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17"/>
  </p:notesMasterIdLst>
  <p:sldIdLst>
    <p:sldId id="335" r:id="rId3"/>
    <p:sldId id="426" r:id="rId4"/>
    <p:sldId id="427" r:id="rId5"/>
    <p:sldId id="429" r:id="rId6"/>
    <p:sldId id="430" r:id="rId7"/>
    <p:sldId id="431" r:id="rId8"/>
    <p:sldId id="432" r:id="rId9"/>
    <p:sldId id="433" r:id="rId10"/>
    <p:sldId id="434" r:id="rId11"/>
    <p:sldId id="435" r:id="rId12"/>
    <p:sldId id="436" r:id="rId13"/>
    <p:sldId id="437" r:id="rId14"/>
    <p:sldId id="438" r:id="rId15"/>
    <p:sldId id="439" r:id="rId1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5918" autoAdjust="0"/>
  </p:normalViewPr>
  <p:slideViewPr>
    <p:cSldViewPr snapToGrid="0">
      <p:cViewPr varScale="1">
        <p:scale>
          <a:sx n="159" d="100"/>
          <a:sy n="159" d="100"/>
        </p:scale>
        <p:origin x="114" y="114"/>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gdal.org/"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cran.r-project.org/web/views/Spatial.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proj4.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Introduction to vector data</a:t>
            </a:r>
            <a:br>
              <a:rPr lang="en-US" dirty="0"/>
            </a:br>
            <a:br>
              <a:rPr lang="en-US" dirty="0"/>
            </a:br>
            <a:r>
              <a:rPr lang="en-US" sz="2400"/>
              <a:t>Spring 2022</a:t>
            </a:r>
            <a:endParaRPr lang="en-US" sz="2400" dirty="0"/>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pic>
        <p:nvPicPr>
          <p:cNvPr id="5" name="Picture 4" descr="A close up of text on a white background&#10;&#10;Description automatically generated">
            <a:extLst>
              <a:ext uri="{FF2B5EF4-FFF2-40B4-BE49-F238E27FC236}">
                <a16:creationId xmlns:a16="http://schemas.microsoft.com/office/drawing/2014/main" id="{3423A0E5-F333-C840-AA56-0FCC0997F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932" y="964186"/>
            <a:ext cx="4377597" cy="2948071"/>
          </a:xfrm>
          <a:prstGeom prst="rect">
            <a:avLst/>
          </a:prstGeom>
        </p:spPr>
      </p:pic>
      <p:sp>
        <p:nvSpPr>
          <p:cNvPr id="8" name="Text Box 2">
            <a:extLst>
              <a:ext uri="{FF2B5EF4-FFF2-40B4-BE49-F238E27FC236}">
                <a16:creationId xmlns:a16="http://schemas.microsoft.com/office/drawing/2014/main" id="{13879095-F072-EF4D-8C27-4CDD35521D8D}"/>
              </a:ext>
            </a:extLst>
          </p:cNvPr>
          <p:cNvSpPr txBox="1">
            <a:spLocks noChangeArrowheads="1"/>
          </p:cNvSpPr>
          <p:nvPr/>
        </p:nvSpPr>
        <p:spPr bwMode="auto">
          <a:xfrm>
            <a:off x="7119560" y="1343698"/>
            <a:ext cx="3918216" cy="307777"/>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UTM Zones</a:t>
            </a:r>
            <a:endParaRPr lang="en-US" dirty="0">
              <a:solidFill>
                <a:srgbClr val="6E6E6E"/>
              </a:solidFill>
              <a:latin typeface="Arial" pitchFamily="-106" charset="0"/>
              <a:cs typeface="Helvetica"/>
            </a:endParaRPr>
          </a:p>
        </p:txBody>
      </p:sp>
      <p:sp>
        <p:nvSpPr>
          <p:cNvPr id="9" name="Rectangle 8">
            <a:extLst>
              <a:ext uri="{FF2B5EF4-FFF2-40B4-BE49-F238E27FC236}">
                <a16:creationId xmlns:a16="http://schemas.microsoft.com/office/drawing/2014/main" id="{78684C63-43E2-894E-B4EF-71D843FBAE6C}"/>
              </a:ext>
            </a:extLst>
          </p:cNvPr>
          <p:cNvSpPr/>
          <p:nvPr/>
        </p:nvSpPr>
        <p:spPr>
          <a:xfrm>
            <a:off x="762651" y="4048055"/>
            <a:ext cx="8517468" cy="307777"/>
          </a:xfrm>
          <a:prstGeom prst="rect">
            <a:avLst/>
          </a:prstGeom>
        </p:spPr>
        <p:txBody>
          <a:bodyPr wrap="square">
            <a:spAutoFit/>
          </a:bodyPr>
          <a:lstStyle/>
          <a:p>
            <a:r>
              <a:rPr lang="en-US" dirty="0">
                <a:solidFill>
                  <a:srgbClr val="3D90D9"/>
                </a:solidFill>
                <a:latin typeface="Menlo" panose="020B0609030804020204" pitchFamily="49" charset="0"/>
              </a:rPr>
              <a:t>+</a:t>
            </a:r>
            <a:r>
              <a:rPr lang="en-US" dirty="0" err="1">
                <a:solidFill>
                  <a:srgbClr val="3D90D9"/>
                </a:solidFill>
                <a:latin typeface="Menlo" panose="020B0609030804020204" pitchFamily="49" charset="0"/>
              </a:rPr>
              <a:t>proj</a:t>
            </a:r>
            <a:r>
              <a:rPr lang="en-US" dirty="0">
                <a:solidFill>
                  <a:srgbClr val="3D90D9"/>
                </a:solidFill>
                <a:latin typeface="Menlo" panose="020B0609030804020204" pitchFamily="49" charset="0"/>
              </a:rPr>
              <a:t>=</a:t>
            </a:r>
            <a:r>
              <a:rPr lang="en-US" dirty="0" err="1">
                <a:solidFill>
                  <a:srgbClr val="3D90D9"/>
                </a:solidFill>
                <a:latin typeface="Menlo" panose="020B0609030804020204" pitchFamily="49" charset="0"/>
              </a:rPr>
              <a:t>utm</a:t>
            </a:r>
            <a:r>
              <a:rPr lang="en-US" dirty="0">
                <a:solidFill>
                  <a:srgbClr val="3D90D9"/>
                </a:solidFill>
                <a:latin typeface="Menlo" panose="020B0609030804020204" pitchFamily="49" charset="0"/>
              </a:rPr>
              <a:t> +zone=18 +datum=WGS84 +units=m +</a:t>
            </a:r>
            <a:r>
              <a:rPr lang="en-US" dirty="0" err="1">
                <a:solidFill>
                  <a:srgbClr val="3D90D9"/>
                </a:solidFill>
                <a:latin typeface="Menlo" panose="020B0609030804020204" pitchFamily="49" charset="0"/>
              </a:rPr>
              <a:t>no_defs</a:t>
            </a:r>
            <a:r>
              <a:rPr lang="en-US" dirty="0">
                <a:solidFill>
                  <a:srgbClr val="3D90D9"/>
                </a:solidFill>
                <a:latin typeface="Menlo" panose="020B0609030804020204" pitchFamily="49" charset="0"/>
              </a:rPr>
              <a:t> +</a:t>
            </a:r>
            <a:r>
              <a:rPr lang="en-US" dirty="0" err="1">
                <a:solidFill>
                  <a:srgbClr val="3D90D9"/>
                </a:solidFill>
                <a:latin typeface="Menlo" panose="020B0609030804020204" pitchFamily="49" charset="0"/>
              </a:rPr>
              <a:t>ellps</a:t>
            </a:r>
            <a:r>
              <a:rPr lang="en-US" dirty="0">
                <a:solidFill>
                  <a:srgbClr val="3D90D9"/>
                </a:solidFill>
                <a:latin typeface="Menlo" panose="020B0609030804020204" pitchFamily="49" charset="0"/>
              </a:rPr>
              <a:t>=WGS84 +towgs84=0,0,0</a:t>
            </a:r>
            <a:endParaRPr lang="en-US" dirty="0"/>
          </a:p>
        </p:txBody>
      </p:sp>
    </p:spTree>
    <p:extLst>
      <p:ext uri="{BB962C8B-B14F-4D97-AF65-F5344CB8AC3E}">
        <p14:creationId xmlns:p14="http://schemas.microsoft.com/office/powerpoint/2010/main" val="62041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3" name="Rectangle 2">
            <a:extLst>
              <a:ext uri="{FF2B5EF4-FFF2-40B4-BE49-F238E27FC236}">
                <a16:creationId xmlns:a16="http://schemas.microsoft.com/office/drawing/2014/main" id="{57F02802-8081-D248-9C2E-206B2740AB77}"/>
              </a:ext>
            </a:extLst>
          </p:cNvPr>
          <p:cNvSpPr/>
          <p:nvPr/>
        </p:nvSpPr>
        <p:spPr>
          <a:xfrm>
            <a:off x="186917" y="1404206"/>
            <a:ext cx="8517468" cy="307777"/>
          </a:xfrm>
          <a:prstGeom prst="rect">
            <a:avLst/>
          </a:prstGeom>
        </p:spPr>
        <p:txBody>
          <a:bodyPr wrap="square">
            <a:spAutoFit/>
          </a:bodyPr>
          <a:lstStyle/>
          <a:p>
            <a:r>
              <a:rPr lang="en-US" dirty="0">
                <a:solidFill>
                  <a:srgbClr val="3D90D9"/>
                </a:solidFill>
                <a:latin typeface="Menlo" panose="020B0609030804020204" pitchFamily="49" charset="0"/>
              </a:rPr>
              <a:t>+</a:t>
            </a:r>
            <a:r>
              <a:rPr lang="en-US" dirty="0" err="1">
                <a:solidFill>
                  <a:srgbClr val="3D90D9"/>
                </a:solidFill>
                <a:latin typeface="Menlo" panose="020B0609030804020204" pitchFamily="49" charset="0"/>
              </a:rPr>
              <a:t>proj</a:t>
            </a:r>
            <a:r>
              <a:rPr lang="en-US" dirty="0">
                <a:solidFill>
                  <a:srgbClr val="3D90D9"/>
                </a:solidFill>
                <a:latin typeface="Menlo" panose="020B0609030804020204" pitchFamily="49" charset="0"/>
              </a:rPr>
              <a:t>=</a:t>
            </a:r>
            <a:r>
              <a:rPr lang="en-US" dirty="0" err="1">
                <a:solidFill>
                  <a:srgbClr val="3D90D9"/>
                </a:solidFill>
                <a:latin typeface="Menlo" panose="020B0609030804020204" pitchFamily="49" charset="0"/>
              </a:rPr>
              <a:t>utm</a:t>
            </a:r>
            <a:r>
              <a:rPr lang="en-US" dirty="0">
                <a:solidFill>
                  <a:srgbClr val="3D90D9"/>
                </a:solidFill>
                <a:latin typeface="Menlo" panose="020B0609030804020204" pitchFamily="49" charset="0"/>
              </a:rPr>
              <a:t> +zone=18 +datum=WGS84 +units=m +</a:t>
            </a:r>
            <a:r>
              <a:rPr lang="en-US" dirty="0" err="1">
                <a:solidFill>
                  <a:srgbClr val="3D90D9"/>
                </a:solidFill>
                <a:latin typeface="Menlo" panose="020B0609030804020204" pitchFamily="49" charset="0"/>
              </a:rPr>
              <a:t>no_defs</a:t>
            </a:r>
            <a:r>
              <a:rPr lang="en-US" dirty="0">
                <a:solidFill>
                  <a:srgbClr val="3D90D9"/>
                </a:solidFill>
                <a:latin typeface="Menlo" panose="020B0609030804020204" pitchFamily="49" charset="0"/>
              </a:rPr>
              <a:t> +</a:t>
            </a:r>
            <a:r>
              <a:rPr lang="en-US" dirty="0" err="1">
                <a:solidFill>
                  <a:srgbClr val="3D90D9"/>
                </a:solidFill>
                <a:latin typeface="Menlo" panose="020B0609030804020204" pitchFamily="49" charset="0"/>
              </a:rPr>
              <a:t>ellps</a:t>
            </a:r>
            <a:r>
              <a:rPr lang="en-US" dirty="0">
                <a:solidFill>
                  <a:srgbClr val="3D90D9"/>
                </a:solidFill>
                <a:latin typeface="Menlo" panose="020B0609030804020204" pitchFamily="49" charset="0"/>
              </a:rPr>
              <a:t>=WGS84 +towgs84=0,0,0</a:t>
            </a:r>
            <a:endParaRPr lang="en-US" dirty="0"/>
          </a:p>
        </p:txBody>
      </p:sp>
    </p:spTree>
    <p:extLst>
      <p:ext uri="{BB962C8B-B14F-4D97-AF65-F5344CB8AC3E}">
        <p14:creationId xmlns:p14="http://schemas.microsoft.com/office/powerpoint/2010/main" val="113533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4" name="Rectangle 3">
            <a:extLst>
              <a:ext uri="{FF2B5EF4-FFF2-40B4-BE49-F238E27FC236}">
                <a16:creationId xmlns:a16="http://schemas.microsoft.com/office/drawing/2014/main" id="{25FFEFCA-CAD6-5A48-BFE5-CA90642D1680}"/>
              </a:ext>
            </a:extLst>
          </p:cNvPr>
          <p:cNvSpPr/>
          <p:nvPr/>
        </p:nvSpPr>
        <p:spPr>
          <a:xfrm>
            <a:off x="819771" y="1264381"/>
            <a:ext cx="3954360" cy="3022174"/>
          </a:xfrm>
          <a:prstGeom prst="rect">
            <a:avLst/>
          </a:prstGeom>
        </p:spPr>
        <p:txBody>
          <a:bodyPr wrap="square">
            <a:spAutoFit/>
          </a:bodyPr>
          <a:lstStyle/>
          <a:p>
            <a:pPr marL="285750" indent="-285750" defTabSz="342900">
              <a:lnSpc>
                <a:spcPts val="2160"/>
              </a:lnSpc>
              <a:spcAft>
                <a:spcPts val="900"/>
              </a:spcAft>
              <a:buClr>
                <a:srgbClr val="A27E55"/>
              </a:buClr>
              <a:buFont typeface="Wingdings" pitchFamily="2" charset="2"/>
              <a:buChar char="§"/>
            </a:pPr>
            <a:r>
              <a:rPr lang="en-US" sz="1800" dirty="0">
                <a:solidFill>
                  <a:srgbClr val="6E6E6E"/>
                </a:solidFill>
                <a:latin typeface="Helvetica"/>
              </a:rPr>
              <a:t>GDAL is a set of software tools that translate between almost any geospatial format in common use today (and some not so common ones). </a:t>
            </a:r>
          </a:p>
          <a:p>
            <a:pPr marL="285750" indent="-285750" defTabSz="342900">
              <a:lnSpc>
                <a:spcPts val="2160"/>
              </a:lnSpc>
              <a:spcAft>
                <a:spcPts val="900"/>
              </a:spcAft>
              <a:buClr>
                <a:srgbClr val="A27E55"/>
              </a:buClr>
              <a:buFont typeface="Wingdings" pitchFamily="2" charset="2"/>
              <a:buChar char="§"/>
            </a:pPr>
            <a:r>
              <a:rPr lang="en-US" sz="1800" dirty="0">
                <a:solidFill>
                  <a:srgbClr val="6E6E6E"/>
                </a:solidFill>
                <a:latin typeface="Helvetica"/>
              </a:rPr>
              <a:t>GDAL also contains tools for editing and manipulating both raster and vector files, including </a:t>
            </a:r>
            <a:r>
              <a:rPr lang="en-US" sz="1800" dirty="0" err="1">
                <a:solidFill>
                  <a:srgbClr val="6E6E6E"/>
                </a:solidFill>
                <a:latin typeface="Helvetica"/>
              </a:rPr>
              <a:t>reprojecting</a:t>
            </a:r>
            <a:r>
              <a:rPr lang="en-US" sz="1800" dirty="0">
                <a:solidFill>
                  <a:srgbClr val="6E6E6E"/>
                </a:solidFill>
                <a:latin typeface="Helvetica"/>
              </a:rPr>
              <a:t> data to different CRSs. </a:t>
            </a:r>
          </a:p>
        </p:txBody>
      </p:sp>
      <p:pic>
        <p:nvPicPr>
          <p:cNvPr id="6" name="Picture 5" descr="A picture containing drawing&#10;&#10;Description automatically generated">
            <a:extLst>
              <a:ext uri="{FF2B5EF4-FFF2-40B4-BE49-F238E27FC236}">
                <a16:creationId xmlns:a16="http://schemas.microsoft.com/office/drawing/2014/main" id="{C7D7F233-52E9-2945-B09A-F9858BCF2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191" y="1213368"/>
            <a:ext cx="1841500" cy="1562100"/>
          </a:xfrm>
          <a:prstGeom prst="rect">
            <a:avLst/>
          </a:prstGeom>
        </p:spPr>
      </p:pic>
      <p:sp>
        <p:nvSpPr>
          <p:cNvPr id="8" name="TextBox 7">
            <a:extLst>
              <a:ext uri="{FF2B5EF4-FFF2-40B4-BE49-F238E27FC236}">
                <a16:creationId xmlns:a16="http://schemas.microsoft.com/office/drawing/2014/main" id="{E46B51D2-EB4F-534F-B95D-5646DACEA912}"/>
              </a:ext>
            </a:extLst>
          </p:cNvPr>
          <p:cNvSpPr txBox="1"/>
          <p:nvPr/>
        </p:nvSpPr>
        <p:spPr>
          <a:xfrm>
            <a:off x="6497052" y="2775468"/>
            <a:ext cx="1264898" cy="738664"/>
          </a:xfrm>
          <a:prstGeom prst="rect">
            <a:avLst/>
          </a:prstGeom>
        </p:spPr>
        <p:txBody>
          <a:bodyPr wrap="none" rtlCol="0">
            <a:spAutoFit/>
          </a:bodyPr>
          <a:lstStyle/>
          <a:p>
            <a:r>
              <a:rPr lang="en-US" dirty="0">
                <a:hlinkClick r:id="rId3"/>
              </a:rPr>
              <a:t>http://gdal.org</a:t>
            </a:r>
            <a:endParaRPr lang="en-US" dirty="0"/>
          </a:p>
          <a:p>
            <a:endParaRPr lang="en-US" dirty="0"/>
          </a:p>
          <a:p>
            <a:endParaRPr lang="en-US" dirty="0"/>
          </a:p>
        </p:txBody>
      </p:sp>
    </p:spTree>
    <p:extLst>
      <p:ext uri="{BB962C8B-B14F-4D97-AF65-F5344CB8AC3E}">
        <p14:creationId xmlns:p14="http://schemas.microsoft.com/office/powerpoint/2010/main" val="130220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GEOSPATIAL LANDSCAPE</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59" y="292626"/>
            <a:ext cx="6082291" cy="279834"/>
          </a:xfrm>
        </p:spPr>
        <p:txBody>
          <a:bodyPr/>
          <a:lstStyle/>
          <a:p>
            <a:r>
              <a:rPr lang="en-US" dirty="0"/>
              <a:t>4. Intro to Geospatial Concepts – Geospatial Landscape</a:t>
            </a:r>
          </a:p>
        </p:txBody>
      </p:sp>
      <p:sp>
        <p:nvSpPr>
          <p:cNvPr id="5" name="Rectangle 4">
            <a:extLst>
              <a:ext uri="{FF2B5EF4-FFF2-40B4-BE49-F238E27FC236}">
                <a16:creationId xmlns:a16="http://schemas.microsoft.com/office/drawing/2014/main" id="{1403457B-6E36-6C45-A2B2-385C3C3A08CB}"/>
              </a:ext>
            </a:extLst>
          </p:cNvPr>
          <p:cNvSpPr/>
          <p:nvPr/>
        </p:nvSpPr>
        <p:spPr>
          <a:xfrm>
            <a:off x="733125" y="1572390"/>
            <a:ext cx="2115934" cy="1560235"/>
          </a:xfrm>
          <a:prstGeom prst="rect">
            <a:avLst/>
          </a:prstGeom>
        </p:spPr>
        <p:txBody>
          <a:bodyPr wrap="square">
            <a:spAutoFit/>
          </a:bodyPr>
          <a:lstStyle/>
          <a:p>
            <a:pPr marL="285750" indent="-285750" defTabSz="342900">
              <a:lnSpc>
                <a:spcPts val="2160"/>
              </a:lnSpc>
              <a:spcAft>
                <a:spcPts val="900"/>
              </a:spcAft>
              <a:buClr>
                <a:srgbClr val="A27E55"/>
              </a:buClr>
              <a:buFont typeface="Wingdings" pitchFamily="2" charset="2"/>
              <a:buChar char="§"/>
            </a:pPr>
            <a:r>
              <a:rPr lang="en-US" sz="1800" dirty="0">
                <a:solidFill>
                  <a:srgbClr val="6E6E6E"/>
                </a:solidFill>
                <a:latin typeface="Helvetica"/>
              </a:rPr>
              <a:t>ESRI</a:t>
            </a:r>
          </a:p>
          <a:p>
            <a:pPr marL="285750" indent="-285750" defTabSz="342900">
              <a:lnSpc>
                <a:spcPts val="2160"/>
              </a:lnSpc>
              <a:spcAft>
                <a:spcPts val="900"/>
              </a:spcAft>
              <a:buClr>
                <a:srgbClr val="A27E55"/>
              </a:buClr>
              <a:buFont typeface="Wingdings" pitchFamily="2" charset="2"/>
              <a:buChar char="§"/>
            </a:pPr>
            <a:r>
              <a:rPr lang="en-US" sz="1800" dirty="0">
                <a:solidFill>
                  <a:srgbClr val="6E6E6E"/>
                </a:solidFill>
                <a:latin typeface="Helvetica"/>
              </a:rPr>
              <a:t>MAPINFO</a:t>
            </a:r>
          </a:p>
          <a:p>
            <a:pPr marL="285750" indent="-285750" defTabSz="342900">
              <a:lnSpc>
                <a:spcPts val="2160"/>
              </a:lnSpc>
              <a:spcAft>
                <a:spcPts val="900"/>
              </a:spcAft>
              <a:buClr>
                <a:srgbClr val="A27E55"/>
              </a:buClr>
              <a:buFont typeface="Wingdings" pitchFamily="2" charset="2"/>
              <a:buChar char="§"/>
            </a:pPr>
            <a:r>
              <a:rPr lang="en-US" sz="1800" dirty="0">
                <a:solidFill>
                  <a:srgbClr val="6E6E6E"/>
                </a:solidFill>
                <a:latin typeface="Helvetica"/>
              </a:rPr>
              <a:t>Manifold</a:t>
            </a:r>
          </a:p>
          <a:p>
            <a:pPr marL="285750" indent="-285750" defTabSz="342900">
              <a:lnSpc>
                <a:spcPts val="2160"/>
              </a:lnSpc>
              <a:spcAft>
                <a:spcPts val="900"/>
              </a:spcAft>
              <a:buClr>
                <a:srgbClr val="A27E55"/>
              </a:buClr>
              <a:buFont typeface="Wingdings" pitchFamily="2" charset="2"/>
              <a:buChar char="§"/>
            </a:pPr>
            <a:r>
              <a:rPr lang="en-US" sz="1800" dirty="0" err="1">
                <a:solidFill>
                  <a:srgbClr val="6E6E6E"/>
                </a:solidFill>
                <a:latin typeface="Helvetica"/>
              </a:rPr>
              <a:t>Smallworld</a:t>
            </a:r>
            <a:endParaRPr lang="en-US" sz="1800" dirty="0">
              <a:solidFill>
                <a:srgbClr val="6E6E6E"/>
              </a:solidFill>
              <a:latin typeface="Helvetica"/>
            </a:endParaRPr>
          </a:p>
        </p:txBody>
      </p:sp>
      <p:sp>
        <p:nvSpPr>
          <p:cNvPr id="6" name="Rectangle 5">
            <a:extLst>
              <a:ext uri="{FF2B5EF4-FFF2-40B4-BE49-F238E27FC236}">
                <a16:creationId xmlns:a16="http://schemas.microsoft.com/office/drawing/2014/main" id="{4DA89229-C9DF-4445-AE37-204031D8D8B0}"/>
              </a:ext>
            </a:extLst>
          </p:cNvPr>
          <p:cNvSpPr/>
          <p:nvPr/>
        </p:nvSpPr>
        <p:spPr>
          <a:xfrm>
            <a:off x="6294943" y="1572390"/>
            <a:ext cx="2637302" cy="1560235"/>
          </a:xfrm>
          <a:prstGeom prst="rect">
            <a:avLst/>
          </a:prstGeom>
        </p:spPr>
        <p:txBody>
          <a:bodyPr wrap="square">
            <a:spAutoFit/>
          </a:bodyPr>
          <a:lstStyle/>
          <a:p>
            <a:pPr marL="285750" indent="-285750" defTabSz="342900">
              <a:lnSpc>
                <a:spcPts val="2160"/>
              </a:lnSpc>
              <a:spcAft>
                <a:spcPts val="900"/>
              </a:spcAft>
              <a:buClr>
                <a:srgbClr val="A27E55"/>
              </a:buClr>
              <a:buFont typeface="Wingdings" pitchFamily="2" charset="2"/>
              <a:buChar char="§"/>
            </a:pPr>
            <a:r>
              <a:rPr lang="en-US" sz="1800" dirty="0">
                <a:solidFill>
                  <a:srgbClr val="6E6E6E"/>
                </a:solidFill>
                <a:latin typeface="Helvetica"/>
              </a:rPr>
              <a:t>QGIS</a:t>
            </a:r>
          </a:p>
          <a:p>
            <a:pPr marL="285750" indent="-285750" defTabSz="342900">
              <a:lnSpc>
                <a:spcPts val="2160"/>
              </a:lnSpc>
              <a:spcAft>
                <a:spcPts val="900"/>
              </a:spcAft>
              <a:buClr>
                <a:srgbClr val="A27E55"/>
              </a:buClr>
              <a:buFont typeface="Wingdings" pitchFamily="2" charset="2"/>
              <a:buChar char="§"/>
            </a:pPr>
            <a:r>
              <a:rPr lang="en-US" sz="1800" dirty="0">
                <a:solidFill>
                  <a:srgbClr val="6E6E6E"/>
                </a:solidFill>
                <a:latin typeface="Helvetica"/>
              </a:rPr>
              <a:t>GRASS</a:t>
            </a:r>
          </a:p>
          <a:p>
            <a:pPr marL="285750" indent="-285750" defTabSz="342900">
              <a:lnSpc>
                <a:spcPts val="2160"/>
              </a:lnSpc>
              <a:spcAft>
                <a:spcPts val="900"/>
              </a:spcAft>
              <a:buClr>
                <a:srgbClr val="A27E55"/>
              </a:buClr>
              <a:buFont typeface="Wingdings" pitchFamily="2" charset="2"/>
              <a:buChar char="§"/>
            </a:pPr>
            <a:r>
              <a:rPr lang="en-US" sz="1800" dirty="0">
                <a:solidFill>
                  <a:srgbClr val="6E6E6E"/>
                </a:solidFill>
                <a:latin typeface="Helvetica"/>
              </a:rPr>
              <a:t>GDAL</a:t>
            </a:r>
          </a:p>
          <a:p>
            <a:pPr marL="285750" indent="-285750" defTabSz="342900">
              <a:lnSpc>
                <a:spcPts val="2160"/>
              </a:lnSpc>
              <a:spcAft>
                <a:spcPts val="900"/>
              </a:spcAft>
              <a:buClr>
                <a:srgbClr val="A27E55"/>
              </a:buClr>
              <a:buFont typeface="Wingdings" pitchFamily="2" charset="2"/>
              <a:buChar char="§"/>
            </a:pPr>
            <a:r>
              <a:rPr lang="en-US" sz="1800" dirty="0" err="1">
                <a:solidFill>
                  <a:srgbClr val="6E6E6E"/>
                </a:solidFill>
                <a:latin typeface="Helvetica"/>
              </a:rPr>
              <a:t>PostGIS</a:t>
            </a:r>
            <a:r>
              <a:rPr lang="en-US" sz="1800" dirty="0">
                <a:solidFill>
                  <a:srgbClr val="6E6E6E"/>
                </a:solidFill>
                <a:latin typeface="Helvetica"/>
              </a:rPr>
              <a:t>/Postgres</a:t>
            </a:r>
          </a:p>
        </p:txBody>
      </p:sp>
      <p:sp>
        <p:nvSpPr>
          <p:cNvPr id="8" name="Rectangle 7">
            <a:extLst>
              <a:ext uri="{FF2B5EF4-FFF2-40B4-BE49-F238E27FC236}">
                <a16:creationId xmlns:a16="http://schemas.microsoft.com/office/drawing/2014/main" id="{FE53C640-2DE0-C743-BA62-DB7274A308DC}"/>
              </a:ext>
            </a:extLst>
          </p:cNvPr>
          <p:cNvSpPr/>
          <p:nvPr/>
        </p:nvSpPr>
        <p:spPr>
          <a:xfrm>
            <a:off x="3378904" y="3351396"/>
            <a:ext cx="2637302" cy="765146"/>
          </a:xfrm>
          <a:prstGeom prst="rect">
            <a:avLst/>
          </a:prstGeom>
        </p:spPr>
        <p:txBody>
          <a:bodyPr wrap="square">
            <a:spAutoFit/>
          </a:bodyPr>
          <a:lstStyle/>
          <a:p>
            <a:pPr marL="285750" indent="-285750" defTabSz="342900">
              <a:lnSpc>
                <a:spcPts val="2160"/>
              </a:lnSpc>
              <a:spcAft>
                <a:spcPts val="900"/>
              </a:spcAft>
              <a:buClr>
                <a:srgbClr val="A27E55"/>
              </a:buClr>
              <a:buFont typeface="Wingdings" pitchFamily="2" charset="2"/>
              <a:buChar char="§"/>
            </a:pPr>
            <a:r>
              <a:rPr lang="en-US" sz="1800" dirty="0">
                <a:solidFill>
                  <a:srgbClr val="6E6E6E"/>
                </a:solidFill>
                <a:latin typeface="Helvetica"/>
              </a:rPr>
              <a:t>Google Earth Engine</a:t>
            </a:r>
          </a:p>
          <a:p>
            <a:pPr marL="285750" indent="-285750" defTabSz="342900">
              <a:lnSpc>
                <a:spcPts val="2160"/>
              </a:lnSpc>
              <a:spcAft>
                <a:spcPts val="900"/>
              </a:spcAft>
              <a:buClr>
                <a:srgbClr val="A27E55"/>
              </a:buClr>
              <a:buFont typeface="Wingdings" pitchFamily="2" charset="2"/>
              <a:buChar char="§"/>
            </a:pPr>
            <a:r>
              <a:rPr lang="en-US" sz="1800" dirty="0">
                <a:solidFill>
                  <a:srgbClr val="6E6E6E"/>
                </a:solidFill>
                <a:latin typeface="Helvetica"/>
              </a:rPr>
              <a:t>ArcGIS Online</a:t>
            </a:r>
          </a:p>
        </p:txBody>
      </p:sp>
      <p:sp>
        <p:nvSpPr>
          <p:cNvPr id="4" name="TextBox 3">
            <a:extLst>
              <a:ext uri="{FF2B5EF4-FFF2-40B4-BE49-F238E27FC236}">
                <a16:creationId xmlns:a16="http://schemas.microsoft.com/office/drawing/2014/main" id="{F869FCCC-0771-7147-9697-7AB782D59A28}"/>
              </a:ext>
            </a:extLst>
          </p:cNvPr>
          <p:cNvSpPr txBox="1"/>
          <p:nvPr/>
        </p:nvSpPr>
        <p:spPr>
          <a:xfrm>
            <a:off x="6420050" y="1164455"/>
            <a:ext cx="1595309" cy="367665"/>
          </a:xfrm>
          <a:prstGeom prst="rect">
            <a:avLst/>
          </a:prstGeom>
        </p:spPr>
        <p:txBody>
          <a:bodyPr wrap="none" rtlCol="0">
            <a:spAutoFit/>
          </a:bodyPr>
          <a:lstStyle/>
          <a:p>
            <a:pPr defTabSz="342900">
              <a:lnSpc>
                <a:spcPts val="2160"/>
              </a:lnSpc>
              <a:spcAft>
                <a:spcPts val="900"/>
              </a:spcAft>
              <a:buClr>
                <a:srgbClr val="A27E55"/>
              </a:buClr>
            </a:pPr>
            <a:r>
              <a:rPr lang="en-US" sz="1800" b="1" dirty="0">
                <a:solidFill>
                  <a:srgbClr val="6E6E6E"/>
                </a:solidFill>
                <a:latin typeface="Helvetica"/>
              </a:rPr>
              <a:t>Open source</a:t>
            </a:r>
          </a:p>
        </p:txBody>
      </p:sp>
      <p:sp>
        <p:nvSpPr>
          <p:cNvPr id="10" name="TextBox 9">
            <a:extLst>
              <a:ext uri="{FF2B5EF4-FFF2-40B4-BE49-F238E27FC236}">
                <a16:creationId xmlns:a16="http://schemas.microsoft.com/office/drawing/2014/main" id="{911354A4-9C2A-CF41-BDFE-F1DC716B2DF1}"/>
              </a:ext>
            </a:extLst>
          </p:cNvPr>
          <p:cNvSpPr txBox="1"/>
          <p:nvPr/>
        </p:nvSpPr>
        <p:spPr>
          <a:xfrm>
            <a:off x="684122" y="1164455"/>
            <a:ext cx="1505540" cy="367665"/>
          </a:xfrm>
          <a:prstGeom prst="rect">
            <a:avLst/>
          </a:prstGeom>
        </p:spPr>
        <p:txBody>
          <a:bodyPr wrap="none" rtlCol="0">
            <a:spAutoFit/>
          </a:bodyPr>
          <a:lstStyle/>
          <a:p>
            <a:pPr defTabSz="342900">
              <a:lnSpc>
                <a:spcPts val="2160"/>
              </a:lnSpc>
              <a:spcAft>
                <a:spcPts val="900"/>
              </a:spcAft>
              <a:buClr>
                <a:srgbClr val="A27E55"/>
              </a:buClr>
            </a:pPr>
            <a:r>
              <a:rPr lang="en-US" sz="1800" b="1" dirty="0">
                <a:solidFill>
                  <a:srgbClr val="6E6E6E"/>
                </a:solidFill>
                <a:latin typeface="Helvetica"/>
              </a:rPr>
              <a:t>Commercial</a:t>
            </a:r>
          </a:p>
        </p:txBody>
      </p:sp>
      <p:sp>
        <p:nvSpPr>
          <p:cNvPr id="11" name="TextBox 10">
            <a:extLst>
              <a:ext uri="{FF2B5EF4-FFF2-40B4-BE49-F238E27FC236}">
                <a16:creationId xmlns:a16="http://schemas.microsoft.com/office/drawing/2014/main" id="{A71B5207-1D82-B145-9847-7767151F9C03}"/>
              </a:ext>
            </a:extLst>
          </p:cNvPr>
          <p:cNvSpPr txBox="1"/>
          <p:nvPr/>
        </p:nvSpPr>
        <p:spPr>
          <a:xfrm>
            <a:off x="3917814" y="2978736"/>
            <a:ext cx="838691" cy="369332"/>
          </a:xfrm>
          <a:prstGeom prst="rect">
            <a:avLst/>
          </a:prstGeom>
        </p:spPr>
        <p:txBody>
          <a:bodyPr wrap="none" rtlCol="0">
            <a:spAutoFit/>
          </a:bodyPr>
          <a:lstStyle/>
          <a:p>
            <a:r>
              <a:rPr lang="en-US" sz="1800" b="1" dirty="0">
                <a:solidFill>
                  <a:srgbClr val="6E6E6E"/>
                </a:solidFill>
                <a:latin typeface="Helvetica"/>
              </a:rPr>
              <a:t>Cloud</a:t>
            </a:r>
          </a:p>
        </p:txBody>
      </p:sp>
    </p:spTree>
    <p:extLst>
      <p:ext uri="{BB962C8B-B14F-4D97-AF65-F5344CB8AC3E}">
        <p14:creationId xmlns:p14="http://schemas.microsoft.com/office/powerpoint/2010/main" val="1811145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GEOSPATIAL LANDSCAPE</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59" y="292626"/>
            <a:ext cx="6082291" cy="279834"/>
          </a:xfrm>
        </p:spPr>
        <p:txBody>
          <a:bodyPr/>
          <a:lstStyle/>
          <a:p>
            <a:r>
              <a:rPr lang="en-US" dirty="0"/>
              <a:t>4. Intro to Geospatial Concepts – Geospatial Landscape</a:t>
            </a:r>
          </a:p>
        </p:txBody>
      </p:sp>
      <p:sp>
        <p:nvSpPr>
          <p:cNvPr id="10" name="TextBox 9">
            <a:extLst>
              <a:ext uri="{FF2B5EF4-FFF2-40B4-BE49-F238E27FC236}">
                <a16:creationId xmlns:a16="http://schemas.microsoft.com/office/drawing/2014/main" id="{911354A4-9C2A-CF41-BDFE-F1DC716B2DF1}"/>
              </a:ext>
            </a:extLst>
          </p:cNvPr>
          <p:cNvSpPr txBox="1"/>
          <p:nvPr/>
        </p:nvSpPr>
        <p:spPr>
          <a:xfrm>
            <a:off x="330851" y="1394056"/>
            <a:ext cx="8541762" cy="2355388"/>
          </a:xfrm>
          <a:prstGeom prst="rect">
            <a:avLst/>
          </a:prstGeom>
        </p:spPr>
        <p:txBody>
          <a:bodyPr wrap="none" rtlCol="0">
            <a:spAutoFit/>
          </a:bodyPr>
          <a:lstStyle/>
          <a:p>
            <a:pPr defTabSz="342900">
              <a:lnSpc>
                <a:spcPts val="2160"/>
              </a:lnSpc>
              <a:spcAft>
                <a:spcPts val="900"/>
              </a:spcAft>
              <a:buClr>
                <a:srgbClr val="A27E55"/>
              </a:buClr>
            </a:pPr>
            <a:r>
              <a:rPr lang="en-US" sz="1800" b="1" dirty="0">
                <a:solidFill>
                  <a:srgbClr val="6E6E6E"/>
                </a:solidFill>
                <a:latin typeface="Helvetica"/>
              </a:rPr>
              <a:t>Geospatial Libraries: R: sf, </a:t>
            </a:r>
            <a:r>
              <a:rPr lang="en-US" sz="1800" b="1" dirty="0" err="1">
                <a:solidFill>
                  <a:srgbClr val="6E6E6E"/>
                </a:solidFill>
                <a:latin typeface="Helvetica"/>
              </a:rPr>
              <a:t>sp</a:t>
            </a:r>
            <a:r>
              <a:rPr lang="en-US" sz="1800" b="1" dirty="0">
                <a:solidFill>
                  <a:srgbClr val="6E6E6E"/>
                </a:solidFill>
                <a:latin typeface="Helvetica"/>
              </a:rPr>
              <a:t>, </a:t>
            </a:r>
            <a:r>
              <a:rPr lang="en-US" sz="1800" b="1" dirty="0" err="1">
                <a:solidFill>
                  <a:srgbClr val="6E6E6E"/>
                </a:solidFill>
                <a:latin typeface="Helvetica"/>
              </a:rPr>
              <a:t>gdal</a:t>
            </a:r>
            <a:r>
              <a:rPr lang="en-US" sz="1800" b="1" dirty="0">
                <a:solidFill>
                  <a:srgbClr val="6E6E6E"/>
                </a:solidFill>
                <a:latin typeface="Helvetica"/>
              </a:rPr>
              <a:t>, </a:t>
            </a:r>
            <a:r>
              <a:rPr lang="en-US" sz="1800" b="1" dirty="0" err="1">
                <a:solidFill>
                  <a:srgbClr val="6E6E6E"/>
                </a:solidFill>
                <a:latin typeface="Helvetica"/>
              </a:rPr>
              <a:t>spplot</a:t>
            </a:r>
            <a:r>
              <a:rPr lang="en-US" sz="1800" b="1" dirty="0">
                <a:solidFill>
                  <a:srgbClr val="6E6E6E"/>
                </a:solidFill>
                <a:latin typeface="Helvetica"/>
              </a:rPr>
              <a:t>, leaflet, spacetime, ncdf4</a:t>
            </a:r>
          </a:p>
          <a:p>
            <a:pPr defTabSz="342900">
              <a:lnSpc>
                <a:spcPts val="2160"/>
              </a:lnSpc>
              <a:spcAft>
                <a:spcPts val="900"/>
              </a:spcAft>
              <a:buClr>
                <a:srgbClr val="A27E55"/>
              </a:buClr>
            </a:pPr>
            <a:r>
              <a:rPr lang="en-US" sz="1800" b="1" dirty="0">
                <a:solidFill>
                  <a:srgbClr val="6E6E6E"/>
                </a:solidFill>
                <a:latin typeface="Helvetica"/>
              </a:rPr>
              <a:t>Geospatial Libraries: Python: shapely, </a:t>
            </a:r>
            <a:r>
              <a:rPr lang="en-US" sz="1800" b="1" dirty="0" err="1">
                <a:solidFill>
                  <a:srgbClr val="6E6E6E"/>
                </a:solidFill>
                <a:latin typeface="Helvetica"/>
              </a:rPr>
              <a:t>geopandas</a:t>
            </a:r>
            <a:r>
              <a:rPr lang="en-US" sz="1800" b="1" dirty="0">
                <a:solidFill>
                  <a:srgbClr val="6E6E6E"/>
                </a:solidFill>
                <a:latin typeface="Helvetica"/>
              </a:rPr>
              <a:t>, </a:t>
            </a:r>
            <a:r>
              <a:rPr lang="en-US" sz="1800" b="1" dirty="0" err="1">
                <a:solidFill>
                  <a:srgbClr val="6E6E6E"/>
                </a:solidFill>
                <a:latin typeface="Helvetica"/>
              </a:rPr>
              <a:t>rasterio</a:t>
            </a:r>
            <a:r>
              <a:rPr lang="en-US" sz="1800" b="1" dirty="0">
                <a:solidFill>
                  <a:srgbClr val="6E6E6E"/>
                </a:solidFill>
                <a:latin typeface="Helvetica"/>
              </a:rPr>
              <a:t>, </a:t>
            </a:r>
            <a:r>
              <a:rPr lang="en-US" sz="1800" b="1" dirty="0" err="1">
                <a:solidFill>
                  <a:srgbClr val="6E6E6E"/>
                </a:solidFill>
                <a:latin typeface="Helvetica"/>
              </a:rPr>
              <a:t>gdal</a:t>
            </a:r>
            <a:r>
              <a:rPr lang="en-US" sz="1800" b="1" dirty="0">
                <a:solidFill>
                  <a:srgbClr val="6E6E6E"/>
                </a:solidFill>
                <a:latin typeface="Helvetica"/>
              </a:rPr>
              <a:t>, </a:t>
            </a:r>
            <a:r>
              <a:rPr lang="en-US" sz="1800" b="1" dirty="0" err="1">
                <a:solidFill>
                  <a:srgbClr val="6E6E6E"/>
                </a:solidFill>
                <a:latin typeface="Helvetica"/>
              </a:rPr>
              <a:t>rasterstats</a:t>
            </a:r>
            <a:endParaRPr lang="en-US" sz="1800" b="1" dirty="0">
              <a:solidFill>
                <a:srgbClr val="6E6E6E"/>
              </a:solidFill>
              <a:latin typeface="Helvetica"/>
            </a:endParaRPr>
          </a:p>
          <a:p>
            <a:pPr defTabSz="342900">
              <a:lnSpc>
                <a:spcPts val="2160"/>
              </a:lnSpc>
              <a:spcAft>
                <a:spcPts val="900"/>
              </a:spcAft>
              <a:buClr>
                <a:srgbClr val="A27E55"/>
              </a:buClr>
            </a:pPr>
            <a:r>
              <a:rPr lang="en-US" sz="1800" b="1" dirty="0">
                <a:solidFill>
                  <a:srgbClr val="6E6E6E"/>
                </a:solidFill>
                <a:latin typeface="Helvetica"/>
              </a:rPr>
              <a:t>Modeling: R: caret, </a:t>
            </a:r>
            <a:r>
              <a:rPr lang="en-US" sz="1800" b="1" dirty="0" err="1">
                <a:solidFill>
                  <a:srgbClr val="6E6E6E"/>
                </a:solidFill>
                <a:latin typeface="Helvetica"/>
              </a:rPr>
              <a:t>mlr</a:t>
            </a:r>
            <a:endParaRPr lang="en-US" sz="1800" b="1" dirty="0">
              <a:solidFill>
                <a:srgbClr val="6E6E6E"/>
              </a:solidFill>
              <a:latin typeface="Helvetica"/>
            </a:endParaRPr>
          </a:p>
          <a:p>
            <a:pPr defTabSz="342900">
              <a:lnSpc>
                <a:spcPts val="2160"/>
              </a:lnSpc>
              <a:spcAft>
                <a:spcPts val="900"/>
              </a:spcAft>
              <a:buClr>
                <a:srgbClr val="A27E55"/>
              </a:buClr>
            </a:pPr>
            <a:r>
              <a:rPr lang="en-US" sz="1800" b="1" dirty="0">
                <a:solidFill>
                  <a:srgbClr val="6E6E6E"/>
                </a:solidFill>
                <a:latin typeface="Helvetica"/>
              </a:rPr>
              <a:t>Modeling: Python: </a:t>
            </a:r>
            <a:r>
              <a:rPr lang="en-US" sz="1800" b="1" dirty="0" err="1">
                <a:solidFill>
                  <a:srgbClr val="6E6E6E"/>
                </a:solidFill>
                <a:latin typeface="Helvetica"/>
              </a:rPr>
              <a:t>tensorflow</a:t>
            </a:r>
            <a:r>
              <a:rPr lang="en-US" sz="1800" b="1" dirty="0">
                <a:solidFill>
                  <a:srgbClr val="6E6E6E"/>
                </a:solidFill>
                <a:latin typeface="Helvetica"/>
              </a:rPr>
              <a:t>, </a:t>
            </a:r>
            <a:r>
              <a:rPr lang="en-US" sz="1800" b="1" dirty="0" err="1">
                <a:solidFill>
                  <a:srgbClr val="6E6E6E"/>
                </a:solidFill>
                <a:latin typeface="Helvetica"/>
              </a:rPr>
              <a:t>keras</a:t>
            </a:r>
            <a:r>
              <a:rPr lang="en-US" sz="1800" b="1" dirty="0">
                <a:solidFill>
                  <a:srgbClr val="6E6E6E"/>
                </a:solidFill>
                <a:latin typeface="Helvetica"/>
              </a:rPr>
              <a:t>, sci-kit learn, </a:t>
            </a:r>
            <a:r>
              <a:rPr lang="en-US" sz="1800" b="1" dirty="0" err="1">
                <a:solidFill>
                  <a:srgbClr val="6E6E6E"/>
                </a:solidFill>
                <a:latin typeface="Helvetica"/>
              </a:rPr>
              <a:t>numpy</a:t>
            </a:r>
            <a:r>
              <a:rPr lang="en-US" sz="1800" b="1" dirty="0">
                <a:solidFill>
                  <a:srgbClr val="6E6E6E"/>
                </a:solidFill>
                <a:latin typeface="Helvetica"/>
              </a:rPr>
              <a:t>/</a:t>
            </a:r>
            <a:r>
              <a:rPr lang="en-US" sz="1800" b="1" dirty="0" err="1">
                <a:solidFill>
                  <a:srgbClr val="6E6E6E"/>
                </a:solidFill>
                <a:latin typeface="Helvetica"/>
              </a:rPr>
              <a:t>scipy</a:t>
            </a:r>
            <a:r>
              <a:rPr lang="en-US" sz="1800" b="1" dirty="0">
                <a:solidFill>
                  <a:srgbClr val="6E6E6E"/>
                </a:solidFill>
                <a:latin typeface="Helvetica"/>
              </a:rPr>
              <a:t>, </a:t>
            </a:r>
            <a:r>
              <a:rPr lang="en-US" sz="1800" b="1" dirty="0" err="1">
                <a:solidFill>
                  <a:srgbClr val="6E6E6E"/>
                </a:solidFill>
                <a:latin typeface="Helvetica"/>
              </a:rPr>
              <a:t>Pytorch</a:t>
            </a:r>
            <a:endParaRPr lang="en-US" sz="1800" b="1" dirty="0">
              <a:solidFill>
                <a:srgbClr val="6E6E6E"/>
              </a:solidFill>
              <a:latin typeface="Helvetica"/>
            </a:endParaRPr>
          </a:p>
          <a:p>
            <a:pPr defTabSz="342900">
              <a:lnSpc>
                <a:spcPts val="2160"/>
              </a:lnSpc>
              <a:spcAft>
                <a:spcPts val="900"/>
              </a:spcAft>
              <a:buClr>
                <a:srgbClr val="A27E55"/>
              </a:buClr>
            </a:pPr>
            <a:r>
              <a:rPr lang="en-US" sz="1800" b="1" dirty="0">
                <a:solidFill>
                  <a:srgbClr val="6E6E6E"/>
                </a:solidFill>
                <a:latin typeface="Helvetica"/>
              </a:rPr>
              <a:t>Visualization: R: ggplot2, </a:t>
            </a:r>
            <a:r>
              <a:rPr lang="en-US" sz="1800" b="1" dirty="0" err="1">
                <a:solidFill>
                  <a:srgbClr val="6E6E6E"/>
                </a:solidFill>
                <a:latin typeface="Helvetica"/>
              </a:rPr>
              <a:t>ggpubr</a:t>
            </a:r>
            <a:r>
              <a:rPr lang="en-US" sz="1800" b="1" dirty="0">
                <a:solidFill>
                  <a:srgbClr val="6E6E6E"/>
                </a:solidFill>
                <a:latin typeface="Helvetica"/>
              </a:rPr>
              <a:t>, seaborn, </a:t>
            </a:r>
            <a:r>
              <a:rPr lang="en-US" sz="1800" b="1" dirty="0" err="1">
                <a:solidFill>
                  <a:srgbClr val="6E6E6E"/>
                </a:solidFill>
                <a:latin typeface="Helvetica"/>
              </a:rPr>
              <a:t>plotly</a:t>
            </a:r>
            <a:endParaRPr lang="en-US" sz="1800" b="1" dirty="0">
              <a:solidFill>
                <a:srgbClr val="6E6E6E"/>
              </a:solidFill>
              <a:latin typeface="Helvetica"/>
            </a:endParaRPr>
          </a:p>
          <a:p>
            <a:pPr defTabSz="342900">
              <a:lnSpc>
                <a:spcPts val="2160"/>
              </a:lnSpc>
              <a:spcAft>
                <a:spcPts val="900"/>
              </a:spcAft>
              <a:buClr>
                <a:srgbClr val="A27E55"/>
              </a:buClr>
            </a:pPr>
            <a:r>
              <a:rPr lang="en-US" sz="1800" b="1" dirty="0">
                <a:solidFill>
                  <a:srgbClr val="6E6E6E"/>
                </a:solidFill>
                <a:latin typeface="Helvetica"/>
              </a:rPr>
              <a:t>Visualization: Python: matplotlib</a:t>
            </a:r>
          </a:p>
        </p:txBody>
      </p:sp>
      <p:sp>
        <p:nvSpPr>
          <p:cNvPr id="9" name="Rectangle 8">
            <a:extLst>
              <a:ext uri="{FF2B5EF4-FFF2-40B4-BE49-F238E27FC236}">
                <a16:creationId xmlns:a16="http://schemas.microsoft.com/office/drawing/2014/main" id="{0A65FEDB-3218-114E-A50C-E4DFFA6A871F}"/>
              </a:ext>
            </a:extLst>
          </p:cNvPr>
          <p:cNvSpPr/>
          <p:nvPr/>
        </p:nvSpPr>
        <p:spPr>
          <a:xfrm>
            <a:off x="2908719" y="3852026"/>
            <a:ext cx="3827073" cy="523220"/>
          </a:xfrm>
          <a:prstGeom prst="rect">
            <a:avLst/>
          </a:prstGeom>
        </p:spPr>
        <p:txBody>
          <a:bodyPr wrap="none">
            <a:spAutoFit/>
          </a:bodyPr>
          <a:lstStyle/>
          <a:p>
            <a:r>
              <a:rPr lang="en-US" dirty="0">
                <a:hlinkClick r:id="rId2"/>
              </a:rPr>
              <a:t>https://cran.r-project.org/web/views/Spatial.html</a:t>
            </a:r>
            <a:endParaRPr lang="en-US" dirty="0"/>
          </a:p>
          <a:p>
            <a:endParaRPr lang="en-US" dirty="0"/>
          </a:p>
        </p:txBody>
      </p:sp>
    </p:spTree>
    <p:extLst>
      <p:ext uri="{BB962C8B-B14F-4D97-AF65-F5344CB8AC3E}">
        <p14:creationId xmlns:p14="http://schemas.microsoft.com/office/powerpoint/2010/main" val="383131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Intro to vector data</a:t>
            </a:r>
          </a:p>
        </p:txBody>
      </p:sp>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611560" y="1196648"/>
            <a:ext cx="5010306" cy="2288381"/>
          </a:xfrm>
        </p:spPr>
        <p:txBody>
          <a:bodyPr/>
          <a:lstStyle/>
          <a:p>
            <a:pPr marL="285750" indent="-285750">
              <a:buFont typeface="Wingdings" pitchFamily="2" charset="2"/>
              <a:buChar char="§"/>
            </a:pPr>
            <a:r>
              <a:rPr lang="en-US" dirty="0"/>
              <a:t>Vector data structures represent specific features on the Earth’s surface, and assign attributes to those features. </a:t>
            </a:r>
          </a:p>
          <a:p>
            <a:pPr marL="285750" indent="-285750">
              <a:buFont typeface="Wingdings" pitchFamily="2" charset="2"/>
              <a:buChar char="§"/>
            </a:pPr>
            <a:r>
              <a:rPr lang="en-US" dirty="0"/>
              <a:t>Vectors are composed of discrete geometric locations (x, y values) known as vertices that define the shape of the spatial object. </a:t>
            </a:r>
          </a:p>
          <a:p>
            <a:pPr marL="285750" indent="-285750">
              <a:buFont typeface="Wingdings" pitchFamily="2" charset="2"/>
              <a:buChar char="§"/>
            </a:pPr>
            <a:r>
              <a:rPr lang="en-US" dirty="0"/>
              <a:t>The organization of the vertices determines the type of vector that we are working with: point, line or polygon.</a:t>
            </a:r>
            <a:endParaRPr lang="en-US" sz="1600" dirty="0"/>
          </a:p>
        </p:txBody>
      </p:sp>
      <p:sp>
        <p:nvSpPr>
          <p:cNvPr id="8" name="Text Placeholder 2">
            <a:extLst>
              <a:ext uri="{FF2B5EF4-FFF2-40B4-BE49-F238E27FC236}">
                <a16:creationId xmlns:a16="http://schemas.microsoft.com/office/drawing/2014/main" id="{7AC1B90B-DC90-7442-8784-22460D14AF21}"/>
              </a:ext>
            </a:extLst>
          </p:cNvPr>
          <p:cNvSpPr>
            <a:spLocks noGrp="1"/>
          </p:cNvSpPr>
          <p:nvPr>
            <p:ph type="body" sz="quarter" idx="10"/>
          </p:nvPr>
        </p:nvSpPr>
        <p:spPr>
          <a:xfrm>
            <a:off x="337760" y="292626"/>
            <a:ext cx="4234240" cy="279834"/>
          </a:xfrm>
        </p:spPr>
        <p:txBody>
          <a:bodyPr/>
          <a:lstStyle/>
          <a:p>
            <a:r>
              <a:rPr lang="en-US" dirty="0"/>
              <a:t>2. Intro to Geospatial Concepts - Vector</a:t>
            </a:r>
          </a:p>
        </p:txBody>
      </p:sp>
      <p:pic>
        <p:nvPicPr>
          <p:cNvPr id="4" name="Picture 3" descr="A close up of a map&#10;&#10;Description automatically generated">
            <a:extLst>
              <a:ext uri="{FF2B5EF4-FFF2-40B4-BE49-F238E27FC236}">
                <a16:creationId xmlns:a16="http://schemas.microsoft.com/office/drawing/2014/main" id="{E9F2AC02-15CB-ED42-B2B2-914B726FD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533" y="1132154"/>
            <a:ext cx="3062973" cy="3089152"/>
          </a:xfrm>
          <a:prstGeom prst="rect">
            <a:avLst/>
          </a:prstGeom>
        </p:spPr>
      </p:pic>
    </p:spTree>
    <p:extLst>
      <p:ext uri="{BB962C8B-B14F-4D97-AF65-F5344CB8AC3E}">
        <p14:creationId xmlns:p14="http://schemas.microsoft.com/office/powerpoint/2010/main" val="387918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Intro to vector data</a:t>
            </a:r>
          </a:p>
        </p:txBody>
      </p:sp>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603092" y="1064298"/>
            <a:ext cx="4747841" cy="2288381"/>
          </a:xfrm>
        </p:spPr>
        <p:txBody>
          <a:bodyPr/>
          <a:lstStyle/>
          <a:p>
            <a:r>
              <a:rPr lang="en-US" dirty="0"/>
              <a:t>Vector data has some important advantages:</a:t>
            </a:r>
          </a:p>
          <a:p>
            <a:pPr marL="285750" indent="-285750">
              <a:buFont typeface="Wingdings" pitchFamily="2" charset="2"/>
              <a:buChar char="§"/>
            </a:pPr>
            <a:r>
              <a:rPr lang="en-US" dirty="0"/>
              <a:t>The geometry itself contains information about what the dataset creator thought was important</a:t>
            </a:r>
          </a:p>
          <a:p>
            <a:pPr marL="285750" indent="-285750">
              <a:buFont typeface="Wingdings" pitchFamily="2" charset="2"/>
              <a:buChar char="§"/>
            </a:pPr>
            <a:r>
              <a:rPr lang="en-US" dirty="0"/>
              <a:t>Each geometry feature can carry multiple attributes instead of just one, e.g. a database of cities can have attributes for name, country, population, etc.</a:t>
            </a:r>
          </a:p>
          <a:p>
            <a:pPr marL="285750" indent="-285750">
              <a:buFont typeface="Wingdings" pitchFamily="2" charset="2"/>
              <a:buChar char="§"/>
            </a:pPr>
            <a:r>
              <a:rPr lang="en-US" dirty="0"/>
              <a:t>Data storage can be very efficient compared to </a:t>
            </a:r>
            <a:r>
              <a:rPr lang="en-US" dirty="0" err="1"/>
              <a:t>rasters</a:t>
            </a:r>
            <a:endParaRPr lang="en-US" dirty="0"/>
          </a:p>
          <a:p>
            <a:br>
              <a:rPr lang="en-US" dirty="0"/>
            </a:br>
            <a:endParaRPr lang="en-US" dirty="0"/>
          </a:p>
        </p:txBody>
      </p:sp>
      <p:sp>
        <p:nvSpPr>
          <p:cNvPr id="9" name="Text Placeholder 2">
            <a:extLst>
              <a:ext uri="{FF2B5EF4-FFF2-40B4-BE49-F238E27FC236}">
                <a16:creationId xmlns:a16="http://schemas.microsoft.com/office/drawing/2014/main" id="{2C76AEA0-D4EC-FC4E-A34C-42F27FE8FB7D}"/>
              </a:ext>
            </a:extLst>
          </p:cNvPr>
          <p:cNvSpPr>
            <a:spLocks noGrp="1"/>
          </p:cNvSpPr>
          <p:nvPr>
            <p:ph type="body" sz="quarter" idx="10"/>
          </p:nvPr>
        </p:nvSpPr>
        <p:spPr>
          <a:xfrm>
            <a:off x="337760" y="292626"/>
            <a:ext cx="4234240" cy="279834"/>
          </a:xfrm>
        </p:spPr>
        <p:txBody>
          <a:bodyPr/>
          <a:lstStyle/>
          <a:p>
            <a:r>
              <a:rPr lang="en-US" dirty="0"/>
              <a:t>2. Intro to Geospatial Concepts - Vector</a:t>
            </a:r>
          </a:p>
        </p:txBody>
      </p:sp>
      <p:pic>
        <p:nvPicPr>
          <p:cNvPr id="10" name="Picture 9" descr="A close up of a map&#10;&#10;Description automatically generated">
            <a:extLst>
              <a:ext uri="{FF2B5EF4-FFF2-40B4-BE49-F238E27FC236}">
                <a16:creationId xmlns:a16="http://schemas.microsoft.com/office/drawing/2014/main" id="{D33F4E1B-A41F-CB46-9E50-139C678D14A5}"/>
              </a:ext>
            </a:extLst>
          </p:cNvPr>
          <p:cNvPicPr>
            <a:picLocks noChangeAspect="1"/>
          </p:cNvPicPr>
          <p:nvPr/>
        </p:nvPicPr>
        <p:blipFill rotWithShape="1">
          <a:blip r:embed="rId2">
            <a:extLst>
              <a:ext uri="{28A0092B-C50C-407E-A947-70E740481C1C}">
                <a14:useLocalDpi xmlns:a14="http://schemas.microsoft.com/office/drawing/2010/main" val="0"/>
              </a:ext>
            </a:extLst>
          </a:blip>
          <a:srcRect l="1986" r="2710"/>
          <a:stretch/>
        </p:blipFill>
        <p:spPr>
          <a:xfrm>
            <a:off x="5486399" y="984054"/>
            <a:ext cx="3657601" cy="2916767"/>
          </a:xfrm>
          <a:prstGeom prst="rect">
            <a:avLst/>
          </a:prstGeom>
        </p:spPr>
      </p:pic>
    </p:spTree>
    <p:extLst>
      <p:ext uri="{BB962C8B-B14F-4D97-AF65-F5344CB8AC3E}">
        <p14:creationId xmlns:p14="http://schemas.microsoft.com/office/powerpoint/2010/main" val="347290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Intro to vector data</a:t>
            </a:r>
          </a:p>
        </p:txBody>
      </p:sp>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611559" y="1196648"/>
            <a:ext cx="4798641" cy="2288381"/>
          </a:xfrm>
        </p:spPr>
        <p:txBody>
          <a:bodyPr/>
          <a:lstStyle/>
          <a:p>
            <a:r>
              <a:rPr lang="en-US" dirty="0"/>
              <a:t>The downsides of vector data include:</a:t>
            </a:r>
          </a:p>
          <a:p>
            <a:pPr marL="285750" indent="-285750">
              <a:buFont typeface="Wingdings" pitchFamily="2" charset="2"/>
              <a:buChar char="§"/>
            </a:pPr>
            <a:r>
              <a:rPr lang="en-US" dirty="0"/>
              <a:t>potential loss of detail compared to raster</a:t>
            </a:r>
          </a:p>
          <a:p>
            <a:pPr marL="285750" indent="-285750">
              <a:buFont typeface="Wingdings" pitchFamily="2" charset="2"/>
              <a:buChar char="§"/>
            </a:pPr>
            <a:r>
              <a:rPr lang="en-US" dirty="0"/>
              <a:t>potential bias in datasets - what didn’t get recorded?</a:t>
            </a:r>
          </a:p>
          <a:p>
            <a:pPr marL="285750" indent="-285750">
              <a:buFont typeface="Wingdings" pitchFamily="2" charset="2"/>
              <a:buChar char="§"/>
            </a:pPr>
            <a:r>
              <a:rPr lang="en-US" dirty="0"/>
              <a:t>Calculations involving multiple vector layers need to do math on the geometry as well as the attributes, so can be slow compared to raster math.</a:t>
            </a:r>
          </a:p>
          <a:p>
            <a:endParaRPr lang="en-US" dirty="0"/>
          </a:p>
        </p:txBody>
      </p:sp>
      <p:sp>
        <p:nvSpPr>
          <p:cNvPr id="7" name="Text Placeholder 2">
            <a:extLst>
              <a:ext uri="{FF2B5EF4-FFF2-40B4-BE49-F238E27FC236}">
                <a16:creationId xmlns:a16="http://schemas.microsoft.com/office/drawing/2014/main" id="{ED1F4BCE-837F-F44C-B4A4-E88A34B66DB5}"/>
              </a:ext>
            </a:extLst>
          </p:cNvPr>
          <p:cNvSpPr>
            <a:spLocks noGrp="1"/>
          </p:cNvSpPr>
          <p:nvPr>
            <p:ph type="body" sz="quarter" idx="10"/>
          </p:nvPr>
        </p:nvSpPr>
        <p:spPr>
          <a:xfrm>
            <a:off x="337760" y="292626"/>
            <a:ext cx="4234240" cy="279834"/>
          </a:xfrm>
        </p:spPr>
        <p:txBody>
          <a:bodyPr/>
          <a:lstStyle/>
          <a:p>
            <a:r>
              <a:rPr lang="en-US" dirty="0"/>
              <a:t>2. Intro to Geospatial Concepts - Vector</a:t>
            </a:r>
          </a:p>
        </p:txBody>
      </p:sp>
      <p:pic>
        <p:nvPicPr>
          <p:cNvPr id="6" name="Picture 5" descr="A close up of a map&#10;&#10;Description automatically generated">
            <a:extLst>
              <a:ext uri="{FF2B5EF4-FFF2-40B4-BE49-F238E27FC236}">
                <a16:creationId xmlns:a16="http://schemas.microsoft.com/office/drawing/2014/main" id="{7EF3EB30-8D71-9B49-9B06-2348BF4FF04F}"/>
              </a:ext>
            </a:extLst>
          </p:cNvPr>
          <p:cNvPicPr>
            <a:picLocks noChangeAspect="1"/>
          </p:cNvPicPr>
          <p:nvPr/>
        </p:nvPicPr>
        <p:blipFill rotWithShape="1">
          <a:blip r:embed="rId2">
            <a:extLst>
              <a:ext uri="{28A0092B-C50C-407E-A947-70E740481C1C}">
                <a14:useLocalDpi xmlns:a14="http://schemas.microsoft.com/office/drawing/2010/main" val="0"/>
              </a:ext>
            </a:extLst>
          </a:blip>
          <a:srcRect l="1986" r="2710"/>
          <a:stretch/>
        </p:blipFill>
        <p:spPr>
          <a:xfrm>
            <a:off x="5486399" y="984054"/>
            <a:ext cx="3657601" cy="2916767"/>
          </a:xfrm>
          <a:prstGeom prst="rect">
            <a:avLst/>
          </a:prstGeom>
        </p:spPr>
      </p:pic>
    </p:spTree>
    <p:extLst>
      <p:ext uri="{BB962C8B-B14F-4D97-AF65-F5344CB8AC3E}">
        <p14:creationId xmlns:p14="http://schemas.microsoft.com/office/powerpoint/2010/main" val="127615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Intro to vector data</a:t>
            </a:r>
          </a:p>
        </p:txBody>
      </p:sp>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636959" y="1365982"/>
            <a:ext cx="7923492" cy="2288381"/>
          </a:xfrm>
        </p:spPr>
        <p:txBody>
          <a:bodyPr/>
          <a:lstStyle/>
          <a:p>
            <a:pPr marL="285750" indent="-285750">
              <a:buFont typeface="Wingdings" pitchFamily="2" charset="2"/>
              <a:buChar char="§"/>
            </a:pPr>
            <a:r>
              <a:rPr lang="en-US" dirty="0"/>
              <a:t>Like raster data, vector data can also come in many different formats. For this workshop, we will use the </a:t>
            </a:r>
            <a:r>
              <a:rPr lang="en-US" b="1" dirty="0"/>
              <a:t>Shapefile</a:t>
            </a:r>
            <a:r>
              <a:rPr lang="en-US" dirty="0"/>
              <a:t> format which has the extension .</a:t>
            </a:r>
            <a:r>
              <a:rPr lang="en-US" dirty="0" err="1"/>
              <a:t>shp</a:t>
            </a:r>
            <a:r>
              <a:rPr lang="en-US" dirty="0"/>
              <a:t>. A .</a:t>
            </a:r>
            <a:r>
              <a:rPr lang="en-US" dirty="0" err="1"/>
              <a:t>shp</a:t>
            </a:r>
            <a:r>
              <a:rPr lang="en-US" dirty="0"/>
              <a:t> file stores the geographic coordinates of each </a:t>
            </a:r>
            <a:r>
              <a:rPr lang="en-US" dirty="0" err="1"/>
              <a:t>vertice</a:t>
            </a:r>
            <a:r>
              <a:rPr lang="en-US" dirty="0"/>
              <a:t> in the vector, as well as metadata including:</a:t>
            </a:r>
          </a:p>
          <a:p>
            <a:pPr marL="285750" indent="-285750">
              <a:buFont typeface="Wingdings" pitchFamily="2" charset="2"/>
              <a:buChar char="§"/>
            </a:pPr>
            <a:r>
              <a:rPr lang="en-US" b="1" dirty="0"/>
              <a:t>Extent, Object type, </a:t>
            </a:r>
            <a:r>
              <a:rPr lang="en-US" dirty="0"/>
              <a:t>and</a:t>
            </a:r>
            <a:r>
              <a:rPr lang="en-US" b="1" dirty="0"/>
              <a:t> </a:t>
            </a:r>
            <a:r>
              <a:rPr lang="en-US" dirty="0"/>
              <a:t>the</a:t>
            </a:r>
            <a:r>
              <a:rPr lang="en-US" b="1" dirty="0"/>
              <a:t> Coordinate reference system (CRS), </a:t>
            </a:r>
            <a:r>
              <a:rPr lang="en-US" dirty="0"/>
              <a:t>and</a:t>
            </a:r>
            <a:r>
              <a:rPr lang="en-US" b="1" dirty="0"/>
              <a:t> Other attributes</a:t>
            </a:r>
            <a:r>
              <a:rPr lang="en-US" dirty="0"/>
              <a:t>: for example, a line shapefile that contains the locations of streams, might contain the name of each stream.</a:t>
            </a:r>
          </a:p>
          <a:p>
            <a:pPr marL="285750" indent="-285750">
              <a:buFont typeface="Wingdings" pitchFamily="2" charset="2"/>
              <a:buChar char="§"/>
            </a:pPr>
            <a:r>
              <a:rPr lang="en-US" dirty="0"/>
              <a:t>Shapefiles are an atomic collection (multiple files)</a:t>
            </a:r>
          </a:p>
          <a:p>
            <a:endParaRPr lang="en-US" dirty="0"/>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2. Intro to Geospatial Concepts - Vector</a:t>
            </a:r>
          </a:p>
        </p:txBody>
      </p:sp>
    </p:spTree>
    <p:extLst>
      <p:ext uri="{BB962C8B-B14F-4D97-AF65-F5344CB8AC3E}">
        <p14:creationId xmlns:p14="http://schemas.microsoft.com/office/powerpoint/2010/main" val="13030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733997" y="1064298"/>
            <a:ext cx="7423308" cy="2288381"/>
          </a:xfrm>
        </p:spPr>
        <p:txBody>
          <a:bodyPr/>
          <a:lstStyle/>
          <a:p>
            <a:pPr marL="285750" indent="-285750">
              <a:buFont typeface="Wingdings" pitchFamily="2" charset="2"/>
              <a:buChar char="§"/>
            </a:pPr>
            <a:r>
              <a:rPr lang="en-US" dirty="0"/>
              <a:t>The CRS associated with a dataset tells your mapping software (for example R) where the raster/vector is located in geographic space. </a:t>
            </a:r>
          </a:p>
          <a:p>
            <a:pPr marL="285750" indent="-285750">
              <a:buFont typeface="Wingdings" pitchFamily="2" charset="2"/>
              <a:buChar char="§"/>
            </a:pPr>
            <a:r>
              <a:rPr lang="en-US" dirty="0"/>
              <a:t>It also tells the mapping software what method (projection) should be used to flatten or project the raster in geographic space.</a:t>
            </a:r>
          </a:p>
          <a:p>
            <a:pPr marL="285750" indent="-285750">
              <a:buFont typeface="Wingdings" pitchFamily="2" charset="2"/>
              <a:buChar char="§"/>
            </a:pPr>
            <a:r>
              <a:rPr lang="en-US" dirty="0"/>
              <a:t>Key components of a CRS are: </a:t>
            </a:r>
          </a:p>
          <a:p>
            <a:pPr marL="662940" lvl="1" indent="-285750">
              <a:buFont typeface="Wingdings" pitchFamily="2" charset="2"/>
              <a:buChar char="§"/>
            </a:pPr>
            <a:r>
              <a:rPr lang="en-US" dirty="0"/>
              <a:t>Datum – a model of the shape of the earth (ex. WGS84, NAD83)</a:t>
            </a:r>
          </a:p>
          <a:p>
            <a:pPr marL="662940" lvl="1" indent="-285750">
              <a:buFont typeface="Wingdings" pitchFamily="2" charset="2"/>
              <a:buChar char="§"/>
            </a:pPr>
            <a:r>
              <a:rPr lang="en-US" dirty="0"/>
              <a:t>Projection – mathematical transform of angular measurements from spheroidal to flat.  May include a zonal information if UTM</a:t>
            </a:r>
          </a:p>
          <a:p>
            <a:pPr marL="662940" lvl="1" indent="-285750">
              <a:buFont typeface="Wingdings" pitchFamily="2" charset="2"/>
              <a:buChar char="§"/>
            </a:pPr>
            <a:r>
              <a:rPr lang="en-US" dirty="0"/>
              <a:t>Ellipsoid - </a:t>
            </a:r>
            <a:r>
              <a:rPr lang="en-US" dirty="0">
                <a:latin typeface="Arial" pitchFamily="-106" charset="0"/>
              </a:rPr>
              <a:t>mathematical surface obtained by revolving an ellipse about the earth’s polar axis.  Selected to give a good fit to the geoid</a:t>
            </a:r>
          </a:p>
          <a:p>
            <a:pPr marL="662940" lvl="1" indent="-285750">
              <a:buFont typeface="Wingdings" pitchFamily="2" charset="2"/>
              <a:buChar char="§"/>
            </a:pPr>
            <a:endParaRPr lang="en-US" dirty="0"/>
          </a:p>
          <a:p>
            <a:pPr marL="285750" indent="-285750">
              <a:buFont typeface="Wingdings" pitchFamily="2" charset="2"/>
              <a:buChar char="§"/>
            </a:pPr>
            <a:endParaRPr lang="en-US" dirty="0"/>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Tree>
    <p:extLst>
      <p:ext uri="{BB962C8B-B14F-4D97-AF65-F5344CB8AC3E}">
        <p14:creationId xmlns:p14="http://schemas.microsoft.com/office/powerpoint/2010/main" val="293377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9" name="Picture 6" descr="http://www.rodsbot.com/images_maps_cache/222-map-assoc.jpg">
            <a:extLst>
              <a:ext uri="{FF2B5EF4-FFF2-40B4-BE49-F238E27FC236}">
                <a16:creationId xmlns:a16="http://schemas.microsoft.com/office/drawing/2014/main" id="{8096C3E5-A230-F94F-9DD6-968680E26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536" y="1319715"/>
            <a:ext cx="3017519" cy="251460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6" name="Picture 2" descr="http://image.slidesharecdn.com/projectionsandcoordinatesystem-150316020116-conversion-gate01/95/projections-and-coordinate-system-27-638.jpg?cb=1426593529">
            <a:extLst>
              <a:ext uri="{FF2B5EF4-FFF2-40B4-BE49-F238E27FC236}">
                <a16:creationId xmlns:a16="http://schemas.microsoft.com/office/drawing/2014/main" id="{BE7DE059-C34B-474E-8043-B95DF4DF7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527" y="1156755"/>
            <a:ext cx="3662340" cy="282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5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3" name="Rectangle 2">
            <a:extLst>
              <a:ext uri="{FF2B5EF4-FFF2-40B4-BE49-F238E27FC236}">
                <a16:creationId xmlns:a16="http://schemas.microsoft.com/office/drawing/2014/main" id="{5163FADC-4B6D-404C-8F73-7EF7D30C4C09}"/>
              </a:ext>
            </a:extLst>
          </p:cNvPr>
          <p:cNvSpPr/>
          <p:nvPr/>
        </p:nvSpPr>
        <p:spPr>
          <a:xfrm>
            <a:off x="1032933" y="1134107"/>
            <a:ext cx="7078133" cy="3108543"/>
          </a:xfrm>
          <a:prstGeom prst="rect">
            <a:avLst/>
          </a:prstGeom>
        </p:spPr>
        <p:txBody>
          <a:bodyPr wrap="square">
            <a:spAutoFit/>
          </a:bodyPr>
          <a:lstStyle/>
          <a:p>
            <a:r>
              <a:rPr lang="en-US" dirty="0">
                <a:solidFill>
                  <a:srgbClr val="337AB7"/>
                </a:solidFill>
                <a:latin typeface="Helvetica Neue" panose="02000503000000020004" pitchFamily="2" charset="0"/>
                <a:hlinkClick r:id="rId2"/>
              </a:rPr>
              <a:t>PROJ</a:t>
            </a:r>
            <a:r>
              <a:rPr lang="en-US" dirty="0">
                <a:solidFill>
                  <a:srgbClr val="333333"/>
                </a:solidFill>
                <a:latin typeface="Helvetica Neue" panose="02000503000000020004" pitchFamily="2" charset="0"/>
              </a:rPr>
              <a:t> is an open-source library for storing, representing and transforming CRS information. PROJ.5 has been recently released, but PROJ.4 was in use for 25 years so you will still mostly see PROJ referred to as PROJ.4. PROJ represents CRS information as a text string of key-value pairs, which makes it easy to </a:t>
            </a:r>
            <a:r>
              <a:rPr lang="en-US" dirty="0" err="1">
                <a:solidFill>
                  <a:srgbClr val="333333"/>
                </a:solidFill>
                <a:latin typeface="Helvetica Neue" panose="02000503000000020004" pitchFamily="2" charset="0"/>
              </a:rPr>
              <a:t>customise</a:t>
            </a:r>
            <a:r>
              <a:rPr lang="en-US" dirty="0">
                <a:solidFill>
                  <a:srgbClr val="333333"/>
                </a:solidFill>
                <a:latin typeface="Helvetica Neue" panose="02000503000000020004" pitchFamily="2" charset="0"/>
              </a:rPr>
              <a:t> (and with a little practice, easy to read and interpret).</a:t>
            </a:r>
          </a:p>
          <a:p>
            <a:endParaRPr lang="en-US" dirty="0">
              <a:solidFill>
                <a:srgbClr val="333333"/>
              </a:solidFill>
              <a:latin typeface="Helvetica Neue" panose="02000503000000020004" pitchFamily="2" charset="0"/>
            </a:endParaRPr>
          </a:p>
          <a:p>
            <a:r>
              <a:rPr lang="en-US" dirty="0">
                <a:solidFill>
                  <a:srgbClr val="333333"/>
                </a:solidFill>
                <a:latin typeface="Helvetica Neue" panose="02000503000000020004" pitchFamily="2" charset="0"/>
              </a:rPr>
              <a:t>A PROJ4 string includes the following information:</a:t>
            </a:r>
          </a:p>
          <a:p>
            <a:endParaRPr lang="en-US" dirty="0">
              <a:solidFill>
                <a:srgbClr val="333333"/>
              </a:solidFill>
              <a:latin typeface="Helvetica Neue" panose="02000503000000020004" pitchFamily="2" charset="0"/>
            </a:endParaRPr>
          </a:p>
          <a:p>
            <a:pPr>
              <a:buFont typeface="Arial" panose="020B0604020202020204" pitchFamily="34" charset="0"/>
              <a:buChar char="•"/>
            </a:pPr>
            <a:r>
              <a:rPr lang="en-US" b="1" dirty="0" err="1">
                <a:solidFill>
                  <a:srgbClr val="333333"/>
                </a:solidFill>
                <a:latin typeface="Helvetica Neue" panose="02000503000000020004" pitchFamily="2" charset="0"/>
              </a:rPr>
              <a:t>proj</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projection of the data</a:t>
            </a:r>
          </a:p>
          <a:p>
            <a:pPr>
              <a:buFont typeface="Arial" panose="020B0604020202020204" pitchFamily="34" charset="0"/>
              <a:buChar char="•"/>
            </a:pPr>
            <a:r>
              <a:rPr lang="en-US" b="1" dirty="0">
                <a:solidFill>
                  <a:srgbClr val="333333"/>
                </a:solidFill>
                <a:latin typeface="Helvetica Neue" panose="02000503000000020004" pitchFamily="2" charset="0"/>
              </a:rPr>
              <a:t>zone=:</a:t>
            </a:r>
            <a:r>
              <a:rPr lang="en-US" dirty="0">
                <a:solidFill>
                  <a:srgbClr val="333333"/>
                </a:solidFill>
                <a:latin typeface="Helvetica Neue" panose="02000503000000020004" pitchFamily="2" charset="0"/>
              </a:rPr>
              <a:t> the zone of the data (this is specific to the UTM projection)</a:t>
            </a:r>
          </a:p>
          <a:p>
            <a:pPr>
              <a:buFont typeface="Arial" panose="020B0604020202020204" pitchFamily="34" charset="0"/>
              <a:buChar char="•"/>
            </a:pPr>
            <a:r>
              <a:rPr lang="en-US" b="1" dirty="0">
                <a:solidFill>
                  <a:srgbClr val="333333"/>
                </a:solidFill>
                <a:latin typeface="Helvetica Neue" panose="02000503000000020004" pitchFamily="2" charset="0"/>
              </a:rPr>
              <a:t>datum=:</a:t>
            </a:r>
            <a:r>
              <a:rPr lang="en-US" dirty="0">
                <a:solidFill>
                  <a:srgbClr val="333333"/>
                </a:solidFill>
                <a:latin typeface="Helvetica Neue" panose="02000503000000020004" pitchFamily="2" charset="0"/>
              </a:rPr>
              <a:t> the datum use</a:t>
            </a:r>
          </a:p>
          <a:p>
            <a:pPr>
              <a:buFont typeface="Arial" panose="020B0604020202020204" pitchFamily="34" charset="0"/>
              <a:buChar char="•"/>
            </a:pPr>
            <a:r>
              <a:rPr lang="en-US" b="1" dirty="0">
                <a:solidFill>
                  <a:srgbClr val="333333"/>
                </a:solidFill>
                <a:latin typeface="Helvetica Neue" panose="02000503000000020004" pitchFamily="2" charset="0"/>
              </a:rPr>
              <a:t>units=:</a:t>
            </a:r>
            <a:r>
              <a:rPr lang="en-US" dirty="0">
                <a:solidFill>
                  <a:srgbClr val="333333"/>
                </a:solidFill>
                <a:latin typeface="Helvetica Neue" panose="02000503000000020004" pitchFamily="2" charset="0"/>
              </a:rPr>
              <a:t> the units for the coordinates of the data</a:t>
            </a:r>
          </a:p>
          <a:p>
            <a:pPr>
              <a:buFont typeface="Arial" panose="020B0604020202020204" pitchFamily="34" charset="0"/>
              <a:buChar char="•"/>
            </a:pPr>
            <a:r>
              <a:rPr lang="en-US" b="1" dirty="0" err="1">
                <a:solidFill>
                  <a:srgbClr val="333333"/>
                </a:solidFill>
                <a:latin typeface="Helvetica Neue" panose="02000503000000020004" pitchFamily="2" charset="0"/>
              </a:rPr>
              <a:t>ellps</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ellipsoid (how the earth’s roundness is calculated) for the data</a:t>
            </a:r>
          </a:p>
          <a:p>
            <a:r>
              <a:rPr lang="en-US" dirty="0">
                <a:solidFill>
                  <a:srgbClr val="333333"/>
                </a:solidFill>
                <a:latin typeface="Helvetica Neue" panose="02000503000000020004" pitchFamily="2" charset="0"/>
              </a:rPr>
              <a:t>Note that the zone is unique to the UTM projection. Not all CRSs will have a zone.</a:t>
            </a:r>
            <a:endParaRPr lang="en-US" b="0" i="0" u="none" strike="noStrike"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8355276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8306</TotalTime>
  <Words>1078</Words>
  <Application>Microsoft Office PowerPoint</Application>
  <PresentationFormat>On-screen Show (16:9)</PresentationFormat>
  <Paragraphs>89</Paragraphs>
  <Slides>14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Helvetica Neue</vt:lpstr>
      <vt:lpstr>Menlo</vt:lpstr>
      <vt:lpstr>Arial</vt:lpstr>
      <vt:lpstr>Calibri</vt:lpstr>
      <vt:lpstr>Helvetica</vt:lpstr>
      <vt:lpstr>Rockwell</vt:lpstr>
      <vt:lpstr>Wingdings</vt:lpstr>
      <vt:lpstr>Home Page</vt:lpstr>
      <vt:lpstr>Title</vt:lpstr>
      <vt:lpstr>BCB 503 Advanced Geospatial analysis workshop  Introduction to vector data  Spring 2022</vt:lpstr>
      <vt:lpstr>Intro to vector data</vt:lpstr>
      <vt:lpstr>Intro to vector data</vt:lpstr>
      <vt:lpstr>Intro to vector data</vt:lpstr>
      <vt:lpstr>Intro to vector data</vt:lpstr>
      <vt:lpstr>Coordinate Reference Systems</vt:lpstr>
      <vt:lpstr>Coordinate Reference Systems</vt:lpstr>
      <vt:lpstr>Coordinate Reference Systems</vt:lpstr>
      <vt:lpstr>Coordinate Reference Systems</vt:lpstr>
      <vt:lpstr>Coordinate Reference Systems</vt:lpstr>
      <vt:lpstr>Coordinate Reference Systems</vt:lpstr>
      <vt:lpstr>Coordinate Reference Systems</vt:lpstr>
      <vt:lpstr>GEOSPATIAL LANDSCAPE</vt:lpstr>
      <vt:lpstr>GEOSPATIAL LANDSCAPE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Huang, Li (lhuang@uidaho.edu)</cp:lastModifiedBy>
  <cp:revision>159</cp:revision>
  <dcterms:created xsi:type="dcterms:W3CDTF">2015-12-18T06:52:51Z</dcterms:created>
  <dcterms:modified xsi:type="dcterms:W3CDTF">2022-04-21T16:51:53Z</dcterms:modified>
</cp:coreProperties>
</file>