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5"/>
  </p:notesMasterIdLst>
  <p:sldIdLst>
    <p:sldId id="335" r:id="rId3"/>
    <p:sldId id="415" r:id="rId4"/>
    <p:sldId id="440" r:id="rId5"/>
    <p:sldId id="441" r:id="rId6"/>
    <p:sldId id="442" r:id="rId7"/>
    <p:sldId id="444" r:id="rId8"/>
    <p:sldId id="445" r:id="rId9"/>
    <p:sldId id="446" r:id="rId10"/>
    <p:sldId id="447" r:id="rId11"/>
    <p:sldId id="448" r:id="rId12"/>
    <p:sldId id="449" r:id="rId13"/>
    <p:sldId id="450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E55"/>
    <a:srgbClr val="8C6E43"/>
    <a:srgbClr val="272827"/>
    <a:srgbClr val="6E6E6E"/>
    <a:srgbClr val="A5A5A5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6" autoAdjust="0"/>
    <p:restoredTop sz="95938" autoAdjust="0"/>
  </p:normalViewPr>
  <p:slideViewPr>
    <p:cSldViewPr snapToGrid="0">
      <p:cViewPr varScale="1">
        <p:scale>
          <a:sx n="182" d="100"/>
          <a:sy n="182" d="100"/>
        </p:scale>
        <p:origin x="1232" y="168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7" d="100"/>
        <a:sy n="87" d="100"/>
      </p:scale>
      <p:origin x="0" y="-18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4395-F4BB-4776-AD1A-E1F7520CF444}" type="datetimeFigureOut">
              <a:rPr lang="en-US" smtClean="0"/>
              <a:t>4/16/21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93E8-77CB-4CE8-8134-9D98A3510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D341E-1206-8242-92C3-E052AB1AB871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0BB48CB9-C27A-C74F-B008-E7127E2F2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1749" y="626619"/>
            <a:ext cx="214313" cy="3179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37760" y="292626"/>
            <a:ext cx="3324225" cy="279834"/>
          </a:xfrm>
        </p:spPr>
        <p:txBody>
          <a:bodyPr lIns="0"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6FC1-DE87-4162-BB74-2BF3C647F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4385733"/>
          </a:xfrm>
          <a:prstGeom prst="rect">
            <a:avLst/>
          </a:prstGeom>
          <a:solidFill>
            <a:srgbClr val="2728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220" y="3824672"/>
            <a:ext cx="579961" cy="1112897"/>
          </a:xfrm>
          <a:prstGeom prst="rect">
            <a:avLst/>
          </a:prstGeom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UI_Seal_white.png"/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 r="4445" b="5350"/>
          <a:stretch/>
        </p:blipFill>
        <p:spPr>
          <a:xfrm>
            <a:off x="4229100" y="-1"/>
            <a:ext cx="4914900" cy="43942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D849E-FEF9-F340-9DC0-C09D82A66C55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67CDFD9D-2F7E-0149-8F79-44C343AA5A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 cap="all">
          <a:solidFill>
            <a:schemeClr val="bg1"/>
          </a:solidFill>
          <a:latin typeface="Rockwell"/>
          <a:ea typeface="+mj-ea"/>
          <a:cs typeface="Rockwell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76083" y="1340879"/>
            <a:ext cx="4635149" cy="22784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389438"/>
            <a:ext cx="9144000" cy="75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7219" y="3824671"/>
            <a:ext cx="579961" cy="1112897"/>
          </a:xfrm>
          <a:prstGeom prst="rect">
            <a:avLst/>
          </a:prstGeom>
        </p:spPr>
      </p:pic>
      <p:sp>
        <p:nvSpPr>
          <p:cNvPr id="19" name="Title Placeholder 16"/>
          <p:cNvSpPr>
            <a:spLocks noGrp="1"/>
          </p:cNvSpPr>
          <p:nvPr>
            <p:ph type="title"/>
          </p:nvPr>
        </p:nvSpPr>
        <p:spPr>
          <a:xfrm>
            <a:off x="330851" y="492709"/>
            <a:ext cx="8229600" cy="5715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B2B2E-6E92-744F-9AC3-D15606AAD2CC}"/>
              </a:ext>
            </a:extLst>
          </p:cNvPr>
          <p:cNvSpPr/>
          <p:nvPr userDrawn="1"/>
        </p:nvSpPr>
        <p:spPr>
          <a:xfrm>
            <a:off x="6769768" y="4472357"/>
            <a:ext cx="2117558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E13FBB49-AB27-D648-846F-3191C3F853A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92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600" b="0" i="0" kern="1200" cap="all">
          <a:solidFill>
            <a:srgbClr val="A27E55"/>
          </a:solidFill>
          <a:latin typeface="Rockwell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6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None/>
        <a:defRPr sz="1800" kern="1200">
          <a:solidFill>
            <a:srgbClr val="6E6E6E"/>
          </a:solidFill>
          <a:latin typeface="Helvetica"/>
          <a:ea typeface="+mn-ea"/>
          <a:cs typeface="Helvetica"/>
        </a:defRPr>
      </a:lvl1pPr>
      <a:lvl2pPr marL="377190" indent="-171450" algn="l" defTabSz="342900" rtl="0" eaLnBrk="1" latinLnBrk="0" hangingPunct="1">
        <a:lnSpc>
          <a:spcPts val="171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Char char="§"/>
        <a:defRPr sz="1500" kern="1200">
          <a:solidFill>
            <a:srgbClr val="6E6E6E"/>
          </a:solidFill>
          <a:latin typeface="Helvetica"/>
          <a:ea typeface="+mn-ea"/>
          <a:cs typeface="Helvetica"/>
        </a:defRPr>
      </a:lvl2pPr>
      <a:lvl3pPr marL="514350" indent="-123444" algn="l" defTabSz="342900" rtl="0" eaLnBrk="1" latinLnBrk="0" hangingPunct="1">
        <a:lnSpc>
          <a:spcPts val="1560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400" kern="1200" baseline="0">
          <a:solidFill>
            <a:srgbClr val="6E6E6E"/>
          </a:solidFill>
          <a:latin typeface="Helvetica"/>
          <a:ea typeface="+mn-ea"/>
          <a:cs typeface="Helvetica"/>
        </a:defRPr>
      </a:lvl3pPr>
      <a:lvl4pPr marL="692658" indent="-144018" algn="l" defTabSz="342900" rtl="0" eaLnBrk="1" latinLnBrk="0" hangingPunct="1">
        <a:lnSpc>
          <a:spcPts val="1485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200" kern="1200" baseline="0">
          <a:solidFill>
            <a:srgbClr val="6E6E6E"/>
          </a:solidFill>
          <a:latin typeface="Helvetica"/>
          <a:ea typeface="+mn-ea"/>
          <a:cs typeface="Helvetica"/>
        </a:defRPr>
      </a:lvl4pPr>
      <a:lvl5pPr marL="898398" indent="-116586" algn="l" defTabSz="342900" rtl="0" eaLnBrk="1" latinLnBrk="0" hangingPunct="1">
        <a:lnSpc>
          <a:spcPts val="1260"/>
        </a:lnSpc>
        <a:spcBef>
          <a:spcPts val="0"/>
        </a:spcBef>
        <a:spcAft>
          <a:spcPts val="0"/>
        </a:spcAft>
        <a:buClr>
          <a:srgbClr val="A27E55"/>
        </a:buClr>
        <a:buFont typeface="Wingdings" charset="2"/>
        <a:buChar char="§"/>
        <a:defRPr sz="1100" kern="1200">
          <a:solidFill>
            <a:srgbClr val="6E6E6E"/>
          </a:solidFill>
          <a:latin typeface="Helvetica"/>
          <a:ea typeface="+mn-ea"/>
          <a:cs typeface="Helvetica"/>
        </a:defRPr>
      </a:lvl5pPr>
      <a:lvl6pPr marL="171450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3098" y="727401"/>
            <a:ext cx="7984558" cy="1170886"/>
          </a:xfrm>
        </p:spPr>
        <p:txBody>
          <a:bodyPr/>
          <a:lstStyle/>
          <a:p>
            <a:r>
              <a:rPr lang="en-US" dirty="0"/>
              <a:t>BCB 503 Advanced Geospatial analysis workshop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Advanced Geospatial Analysis: Autocorrelation, Kriging, Spatially weighted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56186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11B2-48E2-5C41-9D42-ADF562F6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kriging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4116-AC65-5F4F-8F8A-62E05874F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Kriging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5A53DD-EDD8-BB4D-B857-156D4143A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2068" r="23267" b="-2068"/>
          <a:stretch/>
        </p:blipFill>
        <p:spPr>
          <a:xfrm>
            <a:off x="5467150" y="1319294"/>
            <a:ext cx="3436219" cy="25049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213625-DD1B-1D48-A900-141EF642A1F1}"/>
              </a:ext>
            </a:extLst>
          </p:cNvPr>
          <p:cNvSpPr/>
          <p:nvPr/>
        </p:nvSpPr>
        <p:spPr>
          <a:xfrm>
            <a:off x="496922" y="1064298"/>
            <a:ext cx="48655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800" dirty="0">
                <a:solidFill>
                  <a:srgbClr val="6E6E6E"/>
                </a:solidFill>
                <a:latin typeface="Helvetica"/>
              </a:rPr>
              <a:t>Kriging predicts the value at a given point by computing a weighted average of the known values of the function in the neighborhood of the point. Unlike other deterministic interpolation methods such as inverse distance weighting (IDW) &amp; Splining, kriging is based on the statistical relationships among the measured points to interpolate the values in the spatial field.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1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4364-6563-EA45-AB5A-6CF8B5D4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kriging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8FF7-1DB5-E547-B0D6-C1CD5D8C2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Kriging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4CC7-7636-D947-94E6-69CFADA3E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97" y="1329552"/>
            <a:ext cx="4402931" cy="2288381"/>
          </a:xfrm>
        </p:spPr>
        <p:txBody>
          <a:bodyPr/>
          <a:lstStyle/>
          <a:p>
            <a:r>
              <a:rPr lang="en-US" dirty="0"/>
              <a:t>Kriging produces a prediction surface with uncertainty. Although </a:t>
            </a:r>
            <a:r>
              <a:rPr lang="en-US" b="1" dirty="0"/>
              <a:t>stationarity (constant mean and variance) and isotropy (uniformity in all directions) </a:t>
            </a:r>
            <a:r>
              <a:rPr lang="en-US" dirty="0"/>
              <a:t>are the two main assumptions for kriging to provide best linear unbiased prediction, there is flexibility of these assumptions for various forms and methods of kriging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2039C0-8BF2-F34B-A8A3-391E49E7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69" y="1180536"/>
            <a:ext cx="3811674" cy="24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CF8-FF22-4247-8824-870CB296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Weighted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14D8-9C39-FC42-8F7D-BEE528235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3. Geographically Weighted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12D99A-8E49-884F-9050-B055DF84C908}"/>
              </a:ext>
            </a:extLst>
          </p:cNvPr>
          <p:cNvSpPr/>
          <p:nvPr/>
        </p:nvSpPr>
        <p:spPr>
          <a:xfrm>
            <a:off x="337760" y="1232922"/>
            <a:ext cx="85174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Geographically weighted regression (GWR) is a useful tool for exploring spatial heterogeneity in the relationships between variables where non-stationarity is taking place on the space, that is where locally weighted regression coefficients move away from their global values.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It allows us to understand changes in importance of different variables over space. First In GWR, the appropriate bandwidth needs to be selected for an isotropic spatial weights kernel (typically a Gaussian kernel), with a fixed bandwidth chosen by leave-one-out cross-validation.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DB98C95-1881-C842-8461-B90CE1B56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8"/>
          <a:stretch/>
        </p:blipFill>
        <p:spPr>
          <a:xfrm>
            <a:off x="205406" y="2835978"/>
            <a:ext cx="3529196" cy="1047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B2011-09D8-EE41-9AFC-BE4B8887E1D0}"/>
              </a:ext>
            </a:extLst>
          </p:cNvPr>
          <p:cNvSpPr txBox="1"/>
          <p:nvPr/>
        </p:nvSpPr>
        <p:spPr>
          <a:xfrm>
            <a:off x="3873198" y="2835978"/>
            <a:ext cx="5270802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b="1" dirty="0"/>
              <a:t>Where:</a:t>
            </a:r>
          </a:p>
          <a:p>
            <a:r>
              <a:rPr lang="en-US" sz="1200" i="1" dirty="0" err="1"/>
              <a:t>yi</a:t>
            </a:r>
            <a:r>
              <a:rPr lang="en-US" sz="1200" i="1" dirty="0"/>
              <a:t> </a:t>
            </a:r>
            <a:r>
              <a:rPr lang="en-US" sz="1200" dirty="0"/>
              <a:t>is the dependent variable as location </a:t>
            </a:r>
            <a:r>
              <a:rPr lang="en-US" sz="1200" i="1" dirty="0"/>
              <a:t>i</a:t>
            </a:r>
            <a:r>
              <a:rPr lang="en-US" sz="1200" dirty="0"/>
              <a:t>;</a:t>
            </a:r>
          </a:p>
          <a:p>
            <a:r>
              <a:rPr lang="en-US" sz="1200" i="1" dirty="0" err="1"/>
              <a:t>xik</a:t>
            </a:r>
            <a:r>
              <a:rPr lang="en-US" sz="1200" dirty="0"/>
              <a:t> is the value of the kth independent variable @ location </a:t>
            </a:r>
            <a:r>
              <a:rPr lang="en-US" sz="1200" i="1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i="1" dirty="0"/>
              <a:t>m</a:t>
            </a:r>
            <a:r>
              <a:rPr lang="en-US" sz="1200" dirty="0"/>
              <a:t> is the number of independent variables;</a:t>
            </a:r>
          </a:p>
          <a:p>
            <a:r>
              <a:rPr lang="en-US" sz="1200" i="1" dirty="0"/>
              <a:t>Bio</a:t>
            </a:r>
            <a:r>
              <a:rPr lang="en-US" sz="1200" dirty="0"/>
              <a:t> is the intercept at location </a:t>
            </a:r>
            <a:r>
              <a:rPr lang="en-US" sz="1200" i="1" dirty="0"/>
              <a:t>i</a:t>
            </a:r>
            <a:r>
              <a:rPr lang="en-US" sz="1200" dirty="0"/>
              <a:t>;</a:t>
            </a:r>
          </a:p>
          <a:p>
            <a:r>
              <a:rPr lang="en-US" sz="1200" i="1" dirty="0"/>
              <a:t>Bik</a:t>
            </a:r>
            <a:r>
              <a:rPr lang="en-US" sz="1200" dirty="0"/>
              <a:t> is the local regression coefficient for the kth independent variable at location </a:t>
            </a:r>
            <a:r>
              <a:rPr lang="en-US" sz="1200" i="1" dirty="0" err="1"/>
              <a:t>i</a:t>
            </a:r>
            <a:endParaRPr lang="en-US" sz="1200" i="1" dirty="0"/>
          </a:p>
          <a:p>
            <a:r>
              <a:rPr lang="en-US" sz="1200" i="1" dirty="0" err="1"/>
              <a:t>Ei</a:t>
            </a:r>
            <a:r>
              <a:rPr lang="en-US" sz="1200" dirty="0"/>
              <a:t> is the random error at location</a:t>
            </a:r>
            <a:r>
              <a:rPr lang="en-US" sz="1200" i="1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275580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D2E8-75D0-4A48-AC4A-0C5A28D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Geo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53484-ACBF-4E4B-AF6D-46F803B23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098773" cy="279834"/>
          </a:xfrm>
        </p:spPr>
        <p:txBody>
          <a:bodyPr/>
          <a:lstStyle/>
          <a:p>
            <a:r>
              <a:rPr lang="en-US" dirty="0"/>
              <a:t>1. Advanced Geospatial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92FC-AA04-5449-B181-12607485A3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Spatial Autocorrelation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Kriging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Spatially Weighted Regression</a:t>
            </a:r>
          </a:p>
        </p:txBody>
      </p:sp>
    </p:spTree>
    <p:extLst>
      <p:ext uri="{BB962C8B-B14F-4D97-AF65-F5344CB8AC3E}">
        <p14:creationId xmlns:p14="http://schemas.microsoft.com/office/powerpoint/2010/main" val="26502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pic>
        <p:nvPicPr>
          <p:cNvPr id="5" name="Picture 2" descr="http://image.slidesharecdn.com/migrazioniinputmodalitcompatibilit-101009154606-phpapp02/95/studio-dei-flussi-migratori-in-italia-mediante-analisi-di-autocorrelazione-spaziale-di-grazia-scardaccione-francesco-scorza-giuseppe-las-casas-beniamino-murgante-13-728.jpg?cb=1286639205">
            <a:extLst>
              <a:ext uri="{FF2B5EF4-FFF2-40B4-BE49-F238E27FC236}">
                <a16:creationId xmlns:a16="http://schemas.microsoft.com/office/drawing/2014/main" id="{855E3406-7763-6E4C-849B-CACBD2B5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43" y="1179811"/>
            <a:ext cx="4278534" cy="30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041C9D-1A81-1948-A3A1-3D908D6D8B6D}"/>
              </a:ext>
            </a:extLst>
          </p:cNvPr>
          <p:cNvSpPr/>
          <p:nvPr/>
        </p:nvSpPr>
        <p:spPr>
          <a:xfrm>
            <a:off x="481991" y="1306842"/>
            <a:ext cx="35610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 measure of the degree to which a set of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features and their associated data values tend to be clustered together in space (positive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 autocorrelation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 or dispersed (negative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 autocorrelation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). </a:t>
            </a:r>
            <a:r>
              <a:rPr lang="en-US" dirty="0"/>
              <a:t>Cliff and Ord 1973, 1981</a:t>
            </a:r>
          </a:p>
        </p:txBody>
      </p:sp>
    </p:spTree>
    <p:extLst>
      <p:ext uri="{BB962C8B-B14F-4D97-AF65-F5344CB8AC3E}">
        <p14:creationId xmlns:p14="http://schemas.microsoft.com/office/powerpoint/2010/main" val="16606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41C9D-1A81-1948-A3A1-3D908D6D8B6D}"/>
              </a:ext>
            </a:extLst>
          </p:cNvPr>
          <p:cNvSpPr/>
          <p:nvPr/>
        </p:nvSpPr>
        <p:spPr>
          <a:xfrm>
            <a:off x="481991" y="1306842"/>
            <a:ext cx="35610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 measure of the degree to which a set of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features and their associated data values tend to be clustered together in space (positive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 autocorrelation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 or dispersed (negative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 autocorrelation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1B131-8F6D-EF45-BACE-43D1958E9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87" y="999344"/>
            <a:ext cx="4531539" cy="29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2DDD-2A87-FB4C-916B-D4F3D2EE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Reasonings for SAC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DA19-9AC3-2346-A70D-FB7B1FF59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A9E51CB-C4FE-D540-8E63-ECEAA6B24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680" y="1355611"/>
            <a:ext cx="7509942" cy="2288381"/>
          </a:xfrm>
        </p:spPr>
        <p:txBody>
          <a:bodyPr/>
          <a:lstStyle/>
          <a:p>
            <a:r>
              <a:rPr lang="en-US" sz="1600" dirty="0"/>
              <a:t>Why should I care about spatial autocorrelation?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Spatial data is usually locationally dependent.  This can result in a dataset appearing to have correlations which may be due to their inherent locational dependence, rather than the correlations of other non-related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Its good to have a sense of how spatially autocorrelated a dataset may be, when you are applying other spatial analysis techniques</a:t>
            </a:r>
          </a:p>
        </p:txBody>
      </p:sp>
    </p:spTree>
    <p:extLst>
      <p:ext uri="{BB962C8B-B14F-4D97-AF65-F5344CB8AC3E}">
        <p14:creationId xmlns:p14="http://schemas.microsoft.com/office/powerpoint/2010/main" val="130573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Morans</a:t>
            </a:r>
            <a:r>
              <a:rPr lang="en-US" dirty="0"/>
              <a:t>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A0342-475B-6F44-BE4D-99B8D2851AC8}"/>
              </a:ext>
            </a:extLst>
          </p:cNvPr>
          <p:cNvSpPr/>
          <p:nvPr/>
        </p:nvSpPr>
        <p:spPr>
          <a:xfrm>
            <a:off x="1049153" y="1017478"/>
            <a:ext cx="73440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i="1" u="sng" dirty="0">
                <a:solidFill>
                  <a:srgbClr val="333333"/>
                </a:solidFill>
                <a:latin typeface="Source Sans Pro" panose="020B0503030403020204" pitchFamily="34" charset="0"/>
              </a:rPr>
              <a:t>Global Moran’s I </a:t>
            </a: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is an inferential statistic, which means that the results of the analysis are always interpreted within the context of its null hypothesis.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Like a correlation coefficient, values of Moran’s I range from +1 meaning strong positive spatial autocorrelation to 0 meaning a random pattern to -1 indicating strong negative spatial autocorrelation.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i="1" u="sng" dirty="0"/>
              <a:t>Local Moran’s I </a:t>
            </a:r>
            <a:r>
              <a:rPr lang="en-US" dirty="0"/>
              <a:t>statistic was suggested in </a:t>
            </a:r>
            <a:r>
              <a:rPr lang="en-US" dirty="0" err="1"/>
              <a:t>Anselin</a:t>
            </a:r>
            <a:r>
              <a:rPr lang="en-US" dirty="0"/>
              <a:t> (1995) as a way to identify local clusters and spatial outliers. </a:t>
            </a:r>
          </a:p>
          <a:p>
            <a:endParaRPr lang="en-US" dirty="0"/>
          </a:p>
          <a:p>
            <a:r>
              <a:rPr lang="en-US" dirty="0"/>
              <a:t>Moran I is combined with the location of each observation in the </a:t>
            </a:r>
            <a:r>
              <a:rPr lang="en-US" u="sng" dirty="0"/>
              <a:t>Moran Scatterplot</a:t>
            </a:r>
            <a:r>
              <a:rPr lang="en-US" dirty="0"/>
              <a:t>. This allows for a classification of the significant locations as high-high and low-low spatial clusters, and high-low and low-high spatial outliers. </a:t>
            </a:r>
          </a:p>
        </p:txBody>
      </p:sp>
    </p:spTree>
    <p:extLst>
      <p:ext uri="{BB962C8B-B14F-4D97-AF65-F5344CB8AC3E}">
        <p14:creationId xmlns:p14="http://schemas.microsoft.com/office/powerpoint/2010/main" val="35931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Gearys</a:t>
            </a:r>
            <a:r>
              <a:rPr lang="en-US" dirty="0"/>
              <a:t>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A0342-475B-6F44-BE4D-99B8D2851AC8}"/>
              </a:ext>
            </a:extLst>
          </p:cNvPr>
          <p:cNvSpPr/>
          <p:nvPr/>
        </p:nvSpPr>
        <p:spPr>
          <a:xfrm>
            <a:off x="1049153" y="1017478"/>
            <a:ext cx="73440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i="1" u="sng" dirty="0" err="1"/>
              <a:t>Gearys</a:t>
            </a:r>
            <a:r>
              <a:rPr lang="en-US" i="1" u="sng" dirty="0"/>
              <a:t> C </a:t>
            </a:r>
            <a:r>
              <a:rPr lang="en-US" dirty="0"/>
              <a:t>determines if adjacent observations of the same attributes are correlated in multi- or bi-directional ways. </a:t>
            </a:r>
          </a:p>
          <a:p>
            <a:endParaRPr lang="en-US" dirty="0"/>
          </a:p>
          <a:p>
            <a:r>
              <a:rPr lang="en-US" dirty="0"/>
              <a:t>The value of Geary’s C lies between 0 and some general value greater than 1. Values significantly lower than one demonstrate increasing positive spatial autocorrelation, while values significantly higher than one illustrate increasing negative spatial autocorrelation. </a:t>
            </a:r>
          </a:p>
          <a:p>
            <a:endParaRPr lang="en-US" dirty="0"/>
          </a:p>
          <a:p>
            <a:r>
              <a:rPr lang="en-US" i="1" u="sng" dirty="0"/>
              <a:t>Geary’s C </a:t>
            </a:r>
            <a:r>
              <a:rPr lang="en-US" dirty="0"/>
              <a:t>is inversely related to Moran’s I, but it is not identical. Moran’s I is a measure of global spatial autocorrelation, while Geary’s C is more sensitive to local spatial autocorrelation.</a:t>
            </a:r>
          </a:p>
          <a:p>
            <a:endParaRPr lang="en-US" dirty="0"/>
          </a:p>
          <a:p>
            <a:r>
              <a:rPr lang="en-US" dirty="0"/>
              <a:t>Geary’s test for spatial autocorrelation using a spatial weights matrix in weights list form. The assumptions underlying the test are sensitive to the form of the graph of </a:t>
            </a:r>
            <a:r>
              <a:rPr lang="en-US" dirty="0" err="1"/>
              <a:t>neighbour</a:t>
            </a:r>
            <a:r>
              <a:rPr lang="en-US" dirty="0"/>
              <a:t> relationships and other factors, and results may be checked against those of the </a:t>
            </a:r>
            <a:r>
              <a:rPr lang="en-US" dirty="0" err="1"/>
              <a:t>geary.mc</a:t>
            </a:r>
            <a:r>
              <a:rPr lang="en-US" dirty="0"/>
              <a:t> permutation</a:t>
            </a:r>
          </a:p>
        </p:txBody>
      </p:sp>
    </p:spTree>
    <p:extLst>
      <p:ext uri="{BB962C8B-B14F-4D97-AF65-F5344CB8AC3E}">
        <p14:creationId xmlns:p14="http://schemas.microsoft.com/office/powerpoint/2010/main" val="18746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Getis</a:t>
            </a:r>
            <a:r>
              <a:rPr lang="en-US" dirty="0"/>
              <a:t>-Ord GI*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A0342-475B-6F44-BE4D-99B8D2851AC8}"/>
              </a:ext>
            </a:extLst>
          </p:cNvPr>
          <p:cNvSpPr/>
          <p:nvPr/>
        </p:nvSpPr>
        <p:spPr>
          <a:xfrm>
            <a:off x="899962" y="1308401"/>
            <a:ext cx="3335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dirty="0"/>
              <a:t>Hotspot analysis using </a:t>
            </a:r>
            <a:r>
              <a:rPr lang="en-US" i="1" u="sng" dirty="0" err="1"/>
              <a:t>Getis</a:t>
            </a:r>
            <a:r>
              <a:rPr lang="en-US" i="1" u="sng" dirty="0"/>
              <a:t>-Ord Gi*</a:t>
            </a:r>
            <a:r>
              <a:rPr lang="en-US" dirty="0"/>
              <a:t> statistic (sometimes referred to as GI-star) uses spatial vectors to identify the locations of statistically significant hot spots and cold spots in data. The z-scores and p-values indicates where features with either high or low values cluster spatially.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6779E92B-3DB5-DF4D-8EF7-5BAFBAF41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69" y="346271"/>
            <a:ext cx="2938219" cy="38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5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0552-027A-E940-8B84-F6B877E6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kriging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23574-E1AE-5D4E-A92B-41CAD1AF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Kriging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D6188-9C46-9248-B7A2-EC5E2D7BA323}"/>
              </a:ext>
            </a:extLst>
          </p:cNvPr>
          <p:cNvSpPr/>
          <p:nvPr/>
        </p:nvSpPr>
        <p:spPr>
          <a:xfrm>
            <a:off x="413886" y="1064298"/>
            <a:ext cx="87301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Kriging</a:t>
            </a:r>
            <a:r>
              <a:rPr lang="en-US" dirty="0"/>
              <a:t> is a group of geostatistical techniques to interpolate the value of a random field at an un-sampled location from known observations of its value at nearby locations. </a:t>
            </a:r>
          </a:p>
          <a:p>
            <a:endParaRPr lang="en-US" dirty="0"/>
          </a:p>
          <a:p>
            <a:r>
              <a:rPr lang="en-US" dirty="0"/>
              <a:t>The main statistical assumption behind kriging is one of </a:t>
            </a:r>
            <a:r>
              <a:rPr lang="en-US" b="1" dirty="0"/>
              <a:t>stationarity</a:t>
            </a:r>
            <a:r>
              <a:rPr lang="en-US" dirty="0"/>
              <a:t> which means that statistical properties (such as </a:t>
            </a:r>
            <a:r>
              <a:rPr lang="en-US" b="1" dirty="0"/>
              <a:t>mean and variance</a:t>
            </a:r>
            <a:r>
              <a:rPr lang="en-US" dirty="0"/>
              <a:t>) do not depend on the exact spatial locations, so the mean and variance of a variable at one location is equal to the mean and variance at another location. </a:t>
            </a:r>
          </a:p>
          <a:p>
            <a:br>
              <a:rPr lang="en-US" dirty="0"/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9745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Hom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UI_CNR_template_2015</Template>
  <TotalTime>10154</TotalTime>
  <Words>905</Words>
  <Application>Microsoft Macintosh PowerPoint</Application>
  <PresentationFormat>On-screen Show (16:9)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Helvetica</vt:lpstr>
      <vt:lpstr>Rockwell</vt:lpstr>
      <vt:lpstr>Source Sans Pro</vt:lpstr>
      <vt:lpstr>Wingdings</vt:lpstr>
      <vt:lpstr>Home Page</vt:lpstr>
      <vt:lpstr>Title</vt:lpstr>
      <vt:lpstr>BCB 503 Advanced Geospatial analysis workshop  Advanced Geospatial Analysis: Autocorrelation, Kriging, Spatially weighted Regression   Spring 2021</vt:lpstr>
      <vt:lpstr>Advanced Geo Analysis</vt:lpstr>
      <vt:lpstr>Spatial Autocorrelation</vt:lpstr>
      <vt:lpstr>Spatial Autocorrelation</vt:lpstr>
      <vt:lpstr>Reasonings for SAC</vt:lpstr>
      <vt:lpstr>Morans I</vt:lpstr>
      <vt:lpstr>Gearys C</vt:lpstr>
      <vt:lpstr>Getis-Ord GI*</vt:lpstr>
      <vt:lpstr>Introduction to kriging</vt:lpstr>
      <vt:lpstr>Introduction to kriging</vt:lpstr>
      <vt:lpstr>Introduction to kriging</vt:lpstr>
      <vt:lpstr>Geo Weighted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Seamon, Erich (erichs@uidaho.edu)</dc:creator>
  <cp:lastModifiedBy>Seamon, David (erichs@uidaho.edu)</cp:lastModifiedBy>
  <cp:revision>166</cp:revision>
  <dcterms:created xsi:type="dcterms:W3CDTF">2015-12-18T06:52:51Z</dcterms:created>
  <dcterms:modified xsi:type="dcterms:W3CDTF">2021-04-17T19:38:05Z</dcterms:modified>
</cp:coreProperties>
</file>