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jTbp9KFWDg7ehV4LK2+FvlJvnY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14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Google Shape;46;p14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" name="Google Shape;47;p14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" name="Google Shape;48;p14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" name="Google Shape;49;p14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" name="Google Shape;50;p14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" name="Google Shape;51;p14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" name="Google Shape;52;p14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" name="Google Shape;53;p14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" name="Google Shape;54;p14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" name="Google Shape;55;p14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" name="Google Shape;56;p14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" name="Google Shape;57;p14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" name="Google Shape;58;p14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" name="Google Shape;59;p14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" name="Google Shape;60;p14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" name="Google Shape;61;p14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" name="Google Shape;62;p14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" name="Google Shape;63;p14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" name="Google Shape;64;p14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" name="Google Shape;65;p14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" name="Google Shape;66;p14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" name="Google Shape;67;p14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" name="Google Shape;68;p14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" name="Google Shape;69;p14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" name="Google Shape;70;p14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" name="Google Shape;71;p14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" name="Google Shape;72;p14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" name="Google Shape;73;p14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" name="Google Shape;74;p14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" name="Google Shape;75;p14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" name="Google Shape;76;p14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77" name="Google Shape;77;p14"/>
          <p:cNvSpPr txBox="1"/>
          <p:nvPr>
            <p:ph type="ctrTitle"/>
          </p:nvPr>
        </p:nvSpPr>
        <p:spPr>
          <a:xfrm>
            <a:off x="691078" y="722903"/>
            <a:ext cx="10495904" cy="24607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" type="subTitle"/>
          </p:nvPr>
        </p:nvSpPr>
        <p:spPr>
          <a:xfrm>
            <a:off x="691078" y="3428997"/>
            <a:ext cx="10495904" cy="2306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dk2"/>
                </a:solidFill>
              </a:defRPr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9" name="Google Shape;79;p14"/>
          <p:cNvSpPr/>
          <p:nvPr/>
        </p:nvSpPr>
        <p:spPr>
          <a:xfrm rot="-81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4"/>
          <p:cNvSpPr txBox="1"/>
          <p:nvPr>
            <p:ph idx="10" type="dt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1" type="ftr"/>
          </p:nvPr>
        </p:nvSpPr>
        <p:spPr>
          <a:xfrm>
            <a:off x="691078" y="236364"/>
            <a:ext cx="4114800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"/>
          <p:cNvSpPr txBox="1"/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23"/>
          <p:cNvSpPr txBox="1"/>
          <p:nvPr>
            <p:ph idx="1" type="body"/>
          </p:nvPr>
        </p:nvSpPr>
        <p:spPr>
          <a:xfrm rot="5400000">
            <a:off x="4071361" y="-1040151"/>
            <a:ext cx="3564436" cy="103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▪"/>
              <a:defRPr/>
            </a:lvl1pPr>
            <a:lvl2pPr indent="-314325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2pPr>
            <a:lvl3pPr indent="-314325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3pPr>
            <a:lvl4pPr indent="-314325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4pPr>
            <a:lvl5pPr indent="-314325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8" name="Google Shape;268;p23"/>
          <p:cNvSpPr txBox="1"/>
          <p:nvPr>
            <p:ph idx="10" type="dt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23"/>
          <p:cNvSpPr txBox="1"/>
          <p:nvPr>
            <p:ph idx="11" type="ftr"/>
          </p:nvPr>
        </p:nvSpPr>
        <p:spPr>
          <a:xfrm>
            <a:off x="691078" y="236364"/>
            <a:ext cx="4114800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23"/>
          <p:cNvSpPr txBox="1"/>
          <p:nvPr>
            <p:ph idx="12" type="sldNum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24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73" name="Google Shape;273;p24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4" name="Google Shape;274;p24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5" name="Google Shape;275;p24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6" name="Google Shape;276;p24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7" name="Google Shape;277;p24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8" name="Google Shape;278;p24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9" name="Google Shape;279;p24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0" name="Google Shape;280;p24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1" name="Google Shape;281;p24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2" name="Google Shape;282;p24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3" name="Google Shape;283;p24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4" name="Google Shape;284;p24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5" name="Google Shape;285;p24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6" name="Google Shape;286;p24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7" name="Google Shape;287;p24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8" name="Google Shape;288;p24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9" name="Google Shape;289;p24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0" name="Google Shape;290;p24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1" name="Google Shape;291;p24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2" name="Google Shape;292;p24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3" name="Google Shape;293;p24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4" name="Google Shape;294;p24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5" name="Google Shape;295;p24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6" name="Google Shape;296;p24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7" name="Google Shape;297;p24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8" name="Google Shape;298;p24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9" name="Google Shape;299;p24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0" name="Google Shape;300;p24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1" name="Google Shape;301;p24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2" name="Google Shape;302;p24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3" name="Google Shape;303;p24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04" name="Google Shape;304;p24"/>
          <p:cNvSpPr/>
          <p:nvPr/>
        </p:nvSpPr>
        <p:spPr>
          <a:xfrm rot="-27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4"/>
          <p:cNvSpPr txBox="1"/>
          <p:nvPr>
            <p:ph type="title"/>
          </p:nvPr>
        </p:nvSpPr>
        <p:spPr>
          <a:xfrm rot="5400000">
            <a:off x="6842413" y="1580976"/>
            <a:ext cx="5026597" cy="32958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24"/>
          <p:cNvSpPr txBox="1"/>
          <p:nvPr>
            <p:ph idx="1" type="body"/>
          </p:nvPr>
        </p:nvSpPr>
        <p:spPr>
          <a:xfrm rot="5400000">
            <a:off x="1555514" y="-156309"/>
            <a:ext cx="5026597" cy="6770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▪"/>
              <a:defRPr/>
            </a:lvl1pPr>
            <a:lvl2pPr indent="-314325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2pPr>
            <a:lvl3pPr indent="-314325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3pPr>
            <a:lvl4pPr indent="-314325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4pPr>
            <a:lvl5pPr indent="-314325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7" name="Google Shape;307;p24"/>
          <p:cNvSpPr txBox="1"/>
          <p:nvPr>
            <p:ph idx="10" type="dt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24"/>
          <p:cNvSpPr txBox="1"/>
          <p:nvPr>
            <p:ph idx="11" type="ftr"/>
          </p:nvPr>
        </p:nvSpPr>
        <p:spPr>
          <a:xfrm>
            <a:off x="691078" y="236364"/>
            <a:ext cx="4114800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24"/>
          <p:cNvSpPr txBox="1"/>
          <p:nvPr>
            <p:ph idx="12" type="sldNum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▪"/>
              <a:defRPr/>
            </a:lvl1pPr>
            <a:lvl2pPr indent="-314325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2pPr>
            <a:lvl3pPr indent="-314325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3pPr>
            <a:lvl4pPr indent="-314325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4pPr>
            <a:lvl5pPr indent="-314325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5"/>
          <p:cNvSpPr txBox="1"/>
          <p:nvPr>
            <p:ph idx="10" type="dt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11" type="ftr"/>
          </p:nvPr>
        </p:nvSpPr>
        <p:spPr>
          <a:xfrm>
            <a:off x="691078" y="236364"/>
            <a:ext cx="4114800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5"/>
          <p:cNvSpPr txBox="1"/>
          <p:nvPr>
            <p:ph idx="12" type="sldNum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16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1" name="Google Shape;91;p16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" name="Google Shape;92;p16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" name="Google Shape;93;p16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" name="Google Shape;94;p16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" name="Google Shape;95;p16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" name="Google Shape;96;p16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" name="Google Shape;97;p16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" name="Google Shape;98;p16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" name="Google Shape;99;p16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" name="Google Shape;100;p16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" name="Google Shape;101;p16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" name="Google Shape;102;p16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" name="Google Shape;103;p16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" name="Google Shape;104;p16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" name="Google Shape;105;p16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" name="Google Shape;106;p16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7" name="Google Shape;107;p16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8" name="Google Shape;108;p16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" name="Google Shape;109;p16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" name="Google Shape;110;p16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" name="Google Shape;111;p16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" name="Google Shape;112;p16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" name="Google Shape;113;p16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" name="Google Shape;114;p16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" name="Google Shape;115;p16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" name="Google Shape;116;p16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" name="Google Shape;117;p16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8" name="Google Shape;118;p16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9" name="Google Shape;119;p16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0" name="Google Shape;120;p16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1" name="Google Shape;121;p16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22" name="Google Shape;122;p16"/>
          <p:cNvSpPr txBox="1"/>
          <p:nvPr>
            <p:ph type="title"/>
          </p:nvPr>
        </p:nvSpPr>
        <p:spPr>
          <a:xfrm>
            <a:off x="691078" y="718115"/>
            <a:ext cx="10312571" cy="27815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6"/>
          <p:cNvSpPr txBox="1"/>
          <p:nvPr>
            <p:ph idx="1" type="body"/>
          </p:nvPr>
        </p:nvSpPr>
        <p:spPr>
          <a:xfrm>
            <a:off x="691078" y="3753350"/>
            <a:ext cx="10312571" cy="199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16"/>
          <p:cNvSpPr/>
          <p:nvPr/>
        </p:nvSpPr>
        <p:spPr>
          <a:xfrm rot="-81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6"/>
          <p:cNvSpPr txBox="1"/>
          <p:nvPr>
            <p:ph idx="10" type="dt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6"/>
          <p:cNvSpPr txBox="1"/>
          <p:nvPr>
            <p:ph idx="11" type="ftr"/>
          </p:nvPr>
        </p:nvSpPr>
        <p:spPr>
          <a:xfrm>
            <a:off x="691078" y="236364"/>
            <a:ext cx="4114800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6"/>
          <p:cNvSpPr txBox="1"/>
          <p:nvPr>
            <p:ph idx="12" type="sldNum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691078" y="722903"/>
            <a:ext cx="10312571" cy="1354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" type="body"/>
          </p:nvPr>
        </p:nvSpPr>
        <p:spPr>
          <a:xfrm>
            <a:off x="691078" y="2345843"/>
            <a:ext cx="5009584" cy="32743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▪"/>
              <a:defRPr/>
            </a:lvl1pPr>
            <a:lvl2pPr indent="-314325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2pPr>
            <a:lvl3pPr indent="-314325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3pPr>
            <a:lvl4pPr indent="-314325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4pPr>
            <a:lvl5pPr indent="-314325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2" type="body"/>
          </p:nvPr>
        </p:nvSpPr>
        <p:spPr>
          <a:xfrm>
            <a:off x="5935075" y="2345843"/>
            <a:ext cx="5068574" cy="32743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▪"/>
              <a:defRPr/>
            </a:lvl1pPr>
            <a:lvl2pPr indent="-314325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2pPr>
            <a:lvl3pPr indent="-314325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3pPr>
            <a:lvl4pPr indent="-314325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4pPr>
            <a:lvl5pPr indent="-314325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10" type="dt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11" type="ftr"/>
          </p:nvPr>
        </p:nvSpPr>
        <p:spPr>
          <a:xfrm>
            <a:off x="691078" y="236364"/>
            <a:ext cx="4114800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12" type="sldNum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691078" y="722900"/>
            <a:ext cx="10320062" cy="1407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691078" y="2331481"/>
            <a:ext cx="4963444" cy="5400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i="1" sz="24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8" name="Google Shape;138;p18"/>
          <p:cNvSpPr txBox="1"/>
          <p:nvPr>
            <p:ph idx="2" type="body"/>
          </p:nvPr>
        </p:nvSpPr>
        <p:spPr>
          <a:xfrm>
            <a:off x="691078" y="2954564"/>
            <a:ext cx="4963444" cy="27903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▪"/>
              <a:defRPr/>
            </a:lvl1pPr>
            <a:lvl2pPr indent="-314325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2pPr>
            <a:lvl3pPr indent="-314325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3pPr>
            <a:lvl4pPr indent="-314325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4pPr>
            <a:lvl5pPr indent="-314325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3" type="body"/>
          </p:nvPr>
        </p:nvSpPr>
        <p:spPr>
          <a:xfrm>
            <a:off x="6103351" y="2331481"/>
            <a:ext cx="4900298" cy="5400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i="1" sz="24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0" name="Google Shape;140;p18"/>
          <p:cNvSpPr txBox="1"/>
          <p:nvPr>
            <p:ph idx="4" type="body"/>
          </p:nvPr>
        </p:nvSpPr>
        <p:spPr>
          <a:xfrm>
            <a:off x="6103351" y="2954564"/>
            <a:ext cx="4900298" cy="27903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▪"/>
              <a:defRPr/>
            </a:lvl1pPr>
            <a:lvl2pPr indent="-314325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2pPr>
            <a:lvl3pPr indent="-314325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3pPr>
            <a:lvl4pPr indent="-314325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4pPr>
            <a:lvl5pPr indent="-314325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10" type="dt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11" type="ftr"/>
          </p:nvPr>
        </p:nvSpPr>
        <p:spPr>
          <a:xfrm>
            <a:off x="691078" y="236364"/>
            <a:ext cx="4114800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8"/>
          <p:cNvSpPr txBox="1"/>
          <p:nvPr>
            <p:ph idx="12" type="sldNum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691078" y="722903"/>
            <a:ext cx="10501177" cy="14012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9"/>
          <p:cNvSpPr txBox="1"/>
          <p:nvPr>
            <p:ph idx="10" type="dt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9"/>
          <p:cNvSpPr txBox="1"/>
          <p:nvPr>
            <p:ph idx="11" type="ftr"/>
          </p:nvPr>
        </p:nvSpPr>
        <p:spPr>
          <a:xfrm>
            <a:off x="691078" y="236364"/>
            <a:ext cx="4114800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9"/>
          <p:cNvSpPr txBox="1"/>
          <p:nvPr>
            <p:ph idx="12" type="sldNum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20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1" name="Google Shape;151;p20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" name="Google Shape;152;p20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" name="Google Shape;153;p20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" name="Google Shape;154;p20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" name="Google Shape;155;p20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" name="Google Shape;156;p20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" name="Google Shape;157;p20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" name="Google Shape;158;p20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" name="Google Shape;159;p20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0" name="Google Shape;160;p20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1" name="Google Shape;161;p20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" name="Google Shape;162;p20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" name="Google Shape;163;p20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" name="Google Shape;164;p20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" name="Google Shape;165;p20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" name="Google Shape;166;p20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" name="Google Shape;167;p20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" name="Google Shape;168;p20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" name="Google Shape;169;p20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" name="Google Shape;170;p20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1" name="Google Shape;171;p20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2" name="Google Shape;172;p20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" name="Google Shape;173;p20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" name="Google Shape;174;p20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" name="Google Shape;175;p20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" name="Google Shape;176;p20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" name="Google Shape;177;p20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" name="Google Shape;178;p20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" name="Google Shape;179;p20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" name="Google Shape;180;p20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" name="Google Shape;181;p20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82" name="Google Shape;182;p20"/>
          <p:cNvSpPr txBox="1"/>
          <p:nvPr>
            <p:ph idx="10" type="dt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0"/>
          <p:cNvSpPr txBox="1"/>
          <p:nvPr>
            <p:ph idx="11" type="ftr"/>
          </p:nvPr>
        </p:nvSpPr>
        <p:spPr>
          <a:xfrm>
            <a:off x="691078" y="236364"/>
            <a:ext cx="4114800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0"/>
          <p:cNvSpPr txBox="1"/>
          <p:nvPr>
            <p:ph idx="12" type="sldNum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/>
          <p:nvPr/>
        </p:nvSpPr>
        <p:spPr>
          <a:xfrm rot="-81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1"/>
          <p:cNvSpPr txBox="1"/>
          <p:nvPr>
            <p:ph type="title"/>
          </p:nvPr>
        </p:nvSpPr>
        <p:spPr>
          <a:xfrm>
            <a:off x="683587" y="713677"/>
            <a:ext cx="4499914" cy="299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5698672" y="708102"/>
            <a:ext cx="5656716" cy="543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  <a:defRPr sz="3200"/>
            </a:lvl1pPr>
            <a:lvl2pPr indent="-36195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00"/>
              <a:buChar char="▪"/>
              <a:defRPr sz="2800"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 sz="2400"/>
            </a:lvl3pPr>
            <a:lvl4pPr indent="-32385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Char char="▪"/>
              <a:defRPr sz="2000"/>
            </a:lvl4pPr>
            <a:lvl5pPr indent="-32385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Char char="▪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89" name="Google Shape;189;p21"/>
          <p:cNvSpPr txBox="1"/>
          <p:nvPr>
            <p:ph idx="2" type="body"/>
          </p:nvPr>
        </p:nvSpPr>
        <p:spPr>
          <a:xfrm>
            <a:off x="683587" y="3976544"/>
            <a:ext cx="4499914" cy="2162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5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grpSp>
        <p:nvGrpSpPr>
          <p:cNvPr id="190" name="Google Shape;190;p21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1" name="Google Shape;191;p21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2" name="Google Shape;192;p21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3" name="Google Shape;193;p21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" name="Google Shape;194;p21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" name="Google Shape;195;p21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" name="Google Shape;196;p21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" name="Google Shape;197;p21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" name="Google Shape;198;p21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" name="Google Shape;199;p21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" name="Google Shape;200;p21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" name="Google Shape;201;p21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" name="Google Shape;202;p21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3" name="Google Shape;203;p21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4" name="Google Shape;204;p21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5" name="Google Shape;205;p21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" name="Google Shape;206;p21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" name="Google Shape;207;p21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" name="Google Shape;208;p21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" name="Google Shape;209;p21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" name="Google Shape;210;p21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" name="Google Shape;211;p21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" name="Google Shape;212;p21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" name="Google Shape;213;p21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" name="Google Shape;214;p21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5" name="Google Shape;215;p21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6" name="Google Shape;216;p21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7" name="Google Shape;217;p21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8" name="Google Shape;218;p21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9" name="Google Shape;219;p21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0" name="Google Shape;220;p21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1" name="Google Shape;221;p21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22" name="Google Shape;222;p21"/>
          <p:cNvSpPr txBox="1"/>
          <p:nvPr>
            <p:ph idx="10" type="dt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1"/>
          <p:cNvSpPr txBox="1"/>
          <p:nvPr>
            <p:ph idx="11" type="ftr"/>
          </p:nvPr>
        </p:nvSpPr>
        <p:spPr>
          <a:xfrm>
            <a:off x="691078" y="236364"/>
            <a:ext cx="4114800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1"/>
          <p:cNvSpPr txBox="1"/>
          <p:nvPr>
            <p:ph idx="12" type="sldNum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p22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27" name="Google Shape;227;p22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8" name="Google Shape;228;p22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9" name="Google Shape;229;p22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0" name="Google Shape;230;p22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" name="Google Shape;231;p22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" name="Google Shape;232;p22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3" name="Google Shape;233;p22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4" name="Google Shape;234;p22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5" name="Google Shape;235;p22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6" name="Google Shape;236;p22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7" name="Google Shape;237;p22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8" name="Google Shape;238;p22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9" name="Google Shape;239;p22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0" name="Google Shape;240;p22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1" name="Google Shape;241;p22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2" name="Google Shape;242;p22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3" name="Google Shape;243;p22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4" name="Google Shape;244;p22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5" name="Google Shape;245;p22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6" name="Google Shape;246;p22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7" name="Google Shape;247;p22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8" name="Google Shape;248;p22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9" name="Google Shape;249;p22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0" name="Google Shape;250;p22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1" name="Google Shape;251;p22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2" name="Google Shape;252;p22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3" name="Google Shape;253;p22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4" name="Google Shape;254;p22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5" name="Google Shape;255;p22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6" name="Google Shape;256;p22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7" name="Google Shape;257;p22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58" name="Google Shape;258;p22"/>
          <p:cNvSpPr txBox="1"/>
          <p:nvPr>
            <p:ph type="title"/>
          </p:nvPr>
        </p:nvSpPr>
        <p:spPr>
          <a:xfrm>
            <a:off x="683587" y="713677"/>
            <a:ext cx="4434823" cy="30205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22"/>
          <p:cNvSpPr/>
          <p:nvPr>
            <p:ph idx="2" type="pic"/>
          </p:nvPr>
        </p:nvSpPr>
        <p:spPr>
          <a:xfrm>
            <a:off x="5698672" y="713677"/>
            <a:ext cx="5304977" cy="5430645"/>
          </a:xfrm>
          <a:prstGeom prst="rect">
            <a:avLst/>
          </a:prstGeom>
          <a:noFill/>
          <a:ln>
            <a:noFill/>
          </a:ln>
        </p:spPr>
      </p:sp>
      <p:sp>
        <p:nvSpPr>
          <p:cNvPr id="260" name="Google Shape;260;p22"/>
          <p:cNvSpPr/>
          <p:nvPr/>
        </p:nvSpPr>
        <p:spPr>
          <a:xfrm rot="-81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2"/>
          <p:cNvSpPr txBox="1"/>
          <p:nvPr>
            <p:ph idx="1" type="body"/>
          </p:nvPr>
        </p:nvSpPr>
        <p:spPr>
          <a:xfrm>
            <a:off x="683587" y="3970330"/>
            <a:ext cx="4434823" cy="2173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5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62" name="Google Shape;262;p22"/>
          <p:cNvSpPr txBox="1"/>
          <p:nvPr>
            <p:ph idx="10" type="dt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22"/>
          <p:cNvSpPr txBox="1"/>
          <p:nvPr>
            <p:ph idx="11" type="ftr"/>
          </p:nvPr>
        </p:nvSpPr>
        <p:spPr>
          <a:xfrm>
            <a:off x="691078" y="236364"/>
            <a:ext cx="4114800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22"/>
          <p:cNvSpPr txBox="1"/>
          <p:nvPr>
            <p:ph idx="12" type="sldNum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3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" name="Google Shape;7;p13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" name="Google Shape;8;p13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" name="Google Shape;9;p13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" name="Google Shape;10;p13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" name="Google Shape;11;p13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" name="Google Shape;12;p13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" name="Google Shape;13;p13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" name="Google Shape;14;p13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" name="Google Shape;15;p13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" name="Google Shape;16;p13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" name="Google Shape;17;p13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" name="Google Shape;18;p13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" name="Google Shape;19;p13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" name="Google Shape;20;p13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" name="Google Shape;21;p13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13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" name="Google Shape;23;p13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" name="Google Shape;24;p13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" name="Google Shape;25;p13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" name="Google Shape;26;p13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" name="Google Shape;27;p13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" name="Google Shape;28;p13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" name="Google Shape;29;p13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" name="Google Shape;30;p13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" name="Google Shape;31;p13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" name="Google Shape;32;p13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" name="Google Shape;33;p13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" name="Google Shape;34;p13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" name="Google Shape;35;p13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" name="Google Shape;36;p13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" name="Google Shape;37;p13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8" name="Google Shape;38;p13"/>
          <p:cNvSpPr txBox="1"/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13"/>
          <p:cNvSpPr txBox="1"/>
          <p:nvPr>
            <p:ph idx="1" type="body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B2A878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4325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B2A878"/>
              </a:buClr>
              <a:buSzPts val="135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B2A878"/>
              </a:buClr>
              <a:buSzPts val="12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5275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B2A878"/>
              </a:buClr>
              <a:buSzPts val="1050"/>
              <a:buFont typeface="Noto Sans Symbols"/>
              <a:buChar char="▪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5275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B2A878"/>
              </a:buClr>
              <a:buSzPts val="1050"/>
              <a:buFont typeface="Noto Sans Symbols"/>
              <a:buChar char="▪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3"/>
          <p:cNvSpPr txBox="1"/>
          <p:nvPr>
            <p:ph idx="10" type="dt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13"/>
          <p:cNvSpPr txBox="1"/>
          <p:nvPr>
            <p:ph idx="11" type="ftr"/>
          </p:nvPr>
        </p:nvSpPr>
        <p:spPr>
          <a:xfrm>
            <a:off x="691078" y="236364"/>
            <a:ext cx="4114800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13"/>
          <p:cNvSpPr txBox="1"/>
          <p:nvPr>
            <p:ph idx="12" type="sldNum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13"/>
          <p:cNvSpPr/>
          <p:nvPr/>
        </p:nvSpPr>
        <p:spPr>
          <a:xfrm rot="-81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5" name="Google Shape;315;p1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16" name="Google Shape;316;p1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7" name="Google Shape;317;p1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8" name="Google Shape;318;p1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9" name="Google Shape;319;p1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0" name="Google Shape;320;p1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1" name="Google Shape;321;p1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2" name="Google Shape;322;p1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3" name="Google Shape;323;p1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4" name="Google Shape;324;p1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5" name="Google Shape;325;p1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6" name="Google Shape;326;p1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7" name="Google Shape;327;p1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8" name="Google Shape;328;p1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9" name="Google Shape;329;p1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0" name="Google Shape;330;p1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1" name="Google Shape;331;p1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2" name="Google Shape;332;p1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3" name="Google Shape;333;p1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4" name="Google Shape;334;p1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5" name="Google Shape;335;p1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6" name="Google Shape;336;p1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7" name="Google Shape;337;p1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8" name="Google Shape;338;p1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9" name="Google Shape;339;p1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0" name="Google Shape;340;p1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1" name="Google Shape;341;p1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2" name="Google Shape;342;p1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3" name="Google Shape;343;p1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4" name="Google Shape;344;p1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5" name="Google Shape;345;p1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6" name="Google Shape;346;p1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47" name="Google Shape;347;p1"/>
          <p:cNvSpPr txBox="1"/>
          <p:nvPr>
            <p:ph type="ctrTitle"/>
          </p:nvPr>
        </p:nvSpPr>
        <p:spPr>
          <a:xfrm>
            <a:off x="691078" y="3956389"/>
            <a:ext cx="6391422" cy="24383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lang="en-US"/>
              <a:t>AI Powered Learning Project</a:t>
            </a:r>
            <a:endParaRPr/>
          </a:p>
        </p:txBody>
      </p:sp>
      <p:sp>
        <p:nvSpPr>
          <p:cNvPr id="348" name="Google Shape;348;p1"/>
          <p:cNvSpPr txBox="1"/>
          <p:nvPr>
            <p:ph idx="1" type="subTitle"/>
          </p:nvPr>
        </p:nvSpPr>
        <p:spPr>
          <a:xfrm>
            <a:off x="7268814" y="3956389"/>
            <a:ext cx="3918167" cy="24210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EDSC Project</a:t>
            </a:r>
            <a:endParaRPr/>
          </a:p>
        </p:txBody>
      </p:sp>
      <p:pic>
        <p:nvPicPr>
          <p:cNvPr descr="A mosaic of colorful geometric shapes" id="349" name="Google Shape;349;p1"/>
          <p:cNvPicPr preferRelativeResize="0"/>
          <p:nvPr/>
        </p:nvPicPr>
        <p:blipFill rotWithShape="1">
          <a:blip r:embed="rId3">
            <a:alphaModFix/>
          </a:blip>
          <a:srcRect b="23272" l="0" r="0" t="37988"/>
          <a:stretch/>
        </p:blipFill>
        <p:spPr>
          <a:xfrm>
            <a:off x="-6214" y="10"/>
            <a:ext cx="12214825" cy="3383374"/>
          </a:xfrm>
          <a:custGeom>
            <a:rect b="b" l="l" r="r" t="t"/>
            <a:pathLst>
              <a:path extrusionOk="0" h="3383384" w="12214825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350" name="Google Shape;350;p1"/>
          <p:cNvSpPr/>
          <p:nvPr/>
        </p:nvSpPr>
        <p:spPr>
          <a:xfrm rot="-8100000">
            <a:off x="-279642" y="4239706"/>
            <a:ext cx="568289" cy="568289"/>
          </a:xfrm>
          <a:prstGeom prst="rtTriangle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10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7" name="Google Shape;637;p10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38" name="Google Shape;638;p10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9" name="Google Shape;639;p10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0" name="Google Shape;640;p10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1" name="Google Shape;641;p10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2" name="Google Shape;642;p10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3" name="Google Shape;643;p10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4" name="Google Shape;644;p10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5" name="Google Shape;645;p10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6" name="Google Shape;646;p10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7" name="Google Shape;647;p10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8" name="Google Shape;648;p10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9" name="Google Shape;649;p10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0" name="Google Shape;650;p10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1" name="Google Shape;651;p10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2" name="Google Shape;652;p10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3" name="Google Shape;653;p10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4" name="Google Shape;654;p10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5" name="Google Shape;655;p10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6" name="Google Shape;656;p10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7" name="Google Shape;657;p10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8" name="Google Shape;658;p10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9" name="Google Shape;659;p10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0" name="Google Shape;660;p10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1" name="Google Shape;661;p10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2" name="Google Shape;662;p10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3" name="Google Shape;663;p10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4" name="Google Shape;664;p10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5" name="Google Shape;665;p10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6" name="Google Shape;666;p10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7" name="Google Shape;667;p10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8" name="Google Shape;668;p10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669" name="Google Shape;669;p10"/>
          <p:cNvSpPr txBox="1"/>
          <p:nvPr>
            <p:ph type="title"/>
          </p:nvPr>
        </p:nvSpPr>
        <p:spPr>
          <a:xfrm>
            <a:off x="691079" y="725951"/>
            <a:ext cx="4927425" cy="19385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/>
              <a:t>Technical Information</a:t>
            </a:r>
            <a:endParaRPr/>
          </a:p>
        </p:txBody>
      </p:sp>
      <p:sp>
        <p:nvSpPr>
          <p:cNvPr id="670" name="Google Shape;670;p10"/>
          <p:cNvSpPr/>
          <p:nvPr/>
        </p:nvSpPr>
        <p:spPr>
          <a:xfrm rot="-81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10"/>
          <p:cNvSpPr txBox="1"/>
          <p:nvPr>
            <p:ph idx="1" type="body"/>
          </p:nvPr>
        </p:nvSpPr>
        <p:spPr>
          <a:xfrm>
            <a:off x="691079" y="2886116"/>
            <a:ext cx="4927425" cy="3245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n-US"/>
              <a:t>For running LLMs locally we can utilize llama.cpp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500"/>
              <a:buChar char="▪"/>
            </a:pPr>
            <a:r>
              <a:rPr lang="en-US"/>
              <a:t>For turning videos into text, we can utilize whisper.cpp (from OpenAI)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500"/>
              <a:buChar char="▪"/>
            </a:pPr>
            <a:r>
              <a:rPr lang="en-US"/>
              <a:t>For drawing edges, use NetworkX and methods like co-occurrence, semantic similarity, or contextual linkage.</a:t>
            </a:r>
            <a:endParaRPr/>
          </a:p>
        </p:txBody>
      </p:sp>
      <p:pic>
        <p:nvPicPr>
          <p:cNvPr descr="A blue and green triangle shapes&#10;&#10;Description automatically generated" id="672" name="Google Shape;672;p10"/>
          <p:cNvPicPr preferRelativeResize="0"/>
          <p:nvPr/>
        </p:nvPicPr>
        <p:blipFill rotWithShape="1">
          <a:blip r:embed="rId3">
            <a:alphaModFix/>
          </a:blip>
          <a:srcRect b="-1" l="0" r="42615" t="0"/>
          <a:stretch/>
        </p:blipFill>
        <p:spPr>
          <a:xfrm>
            <a:off x="6309311" y="1"/>
            <a:ext cx="5899302" cy="6862230"/>
          </a:xfrm>
          <a:custGeom>
            <a:rect b="b" l="l" r="r" t="t"/>
            <a:pathLst>
              <a:path extrusionOk="0" h="6857997" w="5923149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11"/>
          <p:cNvSpPr txBox="1"/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/>
              <a:t>Initial Tasks =&gt; Go into notion page</a:t>
            </a:r>
            <a:endParaRPr/>
          </a:p>
        </p:txBody>
      </p:sp>
      <p:sp>
        <p:nvSpPr>
          <p:cNvPr id="678" name="Google Shape;678;p11"/>
          <p:cNvSpPr txBox="1"/>
          <p:nvPr>
            <p:ph idx="1" type="body"/>
          </p:nvPr>
        </p:nvSpPr>
        <p:spPr>
          <a:xfrm>
            <a:off x="691079" y="2340131"/>
            <a:ext cx="10325000" cy="42813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n-US"/>
              <a:t>Logistics</a:t>
            </a:r>
            <a:endParaRPr/>
          </a:p>
          <a:p>
            <a:pPr indent="-228600" lvl="1" marL="4572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</a:pPr>
            <a:r>
              <a:rPr lang="en-US"/>
              <a:t>Assign tasks—who is interested in what.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500"/>
              <a:buChar char="▪"/>
            </a:pPr>
            <a:r>
              <a:rPr lang="en-US"/>
              <a:t>Front end</a:t>
            </a:r>
            <a:endParaRPr/>
          </a:p>
          <a:p>
            <a:pPr indent="-228600" lvl="1" marL="4572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</a:pPr>
            <a:r>
              <a:rPr lang="en-US"/>
              <a:t>Create the toy knowledge graph from wikidata</a:t>
            </a:r>
            <a:endParaRPr/>
          </a:p>
          <a:p>
            <a:pPr indent="-228600" lvl="1" marL="4572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</a:pPr>
            <a:r>
              <a:rPr lang="en-US"/>
              <a:t>Figure out what platform we want to build it on—tkinter? Retrieval.  </a:t>
            </a:r>
            <a:endParaRPr/>
          </a:p>
          <a:p>
            <a:pPr indent="-228600" lvl="1" marL="4572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</a:pPr>
            <a:r>
              <a:rPr lang="en-US"/>
              <a:t>Draft up initial UI on pen and paper. Implement. 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500"/>
              <a:buChar char="▪"/>
            </a:pPr>
            <a:r>
              <a:rPr lang="en-US"/>
              <a:t>Back End</a:t>
            </a:r>
            <a:endParaRPr/>
          </a:p>
          <a:p>
            <a:pPr indent="-228600" lvl="1" marL="4572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</a:pPr>
            <a:r>
              <a:rPr lang="en-US"/>
              <a:t>Set up youtube API such that we can have this pipeline: search, filter, download, demucs (remove music), transcribe</a:t>
            </a:r>
            <a:endParaRPr/>
          </a:p>
          <a:p>
            <a:pPr indent="-228600" lvl="1" marL="4572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</a:pPr>
            <a:r>
              <a:rPr lang="en-US"/>
              <a:t>Research different methods to draw edges.</a:t>
            </a:r>
            <a:endParaRPr/>
          </a:p>
          <a:p>
            <a:pPr indent="-228600" lvl="1" marL="4572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</a:pPr>
            <a:r>
              <a:rPr lang="en-US"/>
              <a:t>Textbook processing. </a:t>
            </a:r>
            <a:endParaRPr/>
          </a:p>
          <a:p>
            <a:pPr indent="-142875" lvl="1" marL="4572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/>
          </a:p>
          <a:p>
            <a:pPr indent="-142875" lvl="1" marL="4572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12"/>
          <p:cNvSpPr txBox="1"/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/>
              <a:t>Data Sources</a:t>
            </a:r>
            <a:endParaRPr/>
          </a:p>
        </p:txBody>
      </p:sp>
      <p:sp>
        <p:nvSpPr>
          <p:cNvPr id="684" name="Google Shape;684;p12"/>
          <p:cNvSpPr txBox="1"/>
          <p:nvPr>
            <p:ph idx="1" type="body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n-US"/>
              <a:t>Dr. Comstra has provided us with learning objectives and powerpoints which we can parse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500"/>
              <a:buChar char="▪"/>
            </a:pPr>
            <a:r>
              <a:rPr lang="en-US"/>
              <a:t>We have videos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500"/>
              <a:buChar char="▪"/>
            </a:pPr>
            <a:r>
              <a:rPr lang="en-US"/>
              <a:t>Biology curriculum textbook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500"/>
              <a:buChar char="▪"/>
            </a:pPr>
            <a:r>
              <a:rPr lang="en-US"/>
              <a:t>We can use Minstral models—stick to 70b models if computer can run.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"/>
          <p:cNvSpPr/>
          <p:nvPr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6" name="Google Shape;356;p2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57" name="Google Shape;357;p2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8" name="Google Shape;358;p2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9" name="Google Shape;359;p2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0" name="Google Shape;360;p2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1" name="Google Shape;361;p2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2" name="Google Shape;362;p2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3" name="Google Shape;363;p2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4" name="Google Shape;364;p2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5" name="Google Shape;365;p2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6" name="Google Shape;366;p2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7" name="Google Shape;367;p2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8" name="Google Shape;368;p2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9" name="Google Shape;369;p2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0" name="Google Shape;370;p2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1" name="Google Shape;371;p2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2" name="Google Shape;372;p2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3" name="Google Shape;373;p2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4" name="Google Shape;374;p2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5" name="Google Shape;375;p2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6" name="Google Shape;376;p2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7" name="Google Shape;377;p2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8" name="Google Shape;378;p2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9" name="Google Shape;379;p2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0" name="Google Shape;380;p2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1" name="Google Shape;381;p2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2" name="Google Shape;382;p2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3" name="Google Shape;383;p2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4" name="Google Shape;384;p2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5" name="Google Shape;385;p2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6" name="Google Shape;386;p2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7" name="Google Shape;387;p2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88" name="Google Shape;388;p2"/>
          <p:cNvSpPr/>
          <p:nvPr/>
        </p:nvSpPr>
        <p:spPr>
          <a:xfrm rot="-2700000">
            <a:off x="5820162" y="-288353"/>
            <a:ext cx="568289" cy="568289"/>
          </a:xfrm>
          <a:prstGeom prst="rtTriangle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"/>
          <p:cNvSpPr txBox="1"/>
          <p:nvPr>
            <p:ph type="title"/>
          </p:nvPr>
        </p:nvSpPr>
        <p:spPr>
          <a:xfrm>
            <a:off x="691078" y="725951"/>
            <a:ext cx="10794505" cy="21570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/>
              <a:t>Quick Icebreaker</a:t>
            </a:r>
            <a:endParaRPr/>
          </a:p>
        </p:txBody>
      </p:sp>
      <p:grpSp>
        <p:nvGrpSpPr>
          <p:cNvPr id="390" name="Google Shape;390;p2"/>
          <p:cNvGrpSpPr/>
          <p:nvPr/>
        </p:nvGrpSpPr>
        <p:grpSpPr>
          <a:xfrm>
            <a:off x="729786" y="3188480"/>
            <a:ext cx="10762230" cy="2547911"/>
            <a:chOff x="39224" y="403911"/>
            <a:chExt cx="10762230" cy="2547911"/>
          </a:xfrm>
        </p:grpSpPr>
        <p:sp>
          <p:nvSpPr>
            <p:cNvPr id="391" name="Google Shape;391;p2"/>
            <p:cNvSpPr/>
            <p:nvPr/>
          </p:nvSpPr>
          <p:spPr>
            <a:xfrm>
              <a:off x="922690" y="403911"/>
              <a:ext cx="1445672" cy="144567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39224" y="2231822"/>
              <a:ext cx="3212606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"/>
            <p:cNvSpPr txBox="1"/>
            <p:nvPr/>
          </p:nvSpPr>
          <p:spPr>
            <a:xfrm>
              <a:off x="39224" y="2231822"/>
              <a:ext cx="3212606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Arial"/>
                <a:buNone/>
              </a:pPr>
              <a:r>
                <a:rPr b="0" i="0" lang="en-US" sz="2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Where you’re from</a:t>
              </a: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4697503" y="403911"/>
              <a:ext cx="1445672" cy="144567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3814036" y="2231822"/>
              <a:ext cx="3212606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"/>
            <p:cNvSpPr txBox="1"/>
            <p:nvPr/>
          </p:nvSpPr>
          <p:spPr>
            <a:xfrm>
              <a:off x="3814036" y="2231822"/>
              <a:ext cx="3212606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Arial"/>
                <a:buNone/>
              </a:pPr>
              <a:r>
                <a:rPr b="0" i="0" lang="en-US" sz="2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Your college major</a:t>
              </a: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8472315" y="403911"/>
              <a:ext cx="1445672" cy="144567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7588848" y="2231822"/>
              <a:ext cx="3212606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"/>
            <p:cNvSpPr txBox="1"/>
            <p:nvPr/>
          </p:nvSpPr>
          <p:spPr>
            <a:xfrm>
              <a:off x="7588848" y="2231822"/>
              <a:ext cx="3212606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Arial"/>
                <a:buNone/>
              </a:pPr>
              <a:r>
                <a:rPr b="0" i="0" lang="en-US" sz="2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 personal or academic burning interest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"/>
          <p:cNvSpPr txBox="1"/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/>
              <a:t>Intro</a:t>
            </a:r>
            <a:endParaRPr/>
          </a:p>
        </p:txBody>
      </p:sp>
      <p:sp>
        <p:nvSpPr>
          <p:cNvPr id="405" name="Google Shape;405;p3"/>
          <p:cNvSpPr txBox="1"/>
          <p:nvPr>
            <p:ph idx="1" type="body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n-US"/>
              <a:t>EDSC member responsible – Emily Cao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500"/>
              <a:buChar char="▪"/>
            </a:pPr>
            <a:r>
              <a:rPr lang="en-US"/>
              <a:t>Mentor – Dr. Comstra</a:t>
            </a:r>
            <a:endParaRPr/>
          </a:p>
          <a:p>
            <a:pPr indent="-13335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500"/>
              <a:buChar char="▪"/>
            </a:pPr>
            <a:r>
              <a:rPr lang="en-US"/>
              <a:t>Communication &amp; project scheme</a:t>
            </a:r>
            <a:endParaRPr/>
          </a:p>
        </p:txBody>
      </p:sp>
      <p:sp>
        <p:nvSpPr>
          <p:cNvPr id="406" name="Google Shape;406;p3"/>
          <p:cNvSpPr/>
          <p:nvPr/>
        </p:nvSpPr>
        <p:spPr>
          <a:xfrm>
            <a:off x="515007" y="4269827"/>
            <a:ext cx="1975945" cy="137422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62304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Team</a:t>
            </a:r>
            <a:endParaRPr/>
          </a:p>
        </p:txBody>
      </p:sp>
      <p:sp>
        <p:nvSpPr>
          <p:cNvPr id="407" name="Google Shape;407;p3"/>
          <p:cNvSpPr/>
          <p:nvPr/>
        </p:nvSpPr>
        <p:spPr>
          <a:xfrm>
            <a:off x="2532995" y="4519448"/>
            <a:ext cx="1058940" cy="84082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62304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Team manager</a:t>
            </a:r>
            <a:endParaRPr/>
          </a:p>
        </p:txBody>
      </p:sp>
      <p:sp>
        <p:nvSpPr>
          <p:cNvPr id="408" name="Google Shape;408;p3"/>
          <p:cNvSpPr/>
          <p:nvPr/>
        </p:nvSpPr>
        <p:spPr>
          <a:xfrm>
            <a:off x="3623465" y="4287956"/>
            <a:ext cx="1975945" cy="137422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62304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Dr. Comstra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"/>
          <p:cNvSpPr/>
          <p:nvPr/>
        </p:nvSpPr>
        <p:spPr>
          <a:xfrm>
            <a:off x="5651960" y="4554656"/>
            <a:ext cx="1058940" cy="84082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62304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 it cool?</a:t>
            </a:r>
            <a:endParaRPr/>
          </a:p>
        </p:txBody>
      </p:sp>
      <p:sp>
        <p:nvSpPr>
          <p:cNvPr id="410" name="Google Shape;410;p3"/>
          <p:cNvSpPr/>
          <p:nvPr/>
        </p:nvSpPr>
        <p:spPr>
          <a:xfrm>
            <a:off x="6763450" y="4252747"/>
            <a:ext cx="1975945" cy="137422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62304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Biology teaching faculty meeting</a:t>
            </a:r>
            <a:endParaRPr/>
          </a:p>
        </p:txBody>
      </p:sp>
      <p:sp>
        <p:nvSpPr>
          <p:cNvPr id="411" name="Google Shape;411;p3"/>
          <p:cNvSpPr/>
          <p:nvPr/>
        </p:nvSpPr>
        <p:spPr>
          <a:xfrm>
            <a:off x="8844495" y="4592025"/>
            <a:ext cx="1058940" cy="84082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62304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 it cool?</a:t>
            </a:r>
            <a:endParaRPr/>
          </a:p>
        </p:txBody>
      </p:sp>
      <p:sp>
        <p:nvSpPr>
          <p:cNvPr id="412" name="Google Shape;412;p3"/>
          <p:cNvSpPr/>
          <p:nvPr/>
        </p:nvSpPr>
        <p:spPr>
          <a:xfrm>
            <a:off x="9995425" y="4252747"/>
            <a:ext cx="1975945" cy="137422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62304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Talk to CS/QTM Faculty about continuing project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"/>
          <p:cNvSpPr/>
          <p:nvPr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8" name="Google Shape;418;p4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19" name="Google Shape;419;p4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0" name="Google Shape;420;p4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1" name="Google Shape;421;p4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2" name="Google Shape;422;p4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3" name="Google Shape;423;p4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4" name="Google Shape;424;p4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5" name="Google Shape;425;p4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6" name="Google Shape;426;p4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7" name="Google Shape;427;p4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8" name="Google Shape;428;p4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9" name="Google Shape;429;p4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0" name="Google Shape;430;p4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1" name="Google Shape;431;p4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2" name="Google Shape;432;p4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3" name="Google Shape;433;p4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4" name="Google Shape;434;p4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5" name="Google Shape;435;p4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6" name="Google Shape;436;p4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7" name="Google Shape;437;p4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8" name="Google Shape;438;p4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9" name="Google Shape;439;p4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0" name="Google Shape;440;p4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1" name="Google Shape;441;p4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2" name="Google Shape;442;p4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3" name="Google Shape;443;p4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4" name="Google Shape;444;p4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5" name="Google Shape;445;p4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6" name="Google Shape;446;p4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7" name="Google Shape;447;p4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8" name="Google Shape;448;p4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9" name="Google Shape;449;p4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50" name="Google Shape;450;p4"/>
          <p:cNvSpPr/>
          <p:nvPr/>
        </p:nvSpPr>
        <p:spPr>
          <a:xfrm rot="-8100000">
            <a:off x="-284142" y="2068181"/>
            <a:ext cx="568289" cy="568289"/>
          </a:xfrm>
          <a:prstGeom prst="rtTriangle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4"/>
          <p:cNvSpPr txBox="1"/>
          <p:nvPr>
            <p:ph type="title"/>
          </p:nvPr>
        </p:nvSpPr>
        <p:spPr>
          <a:xfrm>
            <a:off x="691079" y="725951"/>
            <a:ext cx="10325000" cy="19262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/>
              <a:t>Basic Information</a:t>
            </a:r>
            <a:endParaRPr/>
          </a:p>
        </p:txBody>
      </p:sp>
      <p:grpSp>
        <p:nvGrpSpPr>
          <p:cNvPr id="452" name="Google Shape;452;p4"/>
          <p:cNvGrpSpPr/>
          <p:nvPr/>
        </p:nvGrpSpPr>
        <p:grpSpPr>
          <a:xfrm>
            <a:off x="723585" y="2883644"/>
            <a:ext cx="10259055" cy="3256028"/>
            <a:chOff x="33022" y="629"/>
            <a:chExt cx="10259055" cy="3256028"/>
          </a:xfrm>
        </p:grpSpPr>
        <p:sp>
          <p:nvSpPr>
            <p:cNvPr id="453" name="Google Shape;453;p4"/>
            <p:cNvSpPr/>
            <p:nvPr/>
          </p:nvSpPr>
          <p:spPr>
            <a:xfrm>
              <a:off x="33022" y="629"/>
              <a:ext cx="4396738" cy="2791928"/>
            </a:xfrm>
            <a:prstGeom prst="roundRect">
              <a:avLst>
                <a:gd fmla="val 10000" name="adj"/>
              </a:avLst>
            </a:prstGeom>
            <a:solidFill>
              <a:srgbClr val="EA70A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4"/>
            <p:cNvSpPr/>
            <p:nvPr/>
          </p:nvSpPr>
          <p:spPr>
            <a:xfrm>
              <a:off x="521548" y="464729"/>
              <a:ext cx="4396738" cy="2791928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EA70A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4"/>
            <p:cNvSpPr txBox="1"/>
            <p:nvPr/>
          </p:nvSpPr>
          <p:spPr>
            <a:xfrm>
              <a:off x="603321" y="546502"/>
              <a:ext cx="4233192" cy="26283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Adaptive Learning: Tailors the learning experience to the individual needs and pace of each student, focusing on areas that require more attention.</a:t>
              </a:r>
              <a:endParaRPr/>
            </a:p>
          </p:txBody>
        </p:sp>
        <p:sp>
          <p:nvSpPr>
            <p:cNvPr id="456" name="Google Shape;456;p4"/>
            <p:cNvSpPr/>
            <p:nvPr/>
          </p:nvSpPr>
          <p:spPr>
            <a:xfrm>
              <a:off x="5406813" y="629"/>
              <a:ext cx="4396738" cy="2791928"/>
            </a:xfrm>
            <a:prstGeom prst="roundRect">
              <a:avLst>
                <a:gd fmla="val 10000" name="adj"/>
              </a:avLst>
            </a:prstGeom>
            <a:solidFill>
              <a:srgbClr val="EA70A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4"/>
            <p:cNvSpPr/>
            <p:nvPr/>
          </p:nvSpPr>
          <p:spPr>
            <a:xfrm>
              <a:off x="5895339" y="464729"/>
              <a:ext cx="4396738" cy="2791928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EA70A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4"/>
            <p:cNvSpPr txBox="1"/>
            <p:nvPr/>
          </p:nvSpPr>
          <p:spPr>
            <a:xfrm>
              <a:off x="5977112" y="546502"/>
              <a:ext cx="4233192" cy="26283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Scalability and Accessibility: Can easily incorporate new resources and adapt to different subjects, levels, and learning standards, making it a versatile tool across educational settings.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"/>
          <p:cNvSpPr/>
          <p:nvPr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4" name="Google Shape;464;p5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5" name="Google Shape;465;p5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6" name="Google Shape;466;p5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7" name="Google Shape;467;p5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8" name="Google Shape;468;p5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9" name="Google Shape;469;p5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0" name="Google Shape;470;p5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1" name="Google Shape;471;p5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2" name="Google Shape;472;p5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3" name="Google Shape;473;p5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4" name="Google Shape;474;p5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5" name="Google Shape;475;p5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6" name="Google Shape;476;p5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7" name="Google Shape;477;p5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8" name="Google Shape;478;p5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9" name="Google Shape;479;p5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0" name="Google Shape;480;p5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1" name="Google Shape;481;p5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2" name="Google Shape;482;p5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3" name="Google Shape;483;p5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4" name="Google Shape;484;p5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5" name="Google Shape;485;p5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6" name="Google Shape;486;p5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7" name="Google Shape;487;p5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8" name="Google Shape;488;p5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9" name="Google Shape;489;p5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0" name="Google Shape;490;p5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1" name="Google Shape;491;p5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2" name="Google Shape;492;p5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3" name="Google Shape;493;p5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4" name="Google Shape;494;p5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5" name="Google Shape;495;p5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96" name="Google Shape;496;p5"/>
          <p:cNvSpPr/>
          <p:nvPr/>
        </p:nvSpPr>
        <p:spPr>
          <a:xfrm rot="-8100000">
            <a:off x="-284143" y="3153945"/>
            <a:ext cx="568289" cy="568289"/>
          </a:xfrm>
          <a:prstGeom prst="rtTriangle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5"/>
          <p:cNvSpPr txBox="1"/>
          <p:nvPr>
            <p:ph type="title"/>
          </p:nvPr>
        </p:nvSpPr>
        <p:spPr>
          <a:xfrm>
            <a:off x="691079" y="725950"/>
            <a:ext cx="3428812" cy="543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/>
              <a:t>Primary Deliverables</a:t>
            </a:r>
            <a:endParaRPr/>
          </a:p>
        </p:txBody>
      </p:sp>
      <p:grpSp>
        <p:nvGrpSpPr>
          <p:cNvPr id="498" name="Google Shape;498;p5"/>
          <p:cNvGrpSpPr/>
          <p:nvPr/>
        </p:nvGrpSpPr>
        <p:grpSpPr>
          <a:xfrm>
            <a:off x="5103282" y="1140819"/>
            <a:ext cx="6879517" cy="4031931"/>
            <a:chOff x="0" y="970649"/>
            <a:chExt cx="6879517" cy="4031931"/>
          </a:xfrm>
        </p:grpSpPr>
        <p:sp>
          <p:nvSpPr>
            <p:cNvPr id="499" name="Google Shape;499;p5"/>
            <p:cNvSpPr/>
            <p:nvPr/>
          </p:nvSpPr>
          <p:spPr>
            <a:xfrm>
              <a:off x="0" y="970649"/>
              <a:ext cx="6879517" cy="1791969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5"/>
            <p:cNvSpPr/>
            <p:nvPr/>
          </p:nvSpPr>
          <p:spPr>
            <a:xfrm>
              <a:off x="542070" y="1373842"/>
              <a:ext cx="985582" cy="98558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5"/>
            <p:cNvSpPr/>
            <p:nvPr/>
          </p:nvSpPr>
          <p:spPr>
            <a:xfrm>
              <a:off x="2069724" y="970649"/>
              <a:ext cx="3095782" cy="17919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5"/>
            <p:cNvSpPr txBox="1"/>
            <p:nvPr/>
          </p:nvSpPr>
          <p:spPr>
            <a:xfrm>
              <a:off x="2069724" y="970649"/>
              <a:ext cx="3095782" cy="17919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9650" lIns="189650" spcFirstLastPara="1" rIns="189650" wrap="square" tIns="189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Backend (2-3 people)</a:t>
              </a:r>
              <a:endParaRPr/>
            </a:p>
          </p:txBody>
        </p:sp>
        <p:sp>
          <p:nvSpPr>
            <p:cNvPr id="503" name="Google Shape;503;p5"/>
            <p:cNvSpPr/>
            <p:nvPr/>
          </p:nvSpPr>
          <p:spPr>
            <a:xfrm>
              <a:off x="5165506" y="970649"/>
              <a:ext cx="1714010" cy="17919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5"/>
            <p:cNvSpPr txBox="1"/>
            <p:nvPr/>
          </p:nvSpPr>
          <p:spPr>
            <a:xfrm>
              <a:off x="5165506" y="970649"/>
              <a:ext cx="1714010" cy="17919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9650" lIns="189650" spcFirstLastPara="1" rIns="189650" wrap="square" tIns="189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Automated generation of the substance of the app</a:t>
              </a:r>
              <a:endParaRPr/>
            </a:p>
          </p:txBody>
        </p:sp>
        <p:sp>
          <p:nvSpPr>
            <p:cNvPr id="505" name="Google Shape;505;p5"/>
            <p:cNvSpPr/>
            <p:nvPr/>
          </p:nvSpPr>
          <p:spPr>
            <a:xfrm>
              <a:off x="0" y="3210611"/>
              <a:ext cx="6879517" cy="1791969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5"/>
            <p:cNvSpPr/>
            <p:nvPr/>
          </p:nvSpPr>
          <p:spPr>
            <a:xfrm>
              <a:off x="542070" y="3613804"/>
              <a:ext cx="985582" cy="98558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5"/>
            <p:cNvSpPr/>
            <p:nvPr/>
          </p:nvSpPr>
          <p:spPr>
            <a:xfrm>
              <a:off x="2069724" y="3210611"/>
              <a:ext cx="3095782" cy="17919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5"/>
            <p:cNvSpPr txBox="1"/>
            <p:nvPr/>
          </p:nvSpPr>
          <p:spPr>
            <a:xfrm>
              <a:off x="2069724" y="3210611"/>
              <a:ext cx="3095782" cy="17919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9650" lIns="189650" spcFirstLastPara="1" rIns="189650" wrap="square" tIns="189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Frontend (2-3 people)</a:t>
              </a:r>
              <a:endParaRPr/>
            </a:p>
          </p:txBody>
        </p:sp>
        <p:sp>
          <p:nvSpPr>
            <p:cNvPr id="509" name="Google Shape;509;p5"/>
            <p:cNvSpPr/>
            <p:nvPr/>
          </p:nvSpPr>
          <p:spPr>
            <a:xfrm>
              <a:off x="5165506" y="3210611"/>
              <a:ext cx="1714010" cy="17919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5"/>
            <p:cNvSpPr txBox="1"/>
            <p:nvPr/>
          </p:nvSpPr>
          <p:spPr>
            <a:xfrm>
              <a:off x="5165506" y="3210611"/>
              <a:ext cx="1714010" cy="17919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9650" lIns="189650" spcFirstLastPara="1" rIns="189650" wrap="square" tIns="189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 usable tool that non-technical individuals can use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"/>
          <p:cNvSpPr txBox="1"/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/>
              <a:t>Backend Formal Problem	</a:t>
            </a:r>
            <a:endParaRPr/>
          </a:p>
        </p:txBody>
      </p:sp>
      <p:sp>
        <p:nvSpPr>
          <p:cNvPr id="516" name="Google Shape;516;p6"/>
          <p:cNvSpPr txBox="1"/>
          <p:nvPr>
            <p:ph idx="1" type="body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/>
              <a:t>Problem: Given a set of resources (videos, textbooks) and learning objectivess, draw edges between &amp; within the resources and learning objects.</a:t>
            </a:r>
            <a:endParaRPr/>
          </a:p>
        </p:txBody>
      </p:sp>
      <p:sp>
        <p:nvSpPr>
          <p:cNvPr id="517" name="Google Shape;517;p6"/>
          <p:cNvSpPr/>
          <p:nvPr/>
        </p:nvSpPr>
        <p:spPr>
          <a:xfrm>
            <a:off x="3204118" y="3066585"/>
            <a:ext cx="669073" cy="724829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62304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Txt</a:t>
            </a:r>
            <a:endParaRPr/>
          </a:p>
        </p:txBody>
      </p:sp>
      <p:sp>
        <p:nvSpPr>
          <p:cNvPr id="518" name="Google Shape;518;p6"/>
          <p:cNvSpPr/>
          <p:nvPr/>
        </p:nvSpPr>
        <p:spPr>
          <a:xfrm>
            <a:off x="5117748" y="3300761"/>
            <a:ext cx="1471661" cy="143850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62304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Cell biology</a:t>
            </a:r>
            <a:endParaRPr/>
          </a:p>
        </p:txBody>
      </p:sp>
      <p:sp>
        <p:nvSpPr>
          <p:cNvPr id="519" name="Google Shape;519;p6"/>
          <p:cNvSpPr/>
          <p:nvPr/>
        </p:nvSpPr>
        <p:spPr>
          <a:xfrm>
            <a:off x="2068552" y="4148253"/>
            <a:ext cx="669073" cy="724829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62304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Vid</a:t>
            </a:r>
            <a:endParaRPr/>
          </a:p>
        </p:txBody>
      </p:sp>
      <p:sp>
        <p:nvSpPr>
          <p:cNvPr id="520" name="Google Shape;520;p6"/>
          <p:cNvSpPr/>
          <p:nvPr/>
        </p:nvSpPr>
        <p:spPr>
          <a:xfrm>
            <a:off x="3538654" y="5457399"/>
            <a:ext cx="669073" cy="724829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62304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Vid</a:t>
            </a:r>
            <a:endParaRPr/>
          </a:p>
        </p:txBody>
      </p:sp>
      <p:sp>
        <p:nvSpPr>
          <p:cNvPr id="521" name="Google Shape;521;p6"/>
          <p:cNvSpPr/>
          <p:nvPr/>
        </p:nvSpPr>
        <p:spPr>
          <a:xfrm>
            <a:off x="5360169" y="5100559"/>
            <a:ext cx="1471661" cy="143850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62304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Ecology</a:t>
            </a:r>
            <a:endParaRPr/>
          </a:p>
        </p:txBody>
      </p:sp>
      <p:cxnSp>
        <p:nvCxnSpPr>
          <p:cNvPr id="522" name="Google Shape;522;p6"/>
          <p:cNvCxnSpPr>
            <a:stCxn id="518" idx="2"/>
          </p:cNvCxnSpPr>
          <p:nvPr/>
        </p:nvCxnSpPr>
        <p:spPr>
          <a:xfrm rot="10800000">
            <a:off x="3873048" y="3635415"/>
            <a:ext cx="1244700" cy="384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23" name="Google Shape;523;p6"/>
          <p:cNvCxnSpPr>
            <a:endCxn id="519" idx="6"/>
          </p:cNvCxnSpPr>
          <p:nvPr/>
        </p:nvCxnSpPr>
        <p:spPr>
          <a:xfrm flipH="1">
            <a:off x="2737625" y="4026768"/>
            <a:ext cx="2380200" cy="483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24" name="Google Shape;524;p6"/>
          <p:cNvCxnSpPr>
            <a:endCxn id="520" idx="7"/>
          </p:cNvCxnSpPr>
          <p:nvPr/>
        </p:nvCxnSpPr>
        <p:spPr>
          <a:xfrm flipH="1">
            <a:off x="4109744" y="4020048"/>
            <a:ext cx="1062600" cy="154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25" name="Google Shape;525;p6"/>
          <p:cNvCxnSpPr>
            <a:endCxn id="520" idx="6"/>
          </p:cNvCxnSpPr>
          <p:nvPr/>
        </p:nvCxnSpPr>
        <p:spPr>
          <a:xfrm flipH="1">
            <a:off x="4207727" y="5767314"/>
            <a:ext cx="1152300" cy="52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26" name="Google Shape;526;p6"/>
          <p:cNvSpPr txBox="1"/>
          <p:nvPr/>
        </p:nvSpPr>
        <p:spPr>
          <a:xfrm>
            <a:off x="3982182" y="3976324"/>
            <a:ext cx="36580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cxnSp>
        <p:nvCxnSpPr>
          <p:cNvPr id="527" name="Google Shape;527;p6"/>
          <p:cNvCxnSpPr/>
          <p:nvPr/>
        </p:nvCxnSpPr>
        <p:spPr>
          <a:xfrm flipH="1">
            <a:off x="2581839" y="3513753"/>
            <a:ext cx="731271" cy="60859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7"/>
          <p:cNvSpPr/>
          <p:nvPr/>
        </p:nvSpPr>
        <p:spPr>
          <a:xfrm>
            <a:off x="401444" y="3066584"/>
            <a:ext cx="5887844" cy="3791415"/>
          </a:xfrm>
          <a:prstGeom prst="rect">
            <a:avLst/>
          </a:prstGeom>
          <a:solidFill>
            <a:srgbClr val="E0F0D8"/>
          </a:solidFill>
          <a:ln cap="flat" cmpd="sng" w="12700">
            <a:solidFill>
              <a:srgbClr val="62304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7"/>
          <p:cNvSpPr txBox="1"/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/>
              <a:t>Frontend Formal Problem</a:t>
            </a:r>
            <a:endParaRPr/>
          </a:p>
        </p:txBody>
      </p:sp>
      <p:sp>
        <p:nvSpPr>
          <p:cNvPr id="534" name="Google Shape;534;p7"/>
          <p:cNvSpPr txBox="1"/>
          <p:nvPr>
            <p:ph idx="1" type="body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/>
              <a:t>Problem: </a:t>
            </a:r>
            <a:r>
              <a:rPr lang="en-US"/>
              <a:t>Given a graph database of information and a set of learning objectives, display these in an interactive and easy way. </a:t>
            </a:r>
            <a:endParaRPr/>
          </a:p>
        </p:txBody>
      </p:sp>
      <p:sp>
        <p:nvSpPr>
          <p:cNvPr id="535" name="Google Shape;535;p7"/>
          <p:cNvSpPr/>
          <p:nvPr/>
        </p:nvSpPr>
        <p:spPr>
          <a:xfrm>
            <a:off x="1826645" y="3194824"/>
            <a:ext cx="669073" cy="724829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62304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Txt</a:t>
            </a:r>
            <a:endParaRPr/>
          </a:p>
        </p:txBody>
      </p:sp>
      <p:sp>
        <p:nvSpPr>
          <p:cNvPr id="536" name="Google Shape;536;p7"/>
          <p:cNvSpPr/>
          <p:nvPr/>
        </p:nvSpPr>
        <p:spPr>
          <a:xfrm>
            <a:off x="3740275" y="3429000"/>
            <a:ext cx="1471661" cy="143850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62304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Cell biology</a:t>
            </a:r>
            <a:endParaRPr/>
          </a:p>
        </p:txBody>
      </p:sp>
      <p:sp>
        <p:nvSpPr>
          <p:cNvPr id="537" name="Google Shape;537;p7"/>
          <p:cNvSpPr/>
          <p:nvPr/>
        </p:nvSpPr>
        <p:spPr>
          <a:xfrm>
            <a:off x="691079" y="4276492"/>
            <a:ext cx="669073" cy="724829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62304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Vid</a:t>
            </a:r>
            <a:endParaRPr/>
          </a:p>
        </p:txBody>
      </p:sp>
      <p:sp>
        <p:nvSpPr>
          <p:cNvPr id="538" name="Google Shape;538;p7"/>
          <p:cNvSpPr/>
          <p:nvPr/>
        </p:nvSpPr>
        <p:spPr>
          <a:xfrm>
            <a:off x="2161181" y="5585638"/>
            <a:ext cx="669073" cy="724829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62304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Vid</a:t>
            </a:r>
            <a:endParaRPr/>
          </a:p>
        </p:txBody>
      </p:sp>
      <p:sp>
        <p:nvSpPr>
          <p:cNvPr id="539" name="Google Shape;539;p7"/>
          <p:cNvSpPr/>
          <p:nvPr/>
        </p:nvSpPr>
        <p:spPr>
          <a:xfrm>
            <a:off x="3982696" y="5228798"/>
            <a:ext cx="1471661" cy="143850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62304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Ecology</a:t>
            </a:r>
            <a:endParaRPr/>
          </a:p>
        </p:txBody>
      </p:sp>
      <p:cxnSp>
        <p:nvCxnSpPr>
          <p:cNvPr id="540" name="Google Shape;540;p7"/>
          <p:cNvCxnSpPr>
            <a:stCxn id="536" idx="2"/>
          </p:cNvCxnSpPr>
          <p:nvPr/>
        </p:nvCxnSpPr>
        <p:spPr>
          <a:xfrm rot="10800000">
            <a:off x="2495575" y="3763654"/>
            <a:ext cx="1244700" cy="384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41" name="Google Shape;541;p7"/>
          <p:cNvCxnSpPr>
            <a:endCxn id="537" idx="6"/>
          </p:cNvCxnSpPr>
          <p:nvPr/>
        </p:nvCxnSpPr>
        <p:spPr>
          <a:xfrm flipH="1">
            <a:off x="1360152" y="4155007"/>
            <a:ext cx="2380200" cy="483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42" name="Google Shape;542;p7"/>
          <p:cNvCxnSpPr>
            <a:endCxn id="538" idx="7"/>
          </p:cNvCxnSpPr>
          <p:nvPr/>
        </p:nvCxnSpPr>
        <p:spPr>
          <a:xfrm flipH="1">
            <a:off x="2732271" y="4148287"/>
            <a:ext cx="1062600" cy="154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43" name="Google Shape;543;p7"/>
          <p:cNvCxnSpPr>
            <a:endCxn id="538" idx="6"/>
          </p:cNvCxnSpPr>
          <p:nvPr/>
        </p:nvCxnSpPr>
        <p:spPr>
          <a:xfrm flipH="1">
            <a:off x="2830254" y="5895553"/>
            <a:ext cx="1152300" cy="52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44" name="Google Shape;544;p7"/>
          <p:cNvCxnSpPr>
            <a:stCxn id="532" idx="3"/>
          </p:cNvCxnSpPr>
          <p:nvPr/>
        </p:nvCxnSpPr>
        <p:spPr>
          <a:xfrm>
            <a:off x="6289288" y="4962292"/>
            <a:ext cx="657900" cy="39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45" name="Google Shape;545;p7"/>
          <p:cNvSpPr/>
          <p:nvPr/>
        </p:nvSpPr>
        <p:spPr>
          <a:xfrm>
            <a:off x="7351787" y="3278459"/>
            <a:ext cx="4438769" cy="220794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62304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can we display this information to a user?</a:t>
            </a:r>
            <a:endParaRPr/>
          </a:p>
        </p:txBody>
      </p:sp>
      <p:sp>
        <p:nvSpPr>
          <p:cNvPr id="546" name="Google Shape;546;p7"/>
          <p:cNvSpPr/>
          <p:nvPr/>
        </p:nvSpPr>
        <p:spPr>
          <a:xfrm>
            <a:off x="8924399" y="5486400"/>
            <a:ext cx="1293543" cy="154423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62304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Like obsidian?</a:t>
            </a:r>
            <a:endParaRPr/>
          </a:p>
        </p:txBody>
      </p:sp>
      <p:pic>
        <p:nvPicPr>
          <p:cNvPr id="547" name="Google Shape;54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12550" y="-1637"/>
            <a:ext cx="3222729" cy="2255910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7"/>
          <p:cNvSpPr txBox="1"/>
          <p:nvPr/>
        </p:nvSpPr>
        <p:spPr>
          <a:xfrm>
            <a:off x="7660898" y="29192"/>
            <a:ext cx="13516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Obsidian UI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8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4" name="Google Shape;554;p8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5" name="Google Shape;555;p8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6" name="Google Shape;556;p8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7" name="Google Shape;557;p8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8" name="Google Shape;558;p8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9" name="Google Shape;559;p8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0" name="Google Shape;560;p8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1" name="Google Shape;561;p8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2" name="Google Shape;562;p8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3" name="Google Shape;563;p8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4" name="Google Shape;564;p8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5" name="Google Shape;565;p8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6" name="Google Shape;566;p8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7" name="Google Shape;567;p8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8" name="Google Shape;568;p8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9" name="Google Shape;569;p8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0" name="Google Shape;570;p8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1" name="Google Shape;571;p8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2" name="Google Shape;572;p8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3" name="Google Shape;573;p8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4" name="Google Shape;574;p8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5" name="Google Shape;575;p8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6" name="Google Shape;576;p8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7" name="Google Shape;577;p8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8" name="Google Shape;578;p8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9" name="Google Shape;579;p8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0" name="Google Shape;580;p8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1" name="Google Shape;581;p8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2" name="Google Shape;582;p8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3" name="Google Shape;583;p8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4" name="Google Shape;584;p8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5" name="Google Shape;585;p8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86" name="Google Shape;586;p8"/>
          <p:cNvSpPr/>
          <p:nvPr/>
        </p:nvSpPr>
        <p:spPr>
          <a:xfrm>
            <a:off x="-9379" y="2882524"/>
            <a:ext cx="12184765" cy="3975477"/>
          </a:xfrm>
          <a:custGeom>
            <a:rect b="b" l="l" r="r" t="t"/>
            <a:pathLst>
              <a:path extrusionOk="0" h="3975477" w="12188952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8"/>
          <p:cNvSpPr/>
          <p:nvPr/>
        </p:nvSpPr>
        <p:spPr>
          <a:xfrm rot="-8100000">
            <a:off x="-281092" y="1517040"/>
            <a:ext cx="568289" cy="568289"/>
          </a:xfrm>
          <a:prstGeom prst="rtTriangle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8"/>
          <p:cNvSpPr txBox="1"/>
          <p:nvPr>
            <p:ph type="title"/>
          </p:nvPr>
        </p:nvSpPr>
        <p:spPr>
          <a:xfrm>
            <a:off x="691079" y="725951"/>
            <a:ext cx="4418418" cy="1918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/>
              <a:t>Reach Goal</a:t>
            </a:r>
            <a:endParaRPr/>
          </a:p>
        </p:txBody>
      </p:sp>
      <p:sp>
        <p:nvSpPr>
          <p:cNvPr id="589" name="Google Shape;589;p8"/>
          <p:cNvSpPr txBox="1"/>
          <p:nvPr>
            <p:ph idx="1" type="body"/>
          </p:nvPr>
        </p:nvSpPr>
        <p:spPr>
          <a:xfrm>
            <a:off x="5336275" y="725951"/>
            <a:ext cx="5696415" cy="1918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n-US"/>
              <a:t>Implement the knowledge graph with Retrieval augmented generation where we essentially give the local LLM some degree of context.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500"/>
              <a:buChar char="▪"/>
            </a:pPr>
            <a:r>
              <a:rPr lang="en-US"/>
              <a:t>Run a benchmark on BioSaq.</a:t>
            </a:r>
            <a:endParaRPr/>
          </a:p>
        </p:txBody>
      </p:sp>
      <p:pic>
        <p:nvPicPr>
          <p:cNvPr descr="A grey square with a letter in it&#10;&#10;Description automatically generated" id="590" name="Google Shape;59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078" y="3401482"/>
            <a:ext cx="10341613" cy="2223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6" name="Google Shape;596;p9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7" name="Google Shape;597;p9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8" name="Google Shape;598;p9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9" name="Google Shape;599;p9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0" name="Google Shape;600;p9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1" name="Google Shape;601;p9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2" name="Google Shape;602;p9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3" name="Google Shape;603;p9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4" name="Google Shape;604;p9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5" name="Google Shape;605;p9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6" name="Google Shape;606;p9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7" name="Google Shape;607;p9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8" name="Google Shape;608;p9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9" name="Google Shape;609;p9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0" name="Google Shape;610;p9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1" name="Google Shape;611;p9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2" name="Google Shape;612;p9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3" name="Google Shape;613;p9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4" name="Google Shape;614;p9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5" name="Google Shape;615;p9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6" name="Google Shape;616;p9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7" name="Google Shape;617;p9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8" name="Google Shape;618;p9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9" name="Google Shape;619;p9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0" name="Google Shape;620;p9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1" name="Google Shape;621;p9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2" name="Google Shape;622;p9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3" name="Google Shape;623;p9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4" name="Google Shape;624;p9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5" name="Google Shape;625;p9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6" name="Google Shape;626;p9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7" name="Google Shape;627;p9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628" name="Google Shape;628;p9"/>
          <p:cNvSpPr/>
          <p:nvPr/>
        </p:nvSpPr>
        <p:spPr>
          <a:xfrm rot="-27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9"/>
          <p:cNvSpPr txBox="1"/>
          <p:nvPr>
            <p:ph type="title"/>
          </p:nvPr>
        </p:nvSpPr>
        <p:spPr>
          <a:xfrm>
            <a:off x="6092891" y="725951"/>
            <a:ext cx="4916971" cy="14424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/>
              <a:t>Dreamer Goal</a:t>
            </a:r>
            <a:endParaRPr/>
          </a:p>
        </p:txBody>
      </p:sp>
      <p:sp>
        <p:nvSpPr>
          <p:cNvPr id="630" name="Google Shape;630;p9"/>
          <p:cNvSpPr txBox="1"/>
          <p:nvPr>
            <p:ph idx="1" type="body"/>
          </p:nvPr>
        </p:nvSpPr>
        <p:spPr>
          <a:xfrm>
            <a:off x="6092891" y="2340130"/>
            <a:ext cx="4916971" cy="38032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n-US"/>
              <a:t>A modular and adaptive learning app that generates questions based on resources and keeps tracks of users’ scores in order to provide them with slowly harder levels of questions &amp; depth of understanding. </a:t>
            </a:r>
            <a:endParaRPr/>
          </a:p>
          <a:p>
            <a:pPr indent="-228600" lvl="1" marL="4572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</a:pPr>
            <a:r>
              <a:rPr lang="en-US"/>
              <a:t>Concept of adaptive testing and building “levels” of competency</a:t>
            </a:r>
            <a:endParaRPr/>
          </a:p>
        </p:txBody>
      </p:sp>
      <p:pic>
        <p:nvPicPr>
          <p:cNvPr descr="Presentation with Checklist" id="631" name="Google Shape;63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078" y="1235909"/>
            <a:ext cx="4412205" cy="4412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sineVTI">
  <a:themeElements>
    <a:clrScheme name="AnalogousFromLightSeedRightStep">
      <a:dk1>
        <a:srgbClr val="000000"/>
      </a:dk1>
      <a:lt1>
        <a:srgbClr val="FFFFFF"/>
      </a:lt1>
      <a:dk2>
        <a:srgbClr val="3A3621"/>
      </a:dk2>
      <a:lt2>
        <a:srgbClr val="E2E8E5"/>
      </a:lt2>
      <a:accent1>
        <a:srgbClr val="EA73A4"/>
      </a:accent1>
      <a:accent2>
        <a:srgbClr val="E55454"/>
      </a:accent2>
      <a:accent3>
        <a:srgbClr val="E59053"/>
      </a:accent3>
      <a:accent4>
        <a:srgbClr val="B6A343"/>
      </a:accent4>
      <a:accent5>
        <a:srgbClr val="95AB54"/>
      </a:accent5>
      <a:accent6>
        <a:srgbClr val="69B643"/>
      </a:accent6>
      <a:hlink>
        <a:srgbClr val="578F78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2024-02-12T00:59:54Z</dcterms:created>
  <dc:creator>Nakatsu, Ken</dc:creator>
</cp:coreProperties>
</file>