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041E-D59E-5747-9D15-AEE4B17681A9}" type="datetimeFigureOut">
              <a:rPr lang="en-US" smtClean="0"/>
              <a:t>2012-10-09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53C8-9470-6E4D-A4C3-BB7B07FC3A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Tree-based LRU Approximation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José Nelson Amaral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58" idx="2"/>
            <a:endCxn id="59" idx="0"/>
          </p:cNvCxnSpPr>
          <p:nvPr/>
        </p:nvCxnSpPr>
        <p:spPr>
          <a:xfrm rot="5400000">
            <a:off x="3679970" y="1159553"/>
            <a:ext cx="388938" cy="1067032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73" idx="0"/>
          </p:cNvCxnSpPr>
          <p:nvPr/>
        </p:nvCxnSpPr>
        <p:spPr>
          <a:xfrm rot="16200000" flipH="1">
            <a:off x="4747002" y="1159553"/>
            <a:ext cx="388938" cy="1067032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2"/>
            <a:endCxn id="76" idx="0"/>
          </p:cNvCxnSpPr>
          <p:nvPr/>
        </p:nvCxnSpPr>
        <p:spPr>
          <a:xfrm rot="16200000" flipH="1">
            <a:off x="5547276" y="2328011"/>
            <a:ext cx="388938" cy="533516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0"/>
          </p:cNvCxnSpPr>
          <p:nvPr/>
        </p:nvCxnSpPr>
        <p:spPr>
          <a:xfrm rot="5400000">
            <a:off x="5013760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9" idx="2"/>
            <a:endCxn id="74" idx="0"/>
          </p:cNvCxnSpPr>
          <p:nvPr/>
        </p:nvCxnSpPr>
        <p:spPr>
          <a:xfrm rot="16200000" flipH="1">
            <a:off x="3413212" y="2328011"/>
            <a:ext cx="388938" cy="53351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  <a:endCxn id="72" idx="0"/>
          </p:cNvCxnSpPr>
          <p:nvPr/>
        </p:nvCxnSpPr>
        <p:spPr>
          <a:xfrm rot="5400000">
            <a:off x="2879696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cxnSp>
        <p:nvCxnSpPr>
          <p:cNvPr id="103" name="Straight Arrow Connector 102"/>
          <p:cNvCxnSpPr>
            <a:stCxn id="72" idx="2"/>
            <a:endCxn id="102" idx="0"/>
          </p:cNvCxnSpPr>
          <p:nvPr/>
        </p:nvCxnSpPr>
        <p:spPr>
          <a:xfrm rot="5400000">
            <a:off x="2208188" y="3230683"/>
            <a:ext cx="527902" cy="67053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2" idx="2"/>
            <a:endCxn id="101" idx="0"/>
          </p:cNvCxnSpPr>
          <p:nvPr/>
        </p:nvCxnSpPr>
        <p:spPr>
          <a:xfrm rot="5400000">
            <a:off x="2523082" y="3545577"/>
            <a:ext cx="527902" cy="40749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2"/>
            <a:endCxn id="99" idx="0"/>
          </p:cNvCxnSpPr>
          <p:nvPr/>
        </p:nvCxnSpPr>
        <p:spPr>
          <a:xfrm rot="5400000">
            <a:off x="4534794" y="3423225"/>
            <a:ext cx="527902" cy="285452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5" idx="2"/>
            <a:endCxn id="97" idx="0"/>
          </p:cNvCxnSpPr>
          <p:nvPr/>
        </p:nvCxnSpPr>
        <p:spPr>
          <a:xfrm rot="16200000" flipH="1">
            <a:off x="4849687" y="3393783"/>
            <a:ext cx="527902" cy="34433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15371" y="939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144595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5288826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5819888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4758226" y="271303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78110" y="2717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1080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7093529" y="750372"/>
            <a:ext cx="1927761" cy="824428"/>
            <a:chOff x="7093529" y="750372"/>
            <a:chExt cx="1927761" cy="824428"/>
          </a:xfrm>
        </p:grpSpPr>
        <p:sp>
          <p:nvSpPr>
            <p:cNvPr id="129" name="TextBox 128"/>
            <p:cNvSpPr txBox="1"/>
            <p:nvPr/>
          </p:nvSpPr>
          <p:spPr>
            <a:xfrm>
              <a:off x="7829888" y="750372"/>
              <a:ext cx="119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aprox</a:t>
              </a:r>
              <a:r>
                <a:rPr lang="en-US" dirty="0" smtClean="0"/>
                <a:t>. LRU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90768" y="1205468"/>
              <a:ext cx="65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RU</a:t>
              </a:r>
              <a:endParaRPr lang="en-US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093529" y="985838"/>
              <a:ext cx="605052" cy="1588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093530" y="1409699"/>
              <a:ext cx="605051" cy="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457200" y="1574800"/>
            <a:ext cx="164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References: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00100" y="20066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101</a:t>
            </a:r>
            <a:endParaRPr lang="en-US" sz="2400" dirty="0"/>
          </a:p>
        </p:txBody>
      </p:sp>
      <p:sp>
        <p:nvSpPr>
          <p:cNvPr id="120" name="Freeform 119"/>
          <p:cNvSpPr/>
          <p:nvPr/>
        </p:nvSpPr>
        <p:spPr>
          <a:xfrm>
            <a:off x="3517900" y="3225800"/>
            <a:ext cx="425450" cy="558800"/>
          </a:xfrm>
          <a:custGeom>
            <a:avLst/>
            <a:gdLst>
              <a:gd name="connsiteX0" fmla="*/ 0 w 425450"/>
              <a:gd name="connsiteY0" fmla="*/ 558800 h 558800"/>
              <a:gd name="connsiteX1" fmla="*/ 355600 w 425450"/>
              <a:gd name="connsiteY1" fmla="*/ 203200 h 558800"/>
              <a:gd name="connsiteX2" fmla="*/ 419100 w 42545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8800">
                <a:moveTo>
                  <a:pt x="0" y="558800"/>
                </a:moveTo>
                <a:cubicBezTo>
                  <a:pt x="142875" y="427566"/>
                  <a:pt x="285750" y="296333"/>
                  <a:pt x="355600" y="203200"/>
                </a:cubicBezTo>
                <a:cubicBezTo>
                  <a:pt x="425450" y="110067"/>
                  <a:pt x="419100" y="0"/>
                  <a:pt x="419100" y="0"/>
                </a:cubicBezTo>
              </a:path>
            </a:pathLst>
          </a:cu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479800" y="2273300"/>
            <a:ext cx="482600" cy="546100"/>
          </a:xfrm>
          <a:custGeom>
            <a:avLst/>
            <a:gdLst>
              <a:gd name="connsiteX0" fmla="*/ 482600 w 482600"/>
              <a:gd name="connsiteY0" fmla="*/ 546100 h 546100"/>
              <a:gd name="connsiteX1" fmla="*/ 88900 w 482600"/>
              <a:gd name="connsiteY1" fmla="*/ 190500 h 546100"/>
              <a:gd name="connsiteX2" fmla="*/ 0 w 482600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546100">
                <a:moveTo>
                  <a:pt x="482600" y="546100"/>
                </a:moveTo>
                <a:cubicBezTo>
                  <a:pt x="325966" y="413808"/>
                  <a:pt x="169333" y="281517"/>
                  <a:pt x="88900" y="190500"/>
                </a:cubicBezTo>
                <a:cubicBezTo>
                  <a:pt x="8467" y="99483"/>
                  <a:pt x="0" y="0"/>
                  <a:pt x="0" y="0"/>
                </a:cubicBezTo>
              </a:path>
            </a:pathLst>
          </a:cu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148412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133" name="Straight Arrow Connector 132"/>
          <p:cNvCxnSpPr>
            <a:stCxn id="131" idx="2"/>
            <a:endCxn id="72" idx="0"/>
          </p:cNvCxnSpPr>
          <p:nvPr/>
        </p:nvCxnSpPr>
        <p:spPr>
          <a:xfrm rot="5400000">
            <a:off x="2879696" y="2328011"/>
            <a:ext cx="388938" cy="53351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1" idx="2"/>
            <a:endCxn id="74" idx="0"/>
          </p:cNvCxnSpPr>
          <p:nvPr/>
        </p:nvCxnSpPr>
        <p:spPr>
          <a:xfrm rot="16200000" flipH="1">
            <a:off x="3413212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355975" y="1412875"/>
            <a:ext cx="1173162" cy="530225"/>
          </a:xfrm>
          <a:custGeom>
            <a:avLst/>
            <a:gdLst>
              <a:gd name="connsiteX0" fmla="*/ 0 w 1173162"/>
              <a:gd name="connsiteY0" fmla="*/ 530225 h 530225"/>
              <a:gd name="connsiteX1" fmla="*/ 987425 w 1173162"/>
              <a:gd name="connsiteY1" fmla="*/ 225425 h 530225"/>
              <a:gd name="connsiteX2" fmla="*/ 1114425 w 1173162"/>
              <a:gd name="connsiteY2" fmla="*/ 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162" h="530225">
                <a:moveTo>
                  <a:pt x="0" y="530225"/>
                </a:moveTo>
                <a:cubicBezTo>
                  <a:pt x="400844" y="422010"/>
                  <a:pt x="801688" y="313796"/>
                  <a:pt x="987425" y="225425"/>
                </a:cubicBezTo>
                <a:cubicBezTo>
                  <a:pt x="1173162" y="137054"/>
                  <a:pt x="1114425" y="0"/>
                  <a:pt x="1114425" y="0"/>
                </a:cubicBezTo>
              </a:path>
            </a:pathLst>
          </a:cu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20" grpId="0" animBg="1"/>
      <p:bldP spid="126" grpId="0" animBg="1"/>
      <p:bldP spid="127" grpId="0"/>
      <p:bldP spid="1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3340923" y="1498600"/>
            <a:ext cx="2134064" cy="388938"/>
            <a:chOff x="3340923" y="1498600"/>
            <a:chExt cx="2134064" cy="388938"/>
          </a:xfrm>
        </p:grpSpPr>
        <p:cxnSp>
          <p:nvCxnSpPr>
            <p:cNvPr id="78" name="Straight Arrow Connector 77"/>
            <p:cNvCxnSpPr>
              <a:stCxn id="58" idx="2"/>
              <a:endCxn id="59" idx="0"/>
            </p:cNvCxnSpPr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8" idx="2"/>
              <a:endCxn id="73" idx="0"/>
            </p:cNvCxnSpPr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941471" y="2400300"/>
            <a:ext cx="1067032" cy="388938"/>
            <a:chOff x="4941471" y="2400300"/>
            <a:chExt cx="1067032" cy="388938"/>
          </a:xfrm>
        </p:grpSpPr>
        <p:cxnSp>
          <p:nvCxnSpPr>
            <p:cNvPr id="82" name="Straight Arrow Connector 81"/>
            <p:cNvCxnSpPr>
              <a:stCxn id="73" idx="2"/>
              <a:endCxn id="76" idx="0"/>
            </p:cNvCxnSpPr>
            <p:nvPr/>
          </p:nvCxnSpPr>
          <p:spPr>
            <a:xfrm rot="16200000" flipH="1">
              <a:off x="5547276" y="2328011"/>
              <a:ext cx="388938" cy="533516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2"/>
              <a:endCxn id="75" idx="0"/>
            </p:cNvCxnSpPr>
            <p:nvPr/>
          </p:nvCxnSpPr>
          <p:spPr>
            <a:xfrm rot="5400000">
              <a:off x="5013760" y="2328011"/>
              <a:ext cx="388938" cy="53351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cxnSp>
        <p:nvCxnSpPr>
          <p:cNvPr id="103" name="Straight Arrow Connector 102"/>
          <p:cNvCxnSpPr>
            <a:stCxn id="72" idx="2"/>
            <a:endCxn id="102" idx="0"/>
          </p:cNvCxnSpPr>
          <p:nvPr/>
        </p:nvCxnSpPr>
        <p:spPr>
          <a:xfrm rot="5400000">
            <a:off x="2208188" y="3230683"/>
            <a:ext cx="527902" cy="67053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2" idx="2"/>
            <a:endCxn id="101" idx="0"/>
          </p:cNvCxnSpPr>
          <p:nvPr/>
        </p:nvCxnSpPr>
        <p:spPr>
          <a:xfrm rot="5400000">
            <a:off x="2523082" y="3545577"/>
            <a:ext cx="527902" cy="40749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4656019" y="3302000"/>
            <a:ext cx="629786" cy="527902"/>
            <a:chOff x="4656019" y="3302000"/>
            <a:chExt cx="629786" cy="527902"/>
          </a:xfrm>
        </p:grpSpPr>
        <p:cxnSp>
          <p:nvCxnSpPr>
            <p:cNvPr id="115" name="Straight Arrow Connector 114"/>
            <p:cNvCxnSpPr>
              <a:stCxn id="75" idx="2"/>
              <a:endCxn id="99" idx="0"/>
            </p:cNvCxnSpPr>
            <p:nvPr/>
          </p:nvCxnSpPr>
          <p:spPr>
            <a:xfrm rot="5400000">
              <a:off x="4534794" y="3423225"/>
              <a:ext cx="527902" cy="28545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75" idx="2"/>
              <a:endCxn id="97" idx="0"/>
            </p:cNvCxnSpPr>
            <p:nvPr/>
          </p:nvCxnSpPr>
          <p:spPr>
            <a:xfrm rot="16200000" flipH="1">
              <a:off x="4849687" y="3393783"/>
              <a:ext cx="527902" cy="344335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15371" y="939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5288826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5819888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4758226" y="271303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78110" y="2717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1080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grpSp>
        <p:nvGrpSpPr>
          <p:cNvPr id="13" name="Group 113"/>
          <p:cNvGrpSpPr/>
          <p:nvPr/>
        </p:nvGrpSpPr>
        <p:grpSpPr>
          <a:xfrm>
            <a:off x="7093529" y="750372"/>
            <a:ext cx="1927761" cy="824428"/>
            <a:chOff x="7093529" y="750372"/>
            <a:chExt cx="1927761" cy="824428"/>
          </a:xfrm>
        </p:grpSpPr>
        <p:sp>
          <p:nvSpPr>
            <p:cNvPr id="129" name="TextBox 128"/>
            <p:cNvSpPr txBox="1"/>
            <p:nvPr/>
          </p:nvSpPr>
          <p:spPr>
            <a:xfrm>
              <a:off x="7829888" y="750372"/>
              <a:ext cx="119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aprox</a:t>
              </a:r>
              <a:r>
                <a:rPr lang="en-US" dirty="0" smtClean="0"/>
                <a:t>. LRU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90768" y="1205468"/>
              <a:ext cx="65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RU</a:t>
              </a:r>
              <a:endParaRPr lang="en-US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093529" y="985838"/>
              <a:ext cx="605052" cy="1588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093530" y="1409699"/>
              <a:ext cx="605051" cy="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457200" y="1574800"/>
            <a:ext cx="164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References: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00100" y="20066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101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148412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rot="5400000">
            <a:off x="2886046" y="2328011"/>
            <a:ext cx="388938" cy="53351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7" idx="2"/>
            <a:endCxn id="74" idx="0"/>
          </p:cNvCxnSpPr>
          <p:nvPr/>
        </p:nvCxnSpPr>
        <p:spPr>
          <a:xfrm rot="16200000" flipH="1">
            <a:off x="3415120" y="2329919"/>
            <a:ext cx="388938" cy="529699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0100" y="233903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</a:t>
            </a:r>
            <a:endParaRPr lang="en-US" sz="2400" dirty="0"/>
          </a:p>
        </p:txBody>
      </p:sp>
      <p:sp>
        <p:nvSpPr>
          <p:cNvPr id="122" name="Freeform 121"/>
          <p:cNvSpPr/>
          <p:nvPr/>
        </p:nvSpPr>
        <p:spPr>
          <a:xfrm>
            <a:off x="4313767" y="1397000"/>
            <a:ext cx="1231900" cy="2438400"/>
          </a:xfrm>
          <a:custGeom>
            <a:avLst/>
            <a:gdLst>
              <a:gd name="connsiteX0" fmla="*/ 1045633 w 1231900"/>
              <a:gd name="connsiteY0" fmla="*/ 2438400 h 2438400"/>
              <a:gd name="connsiteX1" fmla="*/ 753533 w 1231900"/>
              <a:gd name="connsiteY1" fmla="*/ 1866900 h 2438400"/>
              <a:gd name="connsiteX2" fmla="*/ 766233 w 1231900"/>
              <a:gd name="connsiteY2" fmla="*/ 1422400 h 2438400"/>
              <a:gd name="connsiteX3" fmla="*/ 1134533 w 1231900"/>
              <a:gd name="connsiteY3" fmla="*/ 1130300 h 2438400"/>
              <a:gd name="connsiteX4" fmla="*/ 1071033 w 1231900"/>
              <a:gd name="connsiteY4" fmla="*/ 596900 h 2438400"/>
              <a:gd name="connsiteX5" fmla="*/ 169333 w 1231900"/>
              <a:gd name="connsiteY5" fmla="*/ 215900 h 2438400"/>
              <a:gd name="connsiteX6" fmla="*/ 55033 w 1231900"/>
              <a:gd name="connsiteY6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900" h="2438400">
                <a:moveTo>
                  <a:pt x="1045633" y="2438400"/>
                </a:moveTo>
                <a:cubicBezTo>
                  <a:pt x="922866" y="2237316"/>
                  <a:pt x="800100" y="2036233"/>
                  <a:pt x="753533" y="1866900"/>
                </a:cubicBezTo>
                <a:cubicBezTo>
                  <a:pt x="706966" y="1697567"/>
                  <a:pt x="702733" y="1545167"/>
                  <a:pt x="766233" y="1422400"/>
                </a:cubicBezTo>
                <a:cubicBezTo>
                  <a:pt x="829733" y="1299633"/>
                  <a:pt x="1083733" y="1267883"/>
                  <a:pt x="1134533" y="1130300"/>
                </a:cubicBezTo>
                <a:cubicBezTo>
                  <a:pt x="1185333" y="992717"/>
                  <a:pt x="1231900" y="749300"/>
                  <a:pt x="1071033" y="596900"/>
                </a:cubicBezTo>
                <a:cubicBezTo>
                  <a:pt x="910166" y="444500"/>
                  <a:pt x="338666" y="315383"/>
                  <a:pt x="169333" y="215900"/>
                </a:cubicBezTo>
                <a:cubicBezTo>
                  <a:pt x="0" y="116417"/>
                  <a:pt x="55033" y="0"/>
                  <a:pt x="55033" y="0"/>
                </a:cubicBezTo>
              </a:path>
            </a:pathLst>
          </a:cu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 flipH="1">
            <a:off x="4617052" y="3297814"/>
            <a:ext cx="629786" cy="527902"/>
            <a:chOff x="4656019" y="3302000"/>
            <a:chExt cx="629786" cy="527902"/>
          </a:xfrm>
        </p:grpSpPr>
        <p:cxnSp>
          <p:nvCxnSpPr>
            <p:cNvPr id="132" name="Straight Arrow Connector 131"/>
            <p:cNvCxnSpPr/>
            <p:nvPr/>
          </p:nvCxnSpPr>
          <p:spPr>
            <a:xfrm rot="5400000">
              <a:off x="4534794" y="3423225"/>
              <a:ext cx="527902" cy="28545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6200000" flipH="1">
              <a:off x="4849687" y="3393783"/>
              <a:ext cx="527902" cy="344335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755185" y="270986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42" name="Group 141"/>
          <p:cNvGrpSpPr/>
          <p:nvPr/>
        </p:nvGrpSpPr>
        <p:grpSpPr>
          <a:xfrm flipH="1">
            <a:off x="3335321" y="1498600"/>
            <a:ext cx="2134064" cy="388938"/>
            <a:chOff x="3340923" y="1498600"/>
            <a:chExt cx="2134064" cy="388938"/>
          </a:xfrm>
        </p:grpSpPr>
        <p:cxnSp>
          <p:nvCxnSpPr>
            <p:cNvPr id="143" name="Straight Arrow Connector 142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205345" y="939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5" grpId="0"/>
      <p:bldP spid="122" grpId="0" animBg="1"/>
      <p:bldP spid="136" grpId="0"/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36"/>
          <p:cNvGrpSpPr/>
          <p:nvPr/>
        </p:nvGrpSpPr>
        <p:grpSpPr>
          <a:xfrm>
            <a:off x="4941471" y="2400300"/>
            <a:ext cx="1067032" cy="388938"/>
            <a:chOff x="4941471" y="2400300"/>
            <a:chExt cx="1067032" cy="388938"/>
          </a:xfrm>
        </p:grpSpPr>
        <p:cxnSp>
          <p:nvCxnSpPr>
            <p:cNvPr id="82" name="Straight Arrow Connector 81"/>
            <p:cNvCxnSpPr>
              <a:stCxn id="73" idx="2"/>
              <a:endCxn id="76" idx="0"/>
            </p:cNvCxnSpPr>
            <p:nvPr/>
          </p:nvCxnSpPr>
          <p:spPr>
            <a:xfrm rot="16200000" flipH="1">
              <a:off x="5547276" y="2328011"/>
              <a:ext cx="388938" cy="533516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2"/>
              <a:endCxn id="75" idx="0"/>
            </p:cNvCxnSpPr>
            <p:nvPr/>
          </p:nvCxnSpPr>
          <p:spPr>
            <a:xfrm rot="5400000">
              <a:off x="5013760" y="2328011"/>
              <a:ext cx="388938" cy="53351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136871" y="3302000"/>
            <a:ext cx="670536" cy="527903"/>
            <a:chOff x="2136871" y="3302000"/>
            <a:chExt cx="670536" cy="527903"/>
          </a:xfrm>
        </p:grpSpPr>
        <p:cxnSp>
          <p:nvCxnSpPr>
            <p:cNvPr id="103" name="Straight Arrow Connector 102"/>
            <p:cNvCxnSpPr>
              <a:stCxn id="72" idx="2"/>
              <a:endCxn id="102" idx="0"/>
            </p:cNvCxnSpPr>
            <p:nvPr/>
          </p:nvCxnSpPr>
          <p:spPr>
            <a:xfrm rot="5400000">
              <a:off x="2208188" y="3230683"/>
              <a:ext cx="527902" cy="67053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2" idx="2"/>
              <a:endCxn id="101" idx="0"/>
            </p:cNvCxnSpPr>
            <p:nvPr/>
          </p:nvCxnSpPr>
          <p:spPr>
            <a:xfrm rot="5400000">
              <a:off x="2523082" y="3545577"/>
              <a:ext cx="527902" cy="40749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88826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5819888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78110" y="2717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1080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grpSp>
        <p:nvGrpSpPr>
          <p:cNvPr id="19" name="Group 113"/>
          <p:cNvGrpSpPr/>
          <p:nvPr/>
        </p:nvGrpSpPr>
        <p:grpSpPr>
          <a:xfrm>
            <a:off x="7093529" y="750372"/>
            <a:ext cx="1927761" cy="824428"/>
            <a:chOff x="7093529" y="750372"/>
            <a:chExt cx="1927761" cy="824428"/>
          </a:xfrm>
        </p:grpSpPr>
        <p:sp>
          <p:nvSpPr>
            <p:cNvPr id="129" name="TextBox 128"/>
            <p:cNvSpPr txBox="1"/>
            <p:nvPr/>
          </p:nvSpPr>
          <p:spPr>
            <a:xfrm>
              <a:off x="7829888" y="750372"/>
              <a:ext cx="119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aprox</a:t>
              </a:r>
              <a:r>
                <a:rPr lang="en-US" dirty="0" smtClean="0"/>
                <a:t>. LRU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90768" y="1205468"/>
              <a:ext cx="65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RU</a:t>
              </a:r>
              <a:endParaRPr lang="en-US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093529" y="985838"/>
              <a:ext cx="605052" cy="1588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093530" y="1409699"/>
              <a:ext cx="605051" cy="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457200" y="1574800"/>
            <a:ext cx="164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References: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00100" y="20066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101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148412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813757" y="2400300"/>
            <a:ext cx="1060681" cy="388938"/>
            <a:chOff x="2813757" y="2400300"/>
            <a:chExt cx="1060681" cy="388938"/>
          </a:xfrm>
        </p:grpSpPr>
        <p:cxnSp>
          <p:nvCxnSpPr>
            <p:cNvPr id="133" name="Straight Arrow Connector 132"/>
            <p:cNvCxnSpPr/>
            <p:nvPr/>
          </p:nvCxnSpPr>
          <p:spPr>
            <a:xfrm rot="5400000">
              <a:off x="2886046" y="2328011"/>
              <a:ext cx="388938" cy="53351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7" idx="2"/>
              <a:endCxn id="74" idx="0"/>
            </p:cNvCxnSpPr>
            <p:nvPr/>
          </p:nvCxnSpPr>
          <p:spPr>
            <a:xfrm rot="16200000" flipH="1">
              <a:off x="3415120" y="2329919"/>
              <a:ext cx="388938" cy="52969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800100" y="233903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</a:t>
            </a:r>
            <a:endParaRPr lang="en-US" sz="2400" dirty="0"/>
          </a:p>
        </p:txBody>
      </p:sp>
      <p:grpSp>
        <p:nvGrpSpPr>
          <p:cNvPr id="21" name="Group 124"/>
          <p:cNvGrpSpPr/>
          <p:nvPr/>
        </p:nvGrpSpPr>
        <p:grpSpPr>
          <a:xfrm flipH="1">
            <a:off x="4625649" y="3310514"/>
            <a:ext cx="629786" cy="527902"/>
            <a:chOff x="4656019" y="3302000"/>
            <a:chExt cx="629786" cy="527902"/>
          </a:xfrm>
        </p:grpSpPr>
        <p:cxnSp>
          <p:nvCxnSpPr>
            <p:cNvPr id="132" name="Straight Arrow Connector 131"/>
            <p:cNvCxnSpPr/>
            <p:nvPr/>
          </p:nvCxnSpPr>
          <p:spPr>
            <a:xfrm rot="5400000">
              <a:off x="4534794" y="3423225"/>
              <a:ext cx="527902" cy="28545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6200000" flipH="1">
              <a:off x="4849687" y="3393783"/>
              <a:ext cx="527902" cy="344335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769860" y="270986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22" name="Group 141"/>
          <p:cNvGrpSpPr/>
          <p:nvPr/>
        </p:nvGrpSpPr>
        <p:grpSpPr>
          <a:xfrm flipH="1">
            <a:off x="3347273" y="1498600"/>
            <a:ext cx="2134064" cy="388938"/>
            <a:chOff x="3340923" y="1498600"/>
            <a:chExt cx="2134064" cy="388938"/>
          </a:xfrm>
        </p:grpSpPr>
        <p:cxnSp>
          <p:nvCxnSpPr>
            <p:cNvPr id="143" name="Straight Arrow Connector 142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220292" y="9130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2481" y="2671464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144066" y="3302000"/>
            <a:ext cx="670536" cy="527903"/>
            <a:chOff x="2136871" y="3302000"/>
            <a:chExt cx="670536" cy="527903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>
              <a:off x="2208188" y="3230683"/>
              <a:ext cx="527902" cy="670536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rot="5400000">
              <a:off x="2523082" y="3545577"/>
              <a:ext cx="527902" cy="4074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flipH="1">
            <a:off x="2816932" y="2411759"/>
            <a:ext cx="1060681" cy="388938"/>
            <a:chOff x="2813757" y="2400300"/>
            <a:chExt cx="1060681" cy="388938"/>
          </a:xfrm>
        </p:grpSpPr>
        <p:cxnSp>
          <p:nvCxnSpPr>
            <p:cNvPr id="126" name="Straight Arrow Connector 125"/>
            <p:cNvCxnSpPr/>
            <p:nvPr/>
          </p:nvCxnSpPr>
          <p:spPr>
            <a:xfrm rot="5400000">
              <a:off x="2886046" y="2328011"/>
              <a:ext cx="388938" cy="53351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rot="16200000" flipH="1">
              <a:off x="3415120" y="2329919"/>
              <a:ext cx="388938" cy="52969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41"/>
          <p:cNvGrpSpPr/>
          <p:nvPr/>
        </p:nvGrpSpPr>
        <p:grpSpPr>
          <a:xfrm>
            <a:off x="3347273" y="1498600"/>
            <a:ext cx="2134064" cy="388938"/>
            <a:chOff x="3340923" y="1498600"/>
            <a:chExt cx="2134064" cy="388938"/>
          </a:xfrm>
        </p:grpSpPr>
        <p:cxnSp>
          <p:nvCxnSpPr>
            <p:cNvPr id="138" name="Straight Arrow Connector 137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2611080" y="270986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57295" y="181552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240719" y="9130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6" name="Freeform 145"/>
          <p:cNvSpPr/>
          <p:nvPr/>
        </p:nvSpPr>
        <p:spPr>
          <a:xfrm>
            <a:off x="2859617" y="1384300"/>
            <a:ext cx="1602316" cy="2400300"/>
          </a:xfrm>
          <a:custGeom>
            <a:avLst/>
            <a:gdLst>
              <a:gd name="connsiteX0" fmla="*/ 23283 w 1602316"/>
              <a:gd name="connsiteY0" fmla="*/ 2400300 h 2400300"/>
              <a:gd name="connsiteX1" fmla="*/ 23283 w 1602316"/>
              <a:gd name="connsiteY1" fmla="*/ 1854200 h 2400300"/>
              <a:gd name="connsiteX2" fmla="*/ 86783 w 1602316"/>
              <a:gd name="connsiteY2" fmla="*/ 1473200 h 2400300"/>
              <a:gd name="connsiteX3" fmla="*/ 543983 w 1602316"/>
              <a:gd name="connsiteY3" fmla="*/ 1130300 h 2400300"/>
              <a:gd name="connsiteX4" fmla="*/ 569383 w 1602316"/>
              <a:gd name="connsiteY4" fmla="*/ 914400 h 2400300"/>
              <a:gd name="connsiteX5" fmla="*/ 658283 w 1602316"/>
              <a:gd name="connsiteY5" fmla="*/ 584200 h 2400300"/>
              <a:gd name="connsiteX6" fmla="*/ 1458383 w 1602316"/>
              <a:gd name="connsiteY6" fmla="*/ 317500 h 2400300"/>
              <a:gd name="connsiteX7" fmla="*/ 1521883 w 1602316"/>
              <a:gd name="connsiteY7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2316" h="2400300">
                <a:moveTo>
                  <a:pt x="23283" y="2400300"/>
                </a:moveTo>
                <a:cubicBezTo>
                  <a:pt x="17991" y="2204508"/>
                  <a:pt x="12700" y="2008717"/>
                  <a:pt x="23283" y="1854200"/>
                </a:cubicBezTo>
                <a:cubicBezTo>
                  <a:pt x="33866" y="1699683"/>
                  <a:pt x="0" y="1593850"/>
                  <a:pt x="86783" y="1473200"/>
                </a:cubicBezTo>
                <a:cubicBezTo>
                  <a:pt x="173566" y="1352550"/>
                  <a:pt x="463550" y="1223433"/>
                  <a:pt x="543983" y="1130300"/>
                </a:cubicBezTo>
                <a:cubicBezTo>
                  <a:pt x="624416" y="1037167"/>
                  <a:pt x="550333" y="1005417"/>
                  <a:pt x="569383" y="914400"/>
                </a:cubicBezTo>
                <a:cubicBezTo>
                  <a:pt x="588433" y="823383"/>
                  <a:pt x="510116" y="683683"/>
                  <a:pt x="658283" y="584200"/>
                </a:cubicBezTo>
                <a:cubicBezTo>
                  <a:pt x="806450" y="484717"/>
                  <a:pt x="1314450" y="414867"/>
                  <a:pt x="1458383" y="317500"/>
                </a:cubicBezTo>
                <a:cubicBezTo>
                  <a:pt x="1602316" y="220133"/>
                  <a:pt x="1521883" y="0"/>
                  <a:pt x="1521883" y="0"/>
                </a:cubicBezTo>
              </a:path>
            </a:pathLst>
          </a:cu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27" grpId="0"/>
      <p:bldP spid="145" grpId="0"/>
      <p:bldP spid="140" grpId="0"/>
      <p:bldP spid="141" grpId="0"/>
      <p:bldP spid="142" grpId="0"/>
      <p:bldP spid="1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36"/>
          <p:cNvGrpSpPr/>
          <p:nvPr/>
        </p:nvGrpSpPr>
        <p:grpSpPr>
          <a:xfrm>
            <a:off x="4941471" y="2400300"/>
            <a:ext cx="1067032" cy="388938"/>
            <a:chOff x="4941471" y="2400300"/>
            <a:chExt cx="1067032" cy="388938"/>
          </a:xfrm>
        </p:grpSpPr>
        <p:cxnSp>
          <p:nvCxnSpPr>
            <p:cNvPr id="82" name="Straight Arrow Connector 81"/>
            <p:cNvCxnSpPr>
              <a:stCxn id="73" idx="2"/>
              <a:endCxn id="76" idx="0"/>
            </p:cNvCxnSpPr>
            <p:nvPr/>
          </p:nvCxnSpPr>
          <p:spPr>
            <a:xfrm rot="16200000" flipH="1">
              <a:off x="5547276" y="2328011"/>
              <a:ext cx="388938" cy="533516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2"/>
              <a:endCxn id="75" idx="0"/>
            </p:cNvCxnSpPr>
            <p:nvPr/>
          </p:nvCxnSpPr>
          <p:spPr>
            <a:xfrm rot="5400000">
              <a:off x="5013760" y="2328011"/>
              <a:ext cx="388938" cy="53351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grpSp>
        <p:nvGrpSpPr>
          <p:cNvPr id="17" name="Group 110"/>
          <p:cNvGrpSpPr/>
          <p:nvPr/>
        </p:nvGrpSpPr>
        <p:grpSpPr>
          <a:xfrm>
            <a:off x="2136871" y="3302000"/>
            <a:ext cx="670536" cy="527903"/>
            <a:chOff x="2136871" y="3302000"/>
            <a:chExt cx="670536" cy="527903"/>
          </a:xfrm>
        </p:grpSpPr>
        <p:cxnSp>
          <p:nvCxnSpPr>
            <p:cNvPr id="103" name="Straight Arrow Connector 102"/>
            <p:cNvCxnSpPr>
              <a:stCxn id="72" idx="2"/>
              <a:endCxn id="102" idx="0"/>
            </p:cNvCxnSpPr>
            <p:nvPr/>
          </p:nvCxnSpPr>
          <p:spPr>
            <a:xfrm rot="5400000">
              <a:off x="2208188" y="3230683"/>
              <a:ext cx="527902" cy="67053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2" idx="2"/>
              <a:endCxn id="101" idx="0"/>
            </p:cNvCxnSpPr>
            <p:nvPr/>
          </p:nvCxnSpPr>
          <p:spPr>
            <a:xfrm rot="5400000">
              <a:off x="2523082" y="3545577"/>
              <a:ext cx="527902" cy="40749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88826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5819888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78110" y="2717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1080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grpSp>
        <p:nvGrpSpPr>
          <p:cNvPr id="18" name="Group 113"/>
          <p:cNvGrpSpPr/>
          <p:nvPr/>
        </p:nvGrpSpPr>
        <p:grpSpPr>
          <a:xfrm>
            <a:off x="7093529" y="750372"/>
            <a:ext cx="1927761" cy="824428"/>
            <a:chOff x="7093529" y="750372"/>
            <a:chExt cx="1927761" cy="824428"/>
          </a:xfrm>
        </p:grpSpPr>
        <p:sp>
          <p:nvSpPr>
            <p:cNvPr id="129" name="TextBox 128"/>
            <p:cNvSpPr txBox="1"/>
            <p:nvPr/>
          </p:nvSpPr>
          <p:spPr>
            <a:xfrm>
              <a:off x="7829888" y="750372"/>
              <a:ext cx="119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aprox</a:t>
              </a:r>
              <a:r>
                <a:rPr lang="en-US" dirty="0" smtClean="0"/>
                <a:t>. LRU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90768" y="1205468"/>
              <a:ext cx="65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RU</a:t>
              </a:r>
              <a:endParaRPr lang="en-US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093529" y="985838"/>
              <a:ext cx="605052" cy="1588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093530" y="1409699"/>
              <a:ext cx="605051" cy="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457200" y="1574800"/>
            <a:ext cx="164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References: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00100" y="20066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101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148412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9" name="Group 122"/>
          <p:cNvGrpSpPr/>
          <p:nvPr/>
        </p:nvGrpSpPr>
        <p:grpSpPr>
          <a:xfrm>
            <a:off x="2813757" y="2400300"/>
            <a:ext cx="1060681" cy="388938"/>
            <a:chOff x="2813757" y="2400300"/>
            <a:chExt cx="1060681" cy="388938"/>
          </a:xfrm>
        </p:grpSpPr>
        <p:cxnSp>
          <p:nvCxnSpPr>
            <p:cNvPr id="133" name="Straight Arrow Connector 132"/>
            <p:cNvCxnSpPr/>
            <p:nvPr/>
          </p:nvCxnSpPr>
          <p:spPr>
            <a:xfrm rot="5400000">
              <a:off x="2886046" y="2328011"/>
              <a:ext cx="388938" cy="53351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7" idx="2"/>
              <a:endCxn id="74" idx="0"/>
            </p:cNvCxnSpPr>
            <p:nvPr/>
          </p:nvCxnSpPr>
          <p:spPr>
            <a:xfrm rot="16200000" flipH="1">
              <a:off x="3415120" y="2329919"/>
              <a:ext cx="388938" cy="52969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800100" y="233903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</a:t>
            </a:r>
            <a:endParaRPr lang="en-US" sz="2400" dirty="0"/>
          </a:p>
        </p:txBody>
      </p:sp>
      <p:grpSp>
        <p:nvGrpSpPr>
          <p:cNvPr id="21" name="Group 124"/>
          <p:cNvGrpSpPr/>
          <p:nvPr/>
        </p:nvGrpSpPr>
        <p:grpSpPr>
          <a:xfrm flipH="1">
            <a:off x="4625649" y="3310514"/>
            <a:ext cx="629786" cy="527902"/>
            <a:chOff x="4656019" y="3302000"/>
            <a:chExt cx="629786" cy="527902"/>
          </a:xfrm>
        </p:grpSpPr>
        <p:cxnSp>
          <p:nvCxnSpPr>
            <p:cNvPr id="132" name="Straight Arrow Connector 131"/>
            <p:cNvCxnSpPr/>
            <p:nvPr/>
          </p:nvCxnSpPr>
          <p:spPr>
            <a:xfrm rot="5400000">
              <a:off x="4534794" y="3423225"/>
              <a:ext cx="527902" cy="28545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6200000" flipH="1">
              <a:off x="4849687" y="3393783"/>
              <a:ext cx="527902" cy="344335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769860" y="270986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22" name="Group 141"/>
          <p:cNvGrpSpPr/>
          <p:nvPr/>
        </p:nvGrpSpPr>
        <p:grpSpPr>
          <a:xfrm flipH="1">
            <a:off x="3347273" y="1498600"/>
            <a:ext cx="2134064" cy="388938"/>
            <a:chOff x="3340923" y="1498600"/>
            <a:chExt cx="2134064" cy="388938"/>
          </a:xfrm>
        </p:grpSpPr>
        <p:cxnSp>
          <p:nvCxnSpPr>
            <p:cNvPr id="143" name="Straight Arrow Connector 142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220292" y="9130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2481" y="2671464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grpSp>
        <p:nvGrpSpPr>
          <p:cNvPr id="23" name="Group 112"/>
          <p:cNvGrpSpPr/>
          <p:nvPr/>
        </p:nvGrpSpPr>
        <p:grpSpPr>
          <a:xfrm>
            <a:off x="2146396" y="3300989"/>
            <a:ext cx="670536" cy="527903"/>
            <a:chOff x="2136871" y="3302000"/>
            <a:chExt cx="670536" cy="527903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>
              <a:off x="2208188" y="3230683"/>
              <a:ext cx="527902" cy="670536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rot="5400000">
              <a:off x="2523082" y="3545577"/>
              <a:ext cx="527902" cy="4074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24"/>
          <p:cNvGrpSpPr/>
          <p:nvPr/>
        </p:nvGrpSpPr>
        <p:grpSpPr>
          <a:xfrm flipH="1">
            <a:off x="2807407" y="2400299"/>
            <a:ext cx="1060681" cy="388938"/>
            <a:chOff x="2813757" y="2400300"/>
            <a:chExt cx="1060681" cy="388938"/>
          </a:xfrm>
        </p:grpSpPr>
        <p:cxnSp>
          <p:nvCxnSpPr>
            <p:cNvPr id="126" name="Straight Arrow Connector 125"/>
            <p:cNvCxnSpPr/>
            <p:nvPr/>
          </p:nvCxnSpPr>
          <p:spPr>
            <a:xfrm rot="5400000">
              <a:off x="2886046" y="2328011"/>
              <a:ext cx="388938" cy="53351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rot="16200000" flipH="1">
              <a:off x="3415120" y="2329919"/>
              <a:ext cx="388938" cy="52969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41"/>
          <p:cNvGrpSpPr/>
          <p:nvPr/>
        </p:nvGrpSpPr>
        <p:grpSpPr>
          <a:xfrm>
            <a:off x="3316092" y="1494551"/>
            <a:ext cx="2134064" cy="388938"/>
            <a:chOff x="3340923" y="1498600"/>
            <a:chExt cx="2134064" cy="388938"/>
          </a:xfrm>
        </p:grpSpPr>
        <p:cxnSp>
          <p:nvCxnSpPr>
            <p:cNvPr id="138" name="Straight Arrow Connector 137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2614896" y="271938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56346" y="1815524"/>
            <a:ext cx="53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221721" y="9146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66001" y="1922165"/>
            <a:ext cx="2546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alternative way</a:t>
            </a:r>
          </a:p>
          <a:p>
            <a:r>
              <a:rPr lang="en-US" sz="2400" dirty="0" smtClean="0"/>
              <a:t>to update the tree.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0412" y="3183571"/>
            <a:ext cx="88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001</a:t>
            </a:r>
            <a:endParaRPr lang="en-US" sz="3600" dirty="0"/>
          </a:p>
        </p:txBody>
      </p:sp>
      <p:sp>
        <p:nvSpPr>
          <p:cNvPr id="115" name="Right Arrow 114"/>
          <p:cNvSpPr/>
          <p:nvPr/>
        </p:nvSpPr>
        <p:spPr>
          <a:xfrm rot="5400000">
            <a:off x="995228" y="3095818"/>
            <a:ext cx="222767" cy="20662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rot="5400000" flipH="1" flipV="1">
            <a:off x="672883" y="3945314"/>
            <a:ext cx="39159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0800000" flipH="1" flipV="1">
            <a:off x="3663938" y="1230868"/>
            <a:ext cx="39159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162 C -0.03559 0.01504 -0.0684 0.03171 -0.08594 0.05393 C -0.10347 0.07616 -0.1059 0.10393 -0.10816 0.13171 " pathEditMode="relative" ptsTypes="aaA">
                                      <p:cBhvr>
                                        <p:cTn id="4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255 L 0.02447 0.00255 " pathEditMode="relative" ptsTypes="AA">
                                      <p:cBhvr>
                                        <p:cTn id="4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16 0.13171 C -0.12813 0.14421 -0.14792 0.15694 -0.15764 0.178 C -0.16736 0.19907 -0.16702 0.22824 -0.16649 0.25763 " pathEditMode="relative" ptsTypes="aaA">
                                      <p:cBhvr>
                                        <p:cTn id="6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48 0.00255 L 0.05347 0.00255 " pathEditMode="relative" ptsTypes="AA">
                                      <p:cBhvr>
                                        <p:cTn id="7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27" grpId="0"/>
      <p:bldP spid="145" grpId="0"/>
      <p:bldP spid="140" grpId="0"/>
      <p:bldP spid="141" grpId="0"/>
      <p:bldP spid="142" grpId="0"/>
      <p:bldP spid="113" grpId="0"/>
      <p:bldP spid="1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startCache</a:t>
            </a:r>
            <a:endParaRPr lang="en-US" dirty="0" smtClean="0"/>
          </a:p>
          <a:p>
            <a:pPr lvl="1"/>
            <a:r>
              <a:rPr lang="en-US" dirty="0" smtClean="0"/>
              <a:t>Arguments:</a:t>
            </a:r>
          </a:p>
          <a:p>
            <a:pPr lvl="2"/>
            <a:r>
              <a:rPr lang="en-US" dirty="0" smtClean="0"/>
              <a:t>$a0 = the </a:t>
            </a:r>
            <a:r>
              <a:rPr lang="en-US" dirty="0" err="1" smtClean="0"/>
              <a:t>associativity</a:t>
            </a:r>
            <a:r>
              <a:rPr lang="en-US" dirty="0" smtClean="0"/>
              <a:t> of the cache</a:t>
            </a:r>
          </a:p>
          <a:p>
            <a:pPr lvl="1"/>
            <a:r>
              <a:rPr lang="en-US" dirty="0" smtClean="0"/>
              <a:t>Return Values: None</a:t>
            </a:r>
          </a:p>
          <a:p>
            <a:pPr lvl="1"/>
            <a:r>
              <a:rPr lang="en-US" dirty="0" smtClean="0"/>
              <a:t>Execution: </a:t>
            </a:r>
          </a:p>
          <a:p>
            <a:pPr lvl="2"/>
            <a:r>
              <a:rPr lang="en-US" dirty="0" smtClean="0"/>
              <a:t>Initialize cache set with all nodes equal 0.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getLRU</a:t>
            </a:r>
            <a:endParaRPr lang="en-US" dirty="0" smtClean="0"/>
          </a:p>
          <a:p>
            <a:pPr lvl="1"/>
            <a:r>
              <a:rPr lang="en-US" dirty="0" smtClean="0"/>
              <a:t>Arguments:</a:t>
            </a:r>
          </a:p>
          <a:p>
            <a:pPr lvl="2"/>
            <a:r>
              <a:rPr lang="en-US" dirty="0" smtClean="0"/>
              <a:t>$a0 = Pointer to a stream of bits</a:t>
            </a:r>
          </a:p>
          <a:p>
            <a:pPr lvl="2"/>
            <a:r>
              <a:rPr lang="en-US" dirty="0" smtClean="0"/>
              <a:t>$a1 = the number of references to be read from stream</a:t>
            </a:r>
          </a:p>
          <a:p>
            <a:pPr lvl="1"/>
            <a:r>
              <a:rPr lang="en-US" dirty="0" smtClean="0"/>
              <a:t>Return Values:</a:t>
            </a:r>
          </a:p>
          <a:p>
            <a:pPr lvl="2"/>
            <a:r>
              <a:rPr lang="en-US" dirty="0" smtClean="0"/>
              <a:t>$v0 = identifies the approximate LRU entry. For example is the entry 10011 is the LRU approximation, then return: </a:t>
            </a:r>
          </a:p>
          <a:p>
            <a:pPr lvl="3"/>
            <a:r>
              <a:rPr lang="en-US" dirty="0" smtClean="0"/>
              <a:t>$V0 = 0000 0000 0000 0000 0000 0000 0001 0011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28025" y="3883025"/>
            <a:ext cx="568325" cy="419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30900" y="3225800"/>
            <a:ext cx="962025" cy="4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4901" y="3225800"/>
            <a:ext cx="1016000" cy="41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98901" y="3225800"/>
            <a:ext cx="1016000" cy="419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2426" y="3225800"/>
            <a:ext cx="1016000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98724" y="3225800"/>
            <a:ext cx="393701" cy="4191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2925" y="3225800"/>
            <a:ext cx="987425" cy="419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0350" y="3225800"/>
            <a:ext cx="1016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$a0 = 0x10010044, $a1 = 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509520"/>
          <a:ext cx="9144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/>
                <a:gridCol w="6877050"/>
              </a:tblGrid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0x 1001 0044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0101 0101 1011 0010 0111 0110 1110 0000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0x 1001 0048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0000 0000 0000 0000 1111 1101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0" grpId="0" animBg="1"/>
      <p:bldP spid="11" grpId="0" animBg="1"/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25249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4579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Storing a binary tree in memory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584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914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1254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919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590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36"/>
          <p:cNvGrpSpPr/>
          <p:nvPr/>
        </p:nvGrpSpPr>
        <p:grpSpPr>
          <a:xfrm>
            <a:off x="3823871" y="2400300"/>
            <a:ext cx="1067032" cy="388938"/>
            <a:chOff x="4928771" y="2400300"/>
            <a:chExt cx="1067032" cy="388938"/>
          </a:xfrm>
        </p:grpSpPr>
        <p:cxnSp>
          <p:nvCxnSpPr>
            <p:cNvPr id="82" name="Straight Arrow Connector 81"/>
            <p:cNvCxnSpPr>
              <a:stCxn id="73" idx="2"/>
              <a:endCxn id="76" idx="0"/>
            </p:cNvCxnSpPr>
            <p:nvPr/>
          </p:nvCxnSpPr>
          <p:spPr>
            <a:xfrm rot="16200000" flipH="1">
              <a:off x="5534576" y="2328011"/>
              <a:ext cx="388938" cy="533516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2"/>
              <a:endCxn id="75" idx="0"/>
            </p:cNvCxnSpPr>
            <p:nvPr/>
          </p:nvCxnSpPr>
          <p:spPr>
            <a:xfrm rot="5400000">
              <a:off x="5001060" y="2328011"/>
              <a:ext cx="388938" cy="53351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51531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45233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8935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340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37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042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3744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446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grpSp>
        <p:nvGrpSpPr>
          <p:cNvPr id="17" name="Group 110"/>
          <p:cNvGrpSpPr/>
          <p:nvPr/>
        </p:nvGrpSpPr>
        <p:grpSpPr>
          <a:xfrm>
            <a:off x="1019271" y="3302000"/>
            <a:ext cx="670536" cy="527903"/>
            <a:chOff x="2124171" y="3302000"/>
            <a:chExt cx="670536" cy="527903"/>
          </a:xfrm>
        </p:grpSpPr>
        <p:cxnSp>
          <p:nvCxnSpPr>
            <p:cNvPr id="103" name="Straight Arrow Connector 102"/>
            <p:cNvCxnSpPr>
              <a:stCxn id="72" idx="2"/>
              <a:endCxn id="102" idx="0"/>
            </p:cNvCxnSpPr>
            <p:nvPr/>
          </p:nvCxnSpPr>
          <p:spPr>
            <a:xfrm rot="5400000">
              <a:off x="2195488" y="3230683"/>
              <a:ext cx="527902" cy="67053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2" idx="2"/>
              <a:endCxn id="101" idx="0"/>
            </p:cNvCxnSpPr>
            <p:nvPr/>
          </p:nvCxnSpPr>
          <p:spPr>
            <a:xfrm rot="5400000">
              <a:off x="2510382" y="3545577"/>
              <a:ext cx="527902" cy="40749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22388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2581484" y="3490054"/>
            <a:ext cx="527902" cy="151793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45931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4908089" y="3297514"/>
            <a:ext cx="527902" cy="5368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83926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4714988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73210" y="2717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06180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043512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9" name="Group 122"/>
          <p:cNvGrpSpPr/>
          <p:nvPr/>
        </p:nvGrpSpPr>
        <p:grpSpPr>
          <a:xfrm>
            <a:off x="1708857" y="2400300"/>
            <a:ext cx="1047981" cy="388938"/>
            <a:chOff x="2813757" y="2400300"/>
            <a:chExt cx="1047981" cy="388938"/>
          </a:xfrm>
        </p:grpSpPr>
        <p:cxnSp>
          <p:nvCxnSpPr>
            <p:cNvPr id="133" name="Straight Arrow Connector 132"/>
            <p:cNvCxnSpPr/>
            <p:nvPr/>
          </p:nvCxnSpPr>
          <p:spPr>
            <a:xfrm rot="5400000">
              <a:off x="2886046" y="2328011"/>
              <a:ext cx="388938" cy="53351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7" idx="2"/>
              <a:endCxn id="74" idx="0"/>
            </p:cNvCxnSpPr>
            <p:nvPr/>
          </p:nvCxnSpPr>
          <p:spPr>
            <a:xfrm rot="16200000" flipH="1">
              <a:off x="3402420" y="2329919"/>
              <a:ext cx="388938" cy="52969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24"/>
          <p:cNvGrpSpPr/>
          <p:nvPr/>
        </p:nvGrpSpPr>
        <p:grpSpPr>
          <a:xfrm flipH="1">
            <a:off x="3520749" y="3310514"/>
            <a:ext cx="629786" cy="527902"/>
            <a:chOff x="4656019" y="3302000"/>
            <a:chExt cx="629786" cy="527902"/>
          </a:xfrm>
        </p:grpSpPr>
        <p:cxnSp>
          <p:nvCxnSpPr>
            <p:cNvPr id="132" name="Straight Arrow Connector 131"/>
            <p:cNvCxnSpPr/>
            <p:nvPr/>
          </p:nvCxnSpPr>
          <p:spPr>
            <a:xfrm rot="5400000">
              <a:off x="4534794" y="3423225"/>
              <a:ext cx="527902" cy="28545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6200000" flipH="1">
              <a:off x="4849687" y="3393783"/>
              <a:ext cx="527902" cy="344335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3664960" y="270986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22" name="Group 141"/>
          <p:cNvGrpSpPr/>
          <p:nvPr/>
        </p:nvGrpSpPr>
        <p:grpSpPr>
          <a:xfrm flipH="1">
            <a:off x="2242373" y="1498600"/>
            <a:ext cx="2134064" cy="388938"/>
            <a:chOff x="3340923" y="1498600"/>
            <a:chExt cx="2134064" cy="388938"/>
          </a:xfrm>
        </p:grpSpPr>
        <p:cxnSp>
          <p:nvCxnSpPr>
            <p:cNvPr id="143" name="Straight Arrow Connector 142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3115392" y="9130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23" name="Group 112"/>
          <p:cNvGrpSpPr/>
          <p:nvPr/>
        </p:nvGrpSpPr>
        <p:grpSpPr>
          <a:xfrm>
            <a:off x="1041496" y="3300989"/>
            <a:ext cx="670536" cy="527903"/>
            <a:chOff x="2136871" y="3302000"/>
            <a:chExt cx="670536" cy="527903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>
              <a:off x="2208188" y="3230683"/>
              <a:ext cx="527902" cy="670536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rot="5400000">
              <a:off x="2523082" y="3545577"/>
              <a:ext cx="527902" cy="4074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24"/>
          <p:cNvGrpSpPr/>
          <p:nvPr/>
        </p:nvGrpSpPr>
        <p:grpSpPr>
          <a:xfrm flipH="1">
            <a:off x="1702507" y="2400299"/>
            <a:ext cx="1060681" cy="388938"/>
            <a:chOff x="2813757" y="2400300"/>
            <a:chExt cx="1060681" cy="388938"/>
          </a:xfrm>
        </p:grpSpPr>
        <p:cxnSp>
          <p:nvCxnSpPr>
            <p:cNvPr id="126" name="Straight Arrow Connector 125"/>
            <p:cNvCxnSpPr/>
            <p:nvPr/>
          </p:nvCxnSpPr>
          <p:spPr>
            <a:xfrm rot="5400000">
              <a:off x="2886046" y="2328011"/>
              <a:ext cx="388938" cy="533516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rot="16200000" flipH="1">
              <a:off x="3415120" y="2329919"/>
              <a:ext cx="388938" cy="529699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41"/>
          <p:cNvGrpSpPr/>
          <p:nvPr/>
        </p:nvGrpSpPr>
        <p:grpSpPr>
          <a:xfrm>
            <a:off x="2211192" y="1494551"/>
            <a:ext cx="2134064" cy="388938"/>
            <a:chOff x="3340923" y="1498600"/>
            <a:chExt cx="2134064" cy="388938"/>
          </a:xfrm>
        </p:grpSpPr>
        <p:cxnSp>
          <p:nvCxnSpPr>
            <p:cNvPr id="138" name="Straight Arrow Connector 137"/>
            <p:cNvCxnSpPr/>
            <p:nvPr/>
          </p:nvCxnSpPr>
          <p:spPr>
            <a:xfrm rot="5400000">
              <a:off x="3679970" y="1159553"/>
              <a:ext cx="388938" cy="106703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16200000" flipH="1">
              <a:off x="4747002" y="1159553"/>
              <a:ext cx="388938" cy="1067032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2043"/>
              </p:ext>
            </p:extLst>
          </p:nvPr>
        </p:nvGraphicFramePr>
        <p:xfrm>
          <a:off x="0" y="4668520"/>
          <a:ext cx="9144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/>
                <a:gridCol w="6877050"/>
              </a:tblGrid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0x 1000 1000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0000 0000 0000 0000 0000 0000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0010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0x 1000 1004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0000 0000 0000 0000 0000 0000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3512560" y="9883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111542" y="950267"/>
            <a:ext cx="3563251" cy="2331672"/>
            <a:chOff x="2216442" y="950267"/>
            <a:chExt cx="3563251" cy="2331672"/>
          </a:xfrm>
        </p:grpSpPr>
        <p:sp>
          <p:nvSpPr>
            <p:cNvPr id="128" name="TextBox 127"/>
            <p:cNvSpPr txBox="1"/>
            <p:nvPr/>
          </p:nvSpPr>
          <p:spPr>
            <a:xfrm>
              <a:off x="3860186" y="950267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91533" y="190053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84022" y="1913235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16442" y="2820274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334572" y="2820274"/>
              <a:ext cx="337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368557" y="2820274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f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450156" y="2820274"/>
              <a:ext cx="32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463679" y="19259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40364" y="1913235"/>
            <a:ext cx="34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911283" y="2820274"/>
            <a:ext cx="34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4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06847" y="2820274"/>
            <a:ext cx="34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73647" y="2820274"/>
            <a:ext cx="34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6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153147" y="2820274"/>
            <a:ext cx="34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7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7266734" y="4889500"/>
            <a:ext cx="1649612" cy="474365"/>
            <a:chOff x="7266734" y="4889500"/>
            <a:chExt cx="1649612" cy="474365"/>
          </a:xfrm>
        </p:grpSpPr>
        <p:sp>
          <p:nvSpPr>
            <p:cNvPr id="158" name="TextBox 157"/>
            <p:cNvSpPr txBox="1"/>
            <p:nvPr/>
          </p:nvSpPr>
          <p:spPr>
            <a:xfrm>
              <a:off x="8584254" y="4889500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398405" y="488950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b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244116" y="488950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066834" y="488950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d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784154" y="4902200"/>
              <a:ext cx="337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49105" y="4902200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f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444016" y="4902200"/>
              <a:ext cx="32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266734" y="490220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6019800" y="14119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 = 2 × parent 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032500" y="1968565"/>
            <a:ext cx="270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child = 2 × parent + 1 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078753" y="2525197"/>
            <a:ext cx="185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= ⎣child/2⎦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52" grpId="0"/>
      <p:bldP spid="153" grpId="0"/>
      <p:bldP spid="154" grpId="0"/>
      <p:bldP spid="155" grpId="0"/>
      <p:bldP spid="156" grpId="0"/>
      <p:bldP spid="157" grpId="0"/>
      <p:bldP spid="168" grpId="0"/>
      <p:bldP spid="169" grpId="0"/>
      <p:bldP spid="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767006" y="4689901"/>
            <a:ext cx="3228421" cy="870465"/>
            <a:chOff x="5767006" y="4689901"/>
            <a:chExt cx="3228421" cy="870465"/>
          </a:xfrm>
        </p:grpSpPr>
        <p:sp>
          <p:nvSpPr>
            <p:cNvPr id="24" name="Rectangle 23"/>
            <p:cNvSpPr/>
            <p:nvPr/>
          </p:nvSpPr>
          <p:spPr>
            <a:xfrm>
              <a:off x="7447650" y="5109516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0872" y="5109516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54071" y="5108573"/>
              <a:ext cx="1389762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67006" y="4689901"/>
              <a:ext cx="420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2400" y="46899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19846" y="46899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</a:t>
            </a:r>
            <a:r>
              <a:rPr lang="en-US" dirty="0" smtClean="0"/>
              <a:t>-way set associative caches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182" y="1999476"/>
            <a:ext cx="306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Memory </a:t>
            </a:r>
            <a:r>
              <a:rPr lang="en-US" sz="2400" dirty="0" smtClean="0"/>
              <a:t>reference: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79179" y="1999476"/>
            <a:ext cx="177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0x07FE 3460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346" y="2848278"/>
            <a:ext cx="566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0000 0111 1111 1110 0011 0100 0110 0000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6685379" y="3226594"/>
            <a:ext cx="823496" cy="412193"/>
            <a:chOff x="6685379" y="3226594"/>
            <a:chExt cx="823496" cy="41219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7039184" y="2872789"/>
              <a:ext cx="115885" cy="823496"/>
            </a:xfrm>
            <a:prstGeom prst="leftBrac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24650" y="3269455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03803" y="3223419"/>
            <a:ext cx="1668876" cy="415368"/>
            <a:chOff x="5003803" y="3223419"/>
            <a:chExt cx="1668876" cy="415368"/>
          </a:xfrm>
        </p:grpSpPr>
        <p:sp>
          <p:nvSpPr>
            <p:cNvPr id="9" name="Left Brace 8"/>
            <p:cNvSpPr/>
            <p:nvPr/>
          </p:nvSpPr>
          <p:spPr>
            <a:xfrm rot="16200000">
              <a:off x="5778711" y="2448511"/>
              <a:ext cx="119060" cy="1668876"/>
            </a:xfrm>
            <a:prstGeom prst="leftBrac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575" y="326945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95500" y="3226594"/>
            <a:ext cx="2890655" cy="424893"/>
            <a:chOff x="2095500" y="3226594"/>
            <a:chExt cx="2890655" cy="424893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3481298" y="1840796"/>
              <a:ext cx="119060" cy="2890655"/>
            </a:xfrm>
            <a:prstGeom prst="leftBrac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72829" y="3269455"/>
              <a:ext cx="498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2079" y="3282155"/>
              <a:ext cx="1253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 0x07FE_0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40101" y="5113981"/>
            <a:ext cx="3144555" cy="451793"/>
            <a:chOff x="2540101" y="5113981"/>
            <a:chExt cx="3144555" cy="451793"/>
          </a:xfrm>
        </p:grpSpPr>
        <p:sp>
          <p:nvSpPr>
            <p:cNvPr id="15" name="Rectangle 14"/>
            <p:cNvSpPr/>
            <p:nvPr/>
          </p:nvSpPr>
          <p:spPr>
            <a:xfrm>
              <a:off x="4136879" y="5114924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40101" y="5114924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300" y="5113981"/>
              <a:ext cx="1389762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46144" y="5108574"/>
            <a:ext cx="13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0x07FE_0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056915" y="5103166"/>
            <a:ext cx="1407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0x8794_1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60400" y="4049067"/>
            <a:ext cx="1883749" cy="1996133"/>
            <a:chOff x="660400" y="4049067"/>
            <a:chExt cx="1883749" cy="1996133"/>
          </a:xfrm>
        </p:grpSpPr>
        <p:sp>
          <p:nvSpPr>
            <p:cNvPr id="29" name="TextBox 28"/>
            <p:cNvSpPr txBox="1"/>
            <p:nvPr/>
          </p:nvSpPr>
          <p:spPr>
            <a:xfrm>
              <a:off x="660400" y="5090467"/>
              <a:ext cx="1883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0110 1000 11</a:t>
              </a:r>
              <a:endParaRPr 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7600" y="4049067"/>
              <a:ext cx="86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Index</a:t>
              </a:r>
              <a:endParaRPr lang="en-US" sz="2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452881" y="5689600"/>
              <a:ext cx="45719" cy="355600"/>
              <a:chOff x="1452881" y="5689600"/>
              <a:chExt cx="45719" cy="355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452881" y="5689600"/>
                <a:ext cx="45719" cy="5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52881" y="5842000"/>
                <a:ext cx="45719" cy="5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52881" y="5994400"/>
                <a:ext cx="45719" cy="5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52881" y="4684067"/>
              <a:ext cx="45719" cy="355600"/>
              <a:chOff x="1452881" y="5689600"/>
              <a:chExt cx="45719" cy="3556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452881" y="5689600"/>
                <a:ext cx="45719" cy="5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52881" y="5842000"/>
                <a:ext cx="45719" cy="5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452881" y="5994400"/>
                <a:ext cx="45719" cy="50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2458482" y="4689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118908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4135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3622079" y="5570239"/>
            <a:ext cx="5135489" cy="936626"/>
            <a:chOff x="3622079" y="5570239"/>
            <a:chExt cx="5135489" cy="936626"/>
          </a:xfrm>
        </p:grpSpPr>
        <p:sp>
          <p:nvSpPr>
            <p:cNvPr id="51" name="TextBox 50"/>
            <p:cNvSpPr txBox="1"/>
            <p:nvPr/>
          </p:nvSpPr>
          <p:spPr>
            <a:xfrm>
              <a:off x="4691731" y="6045200"/>
              <a:ext cx="406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 is a hit in this entry of the set</a:t>
              </a:r>
              <a:endParaRPr lang="en-US" sz="2400" dirty="0"/>
            </a:p>
          </p:txBody>
        </p:sp>
        <p:cxnSp>
          <p:nvCxnSpPr>
            <p:cNvPr id="53" name="Straight Arrow Connector 52"/>
            <p:cNvCxnSpPr>
              <a:stCxn id="51" idx="1"/>
            </p:cNvCxnSpPr>
            <p:nvPr/>
          </p:nvCxnSpPr>
          <p:spPr>
            <a:xfrm rot="10800000">
              <a:off x="3622079" y="5570239"/>
              <a:ext cx="1069652" cy="705794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82924" y="508806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5807542" y="51031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  <p:bldP spid="28" grpId="0"/>
      <p:bldP spid="39" grpId="0"/>
      <p:bldP spid="41" grpId="0"/>
      <p:bldP spid="43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</a:t>
            </a:r>
            <a:r>
              <a:rPr lang="en-US" dirty="0" smtClean="0"/>
              <a:t>-way set associative caches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582" y="1999476"/>
            <a:ext cx="324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Memory reference: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2279" y="1999476"/>
            <a:ext cx="180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0x6541 B468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346" y="2848278"/>
            <a:ext cx="566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0110 0101 0100 0001 1011 0100 0110 1000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685379" y="3226594"/>
            <a:ext cx="823496" cy="412193"/>
            <a:chOff x="6685379" y="3226594"/>
            <a:chExt cx="823496" cy="41219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7039184" y="2872789"/>
              <a:ext cx="115885" cy="823496"/>
            </a:xfrm>
            <a:prstGeom prst="leftBrac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24650" y="3269455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Offset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03803" y="3223419"/>
            <a:ext cx="1668876" cy="415368"/>
            <a:chOff x="5003803" y="3223419"/>
            <a:chExt cx="1668876" cy="415368"/>
          </a:xfrm>
        </p:grpSpPr>
        <p:sp>
          <p:nvSpPr>
            <p:cNvPr id="9" name="Left Brace 8"/>
            <p:cNvSpPr/>
            <p:nvPr/>
          </p:nvSpPr>
          <p:spPr>
            <a:xfrm rot="16200000">
              <a:off x="5778711" y="2448511"/>
              <a:ext cx="119060" cy="1668876"/>
            </a:xfrm>
            <a:prstGeom prst="leftBrac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575" y="326945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95500" y="3226594"/>
            <a:ext cx="2890655" cy="424893"/>
            <a:chOff x="2095500" y="3226594"/>
            <a:chExt cx="2890655" cy="424893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3481298" y="1840796"/>
              <a:ext cx="119060" cy="2890655"/>
            </a:xfrm>
            <a:prstGeom prst="leftBrace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72829" y="3269455"/>
              <a:ext cx="498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Tag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2079" y="3282155"/>
              <a:ext cx="1268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 0x6541_1</a:t>
              </a:r>
              <a:endParaRPr lang="en-US" dirty="0"/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2540101" y="5108574"/>
            <a:ext cx="3144555" cy="461665"/>
            <a:chOff x="2971800" y="4286250"/>
            <a:chExt cx="3144555" cy="461665"/>
          </a:xfrm>
        </p:grpSpPr>
        <p:sp>
          <p:nvSpPr>
            <p:cNvPr id="15" name="Rectangle 14"/>
            <p:cNvSpPr/>
            <p:nvPr/>
          </p:nvSpPr>
          <p:spPr>
            <a:xfrm>
              <a:off x="4568578" y="4292600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0"/>
            <p:cNvGrpSpPr/>
            <p:nvPr/>
          </p:nvGrpSpPr>
          <p:grpSpPr>
            <a:xfrm>
              <a:off x="3174999" y="4286250"/>
              <a:ext cx="1389762" cy="461665"/>
              <a:chOff x="3174999" y="4306630"/>
              <a:chExt cx="1389762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1389762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1386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0x07FE_0</a:t>
                </a:r>
                <a:endParaRPr lang="en-US" sz="2400" dirty="0"/>
              </a:p>
            </p:txBody>
          </p:sp>
        </p:grpSp>
      </p:grpSp>
      <p:grpSp>
        <p:nvGrpSpPr>
          <p:cNvPr id="18" name="Group 22"/>
          <p:cNvGrpSpPr/>
          <p:nvPr/>
        </p:nvGrpSpPr>
        <p:grpSpPr>
          <a:xfrm>
            <a:off x="5850872" y="5103166"/>
            <a:ext cx="3144555" cy="461665"/>
            <a:chOff x="2971800" y="4286250"/>
            <a:chExt cx="3144555" cy="461665"/>
          </a:xfrm>
        </p:grpSpPr>
        <p:sp>
          <p:nvSpPr>
            <p:cNvPr id="24" name="Rectangle 23"/>
            <p:cNvSpPr/>
            <p:nvPr/>
          </p:nvSpPr>
          <p:spPr>
            <a:xfrm>
              <a:off x="4568578" y="4292600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0"/>
            <p:cNvGrpSpPr/>
            <p:nvPr/>
          </p:nvGrpSpPr>
          <p:grpSpPr>
            <a:xfrm>
              <a:off x="3174999" y="4286250"/>
              <a:ext cx="1410050" cy="461665"/>
              <a:chOff x="3174999" y="4306630"/>
              <a:chExt cx="1410050" cy="46166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74999" y="4312037"/>
                <a:ext cx="1389762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77843" y="4306630"/>
                <a:ext cx="1407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0x8794_1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660400" y="5090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7600" y="4049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21" name="Group 33"/>
          <p:cNvGrpSpPr/>
          <p:nvPr/>
        </p:nvGrpSpPr>
        <p:grpSpPr>
          <a:xfrm>
            <a:off x="1452881" y="5689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4"/>
          <p:cNvGrpSpPr/>
          <p:nvPr/>
        </p:nvGrpSpPr>
        <p:grpSpPr>
          <a:xfrm>
            <a:off x="1452881" y="4684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58482" y="4689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7006" y="4689901"/>
            <a:ext cx="42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18908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372400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4135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819846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622082" y="5559424"/>
            <a:ext cx="4453646" cy="1178273"/>
            <a:chOff x="3622082" y="5559424"/>
            <a:chExt cx="4453646" cy="1178273"/>
          </a:xfrm>
        </p:grpSpPr>
        <p:sp>
          <p:nvSpPr>
            <p:cNvPr id="45" name="TextBox 44"/>
            <p:cNvSpPr txBox="1"/>
            <p:nvPr/>
          </p:nvSpPr>
          <p:spPr>
            <a:xfrm>
              <a:off x="4136879" y="6276032"/>
              <a:ext cx="3938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Misses both entries in the set.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rot="16200000" flipV="1">
              <a:off x="4511298" y="4681025"/>
              <a:ext cx="705791" cy="2484223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27" idx="2"/>
            </p:cNvCxnSpPr>
            <p:nvPr/>
          </p:nvCxnSpPr>
          <p:spPr>
            <a:xfrm rot="5400000" flipH="1" flipV="1">
              <a:off x="6069324" y="5596405"/>
              <a:ext cx="716609" cy="642647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758898" y="3853070"/>
            <a:ext cx="5236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entry should be replaced to make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room for the new entry?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82924" y="508806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07542" y="51031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</a:t>
            </a:r>
            <a:r>
              <a:rPr lang="en-US" dirty="0" smtClean="0"/>
              <a:t>-way set associative caches</a:t>
            </a:r>
            <a:endParaRPr lang="en-US" dirty="0"/>
          </a:p>
        </p:txBody>
      </p:sp>
      <p:grpSp>
        <p:nvGrpSpPr>
          <p:cNvPr id="19" name="Group 21"/>
          <p:cNvGrpSpPr/>
          <p:nvPr/>
        </p:nvGrpSpPr>
        <p:grpSpPr>
          <a:xfrm>
            <a:off x="2540101" y="5108574"/>
            <a:ext cx="3144555" cy="461665"/>
            <a:chOff x="2971800" y="4286250"/>
            <a:chExt cx="3144555" cy="461665"/>
          </a:xfrm>
        </p:grpSpPr>
        <p:sp>
          <p:nvSpPr>
            <p:cNvPr id="15" name="Rectangle 14"/>
            <p:cNvSpPr/>
            <p:nvPr/>
          </p:nvSpPr>
          <p:spPr>
            <a:xfrm>
              <a:off x="4568578" y="4292600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74999" y="4286250"/>
              <a:ext cx="1389762" cy="461665"/>
              <a:chOff x="3174999" y="4306630"/>
              <a:chExt cx="1389762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1389762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1386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0x07FE_0</a:t>
                </a:r>
                <a:endParaRPr lang="en-US" sz="2400" dirty="0"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5850872" y="5103166"/>
            <a:ext cx="3144555" cy="461665"/>
            <a:chOff x="2971800" y="4286250"/>
            <a:chExt cx="3144555" cy="461665"/>
          </a:xfrm>
        </p:grpSpPr>
        <p:sp>
          <p:nvSpPr>
            <p:cNvPr id="24" name="Rectangle 23"/>
            <p:cNvSpPr/>
            <p:nvPr/>
          </p:nvSpPr>
          <p:spPr>
            <a:xfrm>
              <a:off x="4568578" y="4292600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0"/>
            <p:cNvGrpSpPr/>
            <p:nvPr/>
          </p:nvGrpSpPr>
          <p:grpSpPr>
            <a:xfrm>
              <a:off x="3174999" y="4286250"/>
              <a:ext cx="1410050" cy="461665"/>
              <a:chOff x="3174999" y="4306630"/>
              <a:chExt cx="1410050" cy="46166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74999" y="4312037"/>
                <a:ext cx="1389762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77843" y="4306630"/>
                <a:ext cx="1407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0x8794_1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660400" y="5090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7600" y="4049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26" name="Group 33"/>
          <p:cNvGrpSpPr/>
          <p:nvPr/>
        </p:nvGrpSpPr>
        <p:grpSpPr>
          <a:xfrm>
            <a:off x="1452881" y="5689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52881" y="4684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58482" y="4689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767006" y="4689901"/>
            <a:ext cx="42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18908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372400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4135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819846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17600" y="1612612"/>
            <a:ext cx="54421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LRU</a:t>
            </a:r>
            <a:r>
              <a:rPr lang="en-US" sz="3200" dirty="0" smtClean="0"/>
              <a:t>: </a:t>
            </a:r>
            <a:r>
              <a:rPr lang="en-US" sz="3200" b="1" dirty="0" smtClean="0"/>
              <a:t>L</a:t>
            </a:r>
            <a:r>
              <a:rPr lang="en-US" sz="3200" dirty="0" smtClean="0"/>
              <a:t>east-</a:t>
            </a:r>
            <a:r>
              <a:rPr lang="en-US" sz="3200" b="1" dirty="0" smtClean="0"/>
              <a:t>R</a:t>
            </a:r>
            <a:r>
              <a:rPr lang="en-US" sz="3200" dirty="0" smtClean="0"/>
              <a:t>ecently </a:t>
            </a:r>
            <a:r>
              <a:rPr lang="en-US" sz="3200" b="1" dirty="0" smtClean="0"/>
              <a:t>U</a:t>
            </a:r>
            <a:r>
              <a:rPr lang="en-US" sz="3200" dirty="0" smtClean="0"/>
              <a:t>sed entry.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600" y="2489488"/>
            <a:ext cx="5662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RU</a:t>
            </a:r>
            <a:r>
              <a:rPr lang="en-US" sz="3200" dirty="0" smtClean="0"/>
              <a:t>: </a:t>
            </a:r>
            <a:r>
              <a:rPr lang="en-US" sz="3200" b="1" dirty="0" smtClean="0"/>
              <a:t>M</a:t>
            </a:r>
            <a:r>
              <a:rPr lang="en-US" sz="3200" dirty="0"/>
              <a:t>o</a:t>
            </a:r>
            <a:r>
              <a:rPr lang="en-US" sz="3200" dirty="0" smtClean="0"/>
              <a:t>st-</a:t>
            </a:r>
            <a:r>
              <a:rPr lang="en-US" sz="3200" b="1" dirty="0" smtClean="0"/>
              <a:t>R</a:t>
            </a:r>
            <a:r>
              <a:rPr lang="en-US" sz="3200" dirty="0" smtClean="0"/>
              <a:t>ecently </a:t>
            </a:r>
            <a:r>
              <a:rPr lang="en-US" sz="3200" b="1" dirty="0" smtClean="0"/>
              <a:t>U</a:t>
            </a:r>
            <a:r>
              <a:rPr lang="en-US" sz="3200" dirty="0" smtClean="0"/>
              <a:t>sed entry.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2482924" y="508806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5807542" y="51031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</a:t>
            </a:r>
            <a:r>
              <a:rPr lang="en-US" dirty="0" smtClean="0"/>
              <a:t>-way set associative caches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2540101" y="5108574"/>
            <a:ext cx="3144555" cy="461665"/>
            <a:chOff x="2971800" y="4286250"/>
            <a:chExt cx="3144555" cy="461665"/>
          </a:xfrm>
        </p:grpSpPr>
        <p:sp>
          <p:nvSpPr>
            <p:cNvPr id="15" name="Rectangle 14"/>
            <p:cNvSpPr/>
            <p:nvPr/>
          </p:nvSpPr>
          <p:spPr>
            <a:xfrm>
              <a:off x="4568578" y="4292600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1389762" cy="461665"/>
              <a:chOff x="3174999" y="4306630"/>
              <a:chExt cx="1389762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1389762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1386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0x07FE_0</a:t>
                </a:r>
                <a:endParaRPr lang="en-US" sz="2400" dirty="0"/>
              </a:p>
            </p:txBody>
          </p:sp>
        </p:grpSp>
      </p:grpSp>
      <p:grpSp>
        <p:nvGrpSpPr>
          <p:cNvPr id="5" name="Group 22"/>
          <p:cNvGrpSpPr/>
          <p:nvPr/>
        </p:nvGrpSpPr>
        <p:grpSpPr>
          <a:xfrm>
            <a:off x="5990572" y="5103166"/>
            <a:ext cx="3144555" cy="461665"/>
            <a:chOff x="2971800" y="4286250"/>
            <a:chExt cx="3144555" cy="461665"/>
          </a:xfrm>
        </p:grpSpPr>
        <p:sp>
          <p:nvSpPr>
            <p:cNvPr id="24" name="Rectangle 23"/>
            <p:cNvSpPr/>
            <p:nvPr/>
          </p:nvSpPr>
          <p:spPr>
            <a:xfrm>
              <a:off x="4568578" y="4292600"/>
              <a:ext cx="1547777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20"/>
            <p:cNvGrpSpPr/>
            <p:nvPr/>
          </p:nvGrpSpPr>
          <p:grpSpPr>
            <a:xfrm>
              <a:off x="3174999" y="4286250"/>
              <a:ext cx="1410050" cy="461665"/>
              <a:chOff x="3174999" y="4306630"/>
              <a:chExt cx="1410050" cy="46166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74999" y="4312037"/>
                <a:ext cx="1389762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77843" y="4306630"/>
                <a:ext cx="1407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0x8794_1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660400" y="5090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7600" y="4049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7" name="Group 33"/>
          <p:cNvGrpSpPr/>
          <p:nvPr/>
        </p:nvGrpSpPr>
        <p:grpSpPr>
          <a:xfrm>
            <a:off x="1452881" y="5689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452881" y="4684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58482" y="4689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06706" y="4689901"/>
            <a:ext cx="42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18908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512100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4135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959546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17600" y="1612612"/>
            <a:ext cx="54421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LRU</a:t>
            </a:r>
            <a:r>
              <a:rPr lang="en-US" sz="3200" dirty="0" smtClean="0"/>
              <a:t>: </a:t>
            </a:r>
            <a:r>
              <a:rPr lang="en-US" sz="3200" b="1" dirty="0" smtClean="0"/>
              <a:t>L</a:t>
            </a:r>
            <a:r>
              <a:rPr lang="en-US" sz="3200" dirty="0" smtClean="0"/>
              <a:t>east-</a:t>
            </a:r>
            <a:r>
              <a:rPr lang="en-US" sz="3200" b="1" dirty="0" smtClean="0"/>
              <a:t>R</a:t>
            </a:r>
            <a:r>
              <a:rPr lang="en-US" sz="3200" dirty="0" smtClean="0"/>
              <a:t>ecently </a:t>
            </a:r>
            <a:r>
              <a:rPr lang="en-US" sz="3200" b="1" dirty="0" smtClean="0"/>
              <a:t>U</a:t>
            </a:r>
            <a:r>
              <a:rPr lang="en-US" sz="3200" dirty="0" smtClean="0"/>
              <a:t>sed entry.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600" y="2489488"/>
            <a:ext cx="56629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RU</a:t>
            </a:r>
            <a:r>
              <a:rPr lang="en-US" sz="3200" dirty="0" smtClean="0"/>
              <a:t>: </a:t>
            </a:r>
            <a:r>
              <a:rPr lang="en-US" sz="3200" b="1" dirty="0" smtClean="0"/>
              <a:t>M</a:t>
            </a:r>
            <a:r>
              <a:rPr lang="en-US" sz="3200" dirty="0"/>
              <a:t>o</a:t>
            </a:r>
            <a:r>
              <a:rPr lang="en-US" sz="3200" dirty="0" smtClean="0"/>
              <a:t>st-</a:t>
            </a:r>
            <a:r>
              <a:rPr lang="en-US" sz="3200" b="1" dirty="0" smtClean="0"/>
              <a:t>R</a:t>
            </a:r>
            <a:r>
              <a:rPr lang="en-US" sz="3200" dirty="0" smtClean="0"/>
              <a:t>ecently </a:t>
            </a:r>
            <a:r>
              <a:rPr lang="en-US" sz="3200" b="1" dirty="0" smtClean="0"/>
              <a:t>U</a:t>
            </a:r>
            <a:r>
              <a:rPr lang="en-US" sz="3200" dirty="0" smtClean="0"/>
              <a:t>sed entry.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5740021" y="5113466"/>
            <a:ext cx="206370" cy="45085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39489" y="4049067"/>
            <a:ext cx="933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LRU bit</a:t>
            </a:r>
            <a:endParaRPr lang="en-US" sz="2000" dirty="0"/>
          </a:p>
        </p:txBody>
      </p:sp>
      <p:cxnSp>
        <p:nvCxnSpPr>
          <p:cNvPr id="45" name="Straight Arrow Connector 44"/>
          <p:cNvCxnSpPr>
            <a:stCxn id="44" idx="2"/>
            <a:endCxn id="34" idx="0"/>
          </p:cNvCxnSpPr>
          <p:nvPr/>
        </p:nvCxnSpPr>
        <p:spPr>
          <a:xfrm rot="16200000" flipH="1">
            <a:off x="5492658" y="4762917"/>
            <a:ext cx="664289" cy="36807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82924" y="508806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934542" y="51031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-way set associative caches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108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090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049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7" name="Group 33"/>
          <p:cNvGrpSpPr/>
          <p:nvPr/>
        </p:nvGrpSpPr>
        <p:grpSpPr>
          <a:xfrm>
            <a:off x="843281" y="5689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843281" y="4684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4689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4689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4689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14564" y="1612612"/>
            <a:ext cx="47856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</a:t>
            </a:r>
            <a:r>
              <a:rPr lang="en-US" sz="3200" b="1" dirty="0" smtClean="0"/>
              <a:t> LRU </a:t>
            </a:r>
            <a:r>
              <a:rPr lang="en-US" sz="3200" dirty="0" smtClean="0"/>
              <a:t>bit is not a solution.</a:t>
            </a:r>
            <a:endParaRPr lang="en-US" sz="3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815489" y="4688398"/>
            <a:ext cx="1948418" cy="880338"/>
            <a:chOff x="2001282" y="4842301"/>
            <a:chExt cx="1948418" cy="880338"/>
          </a:xfrm>
        </p:grpSpPr>
        <p:grpSp>
          <p:nvGrpSpPr>
            <p:cNvPr id="46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47882" y="4688398"/>
            <a:ext cx="1948418" cy="880338"/>
            <a:chOff x="2001282" y="4842301"/>
            <a:chExt cx="1948418" cy="880338"/>
          </a:xfrm>
        </p:grpSpPr>
        <p:grpSp>
          <p:nvGrpSpPr>
            <p:cNvPr id="59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3281" y="2538451"/>
            <a:ext cx="7680112" cy="584776"/>
            <a:chOff x="843281" y="2590800"/>
            <a:chExt cx="7680112" cy="584776"/>
          </a:xfrm>
        </p:grpSpPr>
        <p:sp>
          <p:nvSpPr>
            <p:cNvPr id="68" name="TextBox 67"/>
            <p:cNvSpPr txBox="1"/>
            <p:nvPr/>
          </p:nvSpPr>
          <p:spPr>
            <a:xfrm>
              <a:off x="1117600" y="2590800"/>
              <a:ext cx="74057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Computing true</a:t>
              </a:r>
              <a:r>
                <a:rPr lang="en-US" sz="3200" b="1" dirty="0" smtClean="0"/>
                <a:t> LRU </a:t>
              </a:r>
              <a:r>
                <a:rPr lang="en-US" sz="3200" dirty="0" smtClean="0"/>
                <a:t>entry is too expensive.</a:t>
              </a:r>
              <a:endParaRPr lang="en-US" sz="3200" dirty="0"/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843281" y="2832100"/>
              <a:ext cx="274319" cy="152400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93341" y="3464291"/>
            <a:ext cx="6526412" cy="584776"/>
            <a:chOff x="1793341" y="3464291"/>
            <a:chExt cx="6526412" cy="584776"/>
          </a:xfrm>
        </p:grpSpPr>
        <p:sp>
          <p:nvSpPr>
            <p:cNvPr id="69" name="TextBox 68"/>
            <p:cNvSpPr txBox="1"/>
            <p:nvPr/>
          </p:nvSpPr>
          <p:spPr>
            <a:xfrm>
              <a:off x="2080745" y="3464291"/>
              <a:ext cx="623900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Solution: use an</a:t>
              </a:r>
              <a:r>
                <a:rPr lang="en-US" sz="3200" b="1" dirty="0" smtClean="0"/>
                <a:t> LRU </a:t>
              </a:r>
              <a:r>
                <a:rPr lang="en-US" sz="3200" dirty="0" smtClean="0"/>
                <a:t>approximation.</a:t>
              </a:r>
              <a:endParaRPr lang="en-US" sz="3200" dirty="0"/>
            </a:p>
          </p:txBody>
        </p:sp>
        <p:sp>
          <p:nvSpPr>
            <p:cNvPr id="71" name="Right Arrow 70"/>
            <p:cNvSpPr/>
            <p:nvPr/>
          </p:nvSpPr>
          <p:spPr>
            <a:xfrm>
              <a:off x="1793341" y="3721100"/>
              <a:ext cx="274319" cy="152400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58" idx="2"/>
            <a:endCxn id="59" idx="0"/>
          </p:cNvCxnSpPr>
          <p:nvPr/>
        </p:nvCxnSpPr>
        <p:spPr>
          <a:xfrm rot="5400000">
            <a:off x="3679970" y="1159553"/>
            <a:ext cx="388938" cy="106703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73" idx="0"/>
          </p:cNvCxnSpPr>
          <p:nvPr/>
        </p:nvCxnSpPr>
        <p:spPr>
          <a:xfrm rot="16200000" flipH="1">
            <a:off x="4747002" y="1159553"/>
            <a:ext cx="388938" cy="1067032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2"/>
            <a:endCxn id="76" idx="0"/>
          </p:cNvCxnSpPr>
          <p:nvPr/>
        </p:nvCxnSpPr>
        <p:spPr>
          <a:xfrm rot="16200000" flipH="1">
            <a:off x="5547276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0"/>
          </p:cNvCxnSpPr>
          <p:nvPr/>
        </p:nvCxnSpPr>
        <p:spPr>
          <a:xfrm rot="5400000">
            <a:off x="5013760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9" idx="2"/>
            <a:endCxn id="74" idx="0"/>
          </p:cNvCxnSpPr>
          <p:nvPr/>
        </p:nvCxnSpPr>
        <p:spPr>
          <a:xfrm rot="16200000" flipH="1">
            <a:off x="3413212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  <a:endCxn id="72" idx="0"/>
          </p:cNvCxnSpPr>
          <p:nvPr/>
        </p:nvCxnSpPr>
        <p:spPr>
          <a:xfrm rot="5400000">
            <a:off x="2879696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cxnSp>
        <p:nvCxnSpPr>
          <p:cNvPr id="103" name="Straight Arrow Connector 102"/>
          <p:cNvCxnSpPr>
            <a:stCxn id="72" idx="2"/>
            <a:endCxn id="102" idx="0"/>
          </p:cNvCxnSpPr>
          <p:nvPr/>
        </p:nvCxnSpPr>
        <p:spPr>
          <a:xfrm rot="5400000">
            <a:off x="2208188" y="3230683"/>
            <a:ext cx="527902" cy="67053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2" idx="2"/>
            <a:endCxn id="101" idx="0"/>
          </p:cNvCxnSpPr>
          <p:nvPr/>
        </p:nvCxnSpPr>
        <p:spPr>
          <a:xfrm rot="5400000">
            <a:off x="2523082" y="3545577"/>
            <a:ext cx="527902" cy="40749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2"/>
            <a:endCxn id="99" idx="0"/>
          </p:cNvCxnSpPr>
          <p:nvPr/>
        </p:nvCxnSpPr>
        <p:spPr>
          <a:xfrm rot="5400000">
            <a:off x="4534794" y="3423225"/>
            <a:ext cx="527902" cy="285452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5" idx="2"/>
            <a:endCxn id="97" idx="0"/>
          </p:cNvCxnSpPr>
          <p:nvPr/>
        </p:nvCxnSpPr>
        <p:spPr>
          <a:xfrm rot="16200000" flipH="1">
            <a:off x="4849687" y="3393783"/>
            <a:ext cx="527902" cy="34433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58" idx="2"/>
            <a:endCxn id="59" idx="0"/>
          </p:cNvCxnSpPr>
          <p:nvPr/>
        </p:nvCxnSpPr>
        <p:spPr>
          <a:xfrm rot="5400000">
            <a:off x="3679970" y="1159553"/>
            <a:ext cx="388938" cy="1067032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73" idx="0"/>
          </p:cNvCxnSpPr>
          <p:nvPr/>
        </p:nvCxnSpPr>
        <p:spPr>
          <a:xfrm rot="16200000" flipH="1">
            <a:off x="4747002" y="1159553"/>
            <a:ext cx="388938" cy="1067032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2"/>
            <a:endCxn id="76" idx="0"/>
          </p:cNvCxnSpPr>
          <p:nvPr/>
        </p:nvCxnSpPr>
        <p:spPr>
          <a:xfrm rot="16200000" flipH="1">
            <a:off x="5547276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0"/>
          </p:cNvCxnSpPr>
          <p:nvPr/>
        </p:nvCxnSpPr>
        <p:spPr>
          <a:xfrm rot="5400000">
            <a:off x="5013760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9" idx="2"/>
            <a:endCxn id="74" idx="0"/>
          </p:cNvCxnSpPr>
          <p:nvPr/>
        </p:nvCxnSpPr>
        <p:spPr>
          <a:xfrm rot="16200000" flipH="1">
            <a:off x="3413212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  <a:endCxn id="72" idx="0"/>
          </p:cNvCxnSpPr>
          <p:nvPr/>
        </p:nvCxnSpPr>
        <p:spPr>
          <a:xfrm rot="5400000">
            <a:off x="2879696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cxnSp>
        <p:nvCxnSpPr>
          <p:cNvPr id="103" name="Straight Arrow Connector 102"/>
          <p:cNvCxnSpPr>
            <a:stCxn id="72" idx="2"/>
            <a:endCxn id="102" idx="0"/>
          </p:cNvCxnSpPr>
          <p:nvPr/>
        </p:nvCxnSpPr>
        <p:spPr>
          <a:xfrm rot="5400000">
            <a:off x="2208188" y="3230683"/>
            <a:ext cx="527902" cy="67053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2" idx="2"/>
            <a:endCxn id="101" idx="0"/>
          </p:cNvCxnSpPr>
          <p:nvPr/>
        </p:nvCxnSpPr>
        <p:spPr>
          <a:xfrm rot="5400000">
            <a:off x="2523082" y="3545577"/>
            <a:ext cx="527902" cy="40749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2"/>
            <a:endCxn id="99" idx="0"/>
          </p:cNvCxnSpPr>
          <p:nvPr/>
        </p:nvCxnSpPr>
        <p:spPr>
          <a:xfrm rot="5400000">
            <a:off x="4534794" y="3423225"/>
            <a:ext cx="527902" cy="285452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5" idx="2"/>
            <a:endCxn id="97" idx="0"/>
          </p:cNvCxnSpPr>
          <p:nvPr/>
        </p:nvCxnSpPr>
        <p:spPr>
          <a:xfrm rot="16200000" flipH="1">
            <a:off x="4849687" y="3393783"/>
            <a:ext cx="527902" cy="34433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15371" y="939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774014" y="1313934"/>
            <a:ext cx="119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aprox</a:t>
            </a:r>
            <a:r>
              <a:rPr lang="en-US" dirty="0" smtClean="0"/>
              <a:t>. LRU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279748" y="1339334"/>
            <a:ext cx="6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RU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LRU Approximation</a:t>
            </a:r>
            <a:endParaRPr lang="en-US" dirty="0"/>
          </a:p>
        </p:txBody>
      </p:sp>
      <p:grpSp>
        <p:nvGrpSpPr>
          <p:cNvPr id="3" name="Group 21"/>
          <p:cNvGrpSpPr/>
          <p:nvPr/>
        </p:nvGrpSpPr>
        <p:grpSpPr>
          <a:xfrm>
            <a:off x="1930501" y="5489574"/>
            <a:ext cx="1866799" cy="461665"/>
            <a:chOff x="2971800" y="4286250"/>
            <a:chExt cx="1866799" cy="461665"/>
          </a:xfrm>
        </p:grpSpPr>
        <p:sp>
          <p:nvSpPr>
            <p:cNvPr id="15" name="Rectangle 14"/>
            <p:cNvSpPr/>
            <p:nvPr/>
          </p:nvSpPr>
          <p:spPr>
            <a:xfrm>
              <a:off x="4035178" y="4292600"/>
              <a:ext cx="803421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71800" y="4292600"/>
              <a:ext cx="206370" cy="45085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3174999" y="4286250"/>
              <a:ext cx="865881" cy="461665"/>
              <a:chOff x="3174999" y="4306630"/>
              <a:chExt cx="86588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74999" y="4312037"/>
                <a:ext cx="86588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77843" y="4306630"/>
                <a:ext cx="86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0x0…</a:t>
                </a:r>
                <a:endParaRPr lang="en-US" sz="24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800" y="5471467"/>
            <a:ext cx="188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0110 1000 11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000" y="4430067"/>
            <a:ext cx="8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33"/>
          <p:cNvGrpSpPr/>
          <p:nvPr/>
        </p:nvGrpSpPr>
        <p:grpSpPr>
          <a:xfrm>
            <a:off x="843281" y="6070600"/>
            <a:ext cx="45719" cy="355600"/>
            <a:chOff x="1452881" y="5689600"/>
            <a:chExt cx="45719" cy="355600"/>
          </a:xfrm>
        </p:grpSpPr>
        <p:sp>
          <p:nvSpPr>
            <p:cNvPr id="31" name="Oval 30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843281" y="5065067"/>
            <a:ext cx="45719" cy="355600"/>
            <a:chOff x="1452881" y="5689600"/>
            <a:chExt cx="45719" cy="355600"/>
          </a:xfrm>
        </p:grpSpPr>
        <p:sp>
          <p:nvSpPr>
            <p:cNvPr id="36" name="Oval 35"/>
            <p:cNvSpPr/>
            <p:nvPr/>
          </p:nvSpPr>
          <p:spPr>
            <a:xfrm>
              <a:off x="1452881" y="56896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452881" y="58420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52881" y="5994400"/>
              <a:ext cx="45719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8882" y="507090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4508" y="5070901"/>
            <a:ext cx="6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61235" y="5070901"/>
            <a:ext cx="7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grpSp>
        <p:nvGrpSpPr>
          <p:cNvPr id="7" name="Group 56"/>
          <p:cNvGrpSpPr/>
          <p:nvPr/>
        </p:nvGrpSpPr>
        <p:grpSpPr>
          <a:xfrm>
            <a:off x="3815489" y="5069398"/>
            <a:ext cx="1948418" cy="880338"/>
            <a:chOff x="2001282" y="4842301"/>
            <a:chExt cx="1948418" cy="880338"/>
          </a:xfrm>
        </p:grpSpPr>
        <p:grpSp>
          <p:nvGrpSpPr>
            <p:cNvPr id="8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47882" y="5069398"/>
            <a:ext cx="1948418" cy="880338"/>
            <a:chOff x="2001282" y="4842301"/>
            <a:chExt cx="1948418" cy="880338"/>
          </a:xfrm>
        </p:grpSpPr>
        <p:grpSp>
          <p:nvGrpSpPr>
            <p:cNvPr id="11" name="Group 21"/>
            <p:cNvGrpSpPr/>
            <p:nvPr/>
          </p:nvGrpSpPr>
          <p:grpSpPr>
            <a:xfrm>
              <a:off x="2082901" y="5260974"/>
              <a:ext cx="1866799" cy="461665"/>
              <a:chOff x="2971800" y="4286250"/>
              <a:chExt cx="1866799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035178" y="4292600"/>
                <a:ext cx="803421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4292600"/>
                <a:ext cx="206370" cy="45085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20"/>
              <p:cNvGrpSpPr/>
              <p:nvPr/>
            </p:nvGrpSpPr>
            <p:grpSpPr>
              <a:xfrm>
                <a:off x="3174999" y="4286250"/>
                <a:ext cx="865881" cy="461665"/>
                <a:chOff x="3174999" y="4306630"/>
                <a:chExt cx="865881" cy="4616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74999" y="4312037"/>
                  <a:ext cx="865881" cy="450850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77843" y="4306630"/>
                  <a:ext cx="8630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/>
                    <a:t>0x0…</a:t>
                  </a:r>
                  <a:endParaRPr lang="en-US" sz="2400" dirty="0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2001282" y="48423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6908" y="4842301"/>
              <a:ext cx="60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Tag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3635" y="4842301"/>
              <a:ext cx="76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1308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6299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001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64864" y="6273800"/>
            <a:ext cx="10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111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63359" y="9858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96327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62811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230391" y="18875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629843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96875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63907" y="2789238"/>
            <a:ext cx="489191" cy="512762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58" idx="2"/>
            <a:endCxn id="59" idx="0"/>
          </p:cNvCxnSpPr>
          <p:nvPr/>
        </p:nvCxnSpPr>
        <p:spPr>
          <a:xfrm rot="5400000">
            <a:off x="3679970" y="1159553"/>
            <a:ext cx="388938" cy="1067032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73" idx="0"/>
          </p:cNvCxnSpPr>
          <p:nvPr/>
        </p:nvCxnSpPr>
        <p:spPr>
          <a:xfrm rot="16200000" flipH="1">
            <a:off x="4747002" y="1159553"/>
            <a:ext cx="388938" cy="1067032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2"/>
            <a:endCxn id="76" idx="0"/>
          </p:cNvCxnSpPr>
          <p:nvPr/>
        </p:nvCxnSpPr>
        <p:spPr>
          <a:xfrm rot="16200000" flipH="1">
            <a:off x="5547276" y="2328011"/>
            <a:ext cx="388938" cy="533516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75" idx="0"/>
          </p:cNvCxnSpPr>
          <p:nvPr/>
        </p:nvCxnSpPr>
        <p:spPr>
          <a:xfrm rot="5400000">
            <a:off x="5013760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9" idx="2"/>
            <a:endCxn id="74" idx="0"/>
          </p:cNvCxnSpPr>
          <p:nvPr/>
        </p:nvCxnSpPr>
        <p:spPr>
          <a:xfrm rot="16200000" flipH="1">
            <a:off x="3413212" y="2328011"/>
            <a:ext cx="388938" cy="53351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  <a:endCxn id="72" idx="0"/>
          </p:cNvCxnSpPr>
          <p:nvPr/>
        </p:nvCxnSpPr>
        <p:spPr>
          <a:xfrm rot="5400000">
            <a:off x="2879696" y="2328011"/>
            <a:ext cx="388938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58053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8269" y="3829902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4998482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38908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4368695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011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09121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101</a:t>
            </a:r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79334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110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547" y="3829902"/>
            <a:ext cx="5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111</a:t>
            </a:r>
            <a:endParaRPr lang="en-US" sz="2000" dirty="0"/>
          </a:p>
        </p:txBody>
      </p:sp>
      <p:cxnSp>
        <p:nvCxnSpPr>
          <p:cNvPr id="103" name="Straight Arrow Connector 102"/>
          <p:cNvCxnSpPr>
            <a:stCxn id="72" idx="2"/>
            <a:endCxn id="102" idx="0"/>
          </p:cNvCxnSpPr>
          <p:nvPr/>
        </p:nvCxnSpPr>
        <p:spPr>
          <a:xfrm rot="5400000">
            <a:off x="2208188" y="3230683"/>
            <a:ext cx="527902" cy="67053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2" idx="2"/>
            <a:endCxn id="101" idx="0"/>
          </p:cNvCxnSpPr>
          <p:nvPr/>
        </p:nvCxnSpPr>
        <p:spPr>
          <a:xfrm rot="5400000">
            <a:off x="2523082" y="3545577"/>
            <a:ext cx="527902" cy="40749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4" idx="2"/>
          </p:cNvCxnSpPr>
          <p:nvPr/>
        </p:nvCxnSpPr>
        <p:spPr>
          <a:xfrm rot="5400000">
            <a:off x="3343730" y="3299193"/>
            <a:ext cx="527902" cy="533516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2"/>
            <a:endCxn id="98" idx="0"/>
          </p:cNvCxnSpPr>
          <p:nvPr/>
        </p:nvCxnSpPr>
        <p:spPr>
          <a:xfrm rot="16200000" flipH="1">
            <a:off x="3686384" y="3490054"/>
            <a:ext cx="527902" cy="151793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5" idx="2"/>
            <a:endCxn id="99" idx="0"/>
          </p:cNvCxnSpPr>
          <p:nvPr/>
        </p:nvCxnSpPr>
        <p:spPr>
          <a:xfrm rot="5400000">
            <a:off x="4534794" y="3423225"/>
            <a:ext cx="527902" cy="285452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5" idx="2"/>
            <a:endCxn id="97" idx="0"/>
          </p:cNvCxnSpPr>
          <p:nvPr/>
        </p:nvCxnSpPr>
        <p:spPr>
          <a:xfrm rot="16200000" flipH="1">
            <a:off x="4849687" y="3393783"/>
            <a:ext cx="527902" cy="34433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6" idx="2"/>
            <a:endCxn id="96" idx="0"/>
          </p:cNvCxnSpPr>
          <p:nvPr/>
        </p:nvCxnSpPr>
        <p:spPr>
          <a:xfrm rot="5400000">
            <a:off x="5698097" y="3519496"/>
            <a:ext cx="527902" cy="92910"/>
          </a:xfrm>
          <a:prstGeom prst="straightConnector1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2"/>
            <a:endCxn id="94" idx="0"/>
          </p:cNvCxnSpPr>
          <p:nvPr/>
        </p:nvCxnSpPr>
        <p:spPr>
          <a:xfrm rot="16200000" flipH="1">
            <a:off x="6012989" y="3297514"/>
            <a:ext cx="527902" cy="5368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15371" y="939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144595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83" name="Freeform 82"/>
          <p:cNvSpPr/>
          <p:nvPr/>
        </p:nvSpPr>
        <p:spPr>
          <a:xfrm>
            <a:off x="1964267" y="1511300"/>
            <a:ext cx="2506133" cy="2362200"/>
          </a:xfrm>
          <a:custGeom>
            <a:avLst/>
            <a:gdLst>
              <a:gd name="connsiteX0" fmla="*/ 2506133 w 2506133"/>
              <a:gd name="connsiteY0" fmla="*/ 0 h 2362200"/>
              <a:gd name="connsiteX1" fmla="*/ 1591733 w 2506133"/>
              <a:gd name="connsiteY1" fmla="*/ 381000 h 2362200"/>
              <a:gd name="connsiteX2" fmla="*/ 1299633 w 2506133"/>
              <a:gd name="connsiteY2" fmla="*/ 876300 h 2362200"/>
              <a:gd name="connsiteX3" fmla="*/ 677333 w 2506133"/>
              <a:gd name="connsiteY3" fmla="*/ 1244600 h 2362200"/>
              <a:gd name="connsiteX4" fmla="*/ 651933 w 2506133"/>
              <a:gd name="connsiteY4" fmla="*/ 1816100 h 2362200"/>
              <a:gd name="connsiteX5" fmla="*/ 93133 w 2506133"/>
              <a:gd name="connsiteY5" fmla="*/ 2159000 h 2362200"/>
              <a:gd name="connsiteX6" fmla="*/ 93133 w 2506133"/>
              <a:gd name="connsiteY6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6133" h="2362200">
                <a:moveTo>
                  <a:pt x="2506133" y="0"/>
                </a:moveTo>
                <a:cubicBezTo>
                  <a:pt x="2149474" y="117475"/>
                  <a:pt x="1792816" y="234950"/>
                  <a:pt x="1591733" y="381000"/>
                </a:cubicBezTo>
                <a:cubicBezTo>
                  <a:pt x="1390650" y="527050"/>
                  <a:pt x="1452033" y="732367"/>
                  <a:pt x="1299633" y="876300"/>
                </a:cubicBezTo>
                <a:cubicBezTo>
                  <a:pt x="1147233" y="1020233"/>
                  <a:pt x="785283" y="1087967"/>
                  <a:pt x="677333" y="1244600"/>
                </a:cubicBezTo>
                <a:cubicBezTo>
                  <a:pt x="569383" y="1401233"/>
                  <a:pt x="749300" y="1663700"/>
                  <a:pt x="651933" y="1816100"/>
                </a:cubicBezTo>
                <a:cubicBezTo>
                  <a:pt x="554566" y="1968500"/>
                  <a:pt x="186266" y="2067983"/>
                  <a:pt x="93133" y="2159000"/>
                </a:cubicBezTo>
                <a:cubicBezTo>
                  <a:pt x="0" y="2250017"/>
                  <a:pt x="93133" y="2362200"/>
                  <a:pt x="93133" y="23622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10782" y="3868002"/>
            <a:ext cx="630452" cy="40011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531180" y="4245401"/>
            <a:ext cx="120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MRU entry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4326467" y="1555750"/>
            <a:ext cx="2332566" cy="2241550"/>
          </a:xfrm>
          <a:custGeom>
            <a:avLst/>
            <a:gdLst>
              <a:gd name="connsiteX0" fmla="*/ 118533 w 2332566"/>
              <a:gd name="connsiteY0" fmla="*/ 19050 h 2241550"/>
              <a:gd name="connsiteX1" fmla="*/ 156633 w 2332566"/>
              <a:gd name="connsiteY1" fmla="*/ 69850 h 2241550"/>
              <a:gd name="connsiteX2" fmla="*/ 1058333 w 2332566"/>
              <a:gd name="connsiteY2" fmla="*/ 438150 h 2241550"/>
              <a:gd name="connsiteX3" fmla="*/ 1325033 w 2332566"/>
              <a:gd name="connsiteY3" fmla="*/ 819150 h 2241550"/>
              <a:gd name="connsiteX4" fmla="*/ 1794933 w 2332566"/>
              <a:gd name="connsiteY4" fmla="*/ 1149350 h 2241550"/>
              <a:gd name="connsiteX5" fmla="*/ 1896533 w 2332566"/>
              <a:gd name="connsiteY5" fmla="*/ 1797050 h 2241550"/>
              <a:gd name="connsiteX6" fmla="*/ 2264833 w 2332566"/>
              <a:gd name="connsiteY6" fmla="*/ 2089150 h 2241550"/>
              <a:gd name="connsiteX7" fmla="*/ 2302933 w 2332566"/>
              <a:gd name="connsiteY7" fmla="*/ 2241550 h 22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2566" h="2241550">
                <a:moveTo>
                  <a:pt x="118533" y="19050"/>
                </a:moveTo>
                <a:cubicBezTo>
                  <a:pt x="59266" y="9525"/>
                  <a:pt x="0" y="0"/>
                  <a:pt x="156633" y="69850"/>
                </a:cubicBezTo>
                <a:cubicBezTo>
                  <a:pt x="313266" y="139700"/>
                  <a:pt x="863600" y="313267"/>
                  <a:pt x="1058333" y="438150"/>
                </a:cubicBezTo>
                <a:cubicBezTo>
                  <a:pt x="1253066" y="563033"/>
                  <a:pt x="1202266" y="700617"/>
                  <a:pt x="1325033" y="819150"/>
                </a:cubicBezTo>
                <a:cubicBezTo>
                  <a:pt x="1447800" y="937683"/>
                  <a:pt x="1699683" y="986367"/>
                  <a:pt x="1794933" y="1149350"/>
                </a:cubicBezTo>
                <a:cubicBezTo>
                  <a:pt x="1890183" y="1312333"/>
                  <a:pt x="1818216" y="1640417"/>
                  <a:pt x="1896533" y="1797050"/>
                </a:cubicBezTo>
                <a:cubicBezTo>
                  <a:pt x="1974850" y="1953683"/>
                  <a:pt x="2197100" y="2015067"/>
                  <a:pt x="2264833" y="2089150"/>
                </a:cubicBezTo>
                <a:cubicBezTo>
                  <a:pt x="2332566" y="2163233"/>
                  <a:pt x="2302933" y="2241550"/>
                  <a:pt x="2302933" y="2241550"/>
                </a:cubicBezTo>
              </a:path>
            </a:pathLst>
          </a:cu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227648" y="3868002"/>
            <a:ext cx="630452" cy="40011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056513" y="4268112"/>
            <a:ext cx="197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RU approximation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8826" y="18155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5819888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4758226" y="271303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78110" y="27172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1080" y="2725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7093529" y="750372"/>
            <a:ext cx="1927761" cy="824428"/>
            <a:chOff x="7093529" y="750372"/>
            <a:chExt cx="1927761" cy="824428"/>
          </a:xfrm>
        </p:grpSpPr>
        <p:sp>
          <p:nvSpPr>
            <p:cNvPr id="108" name="TextBox 107"/>
            <p:cNvSpPr txBox="1"/>
            <p:nvPr/>
          </p:nvSpPr>
          <p:spPr>
            <a:xfrm>
              <a:off x="7829888" y="750372"/>
              <a:ext cx="119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aprox</a:t>
              </a:r>
              <a:r>
                <a:rPr lang="en-US" dirty="0" smtClean="0"/>
                <a:t>. LRU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890768" y="1205468"/>
              <a:ext cx="65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RU</a:t>
              </a:r>
              <a:endParaRPr lang="en-US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7093529" y="985838"/>
              <a:ext cx="605052" cy="1588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093530" y="1409699"/>
              <a:ext cx="605051" cy="2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6" grpId="0"/>
      <p:bldP spid="87" grpId="0" animBg="1"/>
      <p:bldP spid="89" grpId="0" animBg="1"/>
      <p:bldP spid="9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797</Words>
  <Application>Microsoft Macintosh PowerPoint</Application>
  <PresentationFormat>On-screen Show (4:3)</PresentationFormat>
  <Paragraphs>422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Tree-based LRU Approximation</vt:lpstr>
      <vt:lpstr>2-way set associative caches</vt:lpstr>
      <vt:lpstr>2-way set associative caches</vt:lpstr>
      <vt:lpstr>2-way set associative caches</vt:lpstr>
      <vt:lpstr>2-way set associative caches</vt:lpstr>
      <vt:lpstr>n-way set associative caches</vt:lpstr>
      <vt:lpstr>LRU Approximation</vt:lpstr>
      <vt:lpstr>LRU Approximation</vt:lpstr>
      <vt:lpstr>LRU Approximation</vt:lpstr>
      <vt:lpstr>LRU Approximation</vt:lpstr>
      <vt:lpstr>LRU Approximation</vt:lpstr>
      <vt:lpstr>LRU Approximation</vt:lpstr>
      <vt:lpstr>LRU Approximation</vt:lpstr>
      <vt:lpstr>Assignment</vt:lpstr>
      <vt:lpstr>Assignment (cont.)</vt:lpstr>
      <vt:lpstr>Example</vt:lpstr>
      <vt:lpstr>Storing a binary tree in memory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Tree-based LRU Approximation</dc:title>
  <dc:creator>Jose Nelson Amaral</dc:creator>
  <cp:lastModifiedBy>Jose Nelson Amaral</cp:lastModifiedBy>
  <cp:revision>18</cp:revision>
  <dcterms:created xsi:type="dcterms:W3CDTF">2012-07-20T12:29:28Z</dcterms:created>
  <dcterms:modified xsi:type="dcterms:W3CDTF">2012-10-10T17:14:53Z</dcterms:modified>
</cp:coreProperties>
</file>