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20" y="2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3727-91BF-F947-9A89-7B007188DD8A}" type="datetimeFigureOut">
              <a:rPr lang="en-US" smtClean="0"/>
              <a:pPr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418C-5B5D-D84F-A426-26F8B8775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ARM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José Nelson Amaral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Formats</a:t>
            </a:r>
            <a:endParaRPr lang="en-US" dirty="0"/>
          </a:p>
        </p:txBody>
      </p:sp>
      <p:pic>
        <p:nvPicPr>
          <p:cNvPr id="12" name="Picture 11" descr="BranchForm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822450"/>
            <a:ext cx="9144000" cy="13906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33142" y="3060699"/>
            <a:ext cx="7653658" cy="1270650"/>
            <a:chOff x="1896743" y="3291531"/>
            <a:chExt cx="7653658" cy="1270650"/>
          </a:xfrm>
        </p:grpSpPr>
        <p:cxnSp>
          <p:nvCxnSpPr>
            <p:cNvPr id="14" name="Straight Connector 13"/>
            <p:cNvCxnSpPr>
              <a:endCxn id="18" idx="1"/>
            </p:cNvCxnSpPr>
            <p:nvPr/>
          </p:nvCxnSpPr>
          <p:spPr>
            <a:xfrm flipH="1">
              <a:off x="1896743" y="3291531"/>
              <a:ext cx="1151258" cy="855152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96743" y="3731184"/>
              <a:ext cx="76536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Indicates if address of next instruction should be stored into</a:t>
              </a:r>
            </a:p>
            <a:p>
              <a:r>
                <a:rPr lang="en-US" sz="2400" dirty="0" smtClean="0"/>
                <a:t>the link register (R14).  </a:t>
              </a:r>
              <a:endParaRPr 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23813" y="3060700"/>
            <a:ext cx="4920187" cy="2171967"/>
            <a:chOff x="5087414" y="2020882"/>
            <a:chExt cx="4920187" cy="2171967"/>
          </a:xfrm>
        </p:grpSpPr>
        <p:cxnSp>
          <p:nvCxnSpPr>
            <p:cNvPr id="22" name="Straight Connector 21"/>
            <p:cNvCxnSpPr>
              <a:endCxn id="23" idx="1"/>
            </p:cNvCxnSpPr>
            <p:nvPr/>
          </p:nvCxnSpPr>
          <p:spPr>
            <a:xfrm rot="5400000">
              <a:off x="4741790" y="2366506"/>
              <a:ext cx="1941136" cy="1249887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087414" y="3731184"/>
              <a:ext cx="4920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Shifted left by two and sign-extended.</a:t>
              </a:r>
              <a:endParaRPr lang="en-US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57200" y="5753100"/>
            <a:ext cx="828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ARM </a:t>
            </a:r>
            <a:r>
              <a:rPr lang="en-US" sz="2400" dirty="0" err="1" smtClean="0"/>
              <a:t>prefetches</a:t>
            </a:r>
            <a:r>
              <a:rPr lang="en-US" sz="2400" dirty="0" smtClean="0"/>
              <a:t> two instructions in advance, thus PC is set to the</a:t>
            </a:r>
          </a:p>
          <a:p>
            <a:r>
              <a:rPr lang="en-US" sz="2400" dirty="0" smtClean="0"/>
              <a:t>address of the branch instruction +8.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Formats</a:t>
            </a:r>
            <a:endParaRPr lang="en-US" dirty="0"/>
          </a:p>
        </p:txBody>
      </p:sp>
      <p:pic>
        <p:nvPicPr>
          <p:cNvPr id="12" name="Picture 11" descr="BranchForm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822450"/>
            <a:ext cx="9144000" cy="1390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3924300"/>
            <a:ext cx="73694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single conditional branch in MIPS may require two ARM</a:t>
            </a:r>
          </a:p>
          <a:p>
            <a:r>
              <a:rPr lang="en-US" sz="2400" dirty="0" smtClean="0"/>
              <a:t>instructions: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One to set the condition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Another for the branch</a:t>
            </a:r>
          </a:p>
          <a:p>
            <a:pPr lvl="1"/>
            <a:r>
              <a:rPr lang="en-US" sz="2400" dirty="0" smtClean="0"/>
              <a:t>→ Changes in the offset of all branches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Formats</a:t>
            </a:r>
            <a:endParaRPr lang="en-US" dirty="0"/>
          </a:p>
        </p:txBody>
      </p:sp>
      <p:pic>
        <p:nvPicPr>
          <p:cNvPr id="5" name="Picture 4" descr="BranchExchan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375"/>
            <a:ext cx="9144000" cy="140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315767"/>
            <a:ext cx="499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Equivalent to the </a:t>
            </a:r>
            <a:r>
              <a:rPr lang="en-US" sz="2400" dirty="0" err="1" smtClean="0"/>
              <a:t>jr</a:t>
            </a:r>
            <a:r>
              <a:rPr lang="en-US" sz="2400" dirty="0" smtClean="0"/>
              <a:t> instruction in MIPS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25449" y="5588000"/>
            <a:ext cx="5461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Specifies the register for the relative jump</a:t>
            </a:r>
            <a:endParaRPr lang="en-US" sz="2400" dirty="0"/>
          </a:p>
        </p:txBody>
      </p:sp>
      <p:cxnSp>
        <p:nvCxnSpPr>
          <p:cNvPr id="9" name="Straight Connector 8"/>
          <p:cNvCxnSpPr>
            <a:endCxn id="7" idx="0"/>
          </p:cNvCxnSpPr>
          <p:nvPr/>
        </p:nvCxnSpPr>
        <p:spPr>
          <a:xfrm rot="10800000" flipV="1">
            <a:off x="5956125" y="3489326"/>
            <a:ext cx="2476676" cy="209867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4162"/>
            <a:ext cx="8229600" cy="1143000"/>
          </a:xfrm>
        </p:spPr>
        <p:txBody>
          <a:bodyPr/>
          <a:lstStyle/>
          <a:p>
            <a:r>
              <a:rPr lang="en-US" dirty="0" smtClean="0"/>
              <a:t>Register Translation</a:t>
            </a:r>
            <a:endParaRPr lang="en-US" dirty="0"/>
          </a:p>
        </p:txBody>
      </p:sp>
      <p:pic>
        <p:nvPicPr>
          <p:cNvPr id="4" name="Picture 3" descr="Regist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6" y="715433"/>
            <a:ext cx="4876800" cy="612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Suggested Algorithm to Translate Branches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49889"/>
              </p:ext>
            </p:extLst>
          </p:nvPr>
        </p:nvGraphicFramePr>
        <p:xfrm>
          <a:off x="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addi</a:t>
                      </a:r>
                      <a:r>
                        <a:rPr lang="en-US" sz="1800" dirty="0" smtClean="0"/>
                        <a:t> $2, $2, 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addi</a:t>
                      </a:r>
                      <a:r>
                        <a:rPr lang="en-US" sz="1800" dirty="0" smtClean="0"/>
                        <a:t> $1, $1,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bgez</a:t>
                      </a:r>
                      <a:r>
                        <a:rPr lang="en-US" sz="1800" dirty="0" smtClean="0"/>
                        <a:t> $2, -12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beq</a:t>
                      </a:r>
                      <a:r>
                        <a:rPr lang="en-US" sz="1800" dirty="0" smtClean="0"/>
                        <a:t> $1</a:t>
                      </a:r>
                      <a:r>
                        <a:rPr lang="en-US" sz="1800" baseline="0" dirty="0" smtClean="0"/>
                        <a:t>, $1, -4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435100"/>
            <a:ext cx="344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MIPS Binary (shown disassembled)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4537"/>
              </p:ext>
            </p:extLst>
          </p:nvPr>
        </p:nvGraphicFramePr>
        <p:xfrm>
          <a:off x="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0x2042FFFF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0x20210000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0x0441FFF4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0x0421FFFC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51844"/>
              </p:ext>
            </p:extLst>
          </p:nvPr>
        </p:nvGraphicFramePr>
        <p:xfrm>
          <a:off x="305435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0x0010020c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0x00100414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21945"/>
              </p:ext>
            </p:extLst>
          </p:nvPr>
        </p:nvGraphicFramePr>
        <p:xfrm>
          <a:off x="610870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61692"/>
              </p:ext>
            </p:extLst>
          </p:nvPr>
        </p:nvGraphicFramePr>
        <p:xfrm>
          <a:off x="5041900" y="4178300"/>
          <a:ext cx="2984500" cy="22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SUB</a:t>
                      </a:r>
                      <a:r>
                        <a:rPr lang="en-US" sz="1800" baseline="0" dirty="0" smtClean="0"/>
                        <a:t> R2, R2,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ADD</a:t>
                      </a:r>
                      <a:r>
                        <a:rPr lang="en-US" sz="1800" baseline="0" dirty="0" smtClean="0"/>
                        <a:t> R1, R1,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CMP</a:t>
                      </a:r>
                      <a:r>
                        <a:rPr lang="en-US" sz="1800" baseline="0" dirty="0" smtClean="0"/>
                        <a:t> S R2, 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BGE</a:t>
                      </a:r>
                      <a:r>
                        <a:rPr lang="en-US" sz="1800" baseline="0" dirty="0" smtClean="0"/>
                        <a:t> 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0x00100410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CMP S R1,</a:t>
                      </a:r>
                      <a:r>
                        <a:rPr lang="en-US" sz="1800" baseline="0" dirty="0" smtClean="0"/>
                        <a:t> R1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0x00100414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BEQ</a:t>
                      </a:r>
                      <a:r>
                        <a:rPr lang="en-US" sz="1800" baseline="0" dirty="0" smtClean="0"/>
                        <a:t> 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8778" y="3758168"/>
            <a:ext cx="180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 Instructions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12375" y="1417638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Table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0875" y="1467406"/>
            <a:ext cx="20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MIPS-to-ARM Table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91050" y="1879600"/>
            <a:ext cx="12985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91050" y="2238375"/>
            <a:ext cx="12985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91050" y="2620750"/>
            <a:ext cx="12985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28091" y="3003550"/>
            <a:ext cx="12985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0" y="3003550"/>
            <a:ext cx="12985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73758" y="2616517"/>
            <a:ext cx="12985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77150" y="2238375"/>
            <a:ext cx="12985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77150" y="1879600"/>
            <a:ext cx="12985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1925" y="4228068"/>
            <a:ext cx="12985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11925" y="4602718"/>
            <a:ext cx="13747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89700" y="5011261"/>
            <a:ext cx="13747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11925" y="5363686"/>
            <a:ext cx="13747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1925" y="5728811"/>
            <a:ext cx="13747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11925" y="6116161"/>
            <a:ext cx="1374775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28750" y="1838325"/>
            <a:ext cx="1530350" cy="3302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3200" y="5150157"/>
            <a:ext cx="3979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First pass is over the MIPS</a:t>
            </a:r>
          </a:p>
          <a:p>
            <a:r>
              <a:rPr lang="en-US" sz="2800" dirty="0" smtClean="0"/>
              <a:t>instruction binary codes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648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00035 0.0564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5648 L 0.00105 0.1141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10857 L 0.00053 0.1687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6" grpId="3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Incorrect Suggested Algorithm to Translate Branches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20546"/>
              </p:ext>
            </p:extLst>
          </p:nvPr>
        </p:nvGraphicFramePr>
        <p:xfrm>
          <a:off x="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addi</a:t>
                      </a:r>
                      <a:r>
                        <a:rPr lang="en-US" sz="1800" dirty="0" smtClean="0"/>
                        <a:t> $2, $2, 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addi</a:t>
                      </a:r>
                      <a:r>
                        <a:rPr lang="en-US" sz="1800" dirty="0" smtClean="0"/>
                        <a:t> $1, $1,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bgez</a:t>
                      </a:r>
                      <a:r>
                        <a:rPr lang="en-US" sz="1800" dirty="0" smtClean="0"/>
                        <a:t> $2, -12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beq</a:t>
                      </a:r>
                      <a:r>
                        <a:rPr lang="en-US" sz="1800" dirty="0" smtClean="0"/>
                        <a:t> $1</a:t>
                      </a:r>
                      <a:r>
                        <a:rPr lang="en-US" sz="1800" baseline="0" dirty="0" smtClean="0"/>
                        <a:t>, $1, -4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435100"/>
            <a:ext cx="344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MIPS Binary (shown disassembled)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80546"/>
              </p:ext>
            </p:extLst>
          </p:nvPr>
        </p:nvGraphicFramePr>
        <p:xfrm>
          <a:off x="305435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0x0010020c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0x00100414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02851"/>
              </p:ext>
            </p:extLst>
          </p:nvPr>
        </p:nvGraphicFramePr>
        <p:xfrm>
          <a:off x="610870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66525"/>
              </p:ext>
            </p:extLst>
          </p:nvPr>
        </p:nvGraphicFramePr>
        <p:xfrm>
          <a:off x="5041900" y="4178300"/>
          <a:ext cx="2984500" cy="22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SUB</a:t>
                      </a:r>
                      <a:r>
                        <a:rPr lang="en-US" sz="1800" baseline="0" dirty="0" smtClean="0"/>
                        <a:t> R2, R2,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ADD</a:t>
                      </a:r>
                      <a:r>
                        <a:rPr lang="en-US" sz="1800" baseline="0" dirty="0" smtClean="0"/>
                        <a:t> R1, R1,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CMP</a:t>
                      </a:r>
                      <a:r>
                        <a:rPr lang="en-US" sz="1800" baseline="0" dirty="0" smtClean="0"/>
                        <a:t> S R2, 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BGE</a:t>
                      </a:r>
                      <a:r>
                        <a:rPr lang="en-US" sz="1800" baseline="0" dirty="0" smtClean="0"/>
                        <a:t> 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0x00100410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CMP S R1,</a:t>
                      </a:r>
                      <a:r>
                        <a:rPr lang="en-US" sz="1800" baseline="0" dirty="0" smtClean="0"/>
                        <a:t> R1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0x00100414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BEQ</a:t>
                      </a:r>
                      <a:r>
                        <a:rPr lang="en-US" sz="1800" baseline="0" dirty="0" smtClean="0"/>
                        <a:t> 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8778" y="3758168"/>
            <a:ext cx="180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 Instructions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12375" y="1417638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Table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0875" y="1467406"/>
            <a:ext cx="20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MIPS-to-ARM Table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37450" y="1816100"/>
            <a:ext cx="1543050" cy="35242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851525" y="2006600"/>
            <a:ext cx="1760851" cy="749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826125" y="27813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09397" y="3359090"/>
            <a:ext cx="146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0x00100400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500" y="3359090"/>
            <a:ext cx="286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Target Instr. Address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" y="3710537"/>
            <a:ext cx="25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Branch Instr. Address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0500" y="4413430"/>
            <a:ext cx="114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PC Offset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23674" y="3710537"/>
            <a:ext cx="162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– 0x0010040c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4363" y="4061984"/>
            <a:ext cx="168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– 0x0000000c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3093" y="4743390"/>
            <a:ext cx="63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 -20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4132235" y="4943445"/>
            <a:ext cx="2395565" cy="555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34200" y="5384800"/>
            <a:ext cx="40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223562" y="4100732"/>
            <a:ext cx="1982001" cy="2374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4363" y="4413430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– 0x00000008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223562" y="4789797"/>
            <a:ext cx="1982001" cy="2374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09397" y="509899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0x00100414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" y="5098990"/>
            <a:ext cx="286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Target Instr. Address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0500" y="5450437"/>
            <a:ext cx="25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Branch Instr. Address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500" y="6153330"/>
            <a:ext cx="114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PC Offset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23674" y="5450437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– 0x00100414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4363" y="5801884"/>
            <a:ext cx="1709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 smtClean="0">
                <a:solidFill>
                  <a:srgbClr val="FF0000"/>
                </a:solidFill>
              </a:rPr>
              <a:t>0x00000000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45493" y="6483290"/>
            <a:ext cx="50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 -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2223562" y="5840632"/>
            <a:ext cx="1982001" cy="2374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64363" y="6153330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– 0x00000008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23562" y="6529697"/>
            <a:ext cx="1982001" cy="2374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</p:cNvCxnSpPr>
          <p:nvPr/>
        </p:nvCxnSpPr>
        <p:spPr>
          <a:xfrm flipV="1">
            <a:off x="4154642" y="6201995"/>
            <a:ext cx="2347758" cy="481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038850" y="3035300"/>
            <a:ext cx="15735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864225" y="31369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985000" y="6134100"/>
            <a:ext cx="40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08720" y="5287474"/>
            <a:ext cx="58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-20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25573" y="6034397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-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2866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00035 0.0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5648 L 0.0007 0.114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10857 L 0.00053 0.1687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6" grpId="2" animBg="1"/>
      <p:bldP spid="26" grpId="3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6" grpId="0" animBg="1"/>
      <p:bldP spid="52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75" grpId="0" animBg="1"/>
      <p:bldP spid="45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previous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offset generated for the last branch in the segment is incorrect because the branch target is the branch instruction itself (a weird program that creates an infinite loop).</a:t>
            </a:r>
          </a:p>
          <a:p>
            <a:r>
              <a:rPr lang="en-US" dirty="0" smtClean="0"/>
              <a:t>A simple solution is to store in the MIPS-to-ARM table the address of the ARM branch (instead of the address of the ARM compare instruction as in the previous solution).</a:t>
            </a:r>
          </a:p>
          <a:p>
            <a:r>
              <a:rPr lang="en-US" dirty="0" smtClean="0"/>
              <a:t>Now the address calculation has to compensate for the existence of the CMP instruction by adding 4 to the address found in the MIPS-to-ARM table before subtracting from the target instruction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6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limitation of this new solution (shown in the next slide) is that it assumes that every MIPS branch will be translated into two ARM instructions.</a:t>
            </a:r>
          </a:p>
          <a:p>
            <a:r>
              <a:rPr lang="en-US" dirty="0" smtClean="0"/>
              <a:t>If that is not the case, then another single-bit table can be used to indicate for each branch if the branch got translated to a single or to two instruction and then do the correct computation of the offset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6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Correction to Suggested Algorithm to Translate Branches</a:t>
            </a:r>
            <a:r>
              <a:rPr lang="en-US" dirty="0" smtClean="0"/>
              <a:t> </a:t>
            </a:r>
            <a:r>
              <a:rPr lang="en-US" sz="2000" dirty="0" smtClean="0"/>
              <a:t>(assumes that every MIPS branch is translated to two ARM instructions)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19470"/>
              </p:ext>
            </p:extLst>
          </p:nvPr>
        </p:nvGraphicFramePr>
        <p:xfrm>
          <a:off x="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addi</a:t>
                      </a:r>
                      <a:r>
                        <a:rPr lang="en-US" sz="1800" dirty="0" smtClean="0"/>
                        <a:t> $2, $2, -1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addi</a:t>
                      </a:r>
                      <a:r>
                        <a:rPr lang="en-US" sz="1800" dirty="0" smtClean="0"/>
                        <a:t> $1, $1,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bgez</a:t>
                      </a:r>
                      <a:r>
                        <a:rPr lang="en-US" sz="1800" dirty="0" smtClean="0"/>
                        <a:t> $2, -12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0x0010010c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beq</a:t>
                      </a:r>
                      <a:r>
                        <a:rPr lang="en-US" sz="1800" dirty="0" smtClean="0"/>
                        <a:t> $1</a:t>
                      </a:r>
                      <a:r>
                        <a:rPr lang="en-US" sz="1800" baseline="0" dirty="0" smtClean="0"/>
                        <a:t>, $1, -4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435100"/>
            <a:ext cx="344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MIPS Binary (shown disassembled)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02536"/>
              </p:ext>
            </p:extLst>
          </p:nvPr>
        </p:nvGraphicFramePr>
        <p:xfrm>
          <a:off x="305435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0x0010020c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0x00100410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62784"/>
              </p:ext>
            </p:extLst>
          </p:nvPr>
        </p:nvGraphicFramePr>
        <p:xfrm>
          <a:off x="6108700" y="1816100"/>
          <a:ext cx="298450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0x0010030c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0x0010020c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20677"/>
              </p:ext>
            </p:extLst>
          </p:nvPr>
        </p:nvGraphicFramePr>
        <p:xfrm>
          <a:off x="6108700" y="4178300"/>
          <a:ext cx="2984500" cy="22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SUB</a:t>
                      </a:r>
                      <a:r>
                        <a:rPr lang="en-US" sz="1800" baseline="0" dirty="0" smtClean="0"/>
                        <a:t> R2, R2,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ADD</a:t>
                      </a:r>
                      <a:r>
                        <a:rPr lang="en-US" sz="1800" baseline="0" dirty="0" smtClean="0"/>
                        <a:t> R1, R1,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0x00100408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CMP</a:t>
                      </a:r>
                      <a:r>
                        <a:rPr lang="en-US" sz="1800" baseline="0" dirty="0" smtClean="0"/>
                        <a:t> S R2, 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0x0010040c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BGE</a:t>
                      </a:r>
                      <a:r>
                        <a:rPr lang="en-US" sz="1800" baseline="0" dirty="0" smtClean="0"/>
                        <a:t> 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0x00100410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CMP S R1,</a:t>
                      </a:r>
                      <a:r>
                        <a:rPr lang="en-US" sz="1800" baseline="0" dirty="0" smtClean="0"/>
                        <a:t> R1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0x00100414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BEQ</a:t>
                      </a:r>
                      <a:r>
                        <a:rPr lang="en-US" sz="1800" baseline="0" dirty="0" smtClean="0"/>
                        <a:t> 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35578" y="3758168"/>
            <a:ext cx="180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 Instructions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12375" y="1417638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Table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0875" y="1467406"/>
            <a:ext cx="20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MIPS-to-ARM Table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37450" y="1816100"/>
            <a:ext cx="1543050" cy="35242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851525" y="2006600"/>
            <a:ext cx="1760851" cy="749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826125" y="27813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09397" y="3359090"/>
            <a:ext cx="146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0x00100400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500" y="3359090"/>
            <a:ext cx="286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Target Instr. Address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" y="3710537"/>
            <a:ext cx="25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Branch Instr. Address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0500" y="4413430"/>
            <a:ext cx="114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PC Offset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23674" y="3710537"/>
            <a:ext cx="3586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– 0x0010040c  # 0x00100408 + 4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4363" y="4061984"/>
            <a:ext cx="168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– 0x0000000c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3093" y="4743390"/>
            <a:ext cx="63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 -20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4132235" y="4943445"/>
            <a:ext cx="3860138" cy="4413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001000" y="5384800"/>
            <a:ext cx="40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223562" y="4100732"/>
            <a:ext cx="1982001" cy="2374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4363" y="4413430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– 0x00000008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223562" y="4789797"/>
            <a:ext cx="1982001" cy="2374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09397" y="5098990"/>
            <a:ext cx="146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0x00100410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" y="5098990"/>
            <a:ext cx="286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Target Instr. Address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0500" y="5450437"/>
            <a:ext cx="25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Branch Instr. Address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500" y="6153330"/>
            <a:ext cx="114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PC Offset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23674" y="5450437"/>
            <a:ext cx="3549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– 0x00100414 # 0x00100410 + 4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4363" y="5801884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 smtClean="0">
                <a:solidFill>
                  <a:srgbClr val="FF0000"/>
                </a:solidFill>
              </a:rPr>
              <a:t>0x00000004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56593" y="6483290"/>
            <a:ext cx="63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 -12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2223562" y="5840632"/>
            <a:ext cx="1982001" cy="2374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64363" y="6153330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– 0x00000008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23562" y="6529697"/>
            <a:ext cx="1982001" cy="2374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  <a:endCxn id="74" idx="1"/>
          </p:cNvCxnSpPr>
          <p:nvPr/>
        </p:nvCxnSpPr>
        <p:spPr>
          <a:xfrm flipV="1">
            <a:off x="4195735" y="6234452"/>
            <a:ext cx="3796638" cy="448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038850" y="3035300"/>
            <a:ext cx="15735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864225" y="31369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51800" y="6134100"/>
            <a:ext cx="40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875520" y="5287474"/>
            <a:ext cx="58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-20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92373" y="6034397"/>
            <a:ext cx="58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-12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8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00035 0.0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5648 L 0.0007 0.114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10857 L 0.00053 0.1687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6" grpId="0" animBg="1"/>
      <p:bldP spid="52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75" grpId="0" animBg="1"/>
      <p:bldP spid="45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MIPStoARM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Arguments:</a:t>
            </a:r>
          </a:p>
          <a:p>
            <a:pPr lvl="2"/>
            <a:r>
              <a:rPr lang="en-US" dirty="0" smtClean="0"/>
              <a:t>$a0 = pointer to memory containing a MIPS function that ends with the word 0x FFFF FFFF </a:t>
            </a:r>
          </a:p>
          <a:p>
            <a:pPr lvl="1"/>
            <a:r>
              <a:rPr lang="en-US" dirty="0" smtClean="0"/>
              <a:t>Return Values:</a:t>
            </a:r>
          </a:p>
          <a:p>
            <a:pPr lvl="2"/>
            <a:r>
              <a:rPr lang="en-US" dirty="0" smtClean="0"/>
              <a:t>$v0 = The number of ARM instructions generated</a:t>
            </a:r>
          </a:p>
          <a:p>
            <a:pPr lvl="2"/>
            <a:r>
              <a:rPr lang="en-US" dirty="0" smtClean="0"/>
              <a:t>$v1 = A pointer to the first ARM instruction that is stored in memory space that </a:t>
            </a:r>
            <a:r>
              <a:rPr lang="en-US" smtClean="0"/>
              <a:t>you allocate.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6707"/>
            <a:ext cx="8229600" cy="1143000"/>
          </a:xfrm>
        </p:spPr>
        <p:txBody>
          <a:bodyPr/>
          <a:lstStyle/>
          <a:p>
            <a:r>
              <a:rPr lang="en-US" dirty="0" smtClean="0"/>
              <a:t>MIPS Instructions to Translate</a:t>
            </a:r>
            <a:endParaRPr lang="en-US" dirty="0"/>
          </a:p>
        </p:txBody>
      </p:sp>
      <p:pic>
        <p:nvPicPr>
          <p:cNvPr id="4" name="Picture 3" descr="MIPSInstruc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2" y="714237"/>
            <a:ext cx="8047195" cy="6048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ARM Status Register</a:t>
            </a:r>
            <a:endParaRPr lang="en-US" dirty="0"/>
          </a:p>
        </p:txBody>
      </p:sp>
      <p:pic>
        <p:nvPicPr>
          <p:cNvPr id="3" name="Picture 2" descr="CPS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7738"/>
            <a:ext cx="9144000" cy="140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6196" y="1417638"/>
            <a:ext cx="6188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Instructions that have a </a:t>
            </a:r>
            <a:r>
              <a:rPr lang="en-US" sz="2400" b="1" dirty="0" smtClean="0"/>
              <a:t>status bit </a:t>
            </a:r>
            <a:r>
              <a:rPr lang="en-US" sz="2400" dirty="0" smtClean="0"/>
              <a:t>on change the </a:t>
            </a:r>
          </a:p>
          <a:p>
            <a:r>
              <a:rPr lang="en-US" sz="2400" dirty="0" smtClean="0"/>
              <a:t>condition codes in the status register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9138" y="4062303"/>
            <a:ext cx="6513598" cy="968722"/>
            <a:chOff x="1039138" y="4062303"/>
            <a:chExt cx="6513598" cy="96872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39138" y="4062303"/>
              <a:ext cx="874195" cy="803870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29832" y="4569360"/>
              <a:ext cx="5622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 if signed operation resulted in </a:t>
              </a:r>
              <a:r>
                <a:rPr lang="en-US" sz="2400" b="1" dirty="0" smtClean="0"/>
                <a:t>Overflow</a:t>
              </a:r>
              <a:endParaRPr lang="en-US" sz="2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187" y="4082743"/>
            <a:ext cx="5645422" cy="1513057"/>
            <a:chOff x="779187" y="4082743"/>
            <a:chExt cx="5645422" cy="151305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560644" y="4301286"/>
              <a:ext cx="1311282" cy="874195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69882" y="5134135"/>
              <a:ext cx="4754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 if operation produced a </a:t>
              </a:r>
              <a:r>
                <a:rPr lang="en-US" sz="2400" b="1" dirty="0" smtClean="0"/>
                <a:t>Carry</a:t>
              </a:r>
              <a:r>
                <a:rPr lang="en-US" sz="2400" dirty="0" smtClean="0"/>
                <a:t> bit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9755" y="4070192"/>
            <a:ext cx="4933839" cy="2106878"/>
            <a:chOff x="469755" y="4070192"/>
            <a:chExt cx="4933839" cy="2106878"/>
          </a:xfrm>
        </p:grpSpPr>
        <p:cxnSp>
          <p:nvCxnSpPr>
            <p:cNvPr id="11" name="Straight Connector 10"/>
            <p:cNvCxnSpPr>
              <a:endCxn id="12" idx="1"/>
            </p:cNvCxnSpPr>
            <p:nvPr/>
          </p:nvCxnSpPr>
          <p:spPr>
            <a:xfrm rot="16200000" flipH="1">
              <a:off x="-22920" y="4562867"/>
              <a:ext cx="1876045" cy="890695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60450" y="5715405"/>
              <a:ext cx="4043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 if operation result was </a:t>
              </a:r>
              <a:r>
                <a:rPr lang="en-US" sz="2400" b="1" dirty="0" smtClean="0"/>
                <a:t>Zero</a:t>
              </a:r>
              <a:endParaRPr lang="en-US" sz="2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2016" y="4070192"/>
            <a:ext cx="5554334" cy="2610538"/>
            <a:chOff x="192016" y="4070192"/>
            <a:chExt cx="5554334" cy="2610538"/>
          </a:xfrm>
        </p:grpSpPr>
        <p:cxnSp>
          <p:nvCxnSpPr>
            <p:cNvPr id="13" name="Straight Connector 12"/>
            <p:cNvCxnSpPr>
              <a:endCxn id="14" idx="1"/>
            </p:cNvCxnSpPr>
            <p:nvPr/>
          </p:nvCxnSpPr>
          <p:spPr>
            <a:xfrm rot="16200000" flipH="1">
              <a:off x="-540100" y="4802308"/>
              <a:ext cx="2379706" cy="915474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107490" y="6219065"/>
              <a:ext cx="4638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 if operation result was </a:t>
              </a:r>
              <a:r>
                <a:rPr lang="en-US" sz="2400" b="1" dirty="0" smtClean="0"/>
                <a:t>Negative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Formats</a:t>
            </a:r>
            <a:endParaRPr lang="en-US" dirty="0"/>
          </a:p>
        </p:txBody>
      </p:sp>
      <p:pic>
        <p:nvPicPr>
          <p:cNvPr id="3" name="Picture 2" descr="DataProcessingIn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" y="2014361"/>
            <a:ext cx="9144001" cy="1460500"/>
          </a:xfrm>
          <a:prstGeom prst="rect">
            <a:avLst/>
          </a:prstGeom>
        </p:spPr>
      </p:pic>
      <p:pic>
        <p:nvPicPr>
          <p:cNvPr id="4" name="Picture 3" descr="Condition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0" y="4297433"/>
            <a:ext cx="8606686" cy="197490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rot="16200000" flipH="1">
            <a:off x="223051" y="3615202"/>
            <a:ext cx="1028023" cy="33644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Formats</a:t>
            </a:r>
            <a:endParaRPr lang="en-US" dirty="0"/>
          </a:p>
        </p:txBody>
      </p:sp>
      <p:pic>
        <p:nvPicPr>
          <p:cNvPr id="3" name="Picture 2" descr="DataProcessingIn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" y="2014361"/>
            <a:ext cx="9144001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7369" y="5702669"/>
            <a:ext cx="3862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0: Operands are two registers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77369" y="6191354"/>
            <a:ext cx="61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1: Operands are a register and immediate value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40470" y="3314700"/>
            <a:ext cx="1587696" cy="3268132"/>
            <a:chOff x="340470" y="3314700"/>
            <a:chExt cx="1587696" cy="3268132"/>
          </a:xfrm>
        </p:grpSpPr>
        <p:cxnSp>
          <p:nvCxnSpPr>
            <p:cNvPr id="5" name="Straight Connector 4"/>
            <p:cNvCxnSpPr>
              <a:endCxn id="6" idx="1"/>
            </p:cNvCxnSpPr>
            <p:nvPr/>
          </p:nvCxnSpPr>
          <p:spPr>
            <a:xfrm rot="5400000">
              <a:off x="-338945" y="3994115"/>
              <a:ext cx="2849634" cy="1490804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0470" y="5933501"/>
              <a:ext cx="153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Immediate</a:t>
              </a:r>
              <a:endParaRPr lang="en-US" sz="2400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1831274" y="5830784"/>
              <a:ext cx="96892" cy="752048"/>
            </a:xfrm>
            <a:prstGeom prst="leftBrace">
              <a:avLst>
                <a:gd name="adj1" fmla="val 8333"/>
                <a:gd name="adj2" fmla="val 50000"/>
              </a:avLst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63699" y="3314700"/>
            <a:ext cx="7247146" cy="2139567"/>
            <a:chOff x="1663699" y="3314700"/>
            <a:chExt cx="7247146" cy="2139567"/>
          </a:xfrm>
        </p:grpSpPr>
        <p:cxnSp>
          <p:nvCxnSpPr>
            <p:cNvPr id="14" name="Straight Connector 13"/>
            <p:cNvCxnSpPr>
              <a:endCxn id="17" idx="1"/>
            </p:cNvCxnSpPr>
            <p:nvPr/>
          </p:nvCxnSpPr>
          <p:spPr>
            <a:xfrm rot="5400000">
              <a:off x="1547533" y="3430867"/>
              <a:ext cx="1908735" cy="1676401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63699" y="4992602"/>
              <a:ext cx="7247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Status indicate if condition codes in CPSR should change.  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87801" y="3314699"/>
            <a:ext cx="3461456" cy="1429502"/>
            <a:chOff x="3987801" y="3314699"/>
            <a:chExt cx="3461456" cy="1429502"/>
          </a:xfrm>
        </p:grpSpPr>
        <p:sp>
          <p:nvSpPr>
            <p:cNvPr id="18" name="TextBox 17"/>
            <p:cNvSpPr txBox="1"/>
            <p:nvPr/>
          </p:nvSpPr>
          <p:spPr>
            <a:xfrm>
              <a:off x="4546599" y="4282536"/>
              <a:ext cx="2902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First operand register.  </a:t>
              </a:r>
              <a:endParaRPr lang="en-US" sz="2400" dirty="0"/>
            </a:p>
          </p:txBody>
        </p:sp>
        <p:cxnSp>
          <p:nvCxnSpPr>
            <p:cNvPr id="21" name="Straight Connector 20"/>
            <p:cNvCxnSpPr>
              <a:endCxn id="18" idx="1"/>
            </p:cNvCxnSpPr>
            <p:nvPr/>
          </p:nvCxnSpPr>
          <p:spPr>
            <a:xfrm rot="16200000" flipH="1">
              <a:off x="3667865" y="3634635"/>
              <a:ext cx="1198670" cy="558797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156205" y="3314702"/>
            <a:ext cx="3238580" cy="719433"/>
            <a:chOff x="5156205" y="3314702"/>
            <a:chExt cx="3238580" cy="719433"/>
          </a:xfrm>
        </p:grpSpPr>
        <p:sp>
          <p:nvSpPr>
            <p:cNvPr id="19" name="TextBox 18"/>
            <p:cNvSpPr txBox="1"/>
            <p:nvPr/>
          </p:nvSpPr>
          <p:spPr>
            <a:xfrm>
              <a:off x="5705828" y="3572470"/>
              <a:ext cx="2688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Destination register.  </a:t>
              </a:r>
              <a:endParaRPr lang="en-US" sz="2400" dirty="0"/>
            </a:p>
          </p:txBody>
        </p:sp>
        <p:cxnSp>
          <p:nvCxnSpPr>
            <p:cNvPr id="24" name="Straight Connector 23"/>
            <p:cNvCxnSpPr>
              <a:endCxn id="19" idx="1"/>
            </p:cNvCxnSpPr>
            <p:nvPr/>
          </p:nvCxnSpPr>
          <p:spPr>
            <a:xfrm>
              <a:off x="5156205" y="3314702"/>
              <a:ext cx="549623" cy="488601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Formats</a:t>
            </a:r>
            <a:endParaRPr lang="en-US" dirty="0"/>
          </a:p>
        </p:txBody>
      </p:sp>
      <p:pic>
        <p:nvPicPr>
          <p:cNvPr id="3" name="Picture 2" descr="DataProcessingIn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" y="2014361"/>
            <a:ext cx="9144001" cy="1460500"/>
          </a:xfrm>
          <a:prstGeom prst="rect">
            <a:avLst/>
          </a:prstGeom>
        </p:spPr>
      </p:pic>
      <p:pic>
        <p:nvPicPr>
          <p:cNvPr id="4" name="Picture 3" descr="Opera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94" y="3937000"/>
            <a:ext cx="7747000" cy="28067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rot="16200000" flipH="1">
            <a:off x="2540000" y="3416300"/>
            <a:ext cx="812802" cy="60959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Formats</a:t>
            </a:r>
            <a:endParaRPr lang="en-US" dirty="0"/>
          </a:p>
        </p:txBody>
      </p:sp>
      <p:pic>
        <p:nvPicPr>
          <p:cNvPr id="3" name="Picture 2" descr="DataProcessingIn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" y="2014361"/>
            <a:ext cx="9144001" cy="14605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76946" y="3543300"/>
            <a:ext cx="802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instruction has a 32-bit immediate value that is formed by: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5050830"/>
            <a:ext cx="132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155700" y="5431598"/>
            <a:ext cx="366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8-bit immediate: 0110 1101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5700" y="5913966"/>
            <a:ext cx="269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Rotate: 1110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14</a:t>
            </a:r>
            <a:r>
              <a:rPr lang="en-US" sz="2400" baseline="-25000" dirty="0" smtClean="0"/>
              <a:t>10</a:t>
            </a:r>
            <a:endParaRPr lang="en-US" sz="24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155700" y="6396335"/>
            <a:ext cx="797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32-bit immediate: </a:t>
            </a:r>
            <a:r>
              <a:rPr lang="en-US" sz="2400" dirty="0" smtClean="0">
                <a:solidFill>
                  <a:srgbClr val="FF0000"/>
                </a:solidFill>
              </a:rPr>
              <a:t>00</a:t>
            </a:r>
            <a:r>
              <a:rPr lang="en-US" sz="2400" dirty="0" smtClean="0">
                <a:solidFill>
                  <a:srgbClr val="FF0000"/>
                </a:solidFill>
              </a:rPr>
              <a:t>00 </a:t>
            </a:r>
            <a:r>
              <a:rPr lang="en-US" sz="2400" dirty="0" smtClean="0">
                <a:solidFill>
                  <a:srgbClr val="FF0000"/>
                </a:solidFill>
              </a:rPr>
              <a:t>0000 0000 0000 0000 </a:t>
            </a:r>
            <a:r>
              <a:rPr lang="en-US" sz="2400" dirty="0" smtClean="0">
                <a:solidFill>
                  <a:srgbClr val="FF0000"/>
                </a:solidFill>
              </a:rPr>
              <a:t>0110 1101 0000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96900" y="3251198"/>
            <a:ext cx="6568374" cy="1257649"/>
            <a:chOff x="596900" y="3251198"/>
            <a:chExt cx="6568374" cy="1257649"/>
          </a:xfrm>
        </p:grpSpPr>
        <p:sp>
          <p:nvSpPr>
            <p:cNvPr id="20" name="TextBox 19"/>
            <p:cNvSpPr txBox="1"/>
            <p:nvPr/>
          </p:nvSpPr>
          <p:spPr>
            <a:xfrm>
              <a:off x="596900" y="4047182"/>
              <a:ext cx="2929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Immediate 8-bit value</a:t>
              </a:r>
              <a:endParaRPr lang="en-US" sz="2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0800000" flipV="1">
              <a:off x="1816100" y="3251198"/>
              <a:ext cx="5349174" cy="952501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96900" y="3251199"/>
            <a:ext cx="8890775" cy="1761531"/>
            <a:chOff x="596900" y="3251199"/>
            <a:chExt cx="8890775" cy="1761531"/>
          </a:xfrm>
        </p:grpSpPr>
        <p:sp>
          <p:nvSpPr>
            <p:cNvPr id="22" name="TextBox 21"/>
            <p:cNvSpPr txBox="1"/>
            <p:nvPr/>
          </p:nvSpPr>
          <p:spPr>
            <a:xfrm>
              <a:off x="596900" y="4551065"/>
              <a:ext cx="8890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Rotated to the </a:t>
              </a:r>
              <a:r>
                <a:rPr lang="en-US" sz="2400" dirty="0" smtClean="0">
                  <a:solidFill>
                    <a:srgbClr val="FF0000"/>
                  </a:solidFill>
                </a:rPr>
                <a:t>righ</a:t>
              </a:r>
              <a:r>
                <a:rPr lang="en-US" sz="2400" dirty="0" smtClean="0">
                  <a:solidFill>
                    <a:srgbClr val="FF0000"/>
                  </a:solidFill>
                </a:rPr>
                <a:t>t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by 2 times </a:t>
              </a:r>
              <a:r>
                <a:rPr lang="en-US" sz="2400" b="1" dirty="0" smtClean="0"/>
                <a:t>Rotate</a:t>
              </a:r>
              <a:r>
                <a:rPr lang="en-US" sz="2400" dirty="0" smtClean="0"/>
                <a:t> with wrap-around over 32 bits.</a:t>
              </a:r>
              <a:endParaRPr lang="en-US" sz="2400" dirty="0"/>
            </a:p>
          </p:txBody>
        </p:sp>
        <p:cxnSp>
          <p:nvCxnSpPr>
            <p:cNvPr id="33" name="Straight Connector 32"/>
            <p:cNvCxnSpPr>
              <a:endCxn id="22" idx="0"/>
            </p:cNvCxnSpPr>
            <p:nvPr/>
          </p:nvCxnSpPr>
          <p:spPr>
            <a:xfrm flipH="1">
              <a:off x="5042288" y="3251199"/>
              <a:ext cx="1041014" cy="1299866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>
            <a:endCxn id="23" idx="1"/>
          </p:cNvCxnSpPr>
          <p:nvPr/>
        </p:nvCxnSpPr>
        <p:spPr>
          <a:xfrm flipH="1">
            <a:off x="376946" y="3159125"/>
            <a:ext cx="1502654" cy="61500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Formats</a:t>
            </a:r>
            <a:endParaRPr lang="en-US" dirty="0"/>
          </a:p>
        </p:txBody>
      </p:sp>
      <p:pic>
        <p:nvPicPr>
          <p:cNvPr id="15" name="Picture 14" descr="DataProcessRegInst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9144000" cy="1409700"/>
          </a:xfrm>
          <a:prstGeom prst="rect">
            <a:avLst/>
          </a:prstGeom>
        </p:spPr>
      </p:pic>
      <p:pic>
        <p:nvPicPr>
          <p:cNvPr id="16" name="Picture 15" descr="Shif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2025"/>
            <a:ext cx="9144000" cy="208597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76946" y="3159123"/>
            <a:ext cx="7928854" cy="1076674"/>
            <a:chOff x="376946" y="3159123"/>
            <a:chExt cx="7928854" cy="1076674"/>
          </a:xfrm>
        </p:grpSpPr>
        <p:sp>
          <p:nvSpPr>
            <p:cNvPr id="17" name="TextBox 16"/>
            <p:cNvSpPr txBox="1"/>
            <p:nvPr/>
          </p:nvSpPr>
          <p:spPr>
            <a:xfrm>
              <a:off x="376946" y="3774132"/>
              <a:ext cx="7795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 second operand is the content of </a:t>
              </a:r>
              <a:r>
                <a:rPr lang="en-US" sz="2400" b="1" dirty="0" err="1" smtClean="0"/>
                <a:t>Rm</a:t>
              </a:r>
              <a:r>
                <a:rPr lang="en-US" sz="2400" dirty="0" smtClean="0"/>
                <a:t> shifted as per </a:t>
              </a:r>
              <a:r>
                <a:rPr lang="en-US" sz="2400" b="1" dirty="0" smtClean="0"/>
                <a:t>Shift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p:cxnSp>
          <p:nvCxnSpPr>
            <p:cNvPr id="19" name="Straight Connector 18"/>
            <p:cNvCxnSpPr>
              <a:endCxn id="17" idx="1"/>
            </p:cNvCxnSpPr>
            <p:nvPr/>
          </p:nvCxnSpPr>
          <p:spPr>
            <a:xfrm rot="10800000" flipV="1">
              <a:off x="376946" y="3159125"/>
              <a:ext cx="1502654" cy="845840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5397500" y="3159124"/>
              <a:ext cx="2908300" cy="615007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96100" y="3159123"/>
              <a:ext cx="723900" cy="615009"/>
            </a:xfrm>
            <a:prstGeom prst="line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340100" y="4772025"/>
            <a:ext cx="3314700" cy="1933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8300" y="4295715"/>
            <a:ext cx="8718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Rotate Right 0 shifts </a:t>
            </a:r>
            <a:r>
              <a:rPr lang="en-US" sz="2000" dirty="0" err="1" smtClean="0"/>
              <a:t>Rm</a:t>
            </a:r>
            <a:r>
              <a:rPr lang="en-US" sz="2000" dirty="0" smtClean="0"/>
              <a:t> one to the right and places Carry Flag from CPSR in bit 31.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6717</TotalTime>
  <Words>976</Words>
  <Application>Microsoft Macintosh PowerPoint</Application>
  <PresentationFormat>On-screen Show (4:3)</PresentationFormat>
  <Paragraphs>229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Lab ARM Introduction</vt:lpstr>
      <vt:lpstr>Assignment</vt:lpstr>
      <vt:lpstr>MIPS Instructions to Translate</vt:lpstr>
      <vt:lpstr>The ARM Status Register</vt:lpstr>
      <vt:lpstr>ARM Instruction Formats</vt:lpstr>
      <vt:lpstr>ARM Instruction Formats</vt:lpstr>
      <vt:lpstr>ARM Instruction Formats</vt:lpstr>
      <vt:lpstr>ARM Instruction Formats</vt:lpstr>
      <vt:lpstr>ARM Instruction Formats</vt:lpstr>
      <vt:lpstr>ARM Instruction Formats</vt:lpstr>
      <vt:lpstr>ARM Instruction Formats</vt:lpstr>
      <vt:lpstr>ARM Instruction Formats</vt:lpstr>
      <vt:lpstr>Register Translation</vt:lpstr>
      <vt:lpstr>Suggested Algorithm to Translate Branches</vt:lpstr>
      <vt:lpstr>Incorrect Suggested Algorithm to Translate Branches</vt:lpstr>
      <vt:lpstr>Problem with previous solution</vt:lpstr>
      <vt:lpstr>Limitation</vt:lpstr>
      <vt:lpstr>Correction to Suggested Algorithm to Translate Branches (assumes that every MIPS branch is translated to two ARM instructions)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ARM Introduction</dc:title>
  <dc:creator>Jose Nelson Amaral</dc:creator>
  <cp:lastModifiedBy>Jose Nelson Amaral</cp:lastModifiedBy>
  <cp:revision>36</cp:revision>
  <dcterms:created xsi:type="dcterms:W3CDTF">2012-08-19T10:20:50Z</dcterms:created>
  <dcterms:modified xsi:type="dcterms:W3CDTF">2012-12-01T11:39:57Z</dcterms:modified>
</cp:coreProperties>
</file>