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e58d154ad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e58d154ad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58d154ad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e58d154ad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e58d154ad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e58d154ad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ebae8b2be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ebae8b2b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ebae8b2b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ebae8b2b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ebae8b2be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ebae8b2be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ebae8b2be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ebae8b2b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1926cc2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1926cc2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f1926cc2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f1926cc2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ebae8b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ebae8b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ebae8b2b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ebae8b2b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ebae8b2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ebae8b2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ebae8b2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ebae8b2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e58d154a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e58d154a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e58d154ad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e58d154ad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Study of the Price of a Used Ford Car Using Possible Contributing Factors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Yong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50" y="2161286"/>
            <a:ext cx="2784457" cy="266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416" y="2161286"/>
            <a:ext cx="2784457" cy="266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5886" y="2161275"/>
            <a:ext cx="2784465" cy="2664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Remedies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108775"/>
            <a:ext cx="25011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Box-Cox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Lambda: 0.5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Breusch-Pagan: p-value &lt; 2.2e^-16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Shapiro-Wilk: p-value &lt; 2.2e^-16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Didn’t work</a:t>
            </a:r>
            <a:endParaRPr/>
          </a:p>
        </p:txBody>
      </p:sp>
      <p:sp>
        <p:nvSpPr>
          <p:cNvPr id="159" name="Google Shape;159;p23"/>
          <p:cNvSpPr txBox="1"/>
          <p:nvPr>
            <p:ph idx="2" type="body"/>
          </p:nvPr>
        </p:nvSpPr>
        <p:spPr>
          <a:xfrm>
            <a:off x="3323115" y="2108775"/>
            <a:ext cx="25011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Breusch-Pagan: p-value 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Shapiro-Wilk: p-value &lt; 2.2e^-16</a:t>
            </a:r>
            <a:endParaRPr/>
          </a:p>
        </p:txBody>
      </p:sp>
      <p:sp>
        <p:nvSpPr>
          <p:cNvPr id="160" name="Google Shape;160;p23"/>
          <p:cNvSpPr txBox="1"/>
          <p:nvPr>
            <p:ph idx="2" type="body"/>
          </p:nvPr>
        </p:nvSpPr>
        <p:spPr>
          <a:xfrm>
            <a:off x="5916779" y="2108775"/>
            <a:ext cx="25011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Regression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Breusch-Pagan: p-value 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Shapiro-Wilk: p-value &lt; 2.2e^-16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652" y="3556948"/>
            <a:ext cx="1701999" cy="1436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334" y="3556946"/>
            <a:ext cx="1701999" cy="143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&amp; Hypothesis Test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points of major influence after robust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Breusch-Pagan: p-value =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Shapiro-Wilk: p-value &lt; 2.2e-16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Hypothesis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</a:t>
            </a:r>
            <a:r>
              <a:rPr baseline="-25000" lang="en"/>
              <a:t>0</a:t>
            </a:r>
            <a:r>
              <a:rPr lang="en"/>
              <a:t>: β</a:t>
            </a:r>
            <a:r>
              <a:rPr baseline="-25000" lang="en"/>
              <a:t>6</a:t>
            </a:r>
            <a:r>
              <a:rPr lang="en"/>
              <a:t>=β</a:t>
            </a:r>
            <a:r>
              <a:rPr baseline="-25000" lang="en"/>
              <a:t>7</a:t>
            </a:r>
            <a:r>
              <a:rPr lang="en"/>
              <a:t>=</a:t>
            </a:r>
            <a:r>
              <a:rPr lang="en"/>
              <a:t>β</a:t>
            </a:r>
            <a:r>
              <a:rPr baseline="-25000" lang="en"/>
              <a:t>46</a:t>
            </a:r>
            <a:r>
              <a:rPr lang="en"/>
              <a:t>=β</a:t>
            </a:r>
            <a:r>
              <a:rPr baseline="-25000" lang="en"/>
              <a:t>47</a:t>
            </a:r>
            <a:r>
              <a:rPr lang="en"/>
              <a:t>=0	Ha: β</a:t>
            </a:r>
            <a:r>
              <a:rPr baseline="-25000" lang="en"/>
              <a:t>6</a:t>
            </a:r>
            <a:r>
              <a:rPr lang="en"/>
              <a:t>≠0 or β</a:t>
            </a:r>
            <a:r>
              <a:rPr baseline="-25000" lang="en"/>
              <a:t>7</a:t>
            </a:r>
            <a:r>
              <a:rPr lang="en"/>
              <a:t>≠0 or β</a:t>
            </a:r>
            <a:r>
              <a:rPr baseline="-25000" lang="en"/>
              <a:t>46</a:t>
            </a:r>
            <a:r>
              <a:rPr lang="en"/>
              <a:t>≠0 or β</a:t>
            </a:r>
            <a:r>
              <a:rPr baseline="-25000" lang="en"/>
              <a:t>46</a:t>
            </a:r>
            <a:r>
              <a:rPr lang="en"/>
              <a:t>≠0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Full: Y=17788.8998-105.0861X</a:t>
            </a:r>
            <a:r>
              <a:rPr baseline="-25000" lang="en"/>
              <a:t>4</a:t>
            </a:r>
            <a:r>
              <a:rPr lang="en"/>
              <a:t>-1077.2596X</a:t>
            </a:r>
            <a:r>
              <a:rPr baseline="-25000" lang="en"/>
              <a:t>6</a:t>
            </a:r>
            <a:r>
              <a:rPr lang="en"/>
              <a:t>+4048.1617X</a:t>
            </a:r>
            <a:r>
              <a:rPr baseline="-25000" lang="en"/>
              <a:t>7</a:t>
            </a:r>
            <a:r>
              <a:rPr lang="en"/>
              <a:t>+77.3608X</a:t>
            </a:r>
            <a:r>
              <a:rPr baseline="-25000" lang="en"/>
              <a:t>4</a:t>
            </a:r>
            <a:r>
              <a:rPr lang="en"/>
              <a:t>X</a:t>
            </a:r>
            <a:r>
              <a:rPr baseline="-25000" lang="en"/>
              <a:t>6</a:t>
            </a:r>
            <a:r>
              <a:rPr lang="en"/>
              <a:t>-39.1338X</a:t>
            </a:r>
            <a:r>
              <a:rPr baseline="-25000" lang="en"/>
              <a:t>4</a:t>
            </a:r>
            <a:r>
              <a:rPr lang="en"/>
              <a:t>X</a:t>
            </a:r>
            <a:r>
              <a:rPr baseline="-25000" lang="en"/>
              <a:t>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Reduced: Y=X</a:t>
            </a:r>
            <a:r>
              <a:rPr baseline="-25000" lang="en"/>
              <a:t>0</a:t>
            </a:r>
            <a:r>
              <a:rPr lang="en"/>
              <a:t>+β</a:t>
            </a:r>
            <a:r>
              <a:rPr baseline="-25000" lang="en"/>
              <a:t>6</a:t>
            </a:r>
            <a:r>
              <a:rPr lang="en"/>
              <a:t>X</a:t>
            </a:r>
            <a:r>
              <a:rPr baseline="-25000" lang="en"/>
              <a:t>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Critical t-value: t(1-0.05/2, 17961-6) = 1.960096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2450" y="3538300"/>
            <a:ext cx="1901549" cy="160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459" y="10"/>
            <a:ext cx="1901549" cy="160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2458" y="1769160"/>
            <a:ext cx="1901549" cy="160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890223"/>
            <a:ext cx="2637076" cy="125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38500" y="3890225"/>
            <a:ext cx="809781" cy="12532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4"/>
          <p:cNvSpPr/>
          <p:nvPr/>
        </p:nvSpPr>
        <p:spPr>
          <a:xfrm>
            <a:off x="1333875" y="4433350"/>
            <a:ext cx="361200" cy="57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24"/>
          <p:cNvCxnSpPr/>
          <p:nvPr/>
        </p:nvCxnSpPr>
        <p:spPr>
          <a:xfrm flipH="1" rot="10800000">
            <a:off x="1703375" y="3907950"/>
            <a:ext cx="1141500" cy="51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1711575" y="5024550"/>
            <a:ext cx="1141500" cy="9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4"/>
          <p:cNvSpPr/>
          <p:nvPr/>
        </p:nvSpPr>
        <p:spPr>
          <a:xfrm>
            <a:off x="3008950" y="4425150"/>
            <a:ext cx="591300" cy="180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3991700" y="3989850"/>
            <a:ext cx="28593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Conclusion: Since all but one variable is significant, we reject the null hypothesis. Thus, the addition of transmission type does improve the model for predicting the price.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Age and Mileage on Price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24775" y="19519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Price (Y): Dependent variable representing the transformed vehicle price.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Mileage and Age (X): Independent variables included to predict vehicle price.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Transformation Applied: Box-Cox transformation with lambda = 0.4545 to address heteroscedasticity and non-normality issues.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Is the effect of age (X1) and mileage (X2) on price (Y) statistically significant?</a:t>
            </a:r>
            <a:endParaRPr sz="1540"/>
          </a:p>
        </p:txBody>
      </p:sp>
      <p:sp>
        <p:nvSpPr>
          <p:cNvPr id="190" name="Google Shape;190;p2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Heteroscedasticity: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Assessed via the Breusch-Pagan test, indicating significant heteroscedasticity in the initial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 Normality: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Evaluated using the Shapiro-Wilk test, revealing non-normal distribution of residuals in the initial model.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780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Remedies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140950" y="1853850"/>
            <a:ext cx="24096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Box Cox:</a:t>
            </a:r>
            <a:endParaRPr b="1" sz="1700"/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Lambda: 0.5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Breusch-Pagan Test: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p-value &lt; 2.2e^-16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Shapiro-Wilk Test: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p-value &lt; 2.2e^-16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Outcome:</a:t>
            </a:r>
            <a:endParaRPr sz="1700"/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Transformation did not resolve heteroscedasticity or normality issues.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2" type="body"/>
          </p:nvPr>
        </p:nvSpPr>
        <p:spPr>
          <a:xfrm>
            <a:off x="2292675" y="1899775"/>
            <a:ext cx="2409600" cy="29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WLS:</a:t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Breusch-Pagan Test: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p-value = 1 (indicates the absence of heteroscedasticity)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Shapiro-Wilk Test: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p-value &lt; 2.2e^-16 (residuals not normally distributed)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Diagnostic Plot: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(Insert diagnostic plot image) showing residuals post-WLS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98" name="Google Shape;198;p27"/>
          <p:cNvSpPr txBox="1"/>
          <p:nvPr/>
        </p:nvSpPr>
        <p:spPr>
          <a:xfrm>
            <a:off x="7030250" y="1899775"/>
            <a:ext cx="2013000" cy="29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Robust Regression: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Breusch-Pagan Test: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p-value = 1 (model passes test for constant variance)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Shapiro-Wilk Test: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p-value &lt; 2.2e^-16 (residuals not normally distributed)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825" y="1801625"/>
            <a:ext cx="2507600" cy="25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and Hypotheses Test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199200" y="19642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equation: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Final Model: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2" type="body"/>
          </p:nvPr>
        </p:nvSpPr>
        <p:spPr>
          <a:xfrm>
            <a:off x="364785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testing: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138" y="2472225"/>
            <a:ext cx="1777025" cy="20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73" y="2256725"/>
            <a:ext cx="3291124" cy="6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200" y="3458850"/>
            <a:ext cx="3414000" cy="3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2323" y="670675"/>
            <a:ext cx="2929751" cy="2386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5296650" y="3057600"/>
            <a:ext cx="36750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t-values for 'mileage' and 'age' are -19.50 and -90.39, respectively. We reject the null hypothesis.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multiple R-squared value of 0.5539 indicates that approximately 55.39% of the variability in the transformed price can be explained by the model.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Adjusted R-Squared is also similar at 0.5538. An F-statistic of 1.115e+04 and a p-value &lt; 2.2e-16 indicates that the overall model is statistically significant.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Discussion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Research Question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you use</a:t>
            </a:r>
            <a:r>
              <a:rPr lang="en"/>
              <a:t> contributing factors to determine the price of a used Ford car?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Ford used car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Dependent Variable - price of the car (y)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Independent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Age (2024 - year) (X1)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Mileage (X2)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Road tax (X3)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MPG (X4)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Engine Size (X5)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Transmission - Manual, Automatic (X6), Semi-Auto (X7)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Fuel type - Petrol, Diesel (X8), Other (X9)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249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529"/>
              <a:buNone/>
            </a:pPr>
            <a:r>
              <a:rPr lang="en" sz="2040"/>
              <a:t>Model</a:t>
            </a:r>
            <a:r>
              <a:rPr lang="en" sz="2040"/>
              <a:t> Selection and Diagnostics</a:t>
            </a:r>
            <a:endParaRPr sz="20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249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necessities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Significance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subset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Heteroskedasticity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/ Points of Influence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Multicollinearity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325872" y="2078875"/>
            <a:ext cx="249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Box-cox procedure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Weighted least squares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Ridge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regression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5922418" y="2078875"/>
            <a:ext cx="249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 statistic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T-value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Confidence Interval</a:t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325875" y="1318650"/>
            <a:ext cx="249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Model Remedies</a:t>
            </a:r>
            <a:endParaRPr sz="2040"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5922300" y="1318650"/>
            <a:ext cx="249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Hypothesis Tests</a:t>
            </a:r>
            <a:endParaRPr sz="20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Interaction Between Fuel Type and Road Tax on Price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24775" y="19519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Price (Y)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Road tax (X</a:t>
            </a:r>
            <a:r>
              <a:rPr baseline="-25000" lang="en" sz="1100"/>
              <a:t>3</a:t>
            </a:r>
            <a:r>
              <a:rPr lang="en" sz="1100"/>
              <a:t>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Fuel type: Diesel (X</a:t>
            </a:r>
            <a:r>
              <a:rPr baseline="-25000" lang="en" sz="1100"/>
              <a:t>8</a:t>
            </a:r>
            <a:r>
              <a:rPr lang="en" sz="1100"/>
              <a:t>), Other(X</a:t>
            </a:r>
            <a:r>
              <a:rPr baseline="-25000" lang="en" sz="1100"/>
              <a:t>9</a:t>
            </a:r>
            <a:r>
              <a:rPr lang="en" sz="1100"/>
              <a:t>) (other: electric,  hybrid, etc). Baseline: Petrol.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Full model: Y=β3X3+β8X8+β9X9+β38X3X8+β39X3X9+ε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Reduced</a:t>
            </a:r>
            <a:r>
              <a:rPr lang="en" sz="1100"/>
              <a:t> model: Y=β3X3+β8X8+β9X9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Is the</a:t>
            </a:r>
            <a:r>
              <a:rPr lang="en" sz="1540"/>
              <a:t> interaction between road tax (X</a:t>
            </a:r>
            <a:r>
              <a:rPr baseline="-25000" lang="en" sz="1540"/>
              <a:t>3</a:t>
            </a:r>
            <a:r>
              <a:rPr lang="en" sz="1540"/>
              <a:t>) and engine type (Diesel - X</a:t>
            </a:r>
            <a:r>
              <a:rPr baseline="-25000" lang="en" sz="1540"/>
              <a:t>8</a:t>
            </a:r>
            <a:r>
              <a:rPr lang="en" sz="1540"/>
              <a:t>, Other - X</a:t>
            </a:r>
            <a:r>
              <a:rPr baseline="-25000" lang="en" sz="1540"/>
              <a:t>9</a:t>
            </a:r>
            <a:r>
              <a:rPr lang="en" sz="1540"/>
              <a:t>) on the price (Y) statistically significant?</a:t>
            </a:r>
            <a:endParaRPr sz="1540"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Heteroscedasticity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Breusch-Pagan test: p-value &lt; 2.2e-16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Residual Normality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Shapiro-Wilk test: p-value &lt; 2.2e^-16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/ Points of Influence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Influence plot (Cook’s distance, studentized deleted residual, Hat value)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Indicates many points of influence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75" y="3568475"/>
            <a:ext cx="2531424" cy="14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Remedies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108775"/>
            <a:ext cx="25011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Box-Cox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Lambda: 0.4545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Breusch-Pagan: p-value &lt; 2.2e^-16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Shapiro-Wilk: p-value &lt; 2.2e^-16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</a:t>
            </a:r>
            <a:r>
              <a:rPr lang="en"/>
              <a:t>improvement</a:t>
            </a:r>
            <a:r>
              <a:rPr lang="en"/>
              <a:t> in R-square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Didn’t work (made diagnostics worse)</a:t>
            </a:r>
            <a:endParaRPr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3323115" y="2108775"/>
            <a:ext cx="25011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Breusch-Pagan: p-value =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Shapiro-Wilk: p-value &lt; 2.2e^-16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R-squared of 0.3568 (improvement from 0.2498)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Improved model!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6026754" y="814450"/>
            <a:ext cx="25011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Regression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and influence points are still present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Cannot justify use of model. 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750" y="2487250"/>
            <a:ext cx="2898000" cy="16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&amp; Hypothesis Test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Hypothesis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</a:t>
            </a:r>
            <a:r>
              <a:rPr baseline="-25000" lang="en"/>
              <a:t>0</a:t>
            </a:r>
            <a:r>
              <a:rPr lang="en"/>
              <a:t>: β</a:t>
            </a:r>
            <a:r>
              <a:rPr baseline="-25000" lang="en"/>
              <a:t>38</a:t>
            </a:r>
            <a:r>
              <a:rPr lang="en"/>
              <a:t>=β</a:t>
            </a:r>
            <a:r>
              <a:rPr baseline="-25000" lang="en"/>
              <a:t>39</a:t>
            </a:r>
            <a:r>
              <a:rPr lang="en"/>
              <a:t>=0	Ha: β</a:t>
            </a:r>
            <a:r>
              <a:rPr baseline="-25000" lang="en"/>
              <a:t>38</a:t>
            </a:r>
            <a:r>
              <a:rPr lang="en"/>
              <a:t>≠0 or β</a:t>
            </a:r>
            <a:r>
              <a:rPr baseline="-25000" lang="en"/>
              <a:t>39</a:t>
            </a:r>
            <a:r>
              <a:rPr lang="en"/>
              <a:t>≠0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ANOVA results in a F statistic of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304.35 which resulted in a p-value close to 0.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interaction effect between fuel type and road tax on the Ford price is statistically significant.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10-fold cross validation shows RMSE of 4106.679 and R-square of 0.2508439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186225"/>
            <a:ext cx="8839199" cy="96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Transmission Type and MPG on Price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Price (Y)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MPG (X</a:t>
            </a:r>
            <a:r>
              <a:rPr baseline="-25000" lang="en" sz="1100"/>
              <a:t>4</a:t>
            </a:r>
            <a:r>
              <a:rPr lang="en" sz="1100"/>
              <a:t>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Transmission type: Automatic (X</a:t>
            </a:r>
            <a:r>
              <a:rPr baseline="-25000" lang="en" sz="1100"/>
              <a:t>6</a:t>
            </a:r>
            <a:r>
              <a:rPr lang="en" sz="1100"/>
              <a:t>), Semi-Auto(X</a:t>
            </a:r>
            <a:r>
              <a:rPr baseline="-25000" lang="en" sz="1100"/>
              <a:t>7</a:t>
            </a:r>
            <a:r>
              <a:rPr lang="en" sz="1100"/>
              <a:t>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Best subset: adjusted R</a:t>
            </a:r>
            <a:r>
              <a:rPr baseline="30000" lang="en" sz="1100"/>
              <a:t>2</a:t>
            </a:r>
            <a:r>
              <a:rPr lang="en" sz="1100"/>
              <a:t>, Cp, AICp, and SBCp chooses model without Semi-Auto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Stepwise regression: Also chooses model without Semi-Auto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Full model: </a:t>
            </a:r>
            <a:r>
              <a:rPr lang="en" sz="1100"/>
              <a:t>Y=β4X4+β6X6+β7X7+β46X4X6+β47X4X7+ε</a:t>
            </a:r>
            <a:endParaRPr sz="1100"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How does MPG (X</a:t>
            </a:r>
            <a:r>
              <a:rPr baseline="-25000" lang="en" sz="1540"/>
              <a:t>4</a:t>
            </a:r>
            <a:r>
              <a:rPr lang="en" sz="1540"/>
              <a:t>) and transmission type (Automatic - X</a:t>
            </a:r>
            <a:r>
              <a:rPr baseline="-25000" lang="en" sz="1540"/>
              <a:t>6</a:t>
            </a:r>
            <a:r>
              <a:rPr lang="en" sz="1540"/>
              <a:t>, Semi-Auto - X</a:t>
            </a:r>
            <a:r>
              <a:rPr baseline="-25000" lang="en" sz="1540"/>
              <a:t>7</a:t>
            </a:r>
            <a:r>
              <a:rPr lang="en" sz="1540"/>
              <a:t>) jointly impact the price of used Ford cars in the UK? Is this impact significant?</a:t>
            </a:r>
            <a:endParaRPr sz="1540"/>
          </a:p>
        </p:txBody>
      </p:sp>
      <p:sp>
        <p:nvSpPr>
          <p:cNvPr id="144" name="Google Shape;144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</a:t>
            </a:r>
            <a:r>
              <a:rPr lang="en"/>
              <a:t>eteroskedasticity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Residual plot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Breusch-Pagan test: p-value &lt; 2.2e-16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Normalized Q-Q plot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Shapiro-Wilk test: p-value &lt; 2.2e^-16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Outliers / Points of Influence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Influence plot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