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84" r:id="rId6"/>
    <p:sldId id="283" r:id="rId7"/>
    <p:sldId id="285" r:id="rId8"/>
    <p:sldId id="286" r:id="rId9"/>
    <p:sldId id="287" r:id="rId10"/>
    <p:sldId id="288" r:id="rId11"/>
    <p:sldId id="280" r:id="rId12"/>
    <p:sldId id="281" r:id="rId13"/>
  </p:sldIdLst>
  <p:sldSz cx="12192000" cy="6858000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Century Gothic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30033d13_0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5e30033d1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46850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e30033d13_0_1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5e30033d1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1463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0426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30033d13_0_1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5e30033d1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933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30033d13_0_1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5e30033d1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9091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30033d13_0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5e30033d1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6672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BG">
  <p:cSld name="Full Image BG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6813356" y="1660604"/>
            <a:ext cx="4293830" cy="429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 amt="50000"/>
          </a:blip>
          <a:srcRect l="67125"/>
          <a:stretch/>
        </p:blipFill>
        <p:spPr>
          <a:xfrm rot="10800000">
            <a:off x="-1" y="-1"/>
            <a:ext cx="4450081" cy="685833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582968" y="1061803"/>
            <a:ext cx="5510430" cy="5360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 rot="5400000">
            <a:off x="11554020" y="107607"/>
            <a:ext cx="647010" cy="43179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134" y="0"/>
                </a:lnTo>
                <a:lnTo>
                  <a:pt x="21600" y="10507"/>
                </a:lnTo>
                <a:lnTo>
                  <a:pt x="1313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E510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3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2" name="Google Shape;62;p14"/>
          <p:cNvCxnSpPr/>
          <p:nvPr/>
        </p:nvCxnSpPr>
        <p:spPr>
          <a:xfrm rot="10800000">
            <a:off x="527156" y="443321"/>
            <a:ext cx="11022372" cy="1"/>
          </a:xfrm>
          <a:prstGeom prst="straightConnector1">
            <a:avLst/>
          </a:prstGeom>
          <a:noFill/>
          <a:ln w="12700" cap="flat" cmpd="sng">
            <a:solidFill>
              <a:srgbClr val="8DCCBB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645412"/>
            <a:ext cx="12192000" cy="18493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" y="-1"/>
            <a:ext cx="2713581" cy="4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FinTech :: NganLuong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 0">
  <p:cSld name="1_Two Content 0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82968" y="1061803"/>
            <a:ext cx="5510430" cy="5360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3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 rot="5400000">
            <a:off x="11554020" y="107607"/>
            <a:ext cx="647010" cy="43179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134" y="0"/>
                </a:lnTo>
                <a:lnTo>
                  <a:pt x="21600" y="10507"/>
                </a:lnTo>
                <a:lnTo>
                  <a:pt x="1313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E510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 Narrow"/>
              <a:buNone/>
              <a:defRPr sz="1600" b="0" i="0" u="none" strike="noStrike" cap="non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7" name="Google Shape;77;p16"/>
          <p:cNvCxnSpPr/>
          <p:nvPr/>
        </p:nvCxnSpPr>
        <p:spPr>
          <a:xfrm rot="10800000">
            <a:off x="527156" y="443321"/>
            <a:ext cx="11022372" cy="1"/>
          </a:xfrm>
          <a:prstGeom prst="straightConnector1">
            <a:avLst/>
          </a:prstGeom>
          <a:noFill/>
          <a:ln w="12700" cap="flat" cmpd="sng">
            <a:solidFill>
              <a:srgbClr val="8DCCBB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8" name="Google Shape;78;p16"/>
          <p:cNvSpPr/>
          <p:nvPr/>
        </p:nvSpPr>
        <p:spPr>
          <a:xfrm>
            <a:off x="1" y="-1"/>
            <a:ext cx="2713581" cy="4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FinTech :: NganLuong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 idx="4294967295"/>
          </p:nvPr>
        </p:nvSpPr>
        <p:spPr>
          <a:xfrm>
            <a:off x="3310130" y="1873246"/>
            <a:ext cx="8921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HỌC VIỆN SÁNG TẠO CÔNG NGHỆ</a:t>
            </a:r>
            <a:endParaRPr sz="4100" b="1" i="0" u="none" strike="noStrike" cap="none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endParaRPr sz="4100" b="1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3000" b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GV: Phạm Ngọc Hoà</a:t>
            </a:r>
            <a:endParaRPr sz="3000" b="1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1509" y="4596728"/>
            <a:ext cx="3252102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/>
            <a:r>
              <a:rPr lang="en-US" b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Module </a:t>
            </a:r>
            <a:r>
              <a:rPr lang="en-US" b="1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endParaRPr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25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66" name="Google Shape;166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7" name="Google Shape;167;p25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3" y="938950"/>
            <a:ext cx="8132249" cy="575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Tổng kết</a:t>
            </a:r>
            <a:endParaRPr b="1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57359"/>
              </a:solidFill>
            </a:endParaRPr>
          </a:p>
          <a:p>
            <a:pPr marL="457200" lvl="0" indent="-508000">
              <a:buClr>
                <a:srgbClr val="15537E"/>
              </a:buClr>
              <a:buChar char="●"/>
            </a:pPr>
            <a:r>
              <a:rPr lang="vi-VN" smtClean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Module là gì?</a:t>
            </a:r>
            <a:r>
              <a:rPr lang="vi-VN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Tác dụng của module?</a:t>
            </a:r>
            <a:endParaRPr smtClean="0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508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mtClean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Tạo và sử dụng module như thế nào?</a:t>
            </a:r>
            <a:endParaRPr smtClean="0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508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mtClean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Định danh là gì</a:t>
            </a:r>
            <a:r>
              <a:rPr lang="vi-VN" smtClean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mtClean="0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508000">
              <a:buClr>
                <a:srgbClr val="15537E"/>
              </a:buClr>
              <a:buFont typeface="Arial"/>
              <a:buChar char="●"/>
            </a:pPr>
            <a:r>
              <a:rPr lang="vi-VN" smtClean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Module random?</a:t>
            </a:r>
            <a:br>
              <a:rPr lang="vi-VN" smtClean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vi-VN" smtClean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vi-VN" smtClean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</a:br>
            <a:endParaRPr smtClean="0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57359"/>
                </a:solidFill>
              </a:rPr>
              <a:t/>
            </a:r>
            <a:br>
              <a:rPr lang="en-US">
                <a:solidFill>
                  <a:srgbClr val="157359"/>
                </a:solidFill>
              </a:rPr>
            </a:br>
            <a:endParaRPr>
              <a:solidFill>
                <a:srgbClr val="157359"/>
              </a:solidFill>
            </a:endParaRPr>
          </a:p>
        </p:txBody>
      </p:sp>
      <p:grpSp>
        <p:nvGrpSpPr>
          <p:cNvPr id="321" name="Google Shape;321;p41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322" name="Google Shape;322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3" name="Google Shape;323;p41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ctrTitle" idx="4294967295"/>
          </p:nvPr>
        </p:nvSpPr>
        <p:spPr>
          <a:xfrm>
            <a:off x="0" y="1781896"/>
            <a:ext cx="12231392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HỌC VIỆN SÁNG TẠO CÔNG NGHỆ</a:t>
            </a:r>
            <a:endParaRPr sz="4100" b="1" i="0" u="none" strike="noStrike" cap="none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endParaRPr sz="4100" b="1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3000" b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GV: Phạm Ngọc Hòa</a:t>
            </a:r>
            <a:endParaRPr sz="3000" b="1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644" y="4169497"/>
            <a:ext cx="3252103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 idx="4294967295"/>
          </p:nvPr>
        </p:nvSpPr>
        <p:spPr>
          <a:xfrm>
            <a:off x="0" y="1604096"/>
            <a:ext cx="12192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4100" b="1" i="0" u="none" strike="noStrike" cap="none" smtClean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Module trong Python</a:t>
            </a:r>
            <a:endParaRPr sz="4400" b="0" i="0" u="none" strike="noStrike" cap="none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644" y="3611187"/>
            <a:ext cx="3252103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Kiến thức</a:t>
            </a:r>
            <a:endParaRPr b="1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57359"/>
              </a:solidFill>
            </a:endParaRPr>
          </a:p>
          <a:p>
            <a:pPr marL="457200" marR="0" lvl="0" indent="-508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4400"/>
              <a:buChar char="●"/>
            </a:pPr>
            <a:r>
              <a:rPr lang="en-US" smtClean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Module trong python</a:t>
            </a:r>
            <a:endParaRPr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508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4400"/>
              <a:buFont typeface="Arial"/>
              <a:buChar char="●"/>
            </a:pPr>
            <a:r>
              <a:rPr lang="en-US" smtClean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Bản chất </a:t>
            </a:r>
            <a:r>
              <a:rPr lang="en-US" i="1" smtClean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mtClean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, cách tạo và sử dụng module</a:t>
            </a:r>
            <a:endParaRPr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508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4400"/>
              <a:buFont typeface="Arial"/>
              <a:buChar char="●"/>
            </a:pPr>
            <a:r>
              <a:rPr lang="en-US" smtClean="0">
                <a:solidFill>
                  <a:srgbClr val="15537E"/>
                </a:solidFill>
                <a:latin typeface="Arial"/>
                <a:cs typeface="Arial"/>
                <a:sym typeface="Arial"/>
              </a:rPr>
              <a:t>Tìm hiểu </a:t>
            </a:r>
            <a:r>
              <a:rPr lang="en-US" i="1" smtClean="0">
                <a:solidFill>
                  <a:srgbClr val="15537E"/>
                </a:solidFill>
                <a:latin typeface="Arial"/>
                <a:cs typeface="Arial"/>
                <a:sym typeface="Arial"/>
              </a:rPr>
              <a:t>module random </a:t>
            </a:r>
            <a:r>
              <a:rPr lang="en-US" smtClean="0">
                <a:solidFill>
                  <a:srgbClr val="15537E"/>
                </a:solidFill>
                <a:latin typeface="Arial"/>
                <a:cs typeface="Arial"/>
                <a:sym typeface="Arial"/>
              </a:rPr>
              <a:t>trong Python</a:t>
            </a:r>
            <a:r>
              <a:rPr lang="en-US">
                <a:solidFill>
                  <a:srgbClr val="157359"/>
                </a:solidFill>
              </a:rPr>
              <a:t/>
            </a:r>
            <a:br>
              <a:rPr lang="en-US">
                <a:solidFill>
                  <a:srgbClr val="157359"/>
                </a:solidFill>
              </a:rPr>
            </a:br>
            <a:endParaRPr>
              <a:solidFill>
                <a:srgbClr val="157359"/>
              </a:solidFill>
            </a:endParaRPr>
          </a:p>
        </p:txBody>
      </p:sp>
      <p:grpSp>
        <p:nvGrpSpPr>
          <p:cNvPr id="97" name="Google Shape;97;p1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9" name="Google Shape;99;p1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Module là gì?</a:t>
            </a:r>
            <a:endParaRPr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0" y="938950"/>
            <a:ext cx="7350500" cy="5771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Module là gì?</a:t>
            </a:r>
            <a:endParaRPr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3" y="969059"/>
            <a:ext cx="6464300" cy="57316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350" y="969058"/>
            <a:ext cx="4762853" cy="2679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350" y="3724759"/>
            <a:ext cx="4762853" cy="29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Module là gì?</a:t>
            </a:r>
            <a:endParaRPr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0" y="1931987"/>
            <a:ext cx="5684699" cy="3808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1843087"/>
            <a:ext cx="5955653" cy="33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Tạo module như thế nào</a:t>
            </a:r>
            <a:endParaRPr>
              <a:solidFill>
                <a:srgbClr val="15537E"/>
              </a:solidFill>
            </a:endParaRPr>
          </a:p>
        </p:txBody>
      </p:sp>
      <p:grpSp>
        <p:nvGrpSpPr>
          <p:cNvPr id="276" name="Google Shape;276;p36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277" name="Google Shape;277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8" name="Google Shape;278;p36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9" name="Google Shape;279;p36"/>
          <p:cNvSpPr txBox="1"/>
          <p:nvPr/>
        </p:nvSpPr>
        <p:spPr>
          <a:xfrm>
            <a:off x="0" y="1013325"/>
            <a:ext cx="12192000" cy="58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solidFill>
                  <a:srgbClr val="15537E"/>
                </a:solidFill>
              </a:rPr>
              <a:t>B1: Tạo một thư mục bất kỳ lưu lại ổ đĩa.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>
              <a:solidFill>
                <a:srgbClr val="15537E"/>
              </a:solidFill>
            </a:endParaRPr>
          </a:p>
          <a:p>
            <a:pPr marL="457200" lvl="0">
              <a:lnSpc>
                <a:spcPct val="90000"/>
              </a:lnSpc>
            </a:pPr>
            <a:r>
              <a:rPr lang="en-US" sz="4000" smtClean="0">
                <a:solidFill>
                  <a:srgbClr val="15537E"/>
                </a:solidFill>
              </a:rPr>
              <a:t>B2: Lưu tên file trong thư mục ở bước 1 (ví dụ: </a:t>
            </a:r>
            <a:r>
              <a:rPr lang="en-US" sz="4000" smtClean="0">
                <a:latin typeface="Courier New"/>
                <a:ea typeface="Courier New"/>
                <a:cs typeface="Courier New"/>
                <a:sym typeface="Courier New"/>
              </a:rPr>
              <a:t>my_math.py</a:t>
            </a:r>
            <a:r>
              <a:rPr lang="en-US" sz="4000">
                <a:solidFill>
                  <a:srgbClr val="15537E"/>
                </a:solidFill>
              </a:rPr>
              <a:t> </a:t>
            </a:r>
            <a:r>
              <a:rPr lang="en-US" sz="4000" smtClean="0">
                <a:solidFill>
                  <a:srgbClr val="15537E"/>
                </a:solidFill>
              </a:rPr>
              <a:t>)</a:t>
            </a:r>
            <a:r>
              <a:rPr lang="en-US" sz="400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smtClean="0">
                <a:solidFill>
                  <a:srgbClr val="15537E"/>
                </a:solidFill>
                <a:ea typeface="Courier New"/>
              </a:rPr>
              <a:t>, viết hàm trong file này và lưu file.</a:t>
            </a:r>
            <a:r>
              <a:rPr lang="en-US" sz="4000" smtClean="0">
                <a:solidFill>
                  <a:srgbClr val="15537E"/>
                </a:solidFill>
              </a:rPr>
              <a:t> </a:t>
            </a:r>
            <a:endParaRPr lang="en-US" sz="400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>
              <a:lnSpc>
                <a:spcPct val="90000"/>
              </a:lnSpc>
            </a:pPr>
            <a:endParaRPr lang="en-US" sz="4000" smtClean="0">
              <a:latin typeface="Courier New"/>
              <a:cs typeface="Courier New"/>
              <a:sym typeface="Courier New"/>
            </a:endParaRPr>
          </a:p>
          <a:p>
            <a:pPr marL="457200" lvl="0">
              <a:lnSpc>
                <a:spcPct val="90000"/>
              </a:lnSpc>
            </a:pPr>
            <a:r>
              <a:rPr lang="en-US" sz="4000" smtClean="0">
                <a:solidFill>
                  <a:srgbClr val="15537E"/>
                </a:solidFill>
              </a:rPr>
              <a:t>B3: </a:t>
            </a:r>
            <a:r>
              <a:rPr lang="en-US" sz="400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4000" smtClean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smtClean="0">
                <a:latin typeface="Courier New"/>
                <a:ea typeface="Courier New"/>
                <a:cs typeface="Courier New"/>
                <a:sym typeface="Courier New"/>
              </a:rPr>
              <a:t>my_math </a:t>
            </a:r>
            <a:r>
              <a:rPr lang="en-US" sz="4000" smtClean="0">
                <a:solidFill>
                  <a:srgbClr val="15537E"/>
                </a:solidFill>
                <a:ea typeface="Courier New"/>
              </a:rPr>
              <a:t>và sử dụng các hàm trong </a:t>
            </a:r>
            <a:r>
              <a:rPr lang="en-US" sz="4000" smtClean="0">
                <a:latin typeface="Courier New"/>
                <a:ea typeface="Courier New"/>
                <a:cs typeface="Courier New"/>
                <a:sym typeface="Courier New"/>
              </a:rPr>
              <a:t>my_math</a:t>
            </a:r>
          </a:p>
          <a:p>
            <a:pPr marL="457200" lvl="0">
              <a:lnSpc>
                <a:spcPct val="90000"/>
              </a:lnSpc>
            </a:pPr>
            <a:endParaRPr lang="en-US" sz="4000">
              <a:latin typeface="Courier New"/>
              <a:cs typeface="Courier New"/>
              <a:sym typeface="Courier New"/>
            </a:endParaRPr>
          </a:p>
          <a:p>
            <a:pPr marL="457200" lvl="0" algn="ctr">
              <a:lnSpc>
                <a:spcPct val="90000"/>
              </a:lnSpc>
            </a:pPr>
            <a:r>
              <a:rPr lang="en-US" sz="4000" smtClean="0">
                <a:latin typeface="Courier New"/>
                <a:cs typeface="Courier New"/>
                <a:sym typeface="Courier New"/>
              </a:rPr>
              <a:t>(Có thể import nhiều module: </a:t>
            </a:r>
          </a:p>
          <a:p>
            <a:pPr marL="457200" lvl="0" algn="ctr">
              <a:lnSpc>
                <a:spcPct val="90000"/>
              </a:lnSpc>
            </a:pPr>
            <a:r>
              <a:rPr lang="en-US" sz="400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4000" smtClean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smtClean="0">
                <a:latin typeface="Courier New"/>
                <a:ea typeface="Courier New"/>
                <a:cs typeface="Courier New"/>
                <a:sym typeface="Courier New"/>
              </a:rPr>
              <a:t>module1, module2</a:t>
            </a:r>
            <a:r>
              <a:rPr lang="en-US" sz="4000" smtClean="0">
                <a:latin typeface="Courier New"/>
                <a:cs typeface="Courier New"/>
                <a:sym typeface="Courier New"/>
              </a:rPr>
              <a:t>)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374857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Tạo module như thế nào</a:t>
            </a:r>
            <a:endParaRPr>
              <a:solidFill>
                <a:srgbClr val="15537E"/>
              </a:solidFill>
            </a:endParaRPr>
          </a:p>
        </p:txBody>
      </p:sp>
      <p:grpSp>
        <p:nvGrpSpPr>
          <p:cNvPr id="276" name="Google Shape;276;p36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277" name="Google Shape;277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8" name="Google Shape;278;p36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9" name="Google Shape;279;p36"/>
          <p:cNvSpPr txBox="1"/>
          <p:nvPr/>
        </p:nvSpPr>
        <p:spPr>
          <a:xfrm>
            <a:off x="0" y="1013325"/>
            <a:ext cx="12192000" cy="58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90000"/>
              </a:lnSpc>
            </a:pPr>
            <a:r>
              <a:rPr lang="en-US" sz="4000" smtClean="0">
                <a:solidFill>
                  <a:srgbClr val="15537E"/>
                </a:solidFill>
              </a:rPr>
              <a:t>- Có thể import nhiều module: </a:t>
            </a:r>
          </a:p>
          <a:p>
            <a:pPr marL="457200" lvl="0" algn="ctr">
              <a:lnSpc>
                <a:spcPct val="90000"/>
              </a:lnSpc>
            </a:pPr>
            <a:r>
              <a:rPr lang="en-US" sz="400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4000" smtClean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>
                <a:latin typeface="Courier New"/>
                <a:ea typeface="Courier New"/>
                <a:cs typeface="Courier New"/>
                <a:sym typeface="Courier New"/>
              </a:rPr>
              <a:t>module1</a:t>
            </a:r>
            <a:r>
              <a:rPr lang="en-US" sz="40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4000" b="1" smtClean="0">
                <a:latin typeface="Courier New"/>
                <a:ea typeface="Courier New"/>
                <a:cs typeface="Courier New"/>
                <a:sym typeface="Courier New"/>
              </a:rPr>
              <a:t>module2,…</a:t>
            </a:r>
          </a:p>
          <a:p>
            <a:pPr marL="457200" lvl="0" algn="ctr">
              <a:lnSpc>
                <a:spcPct val="90000"/>
              </a:lnSpc>
            </a:pPr>
            <a:endParaRPr lang="en-US" sz="4000"/>
          </a:p>
          <a:p>
            <a:pPr marL="1028700" lvl="0" indent="-571500">
              <a:lnSpc>
                <a:spcPct val="90000"/>
              </a:lnSpc>
              <a:buFontTx/>
              <a:buChar char="-"/>
            </a:pPr>
            <a:r>
              <a:rPr lang="en-US" sz="4000" smtClean="0">
                <a:solidFill>
                  <a:srgbClr val="15537E"/>
                </a:solidFill>
              </a:rPr>
              <a:t>Chỉ sử dụng một số hàm cụ thể:</a:t>
            </a:r>
          </a:p>
          <a:p>
            <a:pPr marL="457200" algn="ctr">
              <a:lnSpc>
                <a:spcPct val="90000"/>
              </a:lnSpc>
            </a:pPr>
            <a:r>
              <a:rPr lang="en-US" sz="400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4000" smtClean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smtClean="0">
                <a:latin typeface="Courier New"/>
                <a:ea typeface="Courier New"/>
                <a:cs typeface="Courier New"/>
                <a:sym typeface="Courier New"/>
              </a:rPr>
              <a:t>module </a:t>
            </a:r>
            <a:r>
              <a:rPr lang="en-US" sz="400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4000" b="1" smtClean="0">
                <a:latin typeface="Courier New"/>
                <a:ea typeface="Courier New"/>
                <a:cs typeface="Courier New"/>
                <a:sym typeface="Courier New"/>
              </a:rPr>
              <a:t>function1, function2,…</a:t>
            </a:r>
            <a:endParaRPr lang="en-US" sz="4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028700" lvl="0" indent="-571500">
              <a:lnSpc>
                <a:spcPct val="90000"/>
              </a:lnSpc>
              <a:buFontTx/>
              <a:buChar char="-"/>
            </a:pPr>
            <a:r>
              <a:rPr lang="en-US" sz="4000" smtClean="0">
                <a:solidFill>
                  <a:srgbClr val="15537E"/>
                </a:solidFill>
              </a:rPr>
              <a:t>Định danh cho module</a:t>
            </a:r>
          </a:p>
          <a:p>
            <a:pPr marL="457200" algn="ctr">
              <a:lnSpc>
                <a:spcPct val="90000"/>
              </a:lnSpc>
            </a:pPr>
            <a:r>
              <a:rPr lang="en-U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400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mport</a:t>
            </a:r>
            <a:r>
              <a:rPr lang="en-US" sz="4000" smtClean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>
                <a:latin typeface="Courier New"/>
                <a:ea typeface="Courier New"/>
                <a:cs typeface="Courier New"/>
                <a:sym typeface="Courier New"/>
              </a:rPr>
              <a:t>module </a:t>
            </a:r>
            <a:r>
              <a:rPr lang="en-US" sz="400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-US" sz="4000" b="1"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endParaRPr lang="en-US" sz="4000" smtClean="0">
              <a:solidFill>
                <a:srgbClr val="15537E"/>
              </a:solidFill>
            </a:endParaRPr>
          </a:p>
          <a:p>
            <a:pPr marL="457200" algn="ctr">
              <a:lnSpc>
                <a:spcPct val="90000"/>
              </a:lnSpc>
            </a:pPr>
            <a:r>
              <a:rPr lang="en-U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>
                <a:latin typeface="Courier New"/>
                <a:ea typeface="Courier New"/>
                <a:cs typeface="Courier New"/>
                <a:sym typeface="Courier New"/>
              </a:rPr>
              <a:t>module </a:t>
            </a:r>
            <a:r>
              <a:rPr lang="en-U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4000" b="1" smtClean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sz="400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-US" sz="4000" b="1" smtClean="0"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endParaRPr lang="en-US" sz="4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028700" lvl="0" indent="-571500">
              <a:lnSpc>
                <a:spcPct val="90000"/>
              </a:lnSpc>
              <a:buFontTx/>
              <a:buChar char="-"/>
            </a:pPr>
            <a:endParaRPr lang="en-US" sz="4000" b="1">
              <a:latin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204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/>
            <a:r>
              <a:rPr lang="en-US" b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Module </a:t>
            </a:r>
            <a:r>
              <a:rPr lang="en-US" b="1" smtClean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endParaRPr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25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66" name="Google Shape;166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7" name="Google Shape;167;p25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8" name="Google Shape;168;p25"/>
          <p:cNvSpPr txBox="1"/>
          <p:nvPr/>
        </p:nvSpPr>
        <p:spPr>
          <a:xfrm>
            <a:off x="498100" y="1127125"/>
            <a:ext cx="9634500" cy="4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4000" smtClean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smtClean="0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 sz="4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</a:pPr>
            <a:r>
              <a:rPr lang="en-US" sz="4000" b="1" smtClean="0">
                <a:latin typeface="Courier New"/>
                <a:ea typeface="Courier New"/>
                <a:cs typeface="Courier New"/>
                <a:sym typeface="Courier New"/>
              </a:rPr>
              <a:t>Random.</a:t>
            </a:r>
            <a:r>
              <a:rPr lang="en-US" sz="4000" smtClean="0">
                <a:latin typeface="Courier New"/>
                <a:ea typeface="Courier New"/>
                <a:cs typeface="Courier New"/>
                <a:sym typeface="Courier New"/>
              </a:rPr>
              <a:t>randrange(</a:t>
            </a:r>
            <a:r>
              <a:rPr lang="en-US" sz="4000" b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400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000"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</a:pPr>
            <a:r>
              <a:rPr lang="en-US" sz="4000" b="1" smtClean="0">
                <a:latin typeface="Courier New"/>
                <a:ea typeface="Courier New"/>
                <a:cs typeface="Courier New"/>
                <a:sym typeface="Courier New"/>
              </a:rPr>
              <a:t>Random.</a:t>
            </a:r>
            <a:r>
              <a:rPr lang="en-US" sz="4000" smtClean="0">
                <a:latin typeface="Courier New"/>
                <a:ea typeface="Courier New"/>
                <a:cs typeface="Courier New"/>
                <a:sym typeface="Courier New"/>
              </a:rPr>
              <a:t>randrange(</a:t>
            </a:r>
            <a:r>
              <a:rPr lang="en-US" sz="4000" b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0, </a:t>
            </a:r>
            <a:r>
              <a:rPr lang="en-US" sz="40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400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4000" b="1">
                <a:latin typeface="Courier New"/>
                <a:ea typeface="Courier New"/>
                <a:cs typeface="Courier New"/>
                <a:sym typeface="Courier New"/>
              </a:rPr>
              <a:t>Random.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randrange(</a:t>
            </a:r>
            <a:r>
              <a:rPr lang="en-US" sz="40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40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40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4000" b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4000" b="1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400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000"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</a:pPr>
            <a:endParaRPr lang="en-US" sz="4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420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219</Words>
  <Application>Microsoft Office PowerPoint</Application>
  <PresentationFormat>Widescreen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Narrow</vt:lpstr>
      <vt:lpstr>Arial</vt:lpstr>
      <vt:lpstr>Helvetica Neue</vt:lpstr>
      <vt:lpstr>Century Gothic</vt:lpstr>
      <vt:lpstr>Courier New</vt:lpstr>
      <vt:lpstr>Calibri</vt:lpstr>
      <vt:lpstr>Office Theme</vt:lpstr>
      <vt:lpstr>HỌC VIỆN SÁNG TẠO CÔNG NGHỆ  GV: Phạm Ngọc Hoà</vt:lpstr>
      <vt:lpstr>Module trong Python</vt:lpstr>
      <vt:lpstr>Kiến thức  Module trong python Bản chất import, cách tạo và sử dụng module Tìm hiểu module random trong Python </vt:lpstr>
      <vt:lpstr>Module là gì?</vt:lpstr>
      <vt:lpstr>Module là gì?</vt:lpstr>
      <vt:lpstr>Module là gì?</vt:lpstr>
      <vt:lpstr>Tạo module như thế nào</vt:lpstr>
      <vt:lpstr>Tạo module như thế nào</vt:lpstr>
      <vt:lpstr>Module random</vt:lpstr>
      <vt:lpstr>Module random</vt:lpstr>
      <vt:lpstr>Tổng kết  Module là gì? Tác dụng của module? Tạo và sử dụng module như thế nào? Định danh là gì? Module random?    </vt:lpstr>
      <vt:lpstr>HỌC VIỆN SÁNG TẠO CÔNG NGHỆ  GV: Phạm Ngọc Hòa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SÁNG TẠO CÔNG NGHỆ  GV: Phạm Ngọc Hoà</dc:title>
  <cp:lastModifiedBy>Phạm Ngọc Hoà</cp:lastModifiedBy>
  <cp:revision>9</cp:revision>
  <dcterms:modified xsi:type="dcterms:W3CDTF">2019-08-09T07:15:14Z</dcterms:modified>
</cp:coreProperties>
</file>