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embeddedFontLst>
    <p:embeddedFont>
      <p:font typeface="Century Gothic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enturyGothic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CenturyGothic-italic.fntdata"/><Relationship Id="rId10" Type="http://schemas.openxmlformats.org/officeDocument/2006/relationships/slide" Target="slides/slide6.xml"/><Relationship Id="rId32" Type="http://schemas.openxmlformats.org/officeDocument/2006/relationships/font" Target="fonts/CenturyGothic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CenturyGothic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e30033d13_0_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5e30033d13_0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e30033d13_0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5e30033d13_0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e30033d13_0_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5e30033d13_0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e30033d13_0_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5e30033d13_0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e30033d13_0_1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5e30033d13_0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e30033d13_0_1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5e30033d13_0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e30033d13_0_1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5e30033d13_0_1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e30033d13_0_1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5e30033d13_0_1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e30033d13_0_1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5e30033d13_0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e30033d13_0_1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5e30033d13_0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e30033d13_0_1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5e30033d13_0_1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e30033d13_0_1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5e30033d13_0_1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e30033d13_0_1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5e30033d13_0_1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e30033d13_0_2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5e30033d13_0_2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e30033d13_0_2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5e30033d13_0_2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e30033d13_0_1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g5e30033d13_0_1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e30033d13_0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5e30033d13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e30033d13_0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5e30033d13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e30033d13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5e30033d13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e30033d13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5e30033d1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e30033d13_0_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5e30033d13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b="0" i="0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 Narrow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Image BG">
  <p:cSld name="Full Image BG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bout Us">
  <p:cSld name="About U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>
            <p:ph idx="2" type="pic"/>
          </p:nvPr>
        </p:nvSpPr>
        <p:spPr>
          <a:xfrm>
            <a:off x="6813356" y="1660604"/>
            <a:ext cx="4293830" cy="4295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eneral Slide">
  <p:cSld name="General 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wo Content">
  <p:cSld name="1_Two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 amt="50000"/>
          </a:blip>
          <a:srcRect b="0" l="67125" r="0" t="0"/>
          <a:stretch/>
        </p:blipFill>
        <p:spPr>
          <a:xfrm rot="10800000">
            <a:off x="-1" y="-1"/>
            <a:ext cx="4450081" cy="685833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582968" y="1061803"/>
            <a:ext cx="5510430" cy="53603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4925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b="0" i="0" sz="1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9250" lvl="1" marL="914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b="0" i="0" sz="1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9250" lvl="2" marL="1371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b="0" i="0" sz="1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9250" lvl="3" marL="1828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b="0" i="0" sz="1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9250" lvl="4" marL="22860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b="0" i="0" sz="1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4064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4" y="2"/>
            <a:ext cx="11561510" cy="431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/>
          <p:nvPr/>
        </p:nvSpPr>
        <p:spPr>
          <a:xfrm rot="5400000">
            <a:off x="11554020" y="107607"/>
            <a:ext cx="647010" cy="431799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134" y="0"/>
                </a:lnTo>
                <a:lnTo>
                  <a:pt x="21600" y="10507"/>
                </a:lnTo>
                <a:lnTo>
                  <a:pt x="13134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E5108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2" y="455763"/>
            <a:ext cx="11561765" cy="395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3" type="body"/>
          </p:nvPr>
        </p:nvSpPr>
        <p:spPr>
          <a:xfrm>
            <a:off x="11662309" y="-36632"/>
            <a:ext cx="427416" cy="511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62" name="Google Shape;62;p14"/>
          <p:cNvCxnSpPr/>
          <p:nvPr/>
        </p:nvCxnSpPr>
        <p:spPr>
          <a:xfrm rot="10800000">
            <a:off x="527156" y="443321"/>
            <a:ext cx="11022372" cy="1"/>
          </a:xfrm>
          <a:prstGeom prst="straightConnector1">
            <a:avLst/>
          </a:prstGeom>
          <a:noFill/>
          <a:ln cap="flat" cmpd="sng" w="12700">
            <a:solidFill>
              <a:srgbClr val="8DCCBB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645412"/>
            <a:ext cx="12192000" cy="18493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1" y="-1"/>
            <a:ext cx="2713581" cy="408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FinTech :: NganLuong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wo Content 0">
  <p:cSld name="1_Two Content 0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582968" y="1061803"/>
            <a:ext cx="5510430" cy="53603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4925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b="0" i="0" sz="1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9250" lvl="1" marL="914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b="0" i="0" sz="1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9250" lvl="2" marL="1371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b="0" i="0" sz="1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9250" lvl="3" marL="1828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b="0" i="0" sz="1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9250" lvl="4" marL="22860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b="0" i="0" sz="1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4064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4" y="2"/>
            <a:ext cx="11561510" cy="431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2" y="455763"/>
            <a:ext cx="11561765" cy="395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3" type="body"/>
          </p:nvPr>
        </p:nvSpPr>
        <p:spPr>
          <a:xfrm>
            <a:off x="11662309" y="-36632"/>
            <a:ext cx="427416" cy="511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">
  <p:cSld name="1_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" y="2"/>
            <a:ext cx="11561510" cy="431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6"/>
          <p:cNvSpPr/>
          <p:nvPr/>
        </p:nvSpPr>
        <p:spPr>
          <a:xfrm rot="5400000">
            <a:off x="11554020" y="107607"/>
            <a:ext cx="647010" cy="431799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3134" y="0"/>
                </a:lnTo>
                <a:lnTo>
                  <a:pt x="21600" y="10507"/>
                </a:lnTo>
                <a:lnTo>
                  <a:pt x="13134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E5108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2" y="455763"/>
            <a:ext cx="11561765" cy="395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 Narrow"/>
              <a:buNone/>
              <a:defRPr b="0" i="0" sz="1600" u="none" cap="none" strike="noStrike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11662309" y="-36632"/>
            <a:ext cx="427416" cy="511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77" name="Google Shape;77;p16"/>
          <p:cNvCxnSpPr/>
          <p:nvPr/>
        </p:nvCxnSpPr>
        <p:spPr>
          <a:xfrm rot="10800000">
            <a:off x="527156" y="443321"/>
            <a:ext cx="11022372" cy="1"/>
          </a:xfrm>
          <a:prstGeom prst="straightConnector1">
            <a:avLst/>
          </a:prstGeom>
          <a:noFill/>
          <a:ln cap="flat" cmpd="sng" w="12700">
            <a:solidFill>
              <a:srgbClr val="8DCCB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8" name="Google Shape;78;p16"/>
          <p:cNvSpPr/>
          <p:nvPr/>
        </p:nvSpPr>
        <p:spPr>
          <a:xfrm>
            <a:off x="1" y="-1"/>
            <a:ext cx="2713581" cy="408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FinTech :: NganLuong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b="0" i="0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 Narrow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 Narrow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4318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Narrow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Narrow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Narrow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Narrow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Narrow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8"/>
          <p:cNvSpPr/>
          <p:nvPr>
            <p:ph idx="2" type="pic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 Narrow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>
  <p:cSld name="Title and Vertical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>
  <p:cSld name="Vertical Title and 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5.jpg"/><Relationship Id="rId5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5.jpg"/><Relationship Id="rId5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7.jpg"/><Relationship Id="rId5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jpg"/><Relationship Id="rId5" Type="http://schemas.openxmlformats.org/officeDocument/2006/relationships/image" Target="../media/image11.jpg"/><Relationship Id="rId6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jpg"/><Relationship Id="rId5" Type="http://schemas.openxmlformats.org/officeDocument/2006/relationships/image" Target="../media/image13.jpg"/><Relationship Id="rId6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jpg"/><Relationship Id="rId5" Type="http://schemas.openxmlformats.org/officeDocument/2006/relationships/image" Target="../media/image17.jpg"/><Relationship Id="rId6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4294967295" type="ctrTitle"/>
          </p:nvPr>
        </p:nvSpPr>
        <p:spPr>
          <a:xfrm>
            <a:off x="3310130" y="1873246"/>
            <a:ext cx="8921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C2A8"/>
              </a:buClr>
              <a:buSzPts val="4100"/>
              <a:buFont typeface="Arial"/>
              <a:buNone/>
            </a:pPr>
            <a:r>
              <a:rPr b="1" i="0" lang="en-US" sz="4100" u="none" cap="none" strike="noStrike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HỌC VIỆN SÁNG TẠO CÔNG NGHỆ</a:t>
            </a:r>
            <a:endParaRPr b="1" i="0" sz="4100" u="none" cap="none" strike="noStrike">
              <a:solidFill>
                <a:srgbClr val="5CC2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C2A8"/>
              </a:buClr>
              <a:buSzPts val="4100"/>
              <a:buFont typeface="Arial"/>
              <a:buNone/>
            </a:pPr>
            <a:r>
              <a:t/>
            </a:r>
            <a:endParaRPr b="1" sz="4100">
              <a:solidFill>
                <a:srgbClr val="5CC2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C2A8"/>
              </a:buClr>
              <a:buSzPts val="4100"/>
              <a:buFont typeface="Arial"/>
              <a:buNone/>
            </a:pPr>
            <a:r>
              <a:rPr b="1" lang="en-US" sz="3000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GV: Phạm Ngọc Hoà</a:t>
            </a:r>
            <a:endParaRPr b="1" sz="3000">
              <a:solidFill>
                <a:srgbClr val="1553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1509" y="4596728"/>
            <a:ext cx="3252102" cy="1116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498103" y="123975"/>
            <a:ext cx="101142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Tham số mặc định</a:t>
            </a:r>
            <a:endParaRPr>
              <a:solidFill>
                <a:srgbClr val="5CC2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p26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175" name="Google Shape;175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6" name="Google Shape;176;p26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cap="flat" cmpd="sng" w="9525">
              <a:solidFill>
                <a:srgbClr val="AAE2D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177" name="Google Shape;17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100" y="1060350"/>
            <a:ext cx="6609275" cy="532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7375" y="1316987"/>
            <a:ext cx="4813825" cy="481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498103" y="123975"/>
            <a:ext cx="101142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Tham số mặc định</a:t>
            </a:r>
            <a:endParaRPr>
              <a:solidFill>
                <a:srgbClr val="5CC2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" name="Google Shape;184;p27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185" name="Google Shape;185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6" name="Google Shape;186;p27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cap="flat" cmpd="sng" w="9525">
              <a:solidFill>
                <a:srgbClr val="AAE2D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7" name="Google Shape;187;p27"/>
          <p:cNvSpPr txBox="1"/>
          <p:nvPr/>
        </p:nvSpPr>
        <p:spPr>
          <a:xfrm>
            <a:off x="498100" y="1127125"/>
            <a:ext cx="11423100" cy="53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# khai báo hàm</a:t>
            </a:r>
            <a:endParaRPr sz="4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4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4000">
                <a:latin typeface="Courier New"/>
                <a:ea typeface="Courier New"/>
                <a:cs typeface="Courier New"/>
                <a:sym typeface="Courier New"/>
              </a:rPr>
              <a:t>tinh_tong(</a:t>
            </a:r>
            <a:r>
              <a:rPr b="1" lang="en-US" sz="4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a=2</a:t>
            </a:r>
            <a:r>
              <a:rPr b="1" lang="en-US" sz="4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4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b=3</a:t>
            </a:r>
            <a:r>
              <a:rPr b="1" lang="en-US" sz="4000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4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4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>
                <a:latin typeface="Courier New"/>
                <a:ea typeface="Courier New"/>
                <a:cs typeface="Courier New"/>
                <a:sym typeface="Courier New"/>
              </a:rPr>
              <a:t>a + b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# gọi hàm</a:t>
            </a:r>
            <a:endParaRPr sz="4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Courier New"/>
                <a:ea typeface="Courier New"/>
                <a:cs typeface="Courier New"/>
                <a:sym typeface="Courier New"/>
              </a:rPr>
              <a:t>print(‘</a:t>
            </a:r>
            <a:r>
              <a:rPr lang="en-US" sz="3500">
                <a:latin typeface="Courier New"/>
                <a:ea typeface="Courier New"/>
                <a:cs typeface="Courier New"/>
                <a:sym typeface="Courier New"/>
              </a:rPr>
              <a:t>tham số mặc định</a:t>
            </a:r>
            <a:r>
              <a:rPr lang="en-US" sz="3500">
                <a:latin typeface="Courier New"/>
                <a:ea typeface="Courier New"/>
                <a:cs typeface="Courier New"/>
                <a:sym typeface="Courier New"/>
              </a:rPr>
              <a:t>: ’, </a:t>
            </a:r>
            <a:r>
              <a:rPr b="1" lang="en-US" sz="3500">
                <a:latin typeface="Courier New"/>
                <a:ea typeface="Courier New"/>
                <a:cs typeface="Courier New"/>
                <a:sym typeface="Courier New"/>
              </a:rPr>
              <a:t>tinh_tong()</a:t>
            </a:r>
            <a:r>
              <a:rPr lang="en-US" sz="35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print(‘có mặc định: ’, </a:t>
            </a:r>
            <a:r>
              <a:rPr b="1" lang="en-US" sz="3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tinh_tong(</a:t>
            </a:r>
            <a:r>
              <a:rPr b="1" lang="en-US" sz="35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-US" sz="3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35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en-US" sz="3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498103" y="123975"/>
            <a:ext cx="101142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Phạm vi biến của hàm</a:t>
            </a:r>
            <a:endParaRPr>
              <a:solidFill>
                <a:srgbClr val="5CC2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3" name="Google Shape;193;p28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194" name="Google Shape;194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5" name="Google Shape;195;p28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cap="flat" cmpd="sng" w="9525">
              <a:solidFill>
                <a:srgbClr val="AAE2D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196" name="Google Shape;19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100" y="1060350"/>
            <a:ext cx="6609275" cy="532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7375" y="1316987"/>
            <a:ext cx="4813825" cy="481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498100" y="123975"/>
            <a:ext cx="10114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Phạm vi biến của hàm</a:t>
            </a:r>
            <a:br>
              <a:rPr b="1" lang="en-US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</a:br>
            <a:endParaRPr b="1">
              <a:solidFill>
                <a:srgbClr val="5CC2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9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204" name="Google Shape;204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5" name="Google Shape;205;p29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cap="flat" cmpd="sng" w="9525">
              <a:solidFill>
                <a:srgbClr val="AAE2D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206" name="Google Shape;20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1863" y="1281425"/>
            <a:ext cx="4668275" cy="46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 rotWithShape="1">
          <a:blip r:embed="rId5">
            <a:alphaModFix/>
          </a:blip>
          <a:srcRect b="12973" l="0" r="0" t="12973"/>
          <a:stretch/>
        </p:blipFill>
        <p:spPr>
          <a:xfrm>
            <a:off x="650500" y="1164338"/>
            <a:ext cx="2468175" cy="182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 rotWithShape="1">
          <a:blip r:embed="rId5">
            <a:alphaModFix/>
          </a:blip>
          <a:srcRect b="12973" l="0" r="0" t="12973"/>
          <a:stretch/>
        </p:blipFill>
        <p:spPr>
          <a:xfrm>
            <a:off x="650500" y="3719388"/>
            <a:ext cx="2468175" cy="182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 rotWithShape="1">
          <a:blip r:embed="rId5">
            <a:alphaModFix/>
          </a:blip>
          <a:srcRect b="12973" l="0" r="0" t="12973"/>
          <a:stretch/>
        </p:blipFill>
        <p:spPr>
          <a:xfrm>
            <a:off x="8887025" y="1164338"/>
            <a:ext cx="2468175" cy="182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9"/>
          <p:cNvPicPr preferRelativeResize="0"/>
          <p:nvPr/>
        </p:nvPicPr>
        <p:blipFill rotWithShape="1">
          <a:blip r:embed="rId5">
            <a:alphaModFix/>
          </a:blip>
          <a:srcRect b="12973" l="0" r="0" t="12973"/>
          <a:stretch/>
        </p:blipFill>
        <p:spPr>
          <a:xfrm>
            <a:off x="8887025" y="3719388"/>
            <a:ext cx="2468175" cy="182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9"/>
          <p:cNvPicPr preferRelativeResize="0"/>
          <p:nvPr/>
        </p:nvPicPr>
        <p:blipFill rotWithShape="1">
          <a:blip r:embed="rId5">
            <a:alphaModFix/>
          </a:blip>
          <a:srcRect b="12973" l="0" r="0" t="12973"/>
          <a:stretch/>
        </p:blipFill>
        <p:spPr>
          <a:xfrm>
            <a:off x="5075725" y="1872098"/>
            <a:ext cx="958938" cy="7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 rotWithShape="1">
          <a:blip r:embed="rId5">
            <a:alphaModFix/>
          </a:blip>
          <a:srcRect b="12973" l="0" r="0" t="12973"/>
          <a:stretch/>
        </p:blipFill>
        <p:spPr>
          <a:xfrm>
            <a:off x="5075725" y="2582198"/>
            <a:ext cx="958938" cy="7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498103" y="123975"/>
            <a:ext cx="101142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Phạm vi biến của hàm</a:t>
            </a:r>
            <a:endParaRPr>
              <a:solidFill>
                <a:srgbClr val="5CC2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30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219" name="Google Shape;219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0" name="Google Shape;220;p30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cap="flat" cmpd="sng" w="9525">
              <a:solidFill>
                <a:srgbClr val="AAE2D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21" name="Google Shape;221;p30"/>
          <p:cNvSpPr txBox="1"/>
          <p:nvPr/>
        </p:nvSpPr>
        <p:spPr>
          <a:xfrm>
            <a:off x="498100" y="1127125"/>
            <a:ext cx="11423100" cy="53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# khai báo hàm</a:t>
            </a:r>
            <a:endParaRPr sz="4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4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4000">
                <a:latin typeface="Courier New"/>
                <a:ea typeface="Courier New"/>
                <a:cs typeface="Courier New"/>
                <a:sym typeface="Courier New"/>
              </a:rPr>
              <a:t>say_hello</a:t>
            </a:r>
            <a:r>
              <a:rPr b="1" lang="en-US" sz="40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4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 = “Pham Ngoc Hoa”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-US" sz="4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kết thúc hàm</a:t>
            </a:r>
            <a:endParaRPr sz="4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ourier New"/>
                <a:ea typeface="Courier New"/>
                <a:cs typeface="Courier New"/>
                <a:sym typeface="Courier New"/>
              </a:rPr>
              <a:t>print(a)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name ‘a’ is not defined</a:t>
            </a:r>
            <a:endParaRPr sz="4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2" name="Google Shape;222;p30"/>
          <p:cNvCxnSpPr/>
          <p:nvPr/>
        </p:nvCxnSpPr>
        <p:spPr>
          <a:xfrm>
            <a:off x="644225" y="5458700"/>
            <a:ext cx="109728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498103" y="123975"/>
            <a:ext cx="101142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Phạm vi biến của hàm</a:t>
            </a:r>
            <a:endParaRPr>
              <a:solidFill>
                <a:srgbClr val="5CC2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31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229" name="Google Shape;229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0" name="Google Shape;230;p31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cap="flat" cmpd="sng" w="9525">
              <a:solidFill>
                <a:srgbClr val="AAE2D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1" name="Google Shape;231;p31"/>
          <p:cNvSpPr txBox="1"/>
          <p:nvPr/>
        </p:nvSpPr>
        <p:spPr>
          <a:xfrm>
            <a:off x="498100" y="1127125"/>
            <a:ext cx="11423100" cy="53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ourier New"/>
                <a:ea typeface="Courier New"/>
                <a:cs typeface="Courier New"/>
                <a:sym typeface="Courier New"/>
              </a:rPr>
              <a:t>a = “tôi là biến ngoài hàm”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4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4000">
                <a:latin typeface="Courier New"/>
                <a:ea typeface="Courier New"/>
                <a:cs typeface="Courier New"/>
                <a:sym typeface="Courier New"/>
              </a:rPr>
              <a:t>say_()</a:t>
            </a:r>
            <a:r>
              <a:rPr lang="en-US" sz="4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4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ourier New"/>
                <a:ea typeface="Courier New"/>
                <a:cs typeface="Courier New"/>
                <a:sym typeface="Courier New"/>
              </a:rPr>
              <a:t>a = “tôi là biến trong hàm”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ourier New"/>
                <a:ea typeface="Courier New"/>
                <a:cs typeface="Courier New"/>
                <a:sym typeface="Courier New"/>
              </a:rPr>
              <a:t>print(a)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ourier New"/>
                <a:ea typeface="Courier New"/>
                <a:cs typeface="Courier New"/>
                <a:sym typeface="Courier New"/>
              </a:rPr>
              <a:t>print(a)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tôi là biến trong hàm</a:t>
            </a:r>
            <a:endParaRPr sz="40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tôi là biến ngoài hàm</a:t>
            </a:r>
            <a:endParaRPr sz="40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2" name="Google Shape;232;p31"/>
          <p:cNvCxnSpPr/>
          <p:nvPr/>
        </p:nvCxnSpPr>
        <p:spPr>
          <a:xfrm>
            <a:off x="644225" y="5001500"/>
            <a:ext cx="109728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498103" y="123975"/>
            <a:ext cx="101142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Phạm vi biến của hàm</a:t>
            </a:r>
            <a:endParaRPr>
              <a:solidFill>
                <a:srgbClr val="5CC2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p32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239" name="Google Shape;239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0" name="Google Shape;240;p32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cap="flat" cmpd="sng" w="9525">
              <a:solidFill>
                <a:srgbClr val="AAE2D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41" name="Google Shape;241;p32"/>
          <p:cNvSpPr txBox="1"/>
          <p:nvPr/>
        </p:nvSpPr>
        <p:spPr>
          <a:xfrm>
            <a:off x="498100" y="1127125"/>
            <a:ext cx="11423100" cy="53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15537E"/>
                </a:solidFill>
              </a:rPr>
              <a:t>Làm sao trong hàm có thể thay đổi giá trị ngoài hàm?</a:t>
            </a:r>
            <a:endParaRPr sz="40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498103" y="123975"/>
            <a:ext cx="101142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Phạm vi biến của hàm</a:t>
            </a:r>
            <a:endParaRPr>
              <a:solidFill>
                <a:srgbClr val="5CC2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7" name="Google Shape;247;p33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248" name="Google Shape;248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9" name="Google Shape;249;p33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cap="flat" cmpd="sng" w="9525">
              <a:solidFill>
                <a:srgbClr val="AAE2D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50" name="Google Shape;250;p33"/>
          <p:cNvSpPr txBox="1"/>
          <p:nvPr/>
        </p:nvSpPr>
        <p:spPr>
          <a:xfrm>
            <a:off x="498100" y="1127125"/>
            <a:ext cx="11423100" cy="53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ourier New"/>
                <a:ea typeface="Courier New"/>
                <a:cs typeface="Courier New"/>
                <a:sym typeface="Courier New"/>
              </a:rPr>
              <a:t>a = “tôi là biến ngoài hàm”</a:t>
            </a:r>
            <a:endParaRPr sz="4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4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4000">
                <a:latin typeface="Courier New"/>
                <a:ea typeface="Courier New"/>
                <a:cs typeface="Courier New"/>
                <a:sym typeface="Courier New"/>
              </a:rPr>
              <a:t>say_()</a:t>
            </a:r>
            <a:r>
              <a:rPr lang="en-US" sz="4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4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4000">
                <a:latin typeface="Courier New"/>
                <a:ea typeface="Courier New"/>
                <a:cs typeface="Courier New"/>
                <a:sym typeface="Courier New"/>
              </a:rPr>
              <a:t>global a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ourier New"/>
                <a:ea typeface="Courier New"/>
                <a:cs typeface="Courier New"/>
                <a:sym typeface="Courier New"/>
              </a:rPr>
              <a:t>a = “tôi là biến trong hàm”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ourier New"/>
                <a:ea typeface="Courier New"/>
                <a:cs typeface="Courier New"/>
                <a:sym typeface="Courier New"/>
              </a:rPr>
              <a:t>print(a)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Courier New"/>
                <a:ea typeface="Courier New"/>
                <a:cs typeface="Courier New"/>
                <a:sym typeface="Courier New"/>
              </a:rPr>
              <a:t>say()</a:t>
            </a:r>
            <a:endParaRPr b="1"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ourier New"/>
                <a:ea typeface="Courier New"/>
                <a:cs typeface="Courier New"/>
                <a:sym typeface="Courier New"/>
              </a:rPr>
              <a:t>print(a)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tôi là biến trong hàm</a:t>
            </a:r>
            <a:endParaRPr sz="40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tôi là biến ngoài hàm</a:t>
            </a:r>
            <a:endParaRPr sz="40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1" name="Google Shape;251;p33"/>
          <p:cNvCxnSpPr/>
          <p:nvPr/>
        </p:nvCxnSpPr>
        <p:spPr>
          <a:xfrm>
            <a:off x="609600" y="5396350"/>
            <a:ext cx="109728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type="title"/>
          </p:nvPr>
        </p:nvSpPr>
        <p:spPr>
          <a:xfrm>
            <a:off x="498103" y="123975"/>
            <a:ext cx="101142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Truyền vô số tham số</a:t>
            </a:r>
            <a:endParaRPr>
              <a:solidFill>
                <a:srgbClr val="5CC2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7" name="Google Shape;257;p34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258" name="Google Shape;258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9" name="Google Shape;259;p34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cap="flat" cmpd="sng" w="9525">
              <a:solidFill>
                <a:srgbClr val="AAE2D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60" name="Google Shape;260;p34"/>
          <p:cNvSpPr txBox="1"/>
          <p:nvPr/>
        </p:nvSpPr>
        <p:spPr>
          <a:xfrm>
            <a:off x="498100" y="1127125"/>
            <a:ext cx="11423100" cy="57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4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4000">
                <a:latin typeface="Courier New"/>
                <a:ea typeface="Courier New"/>
                <a:cs typeface="Courier New"/>
                <a:sym typeface="Courier New"/>
              </a:rPr>
              <a:t>get_sum</a:t>
            </a:r>
            <a:r>
              <a:rPr b="1" lang="en-US" sz="4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4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4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-US" sz="4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4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4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4000">
                <a:latin typeface="Courier New"/>
                <a:ea typeface="Courier New"/>
                <a:cs typeface="Courier New"/>
                <a:sym typeface="Courier New"/>
              </a:rPr>
              <a:t>sum = 0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4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4000"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4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4000">
                <a:latin typeface="Courier New"/>
                <a:ea typeface="Courier New"/>
                <a:cs typeface="Courier New"/>
                <a:sym typeface="Courier New"/>
              </a:rPr>
              <a:t> number: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ourier New"/>
                <a:ea typeface="Courier New"/>
                <a:cs typeface="Courier New"/>
                <a:sym typeface="Courier New"/>
              </a:rPr>
              <a:t>		sum += i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ourier New"/>
                <a:ea typeface="Courier New"/>
                <a:cs typeface="Courier New"/>
                <a:sym typeface="Courier New"/>
              </a:rPr>
              <a:t>return sum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ourier New"/>
                <a:ea typeface="Courier New"/>
                <a:cs typeface="Courier New"/>
                <a:sym typeface="Courier New"/>
              </a:rPr>
              <a:t>result = </a:t>
            </a:r>
            <a:r>
              <a:rPr b="1" lang="en-US" sz="4000">
                <a:latin typeface="Courier New"/>
                <a:ea typeface="Courier New"/>
                <a:cs typeface="Courier New"/>
                <a:sym typeface="Courier New"/>
              </a:rPr>
              <a:t>get_sum</a:t>
            </a:r>
            <a:r>
              <a:rPr b="1" lang="en-US" sz="4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4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1, 2, 3, 4</a:t>
            </a:r>
            <a:r>
              <a:rPr b="1" lang="en-US" sz="4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ourier New"/>
                <a:ea typeface="Courier New"/>
                <a:cs typeface="Courier New"/>
                <a:sym typeface="Courier New"/>
              </a:rPr>
              <a:t>print(‘</a:t>
            </a:r>
            <a:r>
              <a:rPr lang="en-US" sz="4000">
                <a:latin typeface="Courier New"/>
                <a:ea typeface="Courier New"/>
                <a:cs typeface="Courier New"/>
                <a:sym typeface="Courier New"/>
              </a:rPr>
              <a:t>Tổng là: </a:t>
            </a:r>
            <a:r>
              <a:rPr lang="en-US" sz="4000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en-US" sz="4000"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-US" sz="4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Tổng là: 10</a:t>
            </a:r>
            <a:endParaRPr sz="40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61" name="Google Shape;261;p34"/>
          <p:cNvCxnSpPr/>
          <p:nvPr/>
        </p:nvCxnSpPr>
        <p:spPr>
          <a:xfrm>
            <a:off x="609600" y="5396350"/>
            <a:ext cx="109728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type="title"/>
          </p:nvPr>
        </p:nvSpPr>
        <p:spPr>
          <a:xfrm>
            <a:off x="498103" y="123975"/>
            <a:ext cx="101142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Bài tập 1</a:t>
            </a:r>
            <a:endParaRPr>
              <a:solidFill>
                <a:srgbClr val="15537E"/>
              </a:solidFill>
            </a:endParaRPr>
          </a:p>
        </p:txBody>
      </p:sp>
      <p:grpSp>
        <p:nvGrpSpPr>
          <p:cNvPr id="267" name="Google Shape;267;p35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268" name="Google Shape;268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9" name="Google Shape;269;p35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cap="flat" cmpd="sng" w="9525">
              <a:solidFill>
                <a:srgbClr val="AAE2D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70" name="Google Shape;270;p35"/>
          <p:cNvSpPr txBox="1"/>
          <p:nvPr/>
        </p:nvSpPr>
        <p:spPr>
          <a:xfrm>
            <a:off x="0" y="1013325"/>
            <a:ext cx="12192000" cy="58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15537E"/>
                </a:solidFill>
                <a:latin typeface="Calibri"/>
                <a:ea typeface="Calibri"/>
                <a:cs typeface="Calibri"/>
                <a:sym typeface="Calibri"/>
              </a:rPr>
              <a:t>Cho khai báo hàm sau: </a:t>
            </a:r>
            <a:endParaRPr sz="4000">
              <a:solidFill>
                <a:srgbClr val="15537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15537E"/>
                </a:solidFill>
                <a:latin typeface="Calibri"/>
                <a:ea typeface="Calibri"/>
                <a:cs typeface="Calibri"/>
                <a:sym typeface="Calibri"/>
              </a:rPr>
              <a:t>define bai_1(a,b) </a:t>
            </a:r>
            <a:endParaRPr sz="4000">
              <a:solidFill>
                <a:srgbClr val="15537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15537E"/>
                </a:solidFill>
                <a:latin typeface="Calibri"/>
                <a:ea typeface="Calibri"/>
                <a:cs typeface="Calibri"/>
                <a:sym typeface="Calibri"/>
              </a:rPr>
              <a:t>a,b trong khai báo trên được gọi là : ………………………………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4294967295" type="ctrTitle"/>
          </p:nvPr>
        </p:nvSpPr>
        <p:spPr>
          <a:xfrm>
            <a:off x="0" y="1604096"/>
            <a:ext cx="12192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C2A8"/>
              </a:buClr>
              <a:buSzPts val="4100"/>
              <a:buFont typeface="Arial"/>
              <a:buNone/>
            </a:pPr>
            <a:r>
              <a:rPr b="1" i="0" lang="en-US" sz="4100" u="none" cap="none" strike="noStrike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Tìm hiểu về hàm (Functions) trong python</a:t>
            </a:r>
            <a:br>
              <a:rPr b="1" i="0" lang="en-US" sz="4100" u="none" cap="none" strike="noStrike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100" u="none" cap="none" strike="noStrike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Phần 2</a:t>
            </a:r>
            <a:endParaRPr b="0" i="0" sz="4400" u="none" cap="none" strike="noStrike">
              <a:solidFill>
                <a:srgbClr val="1553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9644" y="3611187"/>
            <a:ext cx="3252103" cy="1116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type="title"/>
          </p:nvPr>
        </p:nvSpPr>
        <p:spPr>
          <a:xfrm>
            <a:off x="498103" y="123975"/>
            <a:ext cx="101142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Bài tập 2</a:t>
            </a:r>
            <a:endParaRPr>
              <a:solidFill>
                <a:srgbClr val="15537E"/>
              </a:solidFill>
            </a:endParaRPr>
          </a:p>
        </p:txBody>
      </p:sp>
      <p:grpSp>
        <p:nvGrpSpPr>
          <p:cNvPr id="276" name="Google Shape;276;p36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277" name="Google Shape;277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8" name="Google Shape;278;p36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cap="flat" cmpd="sng" w="9525">
              <a:solidFill>
                <a:srgbClr val="AAE2D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79" name="Google Shape;279;p36"/>
          <p:cNvSpPr txBox="1"/>
          <p:nvPr/>
        </p:nvSpPr>
        <p:spPr>
          <a:xfrm>
            <a:off x="0" y="1013325"/>
            <a:ext cx="12192000" cy="58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5537E"/>
                </a:solidFill>
              </a:rPr>
              <a:t>Dòng nào đúng khi mô tả về từ khóa “return” trong hàm: </a:t>
            </a:r>
            <a:endParaRPr sz="4000">
              <a:solidFill>
                <a:srgbClr val="15537E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5537E"/>
                </a:solidFill>
              </a:rPr>
              <a:t>A. Khi chạy đến dòng lệnh có từ khóa return, hàm sẽ kết thúc </a:t>
            </a:r>
            <a:endParaRPr sz="4000">
              <a:solidFill>
                <a:srgbClr val="15537E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5537E"/>
                </a:solidFill>
              </a:rPr>
              <a:t>B. Giá trị đứng sau từ khóa return chính là giá trị của hàm </a:t>
            </a:r>
            <a:endParaRPr sz="4000">
              <a:solidFill>
                <a:srgbClr val="15537E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5537E"/>
                </a:solidFill>
              </a:rPr>
              <a:t>C. A và B đều đúng </a:t>
            </a:r>
            <a:endParaRPr sz="4000">
              <a:solidFill>
                <a:srgbClr val="15537E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5537E"/>
                </a:solidFill>
              </a:rPr>
              <a:t>D. Không có ý kiến nào đúng</a:t>
            </a:r>
            <a:endParaRPr sz="4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>
            <p:ph type="title"/>
          </p:nvPr>
        </p:nvSpPr>
        <p:spPr>
          <a:xfrm>
            <a:off x="498103" y="123975"/>
            <a:ext cx="101142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Bài tập 3</a:t>
            </a:r>
            <a:endParaRPr>
              <a:solidFill>
                <a:srgbClr val="15537E"/>
              </a:solidFill>
            </a:endParaRPr>
          </a:p>
        </p:txBody>
      </p:sp>
      <p:grpSp>
        <p:nvGrpSpPr>
          <p:cNvPr id="285" name="Google Shape;285;p37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286" name="Google Shape;286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7" name="Google Shape;287;p37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cap="flat" cmpd="sng" w="9525">
              <a:solidFill>
                <a:srgbClr val="AAE2D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88" name="Google Shape;288;p37"/>
          <p:cNvSpPr txBox="1"/>
          <p:nvPr/>
        </p:nvSpPr>
        <p:spPr>
          <a:xfrm>
            <a:off x="0" y="1013325"/>
            <a:ext cx="12192000" cy="58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15537E"/>
                </a:solidFill>
              </a:rPr>
              <a:t>Em hãy biết quả của mã lệnh sau: </a:t>
            </a:r>
            <a:endParaRPr sz="4400">
              <a:solidFill>
                <a:srgbClr val="15537E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a= “chào teky” 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def bai3_1(*a): 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tmp = 0 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for i in a: tmp *= i 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return tmp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def bai3_2(): 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global a= “chúng em chào Teky”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print(a) 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kq = bai3_1(10,20,30)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print(kq)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bai3_2()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>
            <p:ph type="title"/>
          </p:nvPr>
        </p:nvSpPr>
        <p:spPr>
          <a:xfrm>
            <a:off x="498103" y="123975"/>
            <a:ext cx="101142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Bài tập 4: </a:t>
            </a:r>
            <a:r>
              <a:rPr b="1" lang="en-US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Phần mềm thi trắc nghiệm</a:t>
            </a:r>
            <a:endParaRPr>
              <a:solidFill>
                <a:srgbClr val="15537E"/>
              </a:solidFill>
            </a:endParaRPr>
          </a:p>
        </p:txBody>
      </p:sp>
      <p:grpSp>
        <p:nvGrpSpPr>
          <p:cNvPr id="294" name="Google Shape;294;p38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295" name="Google Shape;295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6" name="Google Shape;296;p38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cap="flat" cmpd="sng" w="9525">
              <a:solidFill>
                <a:srgbClr val="AAE2D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97" name="Google Shape;297;p38"/>
          <p:cNvSpPr txBox="1"/>
          <p:nvPr/>
        </p:nvSpPr>
        <p:spPr>
          <a:xfrm>
            <a:off x="0" y="1013325"/>
            <a:ext cx="12192000" cy="58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5537E"/>
                </a:solidFill>
              </a:rPr>
              <a:t>Em hãy viết tạo ra một hàm phần mềm thi trắc nghiệm: </a:t>
            </a:r>
            <a:endParaRPr sz="4000">
              <a:solidFill>
                <a:srgbClr val="15537E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Courier New"/>
                <a:ea typeface="Courier New"/>
                <a:cs typeface="Courier New"/>
                <a:sym typeface="Courier New"/>
              </a:rPr>
              <a:t>trac_nghiem</a:t>
            </a:r>
            <a:r>
              <a:rPr lang="en-US" sz="4000">
                <a:latin typeface="Courier New"/>
                <a:ea typeface="Courier New"/>
                <a:cs typeface="Courier New"/>
                <a:sym typeface="Courier New"/>
              </a:rPr>
              <a:t>(bien_cauhoi_ so, </a:t>
            </a:r>
            <a:r>
              <a:rPr lang="en-US" sz="40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4000">
                <a:latin typeface="Courier New"/>
                <a:ea typeface="Courier New"/>
                <a:cs typeface="Courier New"/>
                <a:sym typeface="Courier New"/>
              </a:rPr>
              <a:t>ap_an_traloi_của_nguoi_choi)</a:t>
            </a:r>
            <a:r>
              <a:rPr lang="en-US" sz="4000">
                <a:solidFill>
                  <a:srgbClr val="15537E"/>
                </a:solidFill>
              </a:rPr>
              <a:t>, hàm có các yêu cầu sau: </a:t>
            </a:r>
            <a:endParaRPr sz="4000">
              <a:solidFill>
                <a:srgbClr val="15537E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5537E"/>
                </a:solidFill>
              </a:rPr>
              <a:t>1. Hàm sẽ chứa 5 câu hỏi trắc nghiệm và đáp án </a:t>
            </a:r>
            <a:endParaRPr sz="4000">
              <a:solidFill>
                <a:srgbClr val="15537E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5537E"/>
                </a:solidFill>
              </a:rPr>
              <a:t>2. Dựa vào câu trả lời của người chơi, để hàm trả về giá trị: đúng hay sai.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/>
          <p:nvPr>
            <p:ph type="title"/>
          </p:nvPr>
        </p:nvSpPr>
        <p:spPr>
          <a:xfrm>
            <a:off x="498103" y="123975"/>
            <a:ext cx="101142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Bài tập </a:t>
            </a:r>
            <a:r>
              <a:rPr b="1" lang="en-US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về nhà 1</a:t>
            </a:r>
            <a:endParaRPr>
              <a:solidFill>
                <a:srgbClr val="15537E"/>
              </a:solidFill>
            </a:endParaRPr>
          </a:p>
        </p:txBody>
      </p:sp>
      <p:grpSp>
        <p:nvGrpSpPr>
          <p:cNvPr id="303" name="Google Shape;303;p39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304" name="Google Shape;304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5" name="Google Shape;305;p39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cap="flat" cmpd="sng" w="9525">
              <a:solidFill>
                <a:srgbClr val="AAE2D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06" name="Google Shape;306;p39"/>
          <p:cNvSpPr txBox="1"/>
          <p:nvPr/>
        </p:nvSpPr>
        <p:spPr>
          <a:xfrm>
            <a:off x="0" y="1013325"/>
            <a:ext cx="12192000" cy="58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5537E"/>
                </a:solidFill>
              </a:rPr>
              <a:t>Các em hãy ứng dụng những nội dung đã được học về hàm để tạo ra 1 hàm giải bài toán phương trình toán học: aX + b =0: </a:t>
            </a:r>
            <a:endParaRPr sz="4000">
              <a:solidFill>
                <a:srgbClr val="15537E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ourier New"/>
                <a:ea typeface="Courier New"/>
                <a:cs typeface="Courier New"/>
                <a:sym typeface="Courier New"/>
              </a:rPr>
              <a:t>phuong_trinh_toan(a, b)</a:t>
            </a:r>
            <a:r>
              <a:rPr lang="en-US" sz="4000">
                <a:solidFill>
                  <a:srgbClr val="15537E"/>
                </a:solidFill>
              </a:rPr>
              <a:t>, hàm trả về kết quả X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 txBox="1"/>
          <p:nvPr>
            <p:ph type="title"/>
          </p:nvPr>
        </p:nvSpPr>
        <p:spPr>
          <a:xfrm>
            <a:off x="498103" y="123975"/>
            <a:ext cx="101142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Bài tập về nhà 2</a:t>
            </a:r>
            <a:endParaRPr>
              <a:solidFill>
                <a:srgbClr val="15537E"/>
              </a:solidFill>
            </a:endParaRPr>
          </a:p>
        </p:txBody>
      </p:sp>
      <p:grpSp>
        <p:nvGrpSpPr>
          <p:cNvPr id="312" name="Google Shape;312;p40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313" name="Google Shape;313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4" name="Google Shape;314;p40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cap="flat" cmpd="sng" w="9525">
              <a:solidFill>
                <a:srgbClr val="AAE2D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15" name="Google Shape;315;p40"/>
          <p:cNvSpPr txBox="1"/>
          <p:nvPr/>
        </p:nvSpPr>
        <p:spPr>
          <a:xfrm>
            <a:off x="0" y="1013325"/>
            <a:ext cx="12192000" cy="58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5537E"/>
                </a:solidFill>
              </a:rPr>
              <a:t>Các em hãy viết hàm kiểm tra xem một số có phải là số nguyên tố hay không (số nguyên tố là số chia hết cho một và chính nó).</a:t>
            </a:r>
            <a:endParaRPr sz="4000">
              <a:solidFill>
                <a:srgbClr val="15537E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5537E"/>
                </a:solidFill>
              </a:rPr>
              <a:t>Tên hàm sẽ đặt như sau:</a:t>
            </a:r>
            <a:endParaRPr sz="4000">
              <a:solidFill>
                <a:srgbClr val="15537E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ourier New"/>
                <a:ea typeface="Courier New"/>
                <a:cs typeface="Courier New"/>
                <a:sym typeface="Courier New"/>
              </a:rPr>
              <a:t>kiem_tra_snt(a)</a:t>
            </a:r>
            <a:r>
              <a:rPr lang="en-US" sz="4000">
                <a:solidFill>
                  <a:srgbClr val="15537E"/>
                </a:solidFill>
              </a:rPr>
              <a:t>, hàm này sẽ trả về true/ false</a:t>
            </a:r>
            <a:endParaRPr sz="4000">
              <a:solidFill>
                <a:srgbClr val="15537E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1"/>
          <p:cNvSpPr txBox="1"/>
          <p:nvPr>
            <p:ph type="title"/>
          </p:nvPr>
        </p:nvSpPr>
        <p:spPr>
          <a:xfrm>
            <a:off x="498103" y="123975"/>
            <a:ext cx="101142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Tổng kết</a:t>
            </a:r>
            <a:endParaRPr b="1">
              <a:solidFill>
                <a:srgbClr val="5CC2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57359"/>
              </a:solidFill>
            </a:endParaRPr>
          </a:p>
          <a:p>
            <a:pPr indent="-508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5537E"/>
              </a:buClr>
              <a:buSzPts val="4400"/>
              <a:buChar char="●"/>
            </a:pPr>
            <a:r>
              <a:rPr lang="en-US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Giá trị trả lại của hàm</a:t>
            </a:r>
            <a:endParaRPr>
              <a:solidFill>
                <a:srgbClr val="15537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5537E"/>
              </a:buClr>
              <a:buSzPts val="4400"/>
              <a:buFont typeface="Arial"/>
              <a:buChar char="●"/>
            </a:pPr>
            <a:r>
              <a:rPr lang="en-US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Tham số, biến phạm vi</a:t>
            </a:r>
            <a:endParaRPr>
              <a:solidFill>
                <a:srgbClr val="15537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5537E"/>
              </a:buClr>
              <a:buSzPts val="4400"/>
              <a:buFont typeface="Arial"/>
              <a:buChar char="●"/>
            </a:pPr>
            <a:r>
              <a:rPr lang="en-US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Return và tác dụng</a:t>
            </a:r>
            <a:endParaRPr>
              <a:solidFill>
                <a:srgbClr val="15537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Clr>
                <a:srgbClr val="15537E"/>
              </a:buClr>
              <a:buSzPts val="4400"/>
              <a:buFont typeface="Arial"/>
              <a:buChar char="●"/>
            </a:pPr>
            <a:r>
              <a:rPr lang="en-US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Truyền vô tham số</a:t>
            </a:r>
            <a:endParaRPr>
              <a:solidFill>
                <a:srgbClr val="15537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>
                <a:solidFill>
                  <a:srgbClr val="157359"/>
                </a:solidFill>
              </a:rPr>
            </a:br>
            <a:endParaRPr>
              <a:solidFill>
                <a:srgbClr val="157359"/>
              </a:solidFill>
            </a:endParaRPr>
          </a:p>
        </p:txBody>
      </p:sp>
      <p:grpSp>
        <p:nvGrpSpPr>
          <p:cNvPr id="321" name="Google Shape;321;p41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322" name="Google Shape;322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23" name="Google Shape;323;p41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cap="flat" cmpd="sng" w="9525">
              <a:solidFill>
                <a:srgbClr val="AAE2D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/>
          <p:nvPr>
            <p:ph idx="4294967295" type="ctrTitle"/>
          </p:nvPr>
        </p:nvSpPr>
        <p:spPr>
          <a:xfrm>
            <a:off x="0" y="1781896"/>
            <a:ext cx="12231392" cy="238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C2A8"/>
              </a:buClr>
              <a:buSzPts val="4100"/>
              <a:buFont typeface="Arial"/>
              <a:buNone/>
            </a:pPr>
            <a:r>
              <a:rPr b="1" i="0" lang="en-US" sz="4100" u="none" cap="none" strike="noStrike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HỌC VIỆN SÁNG TẠO CÔNG NGHỆ</a:t>
            </a:r>
            <a:endParaRPr b="1" i="0" sz="4100" u="none" cap="none" strike="noStrike">
              <a:solidFill>
                <a:srgbClr val="5CC2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C2A8"/>
              </a:buClr>
              <a:buSzPts val="4100"/>
              <a:buFont typeface="Arial"/>
              <a:buNone/>
            </a:pPr>
            <a:r>
              <a:t/>
            </a:r>
            <a:endParaRPr b="1" sz="4100">
              <a:solidFill>
                <a:srgbClr val="5CC2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C2A8"/>
              </a:buClr>
              <a:buSzPts val="4100"/>
              <a:buFont typeface="Arial"/>
              <a:buNone/>
            </a:pPr>
            <a:r>
              <a:rPr b="1" lang="en-US" sz="3000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GV: Phạm Ngọc Hòa</a:t>
            </a:r>
            <a:endParaRPr b="1" sz="3000">
              <a:solidFill>
                <a:srgbClr val="1553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9644" y="4169497"/>
            <a:ext cx="3252103" cy="1116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98103" y="123975"/>
            <a:ext cx="101142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Kiến thức</a:t>
            </a:r>
            <a:endParaRPr b="1">
              <a:solidFill>
                <a:srgbClr val="5CC2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57359"/>
              </a:solidFill>
            </a:endParaRPr>
          </a:p>
          <a:p>
            <a:pPr indent="-508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5537E"/>
              </a:buClr>
              <a:buSzPts val="4400"/>
              <a:buChar char="●"/>
            </a:pPr>
            <a:r>
              <a:rPr lang="en-US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Kiến thức cũ</a:t>
            </a:r>
            <a:endParaRPr>
              <a:solidFill>
                <a:srgbClr val="15537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5537E"/>
              </a:buClr>
              <a:buSzPts val="4400"/>
              <a:buFont typeface="Arial"/>
              <a:buChar char="●"/>
            </a:pPr>
            <a:r>
              <a:rPr lang="en-US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Tham số, biến phạm vi</a:t>
            </a:r>
            <a:endParaRPr>
              <a:solidFill>
                <a:srgbClr val="15537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5537E"/>
              </a:buClr>
              <a:buSzPts val="4400"/>
              <a:buFont typeface="Arial"/>
              <a:buChar char="●"/>
            </a:pPr>
            <a:r>
              <a:rPr lang="en-US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Return và tác dụng</a:t>
            </a:r>
            <a:br>
              <a:rPr lang="en-US">
                <a:solidFill>
                  <a:srgbClr val="157359"/>
                </a:solidFill>
              </a:rPr>
            </a:br>
            <a:endParaRPr>
              <a:solidFill>
                <a:srgbClr val="157359"/>
              </a:solidFill>
            </a:endParaRPr>
          </a:p>
        </p:txBody>
      </p:sp>
      <p:grpSp>
        <p:nvGrpSpPr>
          <p:cNvPr id="97" name="Google Shape;97;p19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98" name="Google Shape;98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9" name="Google Shape;99;p19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cap="flat" cmpd="sng" w="9525">
              <a:solidFill>
                <a:srgbClr val="AAE2D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100" name="Google Shape;10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1691" y="2845618"/>
            <a:ext cx="3839512" cy="3788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54528" y="38915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498100" y="123975"/>
            <a:ext cx="10114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Hàm là gì?</a:t>
            </a:r>
            <a:endParaRPr>
              <a:solidFill>
                <a:srgbClr val="1573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20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108" name="Google Shape;108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9" name="Google Shape;109;p20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cap="flat" cmpd="sng" w="9525">
              <a:solidFill>
                <a:srgbClr val="AAE2D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1863" y="1281425"/>
            <a:ext cx="4668275" cy="46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100" y="2515163"/>
            <a:ext cx="2468175" cy="18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01188" y="2533663"/>
            <a:ext cx="2552700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3596575" y="2762713"/>
            <a:ext cx="8409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15537E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7200">
              <a:solidFill>
                <a:srgbClr val="1553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7589250" y="2762713"/>
            <a:ext cx="8409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15537E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7200">
              <a:solidFill>
                <a:srgbClr val="1553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98100" y="123975"/>
            <a:ext cx="10114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Hàm là gì?</a:t>
            </a:r>
            <a:endParaRPr>
              <a:solidFill>
                <a:srgbClr val="5CC2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21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121" name="Google Shape;121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2" name="Google Shape;122;p21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cap="flat" cmpd="sng" w="9525">
              <a:solidFill>
                <a:srgbClr val="AAE2D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1863" y="1281425"/>
            <a:ext cx="4668275" cy="46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 rotWithShape="1">
          <a:blip r:embed="rId5">
            <a:alphaModFix/>
          </a:blip>
          <a:srcRect b="12973" l="0" r="0" t="12973"/>
          <a:stretch/>
        </p:blipFill>
        <p:spPr>
          <a:xfrm>
            <a:off x="498100" y="2515163"/>
            <a:ext cx="2468175" cy="182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 rotWithShape="1">
          <a:blip r:embed="rId6">
            <a:alphaModFix/>
          </a:blip>
          <a:srcRect b="0" l="7235" r="7235" t="0"/>
          <a:stretch/>
        </p:blipFill>
        <p:spPr>
          <a:xfrm>
            <a:off x="8701188" y="2533663"/>
            <a:ext cx="2552701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3596575" y="2762713"/>
            <a:ext cx="8409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15537E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7200">
              <a:solidFill>
                <a:srgbClr val="1553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7589250" y="2762713"/>
            <a:ext cx="8409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15537E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7200">
              <a:solidFill>
                <a:srgbClr val="1553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498100" y="123975"/>
            <a:ext cx="10114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Hàm là gì?</a:t>
            </a:r>
            <a:endParaRPr>
              <a:solidFill>
                <a:srgbClr val="5CC2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22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134" name="Google Shape;134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5" name="Google Shape;135;p22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cap="flat" cmpd="sng" w="9525">
              <a:solidFill>
                <a:srgbClr val="AAE2D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1863" y="1281425"/>
            <a:ext cx="4668275" cy="46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 rotWithShape="1">
          <a:blip r:embed="rId5">
            <a:alphaModFix/>
          </a:blip>
          <a:srcRect b="0" l="7920" r="7911" t="0"/>
          <a:stretch/>
        </p:blipFill>
        <p:spPr>
          <a:xfrm>
            <a:off x="498100" y="2515163"/>
            <a:ext cx="2468174" cy="18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 rotWithShape="1">
          <a:blip r:embed="rId6">
            <a:alphaModFix/>
          </a:blip>
          <a:srcRect b="14921" l="0" r="0" t="14928"/>
          <a:stretch/>
        </p:blipFill>
        <p:spPr>
          <a:xfrm>
            <a:off x="8701188" y="2533663"/>
            <a:ext cx="2552700" cy="179070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3596575" y="2762713"/>
            <a:ext cx="8409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15537E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7200">
              <a:solidFill>
                <a:srgbClr val="1553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7589250" y="2762713"/>
            <a:ext cx="8409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15537E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7200">
              <a:solidFill>
                <a:srgbClr val="1553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498103" y="123975"/>
            <a:ext cx="101142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Hàm là gì?</a:t>
            </a:r>
            <a:endParaRPr b="1">
              <a:solidFill>
                <a:srgbClr val="5CC2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23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147" name="Google Shape;147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8" name="Google Shape;148;p23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cap="flat" cmpd="sng" w="9525">
              <a:solidFill>
                <a:srgbClr val="AAE2D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688" y="1646350"/>
            <a:ext cx="10276625" cy="40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498103" y="123975"/>
            <a:ext cx="101142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Hàm </a:t>
            </a:r>
            <a:r>
              <a:rPr b="1" lang="en-US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có kết quả trả về</a:t>
            </a:r>
            <a:br>
              <a:rPr lang="en-US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5CC2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p24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156" name="Google Shape;156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7" name="Google Shape;157;p24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cap="flat" cmpd="sng" w="9525">
              <a:solidFill>
                <a:srgbClr val="AAE2D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158" name="Google Shape;15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8275" y="1471263"/>
            <a:ext cx="3915475" cy="391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/>
        </p:nvSpPr>
        <p:spPr>
          <a:xfrm>
            <a:off x="498100" y="2764500"/>
            <a:ext cx="9634500" cy="13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>
                <a:latin typeface="Courier New"/>
                <a:ea typeface="Courier New"/>
                <a:cs typeface="Courier New"/>
                <a:sym typeface="Courier New"/>
              </a:rPr>
              <a:t>name = input(‘nhap ten:’)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498103" y="123975"/>
            <a:ext cx="101142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Hàm </a:t>
            </a:r>
            <a:r>
              <a:rPr b="1" lang="en-US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có kết quả trả về</a:t>
            </a:r>
            <a:endParaRPr>
              <a:solidFill>
                <a:srgbClr val="5CC2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" name="Google Shape;165;p25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166" name="Google Shape;166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7" name="Google Shape;167;p25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cap="flat" cmpd="sng" w="9525">
              <a:solidFill>
                <a:srgbClr val="AAE2D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68" name="Google Shape;168;p25"/>
          <p:cNvSpPr txBox="1"/>
          <p:nvPr/>
        </p:nvSpPr>
        <p:spPr>
          <a:xfrm>
            <a:off x="498100" y="1127125"/>
            <a:ext cx="9634500" cy="44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# khai báo hàm</a:t>
            </a:r>
            <a:endParaRPr sz="4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4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4000">
                <a:latin typeface="Courier New"/>
                <a:ea typeface="Courier New"/>
                <a:cs typeface="Courier New"/>
                <a:sym typeface="Courier New"/>
              </a:rPr>
              <a:t>tinh_tong(</a:t>
            </a:r>
            <a:r>
              <a:rPr b="1" lang="en-US" sz="4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US" sz="4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4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-US" sz="4000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4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4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>
                <a:latin typeface="Courier New"/>
                <a:ea typeface="Courier New"/>
                <a:cs typeface="Courier New"/>
                <a:sym typeface="Courier New"/>
              </a:rPr>
              <a:t>a + b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# gọi hàm</a:t>
            </a:r>
            <a:endParaRPr sz="4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ourier New"/>
                <a:ea typeface="Courier New"/>
                <a:cs typeface="Courier New"/>
                <a:sym typeface="Courier New"/>
              </a:rPr>
              <a:t>print(‘giá trị trả về của hàm là: ’, </a:t>
            </a:r>
            <a:r>
              <a:rPr b="1" lang="en-US" sz="4000">
                <a:latin typeface="Courier New"/>
                <a:ea typeface="Courier New"/>
                <a:cs typeface="Courier New"/>
                <a:sym typeface="Courier New"/>
              </a:rPr>
              <a:t>tinh_tong(</a:t>
            </a:r>
            <a:r>
              <a:rPr b="1" lang="en-US" sz="4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-US" sz="4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4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-US" sz="4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4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