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4" r:id="rId6"/>
    <p:sldId id="292" r:id="rId7"/>
    <p:sldId id="283" r:id="rId8"/>
    <p:sldId id="293" r:id="rId9"/>
    <p:sldId id="294" r:id="rId10"/>
    <p:sldId id="285" r:id="rId11"/>
    <p:sldId id="295" r:id="rId12"/>
    <p:sldId id="296" r:id="rId13"/>
    <p:sldId id="297" r:id="rId14"/>
    <p:sldId id="298" r:id="rId15"/>
    <p:sldId id="299" r:id="rId16"/>
    <p:sldId id="281" r:id="rId17"/>
  </p:sldIdLst>
  <p:sldSz cx="12192000" cy="6858000"/>
  <p:notesSz cx="6858000" cy="9144000"/>
  <p:embeddedFontLst>
    <p:embeddedFont>
      <p:font typeface="Arial Narrow" panose="020B0604020202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/>
    <p:restoredTop sz="81023"/>
  </p:normalViewPr>
  <p:slideViewPr>
    <p:cSldViewPr snapToGrid="0">
      <p:cViewPr varScale="1">
        <p:scale>
          <a:sx n="83" d="100"/>
          <a:sy n="83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30033d13_0_1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5e30033d1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9338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98518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30033d13_0_1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5e30033d1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3266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07084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6280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1409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vi-VN" sz="1200" b="0" i="0" u="none" strike="noStrike" cap="none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là phương pháp và công nghệ dùng trong việc chuyển đổi qua lại giữa </a:t>
            </a:r>
            <a:r>
              <a:rPr lang="vi-VN" sz="1200" b="0" i="1" u="none" strike="noStrike" cap="none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dữ liệu</a:t>
            </a:r>
            <a:r>
              <a:rPr lang="vi-VN" sz="1200" b="0" i="0" u="none" strike="noStrike" cap="none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và </a:t>
            </a:r>
            <a:r>
              <a:rPr lang="vi-VN" sz="1200" b="0" i="1" u="none" strike="noStrike" cap="none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hình ảnh</a:t>
            </a:r>
            <a:r>
              <a:rPr lang="vi-VN" sz="1200" b="0" i="0" u="none" strike="noStrike" cap="none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bằng máy tính</a:t>
            </a: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463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551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042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9745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345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G">
  <p:cSld name="Full Image BG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6813356" y="1660604"/>
            <a:ext cx="4293830" cy="429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 amt="50000"/>
          </a:blip>
          <a:srcRect l="67125"/>
          <a:stretch/>
        </p:blipFill>
        <p:spPr>
          <a:xfrm rot="10800000">
            <a:off x="-1" y="-1"/>
            <a:ext cx="4450081" cy="68583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2" name="Google Shape;62;p14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645412"/>
            <a:ext cx="1219200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 0">
  <p:cSld name="1_Two Content 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7" name="Google Shape;77;p16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8" name="Google Shape;78;p16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WfQ5R8gLYU?feature=oembed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 idx="4294967295"/>
          </p:nvPr>
        </p:nvSpPr>
        <p:spPr>
          <a:xfrm>
            <a:off x="3310130" y="1873246"/>
            <a:ext cx="8921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100" b="1" i="0" u="none" strike="noStrike" cap="none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endParaRPr sz="4100"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3000" b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GV: Phạm Ngọc Hoà</a:t>
            </a:r>
            <a:endParaRPr sz="3000" b="1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1509" y="4596728"/>
            <a:ext cx="3252102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Di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endParaRPr dirty="0">
              <a:solidFill>
                <a:srgbClr val="15537E"/>
              </a:solidFill>
            </a:endParaRPr>
          </a:p>
        </p:txBody>
      </p:sp>
      <p:grpSp>
        <p:nvGrpSpPr>
          <p:cNvPr id="276" name="Google Shape;276;p36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77" name="Google Shape;277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8" name="Google Shape;278;p36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9" name="Google Shape;279;p36"/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90000"/>
              </a:lnSpc>
            </a:pPr>
            <a:r>
              <a:rPr lang="en-US" sz="4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-US" sz="4000" b="1" dirty="0" err="1"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Wingdings" pitchFamily="2" charset="2"/>
              </a:rPr>
              <a:t>(100):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tiến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về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phía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trước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tọa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độ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100</a:t>
            </a:r>
          </a:p>
          <a:p>
            <a:pPr marL="457200" lvl="0">
              <a:lnSpc>
                <a:spcPct val="90000"/>
              </a:lnSpc>
            </a:pPr>
            <a:endParaRPr lang="en-US" sz="4000" dirty="0">
              <a:solidFill>
                <a:srgbClr val="15537E"/>
              </a:solidFill>
            </a:endParaRPr>
          </a:p>
          <a:p>
            <a:pPr marL="457200" lvl="0">
              <a:lnSpc>
                <a:spcPct val="90000"/>
              </a:lnSpc>
            </a:pPr>
            <a:r>
              <a:rPr lang="en-US" sz="39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-US" sz="3900" b="1" dirty="0" err="1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3900" b="1" dirty="0">
                <a:latin typeface="Courier New"/>
                <a:ea typeface="Courier New"/>
                <a:cs typeface="Courier New"/>
                <a:sym typeface="Wingdings" pitchFamily="2" charset="2"/>
              </a:rPr>
              <a:t>(100,0):</a:t>
            </a:r>
            <a:r>
              <a:rPr lang="en-US" sz="3900" dirty="0">
                <a:solidFill>
                  <a:srgbClr val="15537E"/>
                </a:solidFill>
                <a:ea typeface="Courier New"/>
              </a:rPr>
              <a:t>di </a:t>
            </a:r>
            <a:r>
              <a:rPr lang="en-US" sz="3900" dirty="0" err="1">
                <a:solidFill>
                  <a:srgbClr val="15537E"/>
                </a:solidFill>
                <a:ea typeface="Courier New"/>
              </a:rPr>
              <a:t>chuyển</a:t>
            </a:r>
            <a:r>
              <a:rPr lang="en-US" sz="39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900" dirty="0" err="1">
                <a:solidFill>
                  <a:srgbClr val="15537E"/>
                </a:solidFill>
                <a:ea typeface="Courier New"/>
              </a:rPr>
              <a:t>tới</a:t>
            </a:r>
            <a:r>
              <a:rPr lang="en-US" sz="39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900" dirty="0" err="1">
                <a:solidFill>
                  <a:srgbClr val="15537E"/>
                </a:solidFill>
                <a:ea typeface="Courier New"/>
              </a:rPr>
              <a:t>vị</a:t>
            </a:r>
            <a:r>
              <a:rPr lang="en-US" sz="39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900" dirty="0" err="1">
                <a:solidFill>
                  <a:srgbClr val="15537E"/>
                </a:solidFill>
                <a:ea typeface="Courier New"/>
              </a:rPr>
              <a:t>trí</a:t>
            </a:r>
            <a:r>
              <a:rPr lang="en-US" sz="39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900" dirty="0" err="1">
                <a:solidFill>
                  <a:srgbClr val="15537E"/>
                </a:solidFill>
                <a:ea typeface="Courier New"/>
              </a:rPr>
              <a:t>tọa</a:t>
            </a:r>
            <a:r>
              <a:rPr lang="en-US" sz="39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900" dirty="0" err="1">
                <a:solidFill>
                  <a:srgbClr val="15537E"/>
                </a:solidFill>
                <a:ea typeface="Courier New"/>
              </a:rPr>
              <a:t>độ</a:t>
            </a:r>
            <a:r>
              <a:rPr lang="en-US" sz="3900" dirty="0">
                <a:solidFill>
                  <a:srgbClr val="15537E"/>
                </a:solidFill>
                <a:ea typeface="Courier New"/>
              </a:rPr>
              <a:t> (100, 0)</a:t>
            </a:r>
          </a:p>
          <a:p>
            <a:pPr marL="457200" lvl="0">
              <a:lnSpc>
                <a:spcPct val="90000"/>
              </a:lnSpc>
            </a:pPr>
            <a:endParaRPr lang="en-US" sz="3900" dirty="0">
              <a:solidFill>
                <a:srgbClr val="15537E"/>
              </a:solidFill>
              <a:ea typeface="Courier New"/>
            </a:endParaRPr>
          </a:p>
          <a:p>
            <a:pPr marL="457200">
              <a:lnSpc>
                <a:spcPct val="90000"/>
              </a:lnSpc>
            </a:pPr>
            <a:r>
              <a:rPr lang="en-US" sz="36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-US" sz="3600" b="1" dirty="0" err="1"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US" sz="3600" b="1" dirty="0">
                <a:latin typeface="Courier New"/>
                <a:ea typeface="Courier New"/>
                <a:cs typeface="Courier New"/>
                <a:sym typeface="Wingdings" pitchFamily="2" charset="2"/>
              </a:rPr>
              <a:t>(100):</a:t>
            </a:r>
            <a:r>
              <a:rPr lang="en-US" sz="3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quay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phải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90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độ</a:t>
            </a:r>
            <a:endParaRPr lang="en-US" sz="3600" dirty="0">
              <a:solidFill>
                <a:srgbClr val="15537E"/>
              </a:solidFill>
              <a:ea typeface="Courier New"/>
            </a:endParaRPr>
          </a:p>
          <a:p>
            <a:pPr marL="457200">
              <a:lnSpc>
                <a:spcPct val="90000"/>
              </a:lnSpc>
            </a:pPr>
            <a:endParaRPr lang="en-US" sz="3600" dirty="0">
              <a:solidFill>
                <a:srgbClr val="15537E"/>
              </a:solidFill>
              <a:ea typeface="Courier New"/>
            </a:endParaRPr>
          </a:p>
          <a:p>
            <a:pPr marL="457200">
              <a:lnSpc>
                <a:spcPct val="90000"/>
              </a:lnSpc>
            </a:pPr>
            <a:r>
              <a:rPr lang="en-US" sz="36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-US" sz="3600" b="1" dirty="0" err="1"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3600" b="1" dirty="0">
                <a:latin typeface="Courier New"/>
                <a:ea typeface="Courier New"/>
                <a:cs typeface="Courier New"/>
                <a:sym typeface="Wingdings" pitchFamily="2" charset="2"/>
              </a:rPr>
              <a:t>(100):</a:t>
            </a:r>
            <a:r>
              <a:rPr lang="en-US" sz="3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quay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trái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90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độ</a:t>
            </a:r>
            <a:endParaRPr lang="en-US" sz="3600" dirty="0">
              <a:solidFill>
                <a:srgbClr val="15537E"/>
              </a:solidFill>
              <a:ea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85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/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Di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3C32449-CB68-CA48-9A3D-9C953D22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9596" y="1348969"/>
            <a:ext cx="9573990" cy="443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Di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endParaRPr dirty="0">
              <a:solidFill>
                <a:srgbClr val="15537E"/>
              </a:solidFill>
            </a:endParaRPr>
          </a:p>
        </p:txBody>
      </p:sp>
      <p:grpSp>
        <p:nvGrpSpPr>
          <p:cNvPr id="276" name="Google Shape;276;p36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77" name="Google Shape;277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8" name="Google Shape;278;p36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9" name="Google Shape;279;p36"/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90000"/>
              </a:lnSpc>
            </a:pPr>
            <a:r>
              <a:rPr lang="en-US" sz="4000" dirty="0" err="1">
                <a:solidFill>
                  <a:srgbClr val="15537E"/>
                </a:solidFill>
                <a:ea typeface="Courier New"/>
              </a:rPr>
              <a:t>Muốn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đối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tượng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đồ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họa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di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chuyển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không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vẽ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thì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ta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chỉ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cần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sử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dụng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dirty="0" err="1">
                <a:solidFill>
                  <a:srgbClr val="15537E"/>
                </a:solidFill>
                <a:ea typeface="Courier New"/>
              </a:rPr>
              <a:t>hàm</a:t>
            </a:r>
            <a:r>
              <a:rPr lang="en-US" sz="40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4000" b="1" dirty="0" err="1">
                <a:latin typeface="Courier New"/>
                <a:ea typeface="Courier New"/>
                <a:cs typeface="Courier New"/>
                <a:sym typeface="Courier New"/>
              </a:rPr>
              <a:t>penup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Wingdings" pitchFamily="2" charset="2"/>
              </a:rPr>
              <a:t>()</a:t>
            </a:r>
            <a:endParaRPr lang="en-US" sz="4000" dirty="0">
              <a:solidFill>
                <a:srgbClr val="15537E"/>
              </a:solidFill>
              <a:ea typeface="Courier New"/>
            </a:endParaRPr>
          </a:p>
          <a:p>
            <a:pPr marL="457200" lvl="0">
              <a:lnSpc>
                <a:spcPct val="90000"/>
              </a:lnSpc>
            </a:pPr>
            <a:endParaRPr lang="en-US" sz="4000" dirty="0">
              <a:solidFill>
                <a:srgbClr val="15537E"/>
              </a:solidFill>
            </a:endParaRPr>
          </a:p>
          <a:p>
            <a:pPr marL="457200" lvl="0">
              <a:lnSpc>
                <a:spcPct val="90000"/>
              </a:lnSpc>
            </a:pPr>
            <a:r>
              <a:rPr lang="en-US" sz="3600" dirty="0" err="1">
                <a:solidFill>
                  <a:srgbClr val="15537E"/>
                </a:solidFill>
                <a:ea typeface="Courier New"/>
              </a:rPr>
              <a:t>Muốn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đối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tượng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đồ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họa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di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chuyển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và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vẽ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thì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ta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sử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dụng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600" dirty="0" err="1">
                <a:solidFill>
                  <a:srgbClr val="15537E"/>
                </a:solidFill>
                <a:ea typeface="Courier New"/>
              </a:rPr>
              <a:t>hàm</a:t>
            </a:r>
            <a:r>
              <a:rPr lang="en-US" sz="3600" dirty="0">
                <a:solidFill>
                  <a:srgbClr val="15537E"/>
                </a:solidFill>
                <a:ea typeface="Courier New"/>
              </a:rPr>
              <a:t> </a:t>
            </a:r>
            <a:r>
              <a:rPr lang="en-US" sz="3600" b="1" dirty="0" err="1">
                <a:latin typeface="Courier New"/>
                <a:ea typeface="Courier New"/>
                <a:cs typeface="Courier New"/>
                <a:sym typeface="Courier New"/>
              </a:rPr>
              <a:t>pendown</a:t>
            </a:r>
            <a:r>
              <a:rPr lang="en-US" sz="3600" b="1" dirty="0">
                <a:latin typeface="Courier New"/>
                <a:ea typeface="Courier New"/>
                <a:cs typeface="Courier New"/>
                <a:sym typeface="Wingdings" pitchFamily="2" charset="2"/>
              </a:rPr>
              <a:t>()</a:t>
            </a:r>
            <a:endParaRPr lang="en-US" sz="3600" dirty="0">
              <a:solidFill>
                <a:srgbClr val="15537E"/>
              </a:solidFill>
              <a:ea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039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/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Di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3C32449-CB68-CA48-9A3D-9C953D22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9596" y="1363836"/>
            <a:ext cx="9573990" cy="44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2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/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Di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3C32449-CB68-CA48-9A3D-9C953D22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79846" y="1094532"/>
            <a:ext cx="8232308" cy="53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endParaRPr b="1" dirty="0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E57AF2-4620-1545-8995-BB2432D6367B}"/>
              </a:ext>
            </a:extLst>
          </p:cNvPr>
          <p:cNvSpPr txBox="1"/>
          <p:nvPr/>
        </p:nvSpPr>
        <p:spPr>
          <a:xfrm>
            <a:off x="498102" y="1083466"/>
            <a:ext cx="114230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Khái niệm tổng quan về đồ họa máy tính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Thư viện đồ họa turtle 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Làm quen với turtle, điều khiển đối tượng đồ họa vẽ các hình khối đơn giản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57127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ctrTitle" idx="4294967295"/>
          </p:nvPr>
        </p:nvSpPr>
        <p:spPr>
          <a:xfrm>
            <a:off x="0" y="1781896"/>
            <a:ext cx="12231392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100" b="1" i="0" u="none" strike="noStrike" cap="none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endParaRPr sz="4100"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3000" b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GV: Phạm Ngọc Hòa</a:t>
            </a:r>
            <a:endParaRPr sz="3000" b="1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416949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0" y="1604096"/>
            <a:ext cx="12192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họa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thư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viện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Turtle</a:t>
            </a:r>
            <a:endParaRPr sz="4400" b="0" i="0" u="none" strike="noStrike" cap="none" dirty="0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361118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Kiến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endParaRPr b="1" dirty="0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E57AF2-4620-1545-8995-BB2432D6367B}"/>
              </a:ext>
            </a:extLst>
          </p:cNvPr>
          <p:cNvSpPr txBox="1"/>
          <p:nvPr/>
        </p:nvSpPr>
        <p:spPr>
          <a:xfrm>
            <a:off x="498102" y="1083466"/>
            <a:ext cx="1142309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Khái niệm tổng quan về đồ họa máy tính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Thư viện đồ họa turtle 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Ôn tập kiến thức vòng lặp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Làm quen với turtle, điều khiển đối tượng đồ họa vẽ các hình khối đơn giản</a:t>
            </a:r>
            <a:endParaRPr lang="en-US" sz="4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họa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máy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8100" y="1030019"/>
            <a:ext cx="7350500" cy="2022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76E70-FE21-DD45-9A62-997C03550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00" y="3278546"/>
            <a:ext cx="7579100" cy="3116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489A0D-7130-0545-A637-BEE14C8B3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780" y="1030019"/>
            <a:ext cx="5421423" cy="5567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Thư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viện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họa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turtle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5E4163F-FB7B-7844-AF4D-114A9AFEF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0" y="1692910"/>
            <a:ext cx="11423100" cy="40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Thư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viện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họa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turtle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" name="Online Media 3" descr="Turtle Graphics on Python 3">
            <a:hlinkClick r:id="" action="ppaction://media"/>
            <a:extLst>
              <a:ext uri="{FF2B5EF4-FFF2-40B4-BE49-F238E27FC236}">
                <a16:creationId xmlns:a16="http://schemas.microsoft.com/office/drawing/2014/main" id="{54D514DD-C511-284D-AB2F-9494A6E3D9A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99335" y="969059"/>
            <a:ext cx="7593330" cy="56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dung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thư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viện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turtle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Google Shape;279;p36">
            <a:extLst>
              <a:ext uri="{FF2B5EF4-FFF2-40B4-BE49-F238E27FC236}">
                <a16:creationId xmlns:a16="http://schemas.microsoft.com/office/drawing/2014/main" id="{438D531D-4CF7-4D49-AE07-5C75193BF2E6}"/>
              </a:ext>
            </a:extLst>
          </p:cNvPr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90000"/>
              </a:lnSpc>
            </a:pPr>
            <a:r>
              <a:rPr lang="en-US" sz="4000" dirty="0">
                <a:solidFill>
                  <a:srgbClr val="15537E"/>
                </a:solidFill>
              </a:rPr>
              <a:t>- Import module turtle: </a:t>
            </a:r>
          </a:p>
          <a:p>
            <a:pPr marL="457200" lvl="0" algn="ctr">
              <a:lnSpc>
                <a:spcPct val="90000"/>
              </a:lnSpc>
            </a:pP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40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turtle</a:t>
            </a:r>
          </a:p>
          <a:p>
            <a:pPr marL="457200" lvl="0" algn="ctr">
              <a:lnSpc>
                <a:spcPct val="90000"/>
              </a:lnSpc>
            </a:pPr>
            <a:endParaRPr lang="en-US" sz="4000" dirty="0"/>
          </a:p>
          <a:p>
            <a:pPr marL="457200" lvl="0">
              <a:lnSpc>
                <a:spcPct val="90000"/>
              </a:lnSpc>
            </a:pPr>
            <a:r>
              <a:rPr lang="en-US" sz="4000" dirty="0">
                <a:solidFill>
                  <a:srgbClr val="15537E"/>
                </a:solidFill>
              </a:rPr>
              <a:t>- </a:t>
            </a:r>
            <a:r>
              <a:rPr lang="en-US" sz="4000" dirty="0" err="1">
                <a:solidFill>
                  <a:srgbClr val="15537E"/>
                </a:solidFill>
              </a:rPr>
              <a:t>Khai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báo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màn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hình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đồ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họa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của</a:t>
            </a:r>
            <a:r>
              <a:rPr lang="en-US" sz="4000" dirty="0">
                <a:solidFill>
                  <a:srgbClr val="15537E"/>
                </a:solidFill>
              </a:rPr>
              <a:t> turtle </a:t>
            </a:r>
            <a:r>
              <a:rPr lang="en-US" sz="4000" dirty="0" err="1">
                <a:solidFill>
                  <a:srgbClr val="15537E"/>
                </a:solidFill>
              </a:rPr>
              <a:t>sẽ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sử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dụng</a:t>
            </a:r>
            <a:r>
              <a:rPr lang="en-US" sz="4000" dirty="0">
                <a:solidFill>
                  <a:srgbClr val="15537E"/>
                </a:solidFill>
              </a:rPr>
              <a:t>:</a:t>
            </a:r>
          </a:p>
          <a:p>
            <a:pPr marL="457200" algn="ctr">
              <a:lnSpc>
                <a:spcPct val="90000"/>
              </a:lnSpc>
            </a:pP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screen = </a:t>
            </a:r>
            <a:r>
              <a:rPr lang="en-US" sz="40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lang="en-US" sz="4000" b="1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endParaRPr lang="en-US" sz="40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algn="ctr">
              <a:lnSpc>
                <a:spcPct val="90000"/>
              </a:lnSpc>
            </a:pPr>
            <a:endParaRPr lang="en-US" sz="4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>
              <a:lnSpc>
                <a:spcPct val="90000"/>
              </a:lnSpc>
            </a:pPr>
            <a:r>
              <a:rPr lang="en-US" sz="4000" dirty="0">
                <a:solidFill>
                  <a:srgbClr val="15537E"/>
                </a:solidFill>
              </a:rPr>
              <a:t>- </a:t>
            </a:r>
            <a:r>
              <a:rPr lang="en-US" sz="4000" dirty="0" err="1">
                <a:solidFill>
                  <a:srgbClr val="15537E"/>
                </a:solidFill>
              </a:rPr>
              <a:t>Thiết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lập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màu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nền</a:t>
            </a:r>
            <a:endParaRPr lang="en-US" sz="4000" dirty="0">
              <a:solidFill>
                <a:srgbClr val="15537E"/>
              </a:solidFill>
            </a:endParaRPr>
          </a:p>
          <a:p>
            <a:pPr marL="457200" algn="ctr">
              <a:lnSpc>
                <a:spcPct val="90000"/>
              </a:lnSpc>
            </a:pPr>
            <a:r>
              <a:rPr lang="en-US" sz="4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Screen.</a:t>
            </a:r>
            <a:r>
              <a:rPr lang="en-US" sz="4000" b="1" dirty="0" err="1">
                <a:latin typeface="Courier New"/>
                <a:ea typeface="Courier New"/>
                <a:cs typeface="Courier New"/>
                <a:sym typeface="Courier New"/>
              </a:rPr>
              <a:t>bgcolor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“blue”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000" b="1" dirty="0">
              <a:latin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556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Tạo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họa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Google Shape;279;p36">
            <a:extLst>
              <a:ext uri="{FF2B5EF4-FFF2-40B4-BE49-F238E27FC236}">
                <a16:creationId xmlns:a16="http://schemas.microsoft.com/office/drawing/2014/main" id="{438D531D-4CF7-4D49-AE07-5C75193BF2E6}"/>
              </a:ext>
            </a:extLst>
          </p:cNvPr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90000"/>
              </a:lnSpc>
            </a:pPr>
            <a:r>
              <a:rPr lang="en-US" sz="4000" dirty="0">
                <a:solidFill>
                  <a:srgbClr val="15537E"/>
                </a:solidFill>
              </a:rPr>
              <a:t>- </a:t>
            </a:r>
            <a:r>
              <a:rPr lang="en-US" sz="4000" dirty="0" err="1">
                <a:solidFill>
                  <a:srgbClr val="15537E"/>
                </a:solidFill>
              </a:rPr>
              <a:t>Khởi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tạo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đối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tượng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đồ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họa</a:t>
            </a:r>
            <a:endParaRPr lang="en-US" sz="4000" dirty="0">
              <a:solidFill>
                <a:srgbClr val="15537E"/>
              </a:solidFill>
            </a:endParaRPr>
          </a:p>
          <a:p>
            <a:pPr marL="457200" algn="ctr">
              <a:lnSpc>
                <a:spcPct val="90000"/>
              </a:lnSpc>
            </a:pP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 = </a:t>
            </a:r>
            <a:r>
              <a:rPr lang="en-US" sz="40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lang="en-US" sz="4000" b="1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457200" algn="ctr">
              <a:lnSpc>
                <a:spcPct val="90000"/>
              </a:lnSpc>
            </a:pPr>
            <a:endParaRPr lang="en-US" sz="4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>
              <a:lnSpc>
                <a:spcPct val="90000"/>
              </a:lnSpc>
            </a:pPr>
            <a:r>
              <a:rPr lang="en-US" sz="4000" dirty="0">
                <a:solidFill>
                  <a:srgbClr val="15537E"/>
                </a:solidFill>
              </a:rPr>
              <a:t>- </a:t>
            </a:r>
            <a:r>
              <a:rPr lang="en-US" sz="4000" dirty="0" err="1">
                <a:solidFill>
                  <a:srgbClr val="15537E"/>
                </a:solidFill>
              </a:rPr>
              <a:t>Khởi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tạo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đối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tượng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với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các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hình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dạng</a:t>
            </a:r>
            <a:endParaRPr lang="en-US" sz="4000" dirty="0">
              <a:solidFill>
                <a:srgbClr val="15537E"/>
              </a:solidFill>
            </a:endParaRPr>
          </a:p>
          <a:p>
            <a:pPr marL="457200" algn="ctr">
              <a:lnSpc>
                <a:spcPct val="90000"/>
              </a:lnSpc>
            </a:pPr>
            <a:r>
              <a:rPr lang="en-US" sz="4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-US" sz="4000" b="1" dirty="0" err="1"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“circle”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000" b="1" dirty="0">
              <a:latin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4D434-8506-DB43-BC3F-48662A287D31}"/>
              </a:ext>
            </a:extLst>
          </p:cNvPr>
          <p:cNvSpPr txBox="1"/>
          <p:nvPr/>
        </p:nvSpPr>
        <p:spPr>
          <a:xfrm>
            <a:off x="498101" y="5166360"/>
            <a:ext cx="11423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'arrow', 'turtle', 'circle', 'square', 'triangle', 'classic'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96B68-EBD8-484B-ADD5-61C6611D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5822664"/>
            <a:ext cx="43815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dung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thư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viện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turtle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3C32449-CB68-CA48-9A3D-9C953D22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3" y="2142501"/>
            <a:ext cx="10633973" cy="2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1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332</Words>
  <Application>Microsoft Macintosh PowerPoint</Application>
  <PresentationFormat>Widescreen</PresentationFormat>
  <Paragraphs>52</Paragraphs>
  <Slides>16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Helvetica Neue</vt:lpstr>
      <vt:lpstr>Arial</vt:lpstr>
      <vt:lpstr>Courier New</vt:lpstr>
      <vt:lpstr>Arial Narrow</vt:lpstr>
      <vt:lpstr>Century Gothic</vt:lpstr>
      <vt:lpstr>Office Theme</vt:lpstr>
      <vt:lpstr>HỌC VIỆN SÁNG TẠO CÔNG NGHỆ  GV: Phạm Ngọc Hoà</vt:lpstr>
      <vt:lpstr> Lập trình đồ họa với thư viện Turtle</vt:lpstr>
      <vt:lpstr>Kiến thức</vt:lpstr>
      <vt:lpstr>Đồ họa máy tính</vt:lpstr>
      <vt:lpstr>Thư viện đồ họa turtle</vt:lpstr>
      <vt:lpstr>Thư viện đồ họa turtle</vt:lpstr>
      <vt:lpstr>Sử dung thư viện turtle</vt:lpstr>
      <vt:lpstr>Tạo đối tượng đồ họa</vt:lpstr>
      <vt:lpstr>Sử dung thư viện turtle</vt:lpstr>
      <vt:lpstr>Di chuyển các đối tượng</vt:lpstr>
      <vt:lpstr>Di chuyển các đối tượng</vt:lpstr>
      <vt:lpstr>Di chuyển các đối tượng</vt:lpstr>
      <vt:lpstr>Di chuyển các đối tượng</vt:lpstr>
      <vt:lpstr>Di chuyển các đối tượng</vt:lpstr>
      <vt:lpstr>Tổng kết</vt:lpstr>
      <vt:lpstr>HỌC VIỆN SÁNG TẠO CÔNG NGHỆ  GV: Phạm Ngọc Hòa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SÁNG TẠO CÔNG NGHỆ  GV: Phạm Ngọc Hoà</dc:title>
  <cp:lastModifiedBy>Hoa Pham</cp:lastModifiedBy>
  <cp:revision>48</cp:revision>
  <dcterms:modified xsi:type="dcterms:W3CDTF">2019-08-17T16:13:29Z</dcterms:modified>
</cp:coreProperties>
</file>