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84" r:id="rId6"/>
    <p:sldId id="300" r:id="rId7"/>
    <p:sldId id="283" r:id="rId8"/>
    <p:sldId id="293" r:id="rId9"/>
    <p:sldId id="301" r:id="rId10"/>
    <p:sldId id="302" r:id="rId11"/>
    <p:sldId id="294" r:id="rId12"/>
    <p:sldId id="303" r:id="rId13"/>
    <p:sldId id="281" r:id="rId14"/>
  </p:sldIdLst>
  <p:sldSz cx="12192000" cy="6858000"/>
  <p:notesSz cx="6858000" cy="9144000"/>
  <p:embeddedFontLst>
    <p:embeddedFont>
      <p:font typeface="Arial Narrow" panose="020B0604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29"/>
    <p:restoredTop sz="80926"/>
  </p:normalViewPr>
  <p:slideViewPr>
    <p:cSldViewPr snapToGrid="0">
      <p:cViewPr varScale="1">
        <p:scale>
          <a:sx n="72" d="100"/>
          <a:sy n="72" d="100"/>
        </p:scale>
        <p:origin x="2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03381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33451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16618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14638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79711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80426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97456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6784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Narrow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BG">
  <p:cSld name="Full Image BG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">
  <p:cSld name="About U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6813356" y="1660604"/>
            <a:ext cx="4293830" cy="429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Slide">
  <p:cSld name="General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 amt="50000"/>
          </a:blip>
          <a:srcRect l="67125"/>
          <a:stretch/>
        </p:blipFill>
        <p:spPr>
          <a:xfrm rot="10800000">
            <a:off x="-1" y="-1"/>
            <a:ext cx="4450081" cy="685833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582968" y="1061803"/>
            <a:ext cx="5510430" cy="5360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4" y="2"/>
            <a:ext cx="11561510" cy="43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 rot="5400000">
            <a:off x="11554020" y="107607"/>
            <a:ext cx="647010" cy="43179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134" y="0"/>
                </a:lnTo>
                <a:lnTo>
                  <a:pt x="21600" y="10507"/>
                </a:lnTo>
                <a:lnTo>
                  <a:pt x="13134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E5108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2" y="455763"/>
            <a:ext cx="11561765" cy="39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3"/>
          </p:nvPr>
        </p:nvSpPr>
        <p:spPr>
          <a:xfrm>
            <a:off x="11662309" y="-36632"/>
            <a:ext cx="427416" cy="51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2" name="Google Shape;62;p14"/>
          <p:cNvCxnSpPr/>
          <p:nvPr/>
        </p:nvCxnSpPr>
        <p:spPr>
          <a:xfrm rot="10800000">
            <a:off x="527156" y="443321"/>
            <a:ext cx="11022372" cy="1"/>
          </a:xfrm>
          <a:prstGeom prst="straightConnector1">
            <a:avLst/>
          </a:prstGeom>
          <a:noFill/>
          <a:ln w="12700" cap="flat" cmpd="sng">
            <a:solidFill>
              <a:srgbClr val="8DCCBB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645412"/>
            <a:ext cx="12192000" cy="18493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1" y="-1"/>
            <a:ext cx="2713581" cy="4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FinTech :: NganLuong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 0">
  <p:cSld name="1_Two Content 0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82968" y="1061803"/>
            <a:ext cx="5510430" cy="5360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 Narrow"/>
              <a:buChar char="•"/>
              <a:defRPr sz="1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" y="2"/>
            <a:ext cx="11561510" cy="43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2" y="455763"/>
            <a:ext cx="11561765" cy="39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3"/>
          </p:nvPr>
        </p:nvSpPr>
        <p:spPr>
          <a:xfrm>
            <a:off x="11662309" y="-36632"/>
            <a:ext cx="427416" cy="51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" y="2"/>
            <a:ext cx="11561510" cy="43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/>
          <p:nvPr/>
        </p:nvSpPr>
        <p:spPr>
          <a:xfrm rot="5400000">
            <a:off x="11554020" y="107607"/>
            <a:ext cx="647010" cy="43179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3134" y="0"/>
                </a:lnTo>
                <a:lnTo>
                  <a:pt x="21600" y="10507"/>
                </a:lnTo>
                <a:lnTo>
                  <a:pt x="13134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E5108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2" y="455763"/>
            <a:ext cx="11561765" cy="39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 Narrow"/>
              <a:buNone/>
              <a:defRPr sz="1600" b="0" i="0" u="none" strike="noStrike" cap="none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11662309" y="-36632"/>
            <a:ext cx="427416" cy="51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7" name="Google Shape;77;p16"/>
          <p:cNvCxnSpPr/>
          <p:nvPr/>
        </p:nvCxnSpPr>
        <p:spPr>
          <a:xfrm rot="10800000">
            <a:off x="527156" y="443321"/>
            <a:ext cx="11022372" cy="1"/>
          </a:xfrm>
          <a:prstGeom prst="straightConnector1">
            <a:avLst/>
          </a:prstGeom>
          <a:noFill/>
          <a:ln w="12700" cap="flat" cmpd="sng">
            <a:solidFill>
              <a:srgbClr val="8DCCBB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8" name="Google Shape;78;p16"/>
          <p:cNvSpPr/>
          <p:nvPr/>
        </p:nvSpPr>
        <p:spPr>
          <a:xfrm>
            <a:off x="1" y="-1"/>
            <a:ext cx="2713581" cy="4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FinTech :: NganLuong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 Narrow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Narrow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Narrow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 Narrow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4WD3-30GNA?feature=oembed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ctrTitle" idx="4294967295"/>
          </p:nvPr>
        </p:nvSpPr>
        <p:spPr>
          <a:xfrm>
            <a:off x="3310130" y="1873246"/>
            <a:ext cx="8921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en-US" sz="4100" b="1" i="0" u="none" strike="noStrike" cap="none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HỌC VIỆN SÁNG TẠO CÔNG NGHỆ</a:t>
            </a:r>
            <a:endParaRPr sz="4100" b="1" i="0" u="none" strike="noStrike" cap="none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endParaRPr sz="4100" b="1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en-US" sz="3000" b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GV: Phạm Ngọc Hoà</a:t>
            </a:r>
            <a:endParaRPr sz="3000" b="1"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1509" y="4596728"/>
            <a:ext cx="3252102" cy="11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Quy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làm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game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69F2903-04B3-9046-8107-9E8FEECF5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03" y="1032108"/>
            <a:ext cx="10181994" cy="570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8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Game: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Chiến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binh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gian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1CA34C6-CFCB-ED44-A34A-F4EED83F3664}"/>
              </a:ext>
            </a:extLst>
          </p:cNvPr>
          <p:cNvSpPr/>
          <p:nvPr/>
        </p:nvSpPr>
        <p:spPr>
          <a:xfrm>
            <a:off x="498100" y="969059"/>
            <a:ext cx="1126359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200" dirty="0">
                <a:solidFill>
                  <a:srgbClr val="002060"/>
                </a:solidFill>
              </a:rPr>
              <a:t>Kịch bản Game: </a:t>
            </a:r>
          </a:p>
          <a:p>
            <a:pPr marL="457200" indent="-457200">
              <a:buFontTx/>
              <a:buChar char="-"/>
            </a:pPr>
            <a:r>
              <a:rPr lang="vi-VN" sz="3200" dirty="0">
                <a:solidFill>
                  <a:srgbClr val="002060"/>
                </a:solidFill>
              </a:rPr>
              <a:t>Nhân vật: Có 2 nhân vật: quái vật (là 1 hình ảnh.gif) và siêu anh hùng (chính là hình con rùa –turtle) </a:t>
            </a:r>
          </a:p>
          <a:p>
            <a:pPr marL="457200" indent="-457200">
              <a:buFontTx/>
              <a:buChar char="-"/>
            </a:pPr>
            <a:r>
              <a:rPr lang="vi-VN" sz="3200" dirty="0">
                <a:solidFill>
                  <a:srgbClr val="002060"/>
                </a:solidFill>
              </a:rPr>
              <a:t>Di chuyển: </a:t>
            </a:r>
          </a:p>
          <a:p>
            <a:r>
              <a:rPr lang="vi-VN" sz="3200" dirty="0">
                <a:solidFill>
                  <a:srgbClr val="002060"/>
                </a:solidFill>
              </a:rPr>
              <a:t>+ Quái vật sẽ di chuyển trong vùng đồ họa, nếu va chạm biên vùng đồ họa sẽ bật lại di chuyển ngược lại </a:t>
            </a:r>
          </a:p>
          <a:p>
            <a:r>
              <a:rPr lang="vi-VN" sz="3200" dirty="0">
                <a:solidFill>
                  <a:srgbClr val="002060"/>
                </a:solidFill>
              </a:rPr>
              <a:t>+ Siêu anh hùng sẽ được người chơi điều khiển để lao vào quái vật; nếu lao trúng thì trò chơi kết thúc và giải cứu được thế giới. </a:t>
            </a:r>
          </a:p>
          <a:p>
            <a:r>
              <a:rPr lang="vi-VN" sz="3200" dirty="0">
                <a:solidFill>
                  <a:srgbClr val="002060"/>
                </a:solidFill>
              </a:rPr>
              <a:t>- Trò chơi kết thúc khi: Siêu anh hùng lao được vào quái vật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1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endParaRPr b="1" dirty="0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9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98" name="Google Shape;98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9" name="Google Shape;99;p19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1E57AF2-4620-1545-8995-BB2432D6367B}"/>
              </a:ext>
            </a:extLst>
          </p:cNvPr>
          <p:cNvSpPr txBox="1"/>
          <p:nvPr/>
        </p:nvSpPr>
        <p:spPr>
          <a:xfrm>
            <a:off x="498102" y="1083466"/>
            <a:ext cx="1142309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508000">
              <a:lnSpc>
                <a:spcPct val="90000"/>
              </a:lnSpc>
              <a:buClr>
                <a:srgbClr val="15537E"/>
              </a:buClr>
              <a:buSzPts val="4400"/>
              <a:buChar char="●"/>
            </a:pPr>
            <a:r>
              <a:rPr lang="vi-VN" sz="4500" dirty="0">
                <a:solidFill>
                  <a:srgbClr val="15537E"/>
                </a:solidFill>
              </a:rPr>
              <a:t>Ôn lại kiến thức về hàm</a:t>
            </a:r>
          </a:p>
          <a:p>
            <a:pPr marL="457200" lvl="0" indent="-508000">
              <a:lnSpc>
                <a:spcPct val="90000"/>
              </a:lnSpc>
              <a:buClr>
                <a:srgbClr val="15537E"/>
              </a:buClr>
              <a:buSzPts val="4400"/>
              <a:buFont typeface="Arial"/>
              <a:buChar char="●"/>
            </a:pPr>
            <a:r>
              <a:rPr lang="vi-VN" sz="4500" dirty="0">
                <a:solidFill>
                  <a:srgbClr val="15537E"/>
                </a:solidFill>
              </a:rPr>
              <a:t>Chức năng hiển thị ảnh nền, hình ảnh nhân vật của Turtle</a:t>
            </a:r>
          </a:p>
          <a:p>
            <a:pPr marL="457200" lvl="0" indent="-508000">
              <a:lnSpc>
                <a:spcPct val="90000"/>
              </a:lnSpc>
              <a:buClr>
                <a:srgbClr val="15537E"/>
              </a:buClr>
              <a:buSzPts val="4400"/>
              <a:buFont typeface="Arial"/>
              <a:buChar char="●"/>
            </a:pPr>
            <a:r>
              <a:rPr lang="vi-VN" sz="4500" dirty="0">
                <a:solidFill>
                  <a:srgbClr val="15537E"/>
                </a:solidFill>
              </a:rPr>
              <a:t>Điều khiển nhân vật bằng các phím di chuyển</a:t>
            </a:r>
          </a:p>
          <a:p>
            <a:pPr marL="457200" lvl="0" indent="-508000">
              <a:lnSpc>
                <a:spcPct val="90000"/>
              </a:lnSpc>
              <a:buClr>
                <a:srgbClr val="15537E"/>
              </a:buClr>
              <a:buSzPts val="4400"/>
              <a:buFont typeface="Arial"/>
              <a:buChar char="●"/>
            </a:pPr>
            <a:r>
              <a:rPr lang="vi-VN" sz="4500" dirty="0">
                <a:solidFill>
                  <a:srgbClr val="15537E"/>
                </a:solidFill>
              </a:rPr>
              <a:t>Thiết kế kịch bản game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56790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ctrTitle" idx="4294967295"/>
          </p:nvPr>
        </p:nvSpPr>
        <p:spPr>
          <a:xfrm>
            <a:off x="0" y="1781896"/>
            <a:ext cx="12231392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en-US" sz="4100" b="1" i="0" u="none" strike="noStrike" cap="none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HỌC VIỆN SÁNG TẠO CÔNG NGHỆ</a:t>
            </a:r>
            <a:endParaRPr sz="4100" b="1" i="0" u="none" strike="noStrike" cap="none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endParaRPr sz="4100" b="1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en-US" sz="3000" b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GV: Phạm Ngọc Hòa</a:t>
            </a:r>
            <a:endParaRPr sz="3000" b="1"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9644" y="4169497"/>
            <a:ext cx="3252103" cy="11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 idx="4294967295"/>
          </p:nvPr>
        </p:nvSpPr>
        <p:spPr>
          <a:xfrm>
            <a:off x="0" y="1604096"/>
            <a:ext cx="12192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C2A8"/>
              </a:buClr>
              <a:buSzPts val="41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00" b="1" i="0" u="none" strike="noStrike" cap="none" dirty="0" err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Làm</a:t>
            </a:r>
            <a:r>
              <a:rPr lang="en-US" sz="4100" b="1" i="0" u="none" strike="noStrike" cap="none" dirty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 game: </a:t>
            </a:r>
            <a:r>
              <a:rPr lang="en-US" sz="4100" b="1" i="0" u="none" strike="noStrike" cap="none" dirty="0" err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Chiến</a:t>
            </a:r>
            <a:r>
              <a:rPr lang="en-US" sz="4100" b="1" i="0" u="none" strike="noStrike" cap="none" dirty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00" b="1" dirty="0" err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binh</a:t>
            </a:r>
            <a:r>
              <a:rPr lang="en-US" sz="4100" b="1" dirty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00" b="1" dirty="0" err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4100" b="1" dirty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00" b="1" dirty="0" err="1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gian</a:t>
            </a:r>
            <a:r>
              <a:rPr lang="en-US" sz="4100" b="1" dirty="0">
                <a:solidFill>
                  <a:srgbClr val="15537E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endParaRPr sz="4400" b="0" i="0" u="none" strike="noStrike" cap="none" dirty="0">
              <a:solidFill>
                <a:srgbClr val="1553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9644" y="3611187"/>
            <a:ext cx="3252103" cy="111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98103" y="123975"/>
            <a:ext cx="10114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Kiến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thức</a:t>
            </a:r>
            <a:endParaRPr b="1" dirty="0">
              <a:solidFill>
                <a:srgbClr val="5CC2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9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98" name="Google Shape;98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9" name="Google Shape;99;p19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1E57AF2-4620-1545-8995-BB2432D6367B}"/>
              </a:ext>
            </a:extLst>
          </p:cNvPr>
          <p:cNvSpPr txBox="1"/>
          <p:nvPr/>
        </p:nvSpPr>
        <p:spPr>
          <a:xfrm>
            <a:off x="498102" y="1083466"/>
            <a:ext cx="1142309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508000">
              <a:lnSpc>
                <a:spcPct val="90000"/>
              </a:lnSpc>
              <a:buClr>
                <a:srgbClr val="15537E"/>
              </a:buClr>
              <a:buSzPts val="4400"/>
              <a:buChar char="●"/>
            </a:pPr>
            <a:r>
              <a:rPr lang="vi-VN" sz="4500" dirty="0">
                <a:solidFill>
                  <a:srgbClr val="15537E"/>
                </a:solidFill>
              </a:rPr>
              <a:t>Ôn lại kiến thức về hàm</a:t>
            </a:r>
          </a:p>
          <a:p>
            <a:pPr marL="457200" lvl="0" indent="-508000">
              <a:lnSpc>
                <a:spcPct val="90000"/>
              </a:lnSpc>
              <a:buClr>
                <a:srgbClr val="15537E"/>
              </a:buClr>
              <a:buSzPts val="4400"/>
              <a:buFont typeface="Arial"/>
              <a:buChar char="●"/>
            </a:pPr>
            <a:r>
              <a:rPr lang="vi-VN" sz="4500" dirty="0">
                <a:solidFill>
                  <a:srgbClr val="15537E"/>
                </a:solidFill>
              </a:rPr>
              <a:t>Chức năng hiển thị ảnh nền, hình ảnh nhân vật của Turtle</a:t>
            </a:r>
          </a:p>
          <a:p>
            <a:pPr marL="457200" lvl="0" indent="-508000">
              <a:lnSpc>
                <a:spcPct val="90000"/>
              </a:lnSpc>
              <a:buClr>
                <a:srgbClr val="15537E"/>
              </a:buClr>
              <a:buSzPts val="4400"/>
              <a:buFont typeface="Arial"/>
              <a:buChar char="●"/>
            </a:pPr>
            <a:r>
              <a:rPr lang="vi-VN" sz="4500" dirty="0">
                <a:solidFill>
                  <a:srgbClr val="15537E"/>
                </a:solidFill>
              </a:rPr>
              <a:t>Điều khiển nhân vật bằng các phím di chuyển</a:t>
            </a:r>
          </a:p>
          <a:p>
            <a:pPr marL="457200" lvl="0" indent="-508000">
              <a:lnSpc>
                <a:spcPct val="90000"/>
              </a:lnSpc>
              <a:buClr>
                <a:srgbClr val="15537E"/>
              </a:buClr>
              <a:buSzPts val="4400"/>
              <a:buFont typeface="Arial"/>
              <a:buChar char="●"/>
            </a:pPr>
            <a:r>
              <a:rPr lang="vi-VN" sz="4500" dirty="0">
                <a:solidFill>
                  <a:srgbClr val="15537E"/>
                </a:solidFill>
              </a:rPr>
              <a:t>Thiết kế kịch bản game</a:t>
            </a:r>
            <a:endParaRPr lang="en-US" sz="4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Game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chiến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binh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gian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" name="Online Media 1" descr="Space Warrior: The Origin [Android/iOS] Gameplay (HD)">
            <a:hlinkClick r:id="" action="ppaction://media"/>
            <a:extLst>
              <a:ext uri="{FF2B5EF4-FFF2-40B4-BE49-F238E27FC236}">
                <a16:creationId xmlns:a16="http://schemas.microsoft.com/office/drawing/2014/main" id="{93E1F5C5-A97B-A545-8307-634860E3255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279406" y="938950"/>
            <a:ext cx="7633188" cy="5720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Chèn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tượng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nền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5BD0257-D881-7D48-9ED0-BBE28635F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871" y="2569688"/>
            <a:ext cx="8033564" cy="171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5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Chèn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tượng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nền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5BD0257-D881-7D48-9ED0-BBE28635F0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8100" y="1130423"/>
            <a:ext cx="9470653" cy="535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4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/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Chèn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tượng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nền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" name="Google Shape;279;p36">
            <a:extLst>
              <a:ext uri="{FF2B5EF4-FFF2-40B4-BE49-F238E27FC236}">
                <a16:creationId xmlns:a16="http://schemas.microsoft.com/office/drawing/2014/main" id="{438D531D-4CF7-4D49-AE07-5C75193BF2E6}"/>
              </a:ext>
            </a:extLst>
          </p:cNvPr>
          <p:cNvSpPr txBox="1"/>
          <p:nvPr/>
        </p:nvSpPr>
        <p:spPr>
          <a:xfrm>
            <a:off x="0" y="1013325"/>
            <a:ext cx="12192000" cy="58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lnSpc>
                <a:spcPct val="90000"/>
              </a:lnSpc>
            </a:pPr>
            <a:r>
              <a:rPr lang="en-US" sz="4000" dirty="0">
                <a:solidFill>
                  <a:srgbClr val="15537E"/>
                </a:solidFill>
              </a:rPr>
              <a:t>- </a:t>
            </a:r>
            <a:r>
              <a:rPr lang="en-US" sz="4000" dirty="0" err="1">
                <a:solidFill>
                  <a:srgbClr val="15537E"/>
                </a:solidFill>
              </a:rPr>
              <a:t>Chèn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ảnh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nền</a:t>
            </a:r>
            <a:r>
              <a:rPr lang="en-US" sz="4000" dirty="0">
                <a:solidFill>
                  <a:srgbClr val="15537E"/>
                </a:solidFill>
              </a:rPr>
              <a:t>: </a:t>
            </a:r>
          </a:p>
          <a:p>
            <a:pPr marL="457200" lvl="0" algn="ctr">
              <a:lnSpc>
                <a:spcPct val="90000"/>
              </a:lnSpc>
            </a:pPr>
            <a:r>
              <a:rPr lang="en-US" sz="4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&lt;screen&gt;.</a:t>
            </a:r>
            <a:r>
              <a:rPr lang="en-US" sz="4000" b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bgpic</a:t>
            </a:r>
            <a:r>
              <a:rPr lang="en-US" sz="4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4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US" sz="4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-US" sz="40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57200" lvl="0" algn="ctr">
              <a:lnSpc>
                <a:spcPct val="90000"/>
              </a:lnSpc>
            </a:pPr>
            <a:endParaRPr lang="en-US" sz="4000" dirty="0"/>
          </a:p>
          <a:p>
            <a:pPr marL="457200" lvl="0">
              <a:lnSpc>
                <a:spcPct val="90000"/>
              </a:lnSpc>
            </a:pPr>
            <a:r>
              <a:rPr lang="en-US" sz="4000" dirty="0">
                <a:solidFill>
                  <a:srgbClr val="15537E"/>
                </a:solidFill>
              </a:rPr>
              <a:t>- </a:t>
            </a:r>
            <a:r>
              <a:rPr lang="en-US" sz="4000" dirty="0" err="1">
                <a:solidFill>
                  <a:srgbClr val="15537E"/>
                </a:solidFill>
              </a:rPr>
              <a:t>Chèn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hình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ảnh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nhân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vật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vào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màn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hình</a:t>
            </a:r>
            <a:r>
              <a:rPr lang="en-US" sz="4000" dirty="0">
                <a:solidFill>
                  <a:srgbClr val="15537E"/>
                </a:solidFill>
              </a:rPr>
              <a:t> </a:t>
            </a:r>
            <a:r>
              <a:rPr lang="en-US" sz="4000" dirty="0" err="1">
                <a:solidFill>
                  <a:srgbClr val="15537E"/>
                </a:solidFill>
              </a:rPr>
              <a:t>nền</a:t>
            </a:r>
            <a:r>
              <a:rPr lang="en-US" sz="4000" dirty="0">
                <a:solidFill>
                  <a:srgbClr val="15537E"/>
                </a:solidFill>
              </a:rPr>
              <a:t>:</a:t>
            </a:r>
          </a:p>
          <a:p>
            <a:pPr marL="457200" lvl="0" algn="ctr">
              <a:lnSpc>
                <a:spcPct val="90000"/>
              </a:lnSpc>
            </a:pPr>
            <a:r>
              <a:rPr lang="en-US" sz="4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&lt;screen&gt;.</a:t>
            </a:r>
            <a:r>
              <a:rPr lang="en-US" sz="4000" b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addshape</a:t>
            </a:r>
            <a:r>
              <a:rPr lang="en-US" sz="4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4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US" sz="4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-US" sz="40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57200" lvl="0" algn="ctr">
              <a:lnSpc>
                <a:spcPct val="90000"/>
              </a:lnSpc>
            </a:pPr>
            <a:r>
              <a:rPr lang="en-US" sz="4000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turtle</a:t>
            </a:r>
            <a:r>
              <a:rPr lang="en-US" sz="4000" b="1" dirty="0" err="1">
                <a:latin typeface="Courier New"/>
                <a:ea typeface="Courier New"/>
                <a:cs typeface="Courier New"/>
                <a:sym typeface="Courier New"/>
              </a:rPr>
              <a:t>.shape</a:t>
            </a:r>
            <a:r>
              <a:rPr lang="en-US" sz="4000" b="1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4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4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US" sz="4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-US" sz="40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556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Điều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khiển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nhân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vật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bằng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phím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DCAD4A2-8BD3-5741-B6FF-32EDB7823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00" y="1016000"/>
            <a:ext cx="5511800" cy="482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4130BF-B35A-7649-8C57-50A352F66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900" y="1016000"/>
            <a:ext cx="55245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3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98100" y="123975"/>
            <a:ext cx="101142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Điều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khiển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nhân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vật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bằng</a:t>
            </a:r>
            <a:r>
              <a:rPr lang="en-US" b="1" dirty="0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5CC2A8"/>
                </a:solidFill>
                <a:latin typeface="Arial"/>
                <a:ea typeface="Arial"/>
                <a:cs typeface="Arial"/>
                <a:sym typeface="Arial"/>
              </a:rPr>
              <a:t>phím</a:t>
            </a:r>
            <a:endParaRPr dirty="0">
              <a:solidFill>
                <a:srgbClr val="157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498103" y="93784"/>
            <a:ext cx="11423100" cy="710181"/>
            <a:chOff x="-129" y="0"/>
            <a:chExt cx="11423100" cy="710181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47737" y="0"/>
              <a:ext cx="1675234" cy="5751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20"/>
            <p:cNvCxnSpPr/>
            <p:nvPr/>
          </p:nvCxnSpPr>
          <p:spPr>
            <a:xfrm rot="10800000">
              <a:off x="-129" y="710181"/>
              <a:ext cx="11423100" cy="0"/>
            </a:xfrm>
            <a:prstGeom prst="straightConnector1">
              <a:avLst/>
            </a:prstGeom>
            <a:noFill/>
            <a:ln w="9525" cap="flat" cmpd="sng">
              <a:solidFill>
                <a:srgbClr val="AAE2D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DCAD4A2-8BD3-5741-B6FF-32EDB78237C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8100" y="1207474"/>
            <a:ext cx="7354982" cy="27865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8F5E40-52AA-2E48-A00A-31A1B7F91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1603" y="1207474"/>
            <a:ext cx="3149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5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291</Words>
  <Application>Microsoft Macintosh PowerPoint</Application>
  <PresentationFormat>Widescreen</PresentationFormat>
  <Paragraphs>37</Paragraphs>
  <Slides>13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Narrow</vt:lpstr>
      <vt:lpstr>Century Gothic</vt:lpstr>
      <vt:lpstr>Calibri</vt:lpstr>
      <vt:lpstr>Helvetica Neue</vt:lpstr>
      <vt:lpstr>Arial</vt:lpstr>
      <vt:lpstr>Courier New</vt:lpstr>
      <vt:lpstr>Office Theme</vt:lpstr>
      <vt:lpstr>HỌC VIỆN SÁNG TẠO CÔNG NGHỆ  GV: Phạm Ngọc Hoà</vt:lpstr>
      <vt:lpstr> Làm game: Chiến binh không gian 1</vt:lpstr>
      <vt:lpstr>Kiến thức</vt:lpstr>
      <vt:lpstr>Game chiến binh không gian</vt:lpstr>
      <vt:lpstr>Chèn đối tượng, hình nền</vt:lpstr>
      <vt:lpstr>Chèn đối tượng, hình nền</vt:lpstr>
      <vt:lpstr>Chèn đối tượng, hình nền</vt:lpstr>
      <vt:lpstr>Điều khiển nhân vật bằng phím</vt:lpstr>
      <vt:lpstr>Điều khiển nhân vật bằng phím</vt:lpstr>
      <vt:lpstr>Quy trình làm game</vt:lpstr>
      <vt:lpstr>Game: Chiến binh không gian</vt:lpstr>
      <vt:lpstr>Tổng kết</vt:lpstr>
      <vt:lpstr>HỌC VIỆN SÁNG TẠO CÔNG NGHỆ  GV: Phạm Ngọc Hòa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VIỆN SÁNG TẠO CÔNG NGHỆ  GV: Phạm Ngọc Hoà</dc:title>
  <cp:lastModifiedBy>Hoa Pham</cp:lastModifiedBy>
  <cp:revision>58</cp:revision>
  <dcterms:modified xsi:type="dcterms:W3CDTF">2019-08-24T07:49:47Z</dcterms:modified>
</cp:coreProperties>
</file>