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1"/>
  </p:notesMasterIdLst>
  <p:sldIdLst>
    <p:sldId id="256" r:id="rId3"/>
    <p:sldId id="257" r:id="rId4"/>
    <p:sldId id="258" r:id="rId5"/>
    <p:sldId id="259" r:id="rId6"/>
    <p:sldId id="260" r:id="rId7"/>
    <p:sldId id="261" r:id="rId8"/>
    <p:sldId id="31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13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89840" autoAdjust="0"/>
  </p:normalViewPr>
  <p:slideViewPr>
    <p:cSldViewPr snapToGrid="0">
      <p:cViewPr varScale="1">
        <p:scale>
          <a:sx n="62" d="100"/>
          <a:sy n="62" d="100"/>
        </p:scale>
        <p:origin x="17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FD4B8C4-7AEC-45B7-B047-90FB31F165D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109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gettingstarted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5D49201-64D6-4FDE-B357-C1FE02B9990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04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Page 17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Namespaces – process ID (PID) namespaces or network namespaces; allows Docker to encapsulate/”sandbox” processes in container; 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Control groups – separate resources/resource use among containers (1 container can’t hog everything)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 err="1">
                <a:latin typeface="Arial"/>
              </a:rPr>
              <a:t>Containerd</a:t>
            </a:r>
            <a:r>
              <a:rPr lang="en-US" sz="2000" b="0" strike="noStrike" spc="-1" dirty="0">
                <a:latin typeface="Arial"/>
              </a:rPr>
              <a:t> + </a:t>
            </a:r>
            <a:r>
              <a:rPr lang="en-US" sz="2000" b="0" strike="noStrike" spc="-1" dirty="0" err="1">
                <a:latin typeface="Arial"/>
              </a:rPr>
              <a:t>runc</a:t>
            </a:r>
            <a:r>
              <a:rPr lang="en-US" sz="2000" b="0" strike="noStrike" spc="-1" dirty="0">
                <a:latin typeface="Arial"/>
              </a:rPr>
              <a:t> = docker container runtime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1AAA2EF-A7BD-4E3D-8B24-5C03E890D8B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306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https://docs.docker.com/engine/docker-overview/</a:t>
            </a:r>
          </a:p>
        </p:txBody>
      </p:sp>
      <p:sp>
        <p:nvSpPr>
          <p:cNvPr id="25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9E189AB-C1E6-4F2F-A938-B6F04861DE3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30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FC57285-784C-41BF-A995-EA2AF8BF0759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874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0676118-3973-4487-93E6-E1C04A797D3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80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D0F0FC8-8862-4D8D-9C32-10A7E35607C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500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1AFD0DA9-E9EB-4DB1-95D7-C69DDAC85DCB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612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5B0C44D-50F6-42F7-A824-198AF5B4D44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753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970766E-2DF8-4A1E-BE65-30540D4A9CC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522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CD131D2-A192-4A89-8BA2-126A9A0F2E3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98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B77F265-316A-4D6E-A994-975DFD27265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24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4B0AD4E-1739-4E2C-9877-2A850D5D50E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782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D294E07C-B7D2-4466-9E80-78BC3CD0285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445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6449958-8003-4154-AE78-C5B68D7AC20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20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https://docs.docker.com/get-started/part2/</a:t>
            </a:r>
          </a:p>
        </p:txBody>
      </p:sp>
      <p:sp>
        <p:nvSpPr>
          <p:cNvPr id="28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DE1BB8B-C491-40E0-B9C6-04CB3935A22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328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https://docs.docker.com/get-started/part2/</a:t>
            </a:r>
          </a:p>
        </p:txBody>
      </p:sp>
      <p:sp>
        <p:nvSpPr>
          <p:cNvPr id="28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F740F23-E383-4665-B880-33A9E6630C1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995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After build, the image exists in your local repo.</a:t>
            </a:r>
          </a:p>
        </p:txBody>
      </p:sp>
      <p:sp>
        <p:nvSpPr>
          <p:cNvPr id="29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8D02C26-87EF-4AFB-9899-42CE2883A85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367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https://docs.docker.com/get-started/part2/</a:t>
            </a:r>
          </a:p>
          <a:p>
            <a:pPr marL="216000" indent="-214560">
              <a:lnSpc>
                <a:spcPct val="100000"/>
              </a:lnSpc>
              <a:spcBef>
                <a:spcPts val="360"/>
              </a:spcBef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https://docs.docker.com/compose/gettingstarted/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A253293-F05F-4D56-9F47-601CF32047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1468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python 2.7 not available, next reliable version is 3.2.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May need to remove and re-place ALL “spaces” in/using VSCode.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Similar, more involved example:  https://docs.docker.com/compose/gettingstarted/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91230E1-847C-4DDD-B9BB-7509D377910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594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https://docs.docker.com/get-started/part2/</a:t>
            </a:r>
          </a:p>
        </p:txBody>
      </p:sp>
      <p:sp>
        <p:nvSpPr>
          <p:cNvPr id="30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E92948D9-0DA5-4E97-8702-D0870151F81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205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May have some build errors due to </a:t>
            </a:r>
            <a:r>
              <a:rPr lang="en-US" sz="2000" b="0" strike="noStrike" spc="-1" dirty="0" err="1">
                <a:latin typeface="Arial"/>
              </a:rPr>
              <a:t>ppt</a:t>
            </a:r>
            <a:r>
              <a:rPr lang="en-US" sz="2000" b="0" strike="noStrike" spc="-1" dirty="0">
                <a:latin typeface="Arial"/>
              </a:rPr>
              <a:t> copy/paste into </a:t>
            </a:r>
            <a:r>
              <a:rPr lang="en-US" sz="2000" b="0" strike="noStrike" spc="-1" dirty="0" err="1">
                <a:latin typeface="Arial"/>
              </a:rPr>
              <a:t>VSCode</a:t>
            </a:r>
            <a:r>
              <a:rPr lang="en-US" sz="2000" b="0" strike="noStrike" spc="-1" dirty="0">
                <a:latin typeface="Arial"/>
              </a:rPr>
              <a:t>.  Figure it out (notepad?).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Hyper-V host </a:t>
            </a:r>
            <a:r>
              <a:rPr lang="en-US" sz="2000" b="0" strike="noStrike" spc="-1" dirty="0" err="1">
                <a:latin typeface="Arial"/>
              </a:rPr>
              <a:t>ip</a:t>
            </a:r>
            <a:r>
              <a:rPr lang="en-US" sz="2000" b="0" strike="noStrike" spc="-1" dirty="0">
                <a:latin typeface="Arial"/>
              </a:rPr>
              <a:t> = in </a:t>
            </a:r>
            <a:r>
              <a:rPr lang="en-US" sz="2000" b="0" strike="noStrike" spc="-1" dirty="0" err="1">
                <a:latin typeface="Arial"/>
              </a:rPr>
              <a:t>powershell</a:t>
            </a:r>
            <a:r>
              <a:rPr lang="en-US" sz="2000" b="0" strike="noStrike" spc="-1" dirty="0">
                <a:latin typeface="Arial"/>
              </a:rPr>
              <a:t>, ipconfig /all; look for Hyper-V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or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 smtClean="0">
                <a:latin typeface="Arial"/>
              </a:rPr>
              <a:t>host </a:t>
            </a:r>
            <a:r>
              <a:rPr lang="en-US" sz="2000" b="0" strike="noStrike" spc="-1" dirty="0" err="1">
                <a:latin typeface="Arial"/>
              </a:rPr>
              <a:t>ip</a:t>
            </a:r>
            <a:r>
              <a:rPr lang="en-US" sz="2000" b="0" strike="noStrike" spc="-1" dirty="0">
                <a:latin typeface="Arial"/>
              </a:rPr>
              <a:t> = </a:t>
            </a:r>
            <a:r>
              <a:rPr lang="en-US" sz="2000" b="0" i="1" strike="noStrike" spc="-1" dirty="0">
                <a:latin typeface="Arial"/>
              </a:rPr>
              <a:t>docker-machine </a:t>
            </a:r>
            <a:r>
              <a:rPr lang="en-US" sz="2000" b="0" i="1" strike="noStrike" spc="-1" dirty="0" err="1">
                <a:latin typeface="Arial"/>
              </a:rPr>
              <a:t>ip</a:t>
            </a:r>
            <a:r>
              <a:rPr lang="en-US" sz="2000" b="0" i="1" strike="noStrike" spc="-1" dirty="0">
                <a:latin typeface="Arial"/>
              </a:rPr>
              <a:t> default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Also,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Docker image build –tag=</a:t>
            </a:r>
            <a:r>
              <a:rPr lang="en-US" sz="2000" b="0" strike="noStrike" spc="-1" dirty="0" err="1">
                <a:latin typeface="Arial"/>
              </a:rPr>
              <a:t>firstimagebuild</a:t>
            </a:r>
            <a:r>
              <a:rPr lang="en-US" sz="2000" b="0" strike="noStrike" spc="-1" dirty="0">
                <a:latin typeface="Arial"/>
              </a:rPr>
              <a:t> 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OR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Docker image build –t </a:t>
            </a:r>
            <a:r>
              <a:rPr lang="en-US" sz="2000" b="0" strike="noStrike" spc="-1" dirty="0" err="1">
                <a:latin typeface="Arial"/>
              </a:rPr>
              <a:t>firstimagebuild</a:t>
            </a:r>
            <a:r>
              <a:rPr lang="en-US" sz="2000" b="0" strike="noStrike" spc="-1" dirty="0">
                <a:latin typeface="Arial"/>
              </a:rPr>
              <a:t> –f </a:t>
            </a:r>
            <a:r>
              <a:rPr lang="en-US" sz="2000" b="0" strike="noStrike" spc="-1" dirty="0" err="1">
                <a:latin typeface="Arial"/>
              </a:rPr>
              <a:t>Dockerfile</a:t>
            </a:r>
            <a:r>
              <a:rPr lang="en-US" sz="2000" b="0" strike="noStrike" spc="-1" dirty="0">
                <a:latin typeface="Arial"/>
              </a:rPr>
              <a:t> 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f = name of </a:t>
            </a:r>
            <a:r>
              <a:rPr lang="en-US" sz="2000" b="0" strike="noStrike" spc="-1" dirty="0" err="1">
                <a:latin typeface="Arial"/>
              </a:rPr>
              <a:t>dockerfile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. =  current directory</a:t>
            </a:r>
          </a:p>
        </p:txBody>
      </p:sp>
      <p:sp>
        <p:nvSpPr>
          <p:cNvPr id="30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4794D5E-07AE-4482-A49C-B05DE58D825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733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May have some build errors due to </a:t>
            </a:r>
            <a:r>
              <a:rPr lang="en-US" sz="2000" b="0" strike="noStrike" spc="-1" dirty="0" err="1">
                <a:latin typeface="Arial"/>
              </a:rPr>
              <a:t>ppt</a:t>
            </a:r>
            <a:r>
              <a:rPr lang="en-US" sz="2000" b="0" strike="noStrike" spc="-1" dirty="0">
                <a:latin typeface="Arial"/>
              </a:rPr>
              <a:t> copy/paste into </a:t>
            </a:r>
            <a:r>
              <a:rPr lang="en-US" sz="2000" b="0" strike="noStrike" spc="-1" dirty="0" err="1">
                <a:latin typeface="Arial"/>
              </a:rPr>
              <a:t>VSCode</a:t>
            </a:r>
            <a:r>
              <a:rPr lang="en-US" sz="2000" b="0" strike="noStrike" spc="-1" dirty="0">
                <a:latin typeface="Arial"/>
              </a:rPr>
              <a:t>.  Figure it out (notepad?).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Hyper-V host </a:t>
            </a:r>
            <a:r>
              <a:rPr lang="en-US" sz="2000" b="0" strike="noStrike" spc="-1" dirty="0" err="1">
                <a:latin typeface="Arial"/>
              </a:rPr>
              <a:t>ip</a:t>
            </a:r>
            <a:r>
              <a:rPr lang="en-US" sz="2000" b="0" strike="noStrike" spc="-1" dirty="0">
                <a:latin typeface="Arial"/>
              </a:rPr>
              <a:t> = in </a:t>
            </a:r>
            <a:r>
              <a:rPr lang="en-US" sz="2000" b="0" strike="noStrike" spc="-1" dirty="0" err="1">
                <a:latin typeface="Arial"/>
              </a:rPr>
              <a:t>powershell</a:t>
            </a:r>
            <a:r>
              <a:rPr lang="en-US" sz="2000" b="0" strike="noStrike" spc="-1" dirty="0">
                <a:latin typeface="Arial"/>
              </a:rPr>
              <a:t>, ipconfig /all; look for Hyper-V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or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 smtClean="0">
                <a:latin typeface="Arial"/>
              </a:rPr>
              <a:t>host </a:t>
            </a:r>
            <a:r>
              <a:rPr lang="en-US" sz="2000" b="0" strike="noStrike" spc="-1" dirty="0" err="1">
                <a:latin typeface="Arial"/>
              </a:rPr>
              <a:t>ip</a:t>
            </a:r>
            <a:r>
              <a:rPr lang="en-US" sz="2000" b="0" strike="noStrike" spc="-1" dirty="0">
                <a:latin typeface="Arial"/>
              </a:rPr>
              <a:t> = </a:t>
            </a:r>
            <a:r>
              <a:rPr lang="en-US" sz="2000" b="0" i="1" strike="noStrike" spc="-1" dirty="0">
                <a:latin typeface="Arial"/>
              </a:rPr>
              <a:t>docker-machine </a:t>
            </a:r>
            <a:r>
              <a:rPr lang="en-US" sz="2000" b="0" i="1" strike="noStrike" spc="-1" dirty="0" err="1">
                <a:latin typeface="Arial"/>
              </a:rPr>
              <a:t>ip</a:t>
            </a:r>
            <a:r>
              <a:rPr lang="en-US" sz="2000" b="0" i="1" strike="noStrike" spc="-1" dirty="0">
                <a:latin typeface="Arial"/>
              </a:rPr>
              <a:t> default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Also,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Docker image build –tag=</a:t>
            </a:r>
            <a:r>
              <a:rPr lang="en-US" sz="2000" b="0" strike="noStrike" spc="-1" dirty="0" err="1">
                <a:latin typeface="Arial"/>
              </a:rPr>
              <a:t>firstimagebuild</a:t>
            </a:r>
            <a:r>
              <a:rPr lang="en-US" sz="2000" b="0" strike="noStrike" spc="-1" dirty="0">
                <a:latin typeface="Arial"/>
              </a:rPr>
              <a:t> 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OR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Docker image build –t </a:t>
            </a:r>
            <a:r>
              <a:rPr lang="en-US" sz="2000" b="0" strike="noStrike" spc="-1" dirty="0" err="1">
                <a:latin typeface="Arial"/>
              </a:rPr>
              <a:t>firstimagebuild</a:t>
            </a:r>
            <a:r>
              <a:rPr lang="en-US" sz="2000" b="0" strike="noStrike" spc="-1" dirty="0">
                <a:latin typeface="Arial"/>
              </a:rPr>
              <a:t> –f </a:t>
            </a:r>
            <a:r>
              <a:rPr lang="en-US" sz="2000" b="0" strike="noStrike" spc="-1" dirty="0" err="1">
                <a:latin typeface="Arial"/>
              </a:rPr>
              <a:t>Dockerfile</a:t>
            </a:r>
            <a:r>
              <a:rPr lang="en-US" sz="2000" b="0" strike="noStrike" spc="-1" dirty="0">
                <a:latin typeface="Arial"/>
              </a:rPr>
              <a:t> 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f = name of </a:t>
            </a:r>
            <a:r>
              <a:rPr lang="en-US" sz="2000" b="0" strike="noStrike" spc="-1" dirty="0" err="1">
                <a:latin typeface="Arial"/>
              </a:rPr>
              <a:t>dockerfile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. =  current directory</a:t>
            </a:r>
          </a:p>
        </p:txBody>
      </p:sp>
      <p:sp>
        <p:nvSpPr>
          <p:cNvPr id="30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4794D5E-07AE-4482-A49C-B05DE58D825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20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9EC2EEFD-5E0F-43C7-994F-EBDC4F7957B9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999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https://docs.docker.com/get-started/part2/</a:t>
            </a:r>
          </a:p>
        </p:txBody>
      </p:sp>
      <p:sp>
        <p:nvSpPr>
          <p:cNvPr id="30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3E85504-9A01-4755-8405-D538329E1F7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638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Want to remove all?  Are you sure?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docker image </a:t>
            </a:r>
            <a:r>
              <a:rPr lang="en-US" sz="2000" b="0" strike="noStrike" spc="-1" dirty="0" err="1">
                <a:latin typeface="Arial"/>
              </a:rPr>
              <a:t>rm</a:t>
            </a:r>
            <a:r>
              <a:rPr lang="en-US" sz="2000" b="0" strike="noStrike" spc="-1" dirty="0">
                <a:latin typeface="Arial"/>
              </a:rPr>
              <a:t> -f $(docker image ls -a -q)</a:t>
            </a:r>
          </a:p>
          <a:p>
            <a:pPr marL="216000" indent="-214560">
              <a:lnSpc>
                <a:spcPct val="100000"/>
              </a:lnSpc>
              <a:spcBef>
                <a:spcPts val="360"/>
              </a:spcBef>
            </a:pPr>
            <a:r>
              <a:rPr lang="en-US" sz="2000" b="0" strike="noStrike" spc="-1" dirty="0">
                <a:latin typeface="Arial"/>
              </a:rPr>
              <a:t>docker container </a:t>
            </a:r>
            <a:r>
              <a:rPr lang="en-US" sz="2000" b="0" strike="noStrike" spc="-1" dirty="0" err="1">
                <a:latin typeface="Arial"/>
              </a:rPr>
              <a:t>rm</a:t>
            </a:r>
            <a:r>
              <a:rPr lang="en-US" sz="2000" b="0" strike="noStrike" spc="-1" dirty="0">
                <a:latin typeface="Arial"/>
              </a:rPr>
              <a:t> -f $(docker container ls -a -q)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B132EC7-1AE1-43C3-B2E2-9C8121A67DD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208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16ED4775-F770-4196-B3CF-81737DA7FB8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828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C6F549E-5EA3-4034-9FB7-255B0DF5732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55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2E0BF648-CCD0-4C36-95DD-F863CA0A115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911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5533DEE-24A9-489A-9D80-77D1D434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593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2FB2189F-8C2D-4F60-BBBC-36D89947BE9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2290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2073A6A3-B221-44DC-9FAA-24F60126CC1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2325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DE3CF761-8E7A-4BB7-A53E-2F7E2C151F2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5457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EAC28697-70A6-4684-A3CE-11E1590AAD5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7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9E2CAB5-19F4-4CAF-8915-03EAAA1DD0B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4758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6DC2821-7477-4CDD-BB3E-87C9BB51BAD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696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BEA6D7F-C7DA-4442-A080-436B938870E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597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6EB5C92-EE36-4FEE-A106-AE181B4E4D6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4193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17DAE41-04D6-456F-92AF-8F7B99B2E1B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2148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</a:t>
            </a:r>
            <a:r>
              <a:rPr lang="en-US" sz="2000" b="0" strike="noStrike" spc="-1" baseline="30000">
                <a:latin typeface="Arial"/>
              </a:rPr>
              <a:t>st</a:t>
            </a:r>
            <a:r>
              <a:rPr lang="en-US" sz="2000" b="0" strike="noStrike" spc="-1">
                <a:latin typeface="Arial"/>
              </a:rPr>
              <a:t> network name = sample-net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9C1F0707-0341-495C-976D-0168168B100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313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Ping command keeps container(s) running, rather than exiting immediately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CD923BD-36F3-47B0-9812-273C9D3C4DC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5108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Ping command keeps c3 &amp; c4 running, rather than exiting immediately.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07B286E-66F5-45C9-84C9-F029571A1C4B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7007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4DEBBBE-E8A9-4FCF-97F8-F4C731FB493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50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9E12B4B-AAA0-41BF-BEC7-E42E52C89CB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1271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942B8664-5AD0-4FE1-A3C8-AB13215999F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09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DE7385A-CE4A-4C4F-8F26-5B23204BC03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8109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6DB6D44-5994-4D38-960F-5F2F3B97B55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9769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5A04EE1-601C-4928-B933-588279EAC4A9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2315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6DAC6E4-19DC-4291-91EF-85872C7951B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745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 err="1">
                <a:latin typeface="Arial"/>
              </a:rPr>
              <a:t>Virtualbox</a:t>
            </a:r>
            <a:r>
              <a:rPr lang="en-US" sz="2000" b="0" strike="noStrike" spc="-1" dirty="0">
                <a:latin typeface="Arial"/>
              </a:rPr>
              <a:t> host IP = open </a:t>
            </a:r>
            <a:r>
              <a:rPr lang="en-US" sz="2000" b="0" strike="noStrike" spc="-1" dirty="0" err="1">
                <a:latin typeface="Arial"/>
              </a:rPr>
              <a:t>virtualbox</a:t>
            </a:r>
            <a:r>
              <a:rPr lang="en-US" sz="2000" b="0" strike="noStrike" spc="-1" dirty="0">
                <a:latin typeface="Arial"/>
              </a:rPr>
              <a:t>, double click host (default), type “</a:t>
            </a:r>
            <a:r>
              <a:rPr lang="en-US" sz="2000" b="0" strike="noStrike" spc="-1" dirty="0" err="1">
                <a:latin typeface="Arial"/>
              </a:rPr>
              <a:t>ifconfig</a:t>
            </a:r>
            <a:r>
              <a:rPr lang="en-US" sz="2000" b="0" strike="noStrike" spc="-1" dirty="0">
                <a:latin typeface="Arial"/>
              </a:rPr>
              <a:t>”</a:t>
            </a:r>
          </a:p>
          <a:p>
            <a:pPr marL="216000" indent="-214560">
              <a:lnSpc>
                <a:spcPct val="100000"/>
              </a:lnSpc>
              <a:spcBef>
                <a:spcPts val="360"/>
              </a:spcBef>
            </a:pPr>
            <a:r>
              <a:rPr lang="en-US" sz="2000" b="0" strike="noStrike" spc="-1" dirty="0">
                <a:latin typeface="Arial"/>
              </a:rPr>
              <a:t>Also, from </a:t>
            </a:r>
            <a:r>
              <a:rPr lang="en-US" sz="2000" b="0" strike="noStrike" spc="-1" dirty="0" err="1">
                <a:latin typeface="Arial"/>
              </a:rPr>
              <a:t>cmd</a:t>
            </a:r>
            <a:r>
              <a:rPr lang="en-US" sz="2000" b="0" strike="noStrike" spc="-1" dirty="0">
                <a:latin typeface="Arial"/>
              </a:rPr>
              <a:t> line: </a:t>
            </a:r>
            <a:r>
              <a:rPr lang="en-US" sz="2000" b="0" i="1" strike="noStrike" spc="-1" dirty="0" err="1">
                <a:latin typeface="Arial"/>
              </a:rPr>
              <a:t>docker</a:t>
            </a:r>
            <a:r>
              <a:rPr lang="en-US" sz="2000" b="0" i="1" strike="noStrike" spc="-1" dirty="0">
                <a:latin typeface="Arial"/>
              </a:rPr>
              <a:t>-machine ls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360"/>
              </a:spcBef>
            </a:pPr>
            <a:r>
              <a:rPr lang="en-US" sz="2000" b="0" strike="noStrike" spc="-1" dirty="0">
                <a:latin typeface="Arial"/>
              </a:rPr>
              <a:t>Also</a:t>
            </a:r>
            <a:r>
              <a:rPr lang="en-US" sz="2000" b="0" i="1" strike="noStrike" spc="-1" dirty="0">
                <a:latin typeface="Arial"/>
              </a:rPr>
              <a:t>, </a:t>
            </a:r>
            <a:r>
              <a:rPr lang="en-US" sz="2000" b="0" i="1" strike="noStrike" spc="-1" dirty="0" err="1">
                <a:latin typeface="Arial"/>
              </a:rPr>
              <a:t>docker</a:t>
            </a:r>
            <a:r>
              <a:rPr lang="en-US" sz="2000" b="0" i="1" strike="noStrike" spc="-1" dirty="0">
                <a:latin typeface="Arial"/>
              </a:rPr>
              <a:t>-machine </a:t>
            </a:r>
            <a:r>
              <a:rPr lang="en-US" sz="2000" b="0" i="1" strike="noStrike" spc="-1" dirty="0" err="1">
                <a:latin typeface="Arial"/>
              </a:rPr>
              <a:t>ip</a:t>
            </a:r>
            <a:r>
              <a:rPr lang="en-US" sz="2000" b="0" i="1" strike="noStrike" spc="-1" dirty="0">
                <a:latin typeface="Arial"/>
              </a:rPr>
              <a:t> default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360"/>
              </a:spcBef>
            </a:pPr>
            <a:r>
              <a:rPr lang="en-US" sz="2000" b="0" i="1" strike="noStrike" spc="-1" dirty="0">
                <a:latin typeface="Arial"/>
              </a:rPr>
              <a:t>Also (for </a:t>
            </a:r>
            <a:r>
              <a:rPr lang="en-US" sz="2000" b="0" i="1" strike="noStrike" spc="-1" dirty="0" err="1">
                <a:latin typeface="Arial"/>
              </a:rPr>
              <a:t>hyper-v</a:t>
            </a:r>
            <a:r>
              <a:rPr lang="en-US" sz="2000" b="0" i="1" strike="noStrike" spc="-1" dirty="0">
                <a:latin typeface="Arial"/>
              </a:rPr>
              <a:t>), ipconfig /all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F734F2C-6C60-4B4E-AE2F-E14288B6560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5213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9AFD36A-38A4-4DC9-B0EC-E9139BD3ECA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3696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34FC435-59B3-4F61-8818-5DFD8E102949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0350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7407CF7-430F-4A9A-8241-FEB423333CC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99297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50A2E26-15F7-43F1-B67A-143336916B7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716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C4C1083-9EF8-4C58-AB8C-77E334702D4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19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FFF81B4-466B-43B0-97E4-ECCCA36F302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089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FFF81B4-466B-43B0-97E4-ECCCA36F302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56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20AD8D0-0FB6-41BA-A513-58CAC9AAB91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37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924CEF65-D522-4AB4-9779-2904D3EAA4A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37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"/>
          <p:cNvSpPr/>
          <p:nvPr/>
        </p:nvSpPr>
        <p:spPr>
          <a:xfrm>
            <a:off x="380880" y="64515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2"/>
          <p:cNvSpPr/>
          <p:nvPr/>
        </p:nvSpPr>
        <p:spPr>
          <a:xfrm>
            <a:off x="380880" y="12459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485640" y="6553080"/>
            <a:ext cx="129348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292960" y="6561000"/>
            <a:ext cx="790920" cy="2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69981029-A2F8-4E52-B809-EA5E29AB70AA}" type="slidenum"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" name="Picture 15" descr="C:\Users\Thomas.Corum\Desktop\BES-AFLCMC_Logo (2).jpg"/>
          <p:cNvPicPr/>
          <p:nvPr/>
        </p:nvPicPr>
        <p:blipFill>
          <a:blip r:embed="rId14"/>
          <a:stretch/>
        </p:blipFill>
        <p:spPr>
          <a:xfrm>
            <a:off x="7957080" y="237960"/>
            <a:ext cx="851040" cy="81720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 rot="10800000">
            <a:off x="992520" y="6400800"/>
            <a:ext cx="7313400" cy="74520"/>
          </a:xfrm>
          <a:prstGeom prst="rect">
            <a:avLst/>
          </a:prstGeom>
          <a:solidFill>
            <a:srgbClr val="1D1D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 rot="10800000">
            <a:off x="383040" y="1295280"/>
            <a:ext cx="8380080" cy="74520"/>
          </a:xfrm>
          <a:prstGeom prst="rect">
            <a:avLst/>
          </a:prstGeom>
          <a:solidFill>
            <a:srgbClr val="1D1D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1371600" y="1447920"/>
            <a:ext cx="6551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I n t e g r i t y  -  S e r v i c e  -  E x c e l l e n c 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Picture 3" descr="C:\Users\Thomas.Corum\Desktop\BES-AFLCMC_Logo (2).jpg"/>
          <p:cNvPicPr/>
          <p:nvPr/>
        </p:nvPicPr>
        <p:blipFill>
          <a:blip r:embed="rId15"/>
          <a:stretch/>
        </p:blipFill>
        <p:spPr>
          <a:xfrm>
            <a:off x="500040" y="2362320"/>
            <a:ext cx="3193920" cy="320652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1014480" y="268200"/>
            <a:ext cx="7113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Business &amp; Enterprise Systems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380880" y="64515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2"/>
          <p:cNvSpPr/>
          <p:nvPr/>
        </p:nvSpPr>
        <p:spPr>
          <a:xfrm>
            <a:off x="380880" y="12459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485640" y="6553080"/>
            <a:ext cx="129348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8292960" y="6561000"/>
            <a:ext cx="790920" cy="2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037C93C3-BC5A-4065-9CBF-E74BECC1AAE2}" type="slidenum"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2" name="Picture 15" descr="C:\Users\Thomas.Corum\Desktop\BES-AFLCMC_Logo (2).jpg"/>
          <p:cNvPicPr/>
          <p:nvPr/>
        </p:nvPicPr>
        <p:blipFill>
          <a:blip r:embed="rId14"/>
          <a:stretch/>
        </p:blipFill>
        <p:spPr>
          <a:xfrm>
            <a:off x="7957080" y="237960"/>
            <a:ext cx="851040" cy="817200"/>
          </a:xfrm>
          <a:prstGeom prst="rect">
            <a:avLst/>
          </a:prstGeom>
          <a:ln>
            <a:noFill/>
          </a:ln>
        </p:spPr>
      </p:pic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docker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ericisw8n/docker" TargetMode="External"/><Relationship Id="rId4" Type="http://schemas.openxmlformats.org/officeDocument/2006/relationships/hyperlink" Target="https://kb.iu.edu/d/afdc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.docker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chocolatey.org/install" TargetMode="External"/><Relationship Id="rId4" Type="http://schemas.openxmlformats.org/officeDocument/2006/relationships/hyperlink" Target="https://www.microsoft.com/en-us/download/details.aspx?id=54616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docker.com/machine/drivers/hyper-v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play-with-docker.com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docker.com/engine/docker-overview/" TargetMode="External"/><Relationship Id="rId5" Type="http://schemas.openxmlformats.org/officeDocument/2006/relationships/hyperlink" Target="http://john-cd.com/cheatsheets/containers/minikube_install_on_windows" TargetMode="External"/><Relationship Id="rId4" Type="http://schemas.openxmlformats.org/officeDocument/2006/relationships/hyperlink" Target="https://romanirani.com/tutorial-gettin-started-with-kubernetes-on-your-windows-laptop-with-minikube-3269b54a22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oolbox/toolbox_install_window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kubernetes.io/docs/tasks/tools/install-minikub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181480" y="5105520"/>
            <a:ext cx="304632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2020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749960" y="2425680"/>
            <a:ext cx="6861240" cy="18846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PEO BES EN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Docker Containers </a:t>
            </a:r>
            <a:r>
              <a:rPr dirty="0"/>
              <a:t/>
            </a:r>
            <a:br>
              <a:rPr dirty="0"/>
            </a:b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Crash Course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What are Containers?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Typical Docker Host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18" name="Picture 5"/>
          <p:cNvPicPr/>
          <p:nvPr/>
        </p:nvPicPr>
        <p:blipFill>
          <a:blip r:embed="rId3"/>
          <a:stretch/>
        </p:blipFill>
        <p:spPr>
          <a:xfrm>
            <a:off x="1295280" y="1917000"/>
            <a:ext cx="6636960" cy="364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What are Containers?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Engine – “client/server”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Client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comms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over API to daemon to create/manage network, container, image, volumes, etc.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21" name="Picture 3"/>
          <p:cNvPicPr/>
          <p:nvPr/>
        </p:nvPicPr>
        <p:blipFill>
          <a:blip r:embed="rId3"/>
          <a:stretch/>
        </p:blipFill>
        <p:spPr>
          <a:xfrm>
            <a:off x="1647360" y="2650320"/>
            <a:ext cx="5693760" cy="371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What are Containers?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Architecture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24" name="Picture 5"/>
          <p:cNvPicPr/>
          <p:nvPr/>
        </p:nvPicPr>
        <p:blipFill>
          <a:blip r:embed="rId3"/>
          <a:stretch/>
        </p:blipFill>
        <p:spPr>
          <a:xfrm>
            <a:off x="376560" y="1863000"/>
            <a:ext cx="8336880" cy="438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Working with Containers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Run your first container!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Note output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Do it again; note (different) output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27" name="Picture 3"/>
          <p:cNvPicPr/>
          <p:nvPr/>
        </p:nvPicPr>
        <p:blipFill>
          <a:blip r:embed="rId3"/>
          <a:stretch/>
        </p:blipFill>
        <p:spPr>
          <a:xfrm>
            <a:off x="274680" y="2013120"/>
            <a:ext cx="8438760" cy="223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2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Working with Containers (cont’d)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Your 2nd container.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container run centos ping -c 5 127.0.0.1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Difference from 1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container?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container.  Yawn.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-d --name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-p 8080:80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nginx:alpine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List “all” containers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ls -a</a:t>
            </a:r>
            <a:endParaRPr lang="en-US" sz="2200" i="1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Remember the “ls” command from Linux?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2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Working with Containers (cont’d)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STOP!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stop &lt;container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start &lt;container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INSPECT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inspect &lt;container name&gt;</a:t>
            </a:r>
            <a:endParaRPr lang="en-US" sz="220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Wow, that’s a lot…  But what is it?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EXEC into a container (“remote” into the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line)</a:t>
            </a:r>
            <a:endParaRPr lang="en-US" sz="2200" b="0" strike="noStrike" spc="-1" dirty="0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exec 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-t &lt;container name&gt;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run process interactively, t = terminal emulator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2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Working with Containers (cont’d)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inside the container shell…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ps</a:t>
            </a:r>
            <a:endParaRPr lang="en-US" sz="220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These are the processes running on the container</a:t>
            </a:r>
            <a:endParaRPr lang="en-US" sz="1800" b="0" strike="noStrike" spc="-1" dirty="0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exit</a:t>
            </a:r>
            <a:endParaRPr lang="en-US" sz="220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Exits the container shell, back to your host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</a:t>
            </a:r>
            <a:endParaRPr lang="en-US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Let’s do the same, but different</a:t>
            </a:r>
            <a:endParaRPr lang="en-US" sz="2200" b="0" strike="noStrike" spc="-1" dirty="0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360"/>
              </a:spcBef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container exec </a:t>
            </a:r>
            <a:r>
              <a:rPr lang="en-US" sz="20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ps</a:t>
            </a:r>
            <a:endParaRPr lang="en-US" sz="2000" strike="noStrike" spc="-1" dirty="0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up?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&lt;container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Images are used to create containers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Images are made of/in layers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layer = base layer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Each layer only contains delta of changes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Each layer is immutable = once create, it can’t be changed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Except top layer = container layer = writable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Images are saved/stored in/retrieved from a registry/repo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Hub = </a:t>
            </a:r>
            <a:r>
              <a:rPr lang="en-US" sz="22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https://cloud.docker.com/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38" name="Picture 3"/>
          <p:cNvPicPr/>
          <p:nvPr/>
        </p:nvPicPr>
        <p:blipFill>
          <a:blip r:embed="rId3"/>
          <a:stretch/>
        </p:blipFill>
        <p:spPr>
          <a:xfrm>
            <a:off x="1846440" y="1303200"/>
            <a:ext cx="5295240" cy="510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41" name="Picture 4"/>
          <p:cNvPicPr/>
          <p:nvPr/>
        </p:nvPicPr>
        <p:blipFill>
          <a:blip r:embed="rId3"/>
          <a:stretch/>
        </p:blipFill>
        <p:spPr>
          <a:xfrm>
            <a:off x="423000" y="1796760"/>
            <a:ext cx="8381160" cy="370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Agenda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Env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Prep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What are Containers?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Working w/ Containers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Container Images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Volumes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System Information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Networking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Compose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Creating an Image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</a:t>
            </a:r>
            <a:endParaRPr lang="en-US" sz="18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Interactive build</a:t>
            </a:r>
            <a:endParaRPr lang="en-US" sz="18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Interactive build (ugh, so tedious…)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base image/layer, login to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container run -it --name sample alpine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Inside container, make a change = install ping (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apk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update &amp;&amp;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apk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add 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iputils</a:t>
            </a:r>
            <a:endParaRPr lang="en-US" sz="2200" i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200" i="1" spc="-1" dirty="0" smtClean="0">
                <a:solidFill>
                  <a:srgbClr val="000000"/>
                </a:solidFill>
                <a:latin typeface="Arial"/>
              </a:rPr>
              <a:t># exit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changes made to container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container ls -a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container diff &lt;container name&gt;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Interactive build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= added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 = changed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Commit/persist changes, create new/final image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commit &lt;original container name&gt; &lt;new 			image name&gt;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image ls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image history &lt;new image name&gt;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Dockerfile (now we’re talkin)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Declarative – describe outcome, let system figure it out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Like a SOO</a:t>
            </a:r>
            <a:endParaRPr lang="en-US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Imperative – step-by-step super specific, only works 1 way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Like a SOW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Dockerfile defines storage, network, software/files, etc.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Each line is a container layer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FROM – defines base image to start with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COPY – copy files from host into container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ADD – similar to copy, but allows use of tar and URLs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WORKDIR – dir to work/start from once container starts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EXPOSE – define network/port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RUN – run cmd inside the container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What happens when container starts: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ENTRYPOINT – define command of the expression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CMD – define parameters of command to run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FROM alpine:latest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ENTRYPOINT [“ping”]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CMD [“8.8.8.8”, “-c”, “3”]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simple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empty directory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mkdir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empty1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cd empty1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(no extension) in empty1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centos:7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RUN yum install -y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wget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Build image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image build -t my-centos .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u="sng" strike="noStrike" spc="-1" dirty="0">
                <a:solidFill>
                  <a:srgbClr val="000000"/>
                </a:solidFill>
                <a:latin typeface="Arial"/>
                <a:ea typeface="DejaVu Sans"/>
              </a:rPr>
              <a:t>*** Note the period – it matters!</a:t>
            </a:r>
            <a:endParaRPr lang="en-US" sz="2200" b="0" u="sng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will be a python app (using Flask framework) with a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cache DB, displaying Hello Word, hostname, and (eventually) hit counter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May need to copy/paste to notepad first (get rid of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ppt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formatting)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empty directory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mkdir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empty2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(no extension) in empty2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(next slide)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Use an official Python runtime as a parent image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 python:3.7-slim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Set the working directory to /app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WORKDIR /app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Copy the current directory contents into the container at /app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 . /app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Install any needed packages specified in requirements.txt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RUN pip install --trusted-host pypi.python.org -r requirements.txt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Make port 80 available to the world outside this container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EXPOSE 80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Define environment variable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ENV NAME World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Run app.py when the container launches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CMD ["python", "app.py"]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Create:  requirements.txt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Flask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endParaRPr lang="en-US" sz="1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Create:  app.py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flask import Flask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import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RedisError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socket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Connect to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(host="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",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=0,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socket_connect_timeout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=2,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socket_timeout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=2)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 = Flask(__name__)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app.route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("/")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def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hello():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try: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visits =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redis.incr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("counter")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except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RedisError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visits = "&lt;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&gt;cannot connect to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counter disabled&lt;/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&gt;"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html = "&lt;h3&gt;Hello {name}!&lt;/h3&gt;" \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"&lt;b&gt;Hostname:&lt;/b&gt; {hostname}&lt;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br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/&gt;" \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"&lt;b&gt;Visits:&lt;/b&gt; {visits}"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html.format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(name=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os.getenv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("NAME", "world"), hostname=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socket.gethostname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(), visits=visits)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__name__ == "__main__":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app.run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(host='0.0.0.0', port=80)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(cont’d)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Build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 (from new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build --tag=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firstimagebuild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.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u="sng" strike="noStrike" spc="-1" dirty="0">
                <a:solidFill>
                  <a:srgbClr val="000000"/>
                </a:solidFill>
                <a:latin typeface="Arial"/>
                <a:ea typeface="DejaVu Sans"/>
              </a:rPr>
              <a:t>*** Note the period – it matters!</a:t>
            </a:r>
            <a:endParaRPr lang="en-US" sz="2200" b="0" u="sng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image ls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Image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is stored in local registry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Run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container/app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run -p 4000:80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firstimagebuild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Find IP of host VM, new terminal window</a:t>
            </a: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</a:rPr>
              <a:t>T -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</a:rPr>
              <a:t>$ 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</a:rPr>
              <a:t>docker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</a:rPr>
              <a:t>-machine 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</a:rPr>
              <a:t>ip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</a:rPr>
              <a:t> default</a:t>
            </a: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spc="-1" dirty="0" smtClean="0">
                <a:solidFill>
                  <a:srgbClr val="000000"/>
                </a:solidFill>
                <a:latin typeface="Arial"/>
              </a:rPr>
              <a:t>D - </a:t>
            </a:r>
            <a:r>
              <a:rPr lang="en-US" sz="2200" i="1" spc="-1" dirty="0" smtClean="0">
                <a:solidFill>
                  <a:srgbClr val="000000"/>
                </a:solidFill>
                <a:latin typeface="Arial"/>
              </a:rPr>
              <a:t>$ ipconfig /all</a:t>
            </a:r>
          </a:p>
          <a:p>
            <a:pPr marL="1800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200" b="1" spc="-1" dirty="0" smtClean="0">
                <a:solidFill>
                  <a:srgbClr val="000000"/>
                </a:solidFill>
                <a:latin typeface="Arial"/>
              </a:rPr>
              <a:t>Look for “Hyper-V” or </a:t>
            </a:r>
          </a:p>
          <a:p>
            <a:pPr marL="1800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i="1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200" b="1" spc="-1" dirty="0" smtClean="0">
                <a:solidFill>
                  <a:srgbClr val="000000"/>
                </a:solidFill>
              </a:rPr>
              <a:t>“</a:t>
            </a:r>
            <a:r>
              <a:rPr lang="en-US" sz="2200" b="1" spc="-1" dirty="0">
                <a:solidFill>
                  <a:srgbClr val="000000"/>
                </a:solidFill>
              </a:rPr>
              <a:t>Ethernet adapter </a:t>
            </a:r>
            <a:r>
              <a:rPr lang="en-US" sz="2200" b="1" spc="-1" dirty="0" err="1">
                <a:solidFill>
                  <a:srgbClr val="000000"/>
                </a:solidFill>
              </a:rPr>
              <a:t>vEthernet</a:t>
            </a:r>
            <a:r>
              <a:rPr lang="en-US" sz="2200" b="1" spc="-1" dirty="0">
                <a:solidFill>
                  <a:srgbClr val="000000"/>
                </a:solidFill>
              </a:rPr>
              <a:t> (Default Switch</a:t>
            </a:r>
            <a:r>
              <a:rPr lang="en-US" sz="2200" b="1" spc="-1" dirty="0" smtClean="0">
                <a:solidFill>
                  <a:srgbClr val="000000"/>
                </a:solidFill>
              </a:rPr>
              <a:t>):”</a:t>
            </a:r>
          </a:p>
          <a:p>
            <a:pPr marL="1800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spc="-1" dirty="0">
                <a:solidFill>
                  <a:srgbClr val="000000"/>
                </a:solidFill>
              </a:rPr>
              <a:t>	</a:t>
            </a:r>
            <a:r>
              <a:rPr lang="en-US" sz="2200" b="1" spc="-1" dirty="0" smtClean="0">
                <a:solidFill>
                  <a:srgbClr val="000000"/>
                </a:solidFill>
              </a:rPr>
              <a:t>Copy/paste to text file</a:t>
            </a:r>
            <a:endParaRPr lang="en-US" sz="2200" spc="-1" dirty="0"/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endParaRPr lang="en-US" sz="2200" b="1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Open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web browser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Enter IP of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VM/Hyper-V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host:4000 (port mapped from 	container port 80 to host port 4000)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Try curl (did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you install it,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using chocolatey?)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0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Env Prep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Don’t want to install anything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</a:p>
          <a:p>
            <a:pPr marL="1800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u="sng" spc="-1" dirty="0">
                <a:solidFill>
                  <a:srgbClr val="CCCCFF"/>
                </a:solidFill>
                <a:hlinkClick r:id="rId3"/>
              </a:rPr>
              <a:t>https://labs.play-with-docker.com/</a:t>
            </a:r>
            <a:endParaRPr lang="en-US" sz="2200" spc="-1" dirty="0"/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1" spc="-1" dirty="0" smtClean="0">
              <a:solidFill>
                <a:srgbClr val="000000"/>
              </a:solidFill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 smtClean="0">
                <a:solidFill>
                  <a:srgbClr val="000000"/>
                </a:solidFill>
                <a:latin typeface="Arial"/>
              </a:rPr>
              <a:t>Works from SDC!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</a:rPr>
              <a:t>You may not be able to (easil</a:t>
            </a:r>
            <a:r>
              <a:rPr lang="en-US" sz="2200" b="1" spc="-1" dirty="0" smtClean="0">
                <a:solidFill>
                  <a:srgbClr val="000000"/>
                </a:solidFill>
                <a:latin typeface="Arial"/>
              </a:rPr>
              <a:t>y?) complete all exercises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smtClean="0">
                <a:solidFill>
                  <a:srgbClr val="000000"/>
                </a:solidFill>
                <a:latin typeface="Arial"/>
              </a:rPr>
              <a:t>You may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</a:rPr>
              <a:t>wish you knew vi (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kb.iu.edu/d/afdc</a:t>
            </a:r>
            <a:r>
              <a:rPr lang="en-US" sz="2400" dirty="0" smtClean="0"/>
              <a:t>)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u="sng" spc="-1" dirty="0" smtClean="0">
                <a:latin typeface="Arial"/>
              </a:rPr>
              <a:t>EVERYONE: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0" strike="noStrike" spc="-1" dirty="0" smtClean="0">
                <a:latin typeface="Arial"/>
              </a:rPr>
              <a:t>Download exercise files (to “guarantee” proper formatting, save time not typing)</a:t>
            </a: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0" strike="noStrike" spc="-1" dirty="0" smtClean="0">
                <a:latin typeface="Arial"/>
                <a:hlinkClick r:id="rId5"/>
              </a:rPr>
              <a:t>https://github.com/ericisw8n/docker</a:t>
            </a:r>
            <a:endParaRPr lang="en-US" sz="2200" b="0" strike="noStrike" spc="-1" dirty="0" smtClean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Upload/publish image to Docker Hub (create account, etc.)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Hub is pre-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config’d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default (</a:t>
            </a:r>
            <a:r>
              <a:rPr lang="en-US" sz="2200" b="1" i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official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image registry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Others – Google, AWS, Azure,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RedHat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Artifactory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&lt;registry URL&gt;/&lt;user or org&gt;/&lt;image name&gt;:tag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Tag = version; if no tag, then “latest”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hub.docker.com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account (username password), then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login  -u &lt;username&gt; -p &lt;password&gt;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Tag image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tag &lt;image name&gt; &lt;username&gt;/&lt;</a:t>
            </a:r>
            <a:r>
              <a:rPr lang="en-US" sz="20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repoName</a:t>
            </a: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&gt;:&lt;tag&gt;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Publish/push image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push &lt;username&gt;/&lt;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repoName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&gt;:&lt;tag&gt;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input (success?), check docker hub too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local image(s), container(s)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image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&lt;image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container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&lt;container name&gt;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Pull/run (new, docker hub) image, container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run -p 4000:80 &lt;username&gt;/&lt;repo name&gt;:&lt;tag&gt; </a:t>
            </a:r>
            <a:endParaRPr lang="en-US" sz="220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container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ls -a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 ?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web browser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Enter IP of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VM/Hyper-V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host:4000 (port mapped from 	container port 80 to host port 4000)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Try curl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Data Volumes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74680" y="1303200"/>
            <a:ext cx="8438760" cy="519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Volume: a way to store data outside of the container, so the data persists (beyond the life, or state, of the container)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 volume, stored on physical host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*** (may not need to do this: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-machine)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-machine ls ???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-machine create -driver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virtualbox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node-1 ???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-machine start node-1 ???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-machine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ssh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node-1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*******************************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volume create &lt;volume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Inspect/check volume (check for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&lt;Linux VM&gt;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host path)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volume inspect &lt;volume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Data Volumes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Prove volume data persistence: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Run a container, mount volume (/data), log into container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&lt;container name&gt; -it 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-v &lt;volume name&gt;:/data alpine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Add some data/files to the container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(which mounts to volume path on Linux VM host)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cd /data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echo “some data” &gt; 1data.txt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echo “some more data” &gt; 2data.txt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ls -la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exit	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Data Volumes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container (to prove volume data persists)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&lt;container name&gt;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Create, run new/different container w/ same volume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&lt;container2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-it -v &lt;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vol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name&gt;:/app/data centos:7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for persistent files/data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cd /app/data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ls -la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 NOT EXIT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Data Volumes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Using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(still) running container (read/write) and volume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pwd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echo “even more data for sharing” &gt; shared.txt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ls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–la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i="1" spc="-1" dirty="0">
              <a:solidFill>
                <a:srgbClr val="000000"/>
              </a:solidFill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>
                <a:solidFill>
                  <a:srgbClr val="000000"/>
                </a:solidFill>
              </a:rPr>
              <a:t>Share data between containers (cont’d):</a:t>
            </a:r>
            <a:endParaRPr lang="en-US" sz="2200" spc="-1" dirty="0"/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>
                <a:solidFill>
                  <a:srgbClr val="000000"/>
                </a:solidFill>
              </a:rPr>
              <a:t>Open new terminal window</a:t>
            </a:r>
            <a:endParaRPr lang="en-US" sz="2200" spc="-1" dirty="0"/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>
                <a:solidFill>
                  <a:srgbClr val="000000"/>
                </a:solidFill>
              </a:rPr>
              <a:t>Create a read only container:</a:t>
            </a:r>
            <a:endParaRPr lang="en-US" sz="2200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pc="-1" dirty="0">
                <a:solidFill>
                  <a:srgbClr val="000000"/>
                </a:solidFill>
              </a:rPr>
              <a:t>	</a:t>
            </a:r>
            <a:r>
              <a:rPr lang="en-US" sz="2200" spc="-1" dirty="0" smtClean="0">
                <a:solidFill>
                  <a:srgbClr val="000000"/>
                </a:solidFill>
              </a:rPr>
              <a:t>$ </a:t>
            </a:r>
            <a:r>
              <a:rPr lang="en-US" sz="2200" i="1" spc="-1" dirty="0" smtClean="0">
                <a:solidFill>
                  <a:srgbClr val="000000"/>
                </a:solidFill>
              </a:rPr>
              <a:t>docker </a:t>
            </a:r>
            <a:r>
              <a:rPr lang="en-US" sz="2200" i="1" spc="-1" dirty="0">
                <a:solidFill>
                  <a:srgbClr val="000000"/>
                </a:solidFill>
              </a:rPr>
              <a:t>container run -it --name </a:t>
            </a:r>
            <a:r>
              <a:rPr lang="en-US" sz="2200" i="1" spc="-1" dirty="0" err="1">
                <a:solidFill>
                  <a:srgbClr val="000000"/>
                </a:solidFill>
              </a:rPr>
              <a:t>rocont</a:t>
            </a:r>
            <a:r>
              <a:rPr lang="en-US" sz="2200" i="1" spc="-1" dirty="0">
                <a:solidFill>
                  <a:srgbClr val="000000"/>
                </a:solidFill>
              </a:rPr>
              <a:t> -v </a:t>
            </a:r>
            <a:endParaRPr lang="en-US" sz="2200" i="1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pc="-1" dirty="0">
                <a:solidFill>
                  <a:srgbClr val="000000"/>
                </a:solidFill>
              </a:rPr>
              <a:t>		&lt;volume name&gt;:/app/</a:t>
            </a:r>
            <a:r>
              <a:rPr lang="en-US" sz="2200" i="1" spc="-1" dirty="0" err="1">
                <a:solidFill>
                  <a:srgbClr val="000000"/>
                </a:solidFill>
              </a:rPr>
              <a:t>data:ro</a:t>
            </a:r>
            <a:r>
              <a:rPr lang="en-US" sz="2200" i="1" spc="-1" dirty="0">
                <a:solidFill>
                  <a:srgbClr val="000000"/>
                </a:solidFill>
              </a:rPr>
              <a:t> </a:t>
            </a:r>
            <a:r>
              <a:rPr lang="en-US" sz="2200" i="1" spc="-1" dirty="0" err="1">
                <a:solidFill>
                  <a:srgbClr val="000000"/>
                </a:solidFill>
              </a:rPr>
              <a:t>busybox:latest</a:t>
            </a:r>
            <a:r>
              <a:rPr lang="en-US" sz="2200" i="1" spc="-1" dirty="0">
                <a:solidFill>
                  <a:srgbClr val="000000"/>
                </a:solidFill>
              </a:rPr>
              <a:t> 			/bin/</a:t>
            </a:r>
            <a:r>
              <a:rPr lang="en-US" sz="2200" i="1" spc="-1" dirty="0" err="1">
                <a:solidFill>
                  <a:srgbClr val="000000"/>
                </a:solidFill>
              </a:rPr>
              <a:t>sh</a:t>
            </a:r>
            <a:endParaRPr lang="en-US" sz="2200" i="1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Data Volumes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shared files &amp; compare containers’ contents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pwd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ls -la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Try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write to the read only container volume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echo “try to write” &gt; readonly.txt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exit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Data Volumes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up: </a:t>
            </a: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i="1" spc="-1" dirty="0">
                <a:solidFill>
                  <a:srgbClr val="000000"/>
                </a:solidFill>
              </a:rPr>
              <a:t>docker container ls -a</a:t>
            </a:r>
            <a:endParaRPr lang="en-US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docker container stop &lt;container name&gt;</a:t>
            </a:r>
            <a:endParaRPr lang="en-US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docker container </a:t>
            </a:r>
            <a:r>
              <a:rPr lang="en-US" i="1" spc="-1" dirty="0" err="1">
                <a:solidFill>
                  <a:srgbClr val="000000"/>
                </a:solidFill>
              </a:rPr>
              <a:t>rm</a:t>
            </a:r>
            <a:r>
              <a:rPr lang="en-US" i="1" spc="-1" dirty="0">
                <a:solidFill>
                  <a:srgbClr val="000000"/>
                </a:solidFill>
              </a:rPr>
              <a:t> -f &lt;container name&gt;</a:t>
            </a:r>
            <a:endParaRPr lang="en-US" spc="-1" dirty="0"/>
          </a:p>
          <a:p>
            <a:pPr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$ docker container </a:t>
            </a:r>
            <a:r>
              <a:rPr lang="en-US" i="1" spc="-1" dirty="0" err="1">
                <a:solidFill>
                  <a:srgbClr val="000000"/>
                </a:solidFill>
              </a:rPr>
              <a:t>rm</a:t>
            </a:r>
            <a:r>
              <a:rPr lang="en-US" i="1" spc="-1" dirty="0">
                <a:solidFill>
                  <a:srgbClr val="000000"/>
                </a:solidFill>
              </a:rPr>
              <a:t> -f $(docker container ls -</a:t>
            </a:r>
            <a:r>
              <a:rPr lang="en-US" i="1" spc="-1" dirty="0" err="1">
                <a:solidFill>
                  <a:srgbClr val="000000"/>
                </a:solidFill>
              </a:rPr>
              <a:t>aq</a:t>
            </a:r>
            <a:r>
              <a:rPr lang="en-US" i="1" spc="-1" dirty="0">
                <a:solidFill>
                  <a:srgbClr val="000000"/>
                </a:solidFill>
              </a:rPr>
              <a:t>)</a:t>
            </a:r>
            <a:endParaRPr lang="en-US" spc="-1" dirty="0"/>
          </a:p>
          <a:p>
            <a:pPr>
              <a:spcBef>
                <a:spcPts val="439"/>
              </a:spcBef>
            </a:pPr>
            <a:r>
              <a:rPr lang="en-US" i="1" spc="-1" dirty="0" smtClean="0">
                <a:solidFill>
                  <a:srgbClr val="000000"/>
                </a:solidFill>
              </a:rPr>
              <a:t>	</a:t>
            </a:r>
          </a:p>
          <a:p>
            <a:pPr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</a:t>
            </a:r>
            <a:r>
              <a:rPr lang="en-US" i="1" spc="-1" dirty="0" smtClean="0">
                <a:solidFill>
                  <a:srgbClr val="000000"/>
                </a:solidFill>
              </a:rPr>
              <a:t>$ docker image </a:t>
            </a:r>
            <a:r>
              <a:rPr lang="en-US" i="1" spc="-1" dirty="0" err="1" smtClean="0">
                <a:solidFill>
                  <a:srgbClr val="000000"/>
                </a:solidFill>
              </a:rPr>
              <a:t>rm</a:t>
            </a:r>
            <a:r>
              <a:rPr lang="en-US" i="1" spc="-1" dirty="0" smtClean="0">
                <a:solidFill>
                  <a:srgbClr val="000000"/>
                </a:solidFill>
              </a:rPr>
              <a:t> -f $(docker image ls -</a:t>
            </a:r>
            <a:r>
              <a:rPr lang="en-US" i="1" spc="-1" dirty="0" err="1" smtClean="0">
                <a:solidFill>
                  <a:srgbClr val="000000"/>
                </a:solidFill>
              </a:rPr>
              <a:t>aq</a:t>
            </a:r>
            <a:r>
              <a:rPr lang="en-US" i="1" spc="-1" dirty="0" smtClean="0">
                <a:solidFill>
                  <a:srgbClr val="000000"/>
                </a:solidFill>
              </a:rPr>
              <a:t>)</a:t>
            </a:r>
            <a:endParaRPr lang="en-US" spc="-1" dirty="0" smtClean="0"/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i="1" spc="-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</a:t>
            </a:r>
            <a:r>
              <a:rPr lang="en-US" i="1" spc="-1" dirty="0" smtClean="0">
                <a:solidFill>
                  <a:srgbClr val="000000"/>
                </a:solidFill>
              </a:rPr>
              <a:t>docker </a:t>
            </a:r>
            <a:r>
              <a:rPr lang="en-US" i="1" spc="-1" dirty="0">
                <a:solidFill>
                  <a:srgbClr val="000000"/>
                </a:solidFill>
              </a:rPr>
              <a:t>volume </a:t>
            </a:r>
            <a:r>
              <a:rPr lang="en-US" i="1" spc="-1" dirty="0" err="1">
                <a:solidFill>
                  <a:srgbClr val="000000"/>
                </a:solidFill>
              </a:rPr>
              <a:t>rm</a:t>
            </a:r>
            <a:r>
              <a:rPr lang="en-US" i="1" spc="-1" dirty="0">
                <a:solidFill>
                  <a:srgbClr val="000000"/>
                </a:solidFill>
              </a:rPr>
              <a:t> &lt;volume name&gt;</a:t>
            </a:r>
            <a:endParaRPr lang="en-US" spc="-1" dirty="0"/>
          </a:p>
          <a:p>
            <a:pPr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$ docker volume </a:t>
            </a:r>
            <a:r>
              <a:rPr lang="en-US" i="1" spc="-1" dirty="0" err="1">
                <a:solidFill>
                  <a:srgbClr val="000000"/>
                </a:solidFill>
              </a:rPr>
              <a:t>rm</a:t>
            </a:r>
            <a:r>
              <a:rPr lang="en-US" i="1" spc="-1" dirty="0">
                <a:solidFill>
                  <a:srgbClr val="000000"/>
                </a:solidFill>
              </a:rPr>
              <a:t> -f $(docker volume ls -q)</a:t>
            </a:r>
            <a:endParaRPr lang="en-US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i="1" spc="-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	</a:t>
            </a:r>
            <a:endParaRPr lang="en-US" sz="1800" b="1" i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System Information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Gathering info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version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system info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system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df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-v</a:t>
            </a:r>
            <a:endParaRPr lang="en-US" sz="22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Single-Host Networking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Containers need networks to communicate (duh)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(Docker) Container Network Model (CNM)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Sandbox – isolates container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Endpoint – gateway access to container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Network – endpoint/container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path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80" name="Picture 3"/>
          <p:cNvPicPr/>
          <p:nvPr/>
        </p:nvPicPr>
        <p:blipFill>
          <a:blip r:embed="rId3"/>
          <a:stretch/>
        </p:blipFill>
        <p:spPr>
          <a:xfrm>
            <a:off x="377280" y="2187000"/>
            <a:ext cx="8336160" cy="293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Env Prep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Look at Linux VM lesson prep for:  BIOS, Hyper-V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Powershell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(always run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 admin)</a:t>
            </a:r>
            <a:endParaRPr lang="en-US" sz="20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version:  </a:t>
            </a:r>
            <a:r>
              <a:rPr lang="en-US" sz="20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</a:t>
            </a:r>
            <a:r>
              <a:rPr lang="en-US" sz="20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PSVersionTable.PSVersion</a:t>
            </a:r>
            <a:endParaRPr lang="en-US" sz="20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Need version 5+</a:t>
            </a:r>
            <a:endParaRPr lang="en-US" sz="20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not, upgrade: </a:t>
            </a:r>
            <a:r>
              <a:rPr lang="en-US" sz="1400" b="1" u="sng" strike="noStrike" spc="-1" dirty="0">
                <a:solidFill>
                  <a:schemeClr val="accent6"/>
                </a:solidFill>
                <a:uFillTx/>
                <a:latin typeface="Arial"/>
                <a:ea typeface="DejaVu Sans"/>
                <a:hlinkClick r:id="rId3" invalidUrl="https:///"/>
              </a:rPr>
              <a:t>https://</a:t>
            </a:r>
            <a:r>
              <a:rPr lang="en-US" sz="1400" b="1" u="sng" strike="noStrike" spc="-1" dirty="0">
                <a:solidFill>
                  <a:schemeClr val="accent6"/>
                </a:solidFill>
                <a:uFillTx/>
                <a:latin typeface="Arial"/>
                <a:ea typeface="DejaVu Sans"/>
                <a:hlinkClick r:id="rId4"/>
              </a:rPr>
              <a:t>www.microsoft.com/en-us/download/details.aspx?id=54616</a:t>
            </a:r>
            <a:endParaRPr lang="en-US" sz="1400" b="0" strike="noStrike" spc="-1" dirty="0">
              <a:solidFill>
                <a:schemeClr val="accent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Chocolatey (the Windows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pkg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mgr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5"/>
              </a:rPr>
              <a:t>https://chocolatey.org/install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6"/>
              </a:rPr>
              <a:t>https://code.visualstudio.com/Download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2000" b="0" i="1" strike="noStrike" spc="-1" dirty="0" smtClean="0">
                <a:latin typeface="Arial"/>
              </a:rPr>
              <a:t>$ choco install </a:t>
            </a:r>
            <a:r>
              <a:rPr lang="en-US" sz="2000" b="0" i="1" strike="noStrike" spc="-1" dirty="0" err="1" smtClean="0">
                <a:latin typeface="Arial"/>
              </a:rPr>
              <a:t>vscode.install</a:t>
            </a:r>
            <a:endParaRPr lang="en-US" sz="20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Obviously, all software defined networks (SDN)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“built in” “security”…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c1 &lt;-&gt; c2 ; c3 &lt;-&gt; c4 ; but 1 &amp; 2 can’t talk to 3 &amp; 4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83" name="Picture 4"/>
          <p:cNvPicPr/>
          <p:nvPr/>
        </p:nvPicPr>
        <p:blipFill>
          <a:blip r:embed="rId3"/>
          <a:stretch/>
        </p:blipFill>
        <p:spPr>
          <a:xfrm>
            <a:off x="394200" y="2139480"/>
            <a:ext cx="8272440" cy="244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Setting up for multi-tier, with “security”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Unrelated: note the use of the volume for the DB container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86" name="Picture 3"/>
          <p:cNvPicPr/>
          <p:nvPr/>
        </p:nvPicPr>
        <p:blipFill>
          <a:blip r:embed="rId3"/>
          <a:stretch/>
        </p:blipFill>
        <p:spPr>
          <a:xfrm>
            <a:off x="365040" y="1739160"/>
            <a:ext cx="8391600" cy="285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Bridge Network – based on the Linux bridge (look it up)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Automatically created at Docker 1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run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Default - all containers connect here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network ls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inspect bridge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IPAM – IP Addy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Mgt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; like DHCP and router/gateway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Bridge is the router/gateway between host &amp; container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189" name="Picture 4"/>
          <p:cNvPicPr/>
          <p:nvPr/>
        </p:nvPicPr>
        <p:blipFill>
          <a:blip r:embed="rId3"/>
          <a:stretch/>
        </p:blipFill>
        <p:spPr>
          <a:xfrm>
            <a:off x="274680" y="3608922"/>
            <a:ext cx="8438760" cy="236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Default = container egress traffic only!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veth assigned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Can create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 multiple (bridge)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 networks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92" name="Picture 3"/>
          <p:cNvPicPr/>
          <p:nvPr/>
        </p:nvPicPr>
        <p:blipFill>
          <a:blip r:embed="rId3"/>
          <a:stretch/>
        </p:blipFill>
        <p:spPr>
          <a:xfrm>
            <a:off x="3017160" y="1715400"/>
            <a:ext cx="5696280" cy="464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Let’s play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bridge network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network create --driver bridge sample-net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inspect sample-net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Look for “Subnet” – it’s the next range of IPs available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Wanna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create a bridge network &amp; assign your own subnet?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network create --driver bridge --subnet \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“10.1.0.0/16” test-net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inspect test-net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OK, let’s create and compare containers (diff nets)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c1 -it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test-net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alpine:latest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another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terminal (admin),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inspect new container c1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inspect c1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Look for Network Settings, Networks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Back to c1 terminal, check info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route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Back to “new” terminal:  2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nd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container, same network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c2  -d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test-net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alpine:latest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ping 127.0.0.1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add’l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containers, connect to sample-net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c3 -d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sample-net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alpine:latest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ping 127.0.0.1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container run --name c4 -d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sample-net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alpine:latest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ping 127.0.0.1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Inspect for containers (see “Containers”)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network inspect bridge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inspect sample-net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inspect test-net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exec -it c3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c4 (use IP if you like) – this is test-net check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c4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Success?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Using “c4” proves that Docker DNS works too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c2 (use IP if you like) – this is sample-net check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c2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Fail?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HERE WE GO! 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new terminal, connect a container to BOTH networks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docker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container run --name c5 -d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test-net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alpine:latest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ping 127.0.0.1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connect sample-net c5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Exec into c5 and ping, proving multi-net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exec -it c5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c4 (use IP if you like) – this is test-net check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c4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c2 (use IP if you like) – this is sample-net check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c2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$(docker container ls 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aq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sample-net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volume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&lt;volume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99600" y="0"/>
            <a:ext cx="749016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Env Prep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Desktop (“D”) for Win10 Pro (w/ Hyper-V)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https://docs.docker.com/docker-for-windows/install/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4"/>
              </a:rPr>
              <a:t>https://docs.docker.com/machine/drivers/hyper-v/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choco install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-desktop --execution-timeout=0</a:t>
            </a:r>
            <a:endParaRPr lang="en-US" sz="24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for Linux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</a:rPr>
              <a:t>https://docs.docker.com/engine/install/</a:t>
            </a:r>
            <a:endParaRPr lang="en-US" sz="2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for Mac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</a:rPr>
              <a:t>https://docs.docker.com/docker-for-mac/install/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Running in/adding (container) to existing network namespace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Troubleshooting existing network/container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Kubernetes Pods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Sidecar containers?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207" name="Picture 3"/>
          <p:cNvPicPr/>
          <p:nvPr/>
        </p:nvPicPr>
        <p:blipFill>
          <a:blip r:embed="rId3"/>
          <a:stretch/>
        </p:blipFill>
        <p:spPr>
          <a:xfrm>
            <a:off x="1241640" y="3212280"/>
            <a:ext cx="6504840" cy="316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bridge network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network create --driver bridge test-net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Create/attach new container to new network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web -d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test-net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nginx:alpine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Create/attach another container to existing container/net namespace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-it --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container:web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alpine:latest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View 1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container (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web page from 2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nd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container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wget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qO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localhost</a:t>
            </a:r>
            <a:endParaRPr lang="en-US" sz="22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Cleanup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Exit 2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nd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container (#)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container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--force web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Port Management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Expose a container (accessible to the outside)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Map container port to host port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 Let Docker decide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web -P -d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nginx:alpine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container port web</a:t>
            </a:r>
            <a:endParaRPr lang="en-US" sz="22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Port </a:t>
            </a:r>
            <a:r>
              <a:rPr lang="en-US" sz="2200" b="1" u="sng" strike="noStrike" spc="-1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Mgt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web browser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&lt;host IP&gt;:&lt;Docker assigned mapped port&gt;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Nginx web page?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2) Map a specific port (new container)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web2 -p 8080:80 -d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nginx:alpine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web browser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&lt;host IP&gt;:&lt;Docker assigned mapped port&gt;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Nginx web page?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…Clean up…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Docker Compose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74680" y="1303200"/>
            <a:ext cx="84945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Compose: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Tool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Use/create YAML file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Declaratively define multi-service/multi-container app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Scaling, self-healing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will use our previous python app image/container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run -p 4000:80 &lt;username&gt;/&lt;repo name&gt;:&lt;tag&gt;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web browser (host IP:4000)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Docker Compose (cont’d)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74680" y="1303200"/>
            <a:ext cx="84945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Let’s build our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docker-compose.yml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file: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endParaRPr lang="en-US" sz="2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version: "3"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services: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web: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2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# replace username/</a:t>
            </a:r>
            <a:r>
              <a:rPr lang="en-US" sz="12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repo:tag</a:t>
            </a:r>
            <a:r>
              <a:rPr lang="en-US" sz="12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with your name and image details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image: username/</a:t>
            </a:r>
            <a:r>
              <a:rPr lang="en-US" sz="12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repo:tag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deploy: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replicas: 3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resources: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limits: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cpus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"1"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memory: 500M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restart_policy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condition: on-failure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ports: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- "4000:80"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networks: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webnet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networks: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webnet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439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Docker Compose (cont’d)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74680" y="1303200"/>
            <a:ext cx="84945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Save in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with previous image/container stuff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Stop other containers (JIC)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ls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container stop &lt;container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Run new docker-compose file (from saved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For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example we’re using Docker Swarm(Kit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)! *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swarm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init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stack deploy -c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&lt;docker-compose-filename2.yml&gt;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&lt;name your stack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i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</a:rPr>
              <a:t>* May need to specify IP, as stated in (potential) error message</a:t>
            </a:r>
            <a:endParaRPr lang="en-US" sz="22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Docker Compose (cont’d)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74680" y="1303200"/>
            <a:ext cx="84945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List all (new) containers (be patient, 3 container replicas)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ls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Try removing a container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&lt;container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container ls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Self-healing?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web browser, check for load balancing (hostname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?)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 smtClean="0">
                <a:solidFill>
                  <a:srgbClr val="000000"/>
                </a:solidFill>
                <a:latin typeface="Arial"/>
              </a:rPr>
              <a:t>curl works too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stack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&lt;stack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swarm leave --force</a:t>
            </a:r>
            <a:endParaRPr lang="en-US" sz="22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99600" y="0"/>
            <a:ext cx="749016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Resources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http://Labs.play-with-docker.com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4"/>
              </a:rPr>
              <a:t>Https://romanirani.com/tutorial-gettin-started-with-kubernetes-on-your-windows-laptop-with-minikube-3269b54a226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5"/>
              </a:rPr>
              <a:t>http://John-cd.com/cheatsheets/containers/minikube_install_on_windows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6"/>
              </a:rPr>
              <a:t>https://docs.docker.com/engine/docker-overview/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9600" y="0"/>
            <a:ext cx="749016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Env Prep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Toolbox (“T”) for non-Win10Pro (no Hyper-V)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https://docs.docker.com/toolbox/toolbox_install_windows/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choco </a:t>
            </a:r>
            <a:r>
              <a:rPr lang="en-US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install </a:t>
            </a:r>
            <a:r>
              <a:rPr lang="en-US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-toolbox</a:t>
            </a:r>
            <a:r>
              <a:rPr lang="en-US" sz="24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i="1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Minikube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(for Docker Toolbox – non-Win10Pro)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4"/>
              </a:rPr>
              <a:t>https://kubernetes.io/docs/tasks/tools/install-minikube/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choco </a:t>
            </a:r>
            <a:r>
              <a:rPr lang="en-US" sz="24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install </a:t>
            </a:r>
            <a:r>
              <a:rPr lang="en-US" sz="24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minikube</a:t>
            </a:r>
            <a:endParaRPr lang="en-US" sz="24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i="1" spc="-1" dirty="0" smtClean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Install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cURL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chocolatey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choco </a:t>
            </a:r>
            <a:r>
              <a:rPr lang="en-US" sz="24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install curl -y</a:t>
            </a:r>
            <a:endParaRPr lang="en-US" sz="24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9600" y="0"/>
            <a:ext cx="749016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Env Prep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Check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all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(installed) chocolatey packages</a:t>
            </a:r>
            <a:endParaRPr lang="en-US" sz="24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</a:pPr>
            <a:r>
              <a:rPr lang="en-US" sz="24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4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clist</a:t>
            </a:r>
            <a:r>
              <a:rPr lang="en-US" sz="24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–l</a:t>
            </a:r>
          </a:p>
          <a:p>
            <a:pPr marL="180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</a:pPr>
            <a:endParaRPr lang="en-US" sz="2400" i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spc="-1" dirty="0" smtClean="0"/>
              <a:t>Close </a:t>
            </a:r>
            <a:r>
              <a:rPr lang="en-US" sz="2400" spc="-1" dirty="0"/>
              <a:t>terminal window/shell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i="1" spc="-1" dirty="0" smtClean="0"/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spc="-1" dirty="0" smtClean="0"/>
              <a:t>T </a:t>
            </a:r>
            <a:r>
              <a:rPr lang="en-US" sz="2400" spc="-1" dirty="0"/>
              <a:t>– Open Docker Toolbox</a:t>
            </a:r>
          </a:p>
          <a:p>
            <a:pPr marL="1800">
              <a:spcBef>
                <a:spcPts val="479"/>
              </a:spcBef>
              <a:buClr>
                <a:srgbClr val="151C77"/>
              </a:buClr>
              <a:buSzPct val="80000"/>
            </a:pPr>
            <a:r>
              <a:rPr lang="en-US" sz="2400" strike="noStrike" spc="-1" dirty="0" smtClean="0">
                <a:latin typeface="Arial"/>
              </a:rPr>
              <a:t>D – </a:t>
            </a:r>
            <a:r>
              <a:rPr lang="en-US" sz="2400" spc="-1" dirty="0" smtClean="0">
                <a:solidFill>
                  <a:srgbClr val="000000"/>
                </a:solidFill>
              </a:rPr>
              <a:t>Open </a:t>
            </a:r>
            <a:r>
              <a:rPr lang="en-US" sz="2400" spc="-1" dirty="0">
                <a:solidFill>
                  <a:srgbClr val="000000"/>
                </a:solidFill>
              </a:rPr>
              <a:t>Docker </a:t>
            </a:r>
            <a:r>
              <a:rPr lang="en-US" sz="2400" spc="-1" dirty="0" smtClean="0">
                <a:solidFill>
                  <a:srgbClr val="000000"/>
                </a:solidFill>
              </a:rPr>
              <a:t>Desktop (double </a:t>
            </a:r>
            <a:r>
              <a:rPr lang="en-US" sz="2400" spc="-1" dirty="0">
                <a:solidFill>
                  <a:srgbClr val="000000"/>
                </a:solidFill>
              </a:rPr>
              <a:t>click desktop icon</a:t>
            </a:r>
            <a:r>
              <a:rPr lang="en-US" sz="2400" spc="-1" dirty="0" smtClean="0">
                <a:solidFill>
                  <a:srgbClr val="000000"/>
                </a:solidFill>
              </a:rPr>
              <a:t>)</a:t>
            </a:r>
          </a:p>
          <a:p>
            <a:pPr marL="1800">
              <a:spcBef>
                <a:spcPts val="479"/>
              </a:spcBef>
              <a:buClr>
                <a:srgbClr val="151C77"/>
              </a:buClr>
              <a:buSzPct val="80000"/>
            </a:pPr>
            <a:endParaRPr lang="en-US" sz="2400" spc="-1" dirty="0">
              <a:solidFill>
                <a:srgbClr val="000000"/>
              </a:solidFill>
            </a:endParaRPr>
          </a:p>
          <a:p>
            <a:pPr marL="1800">
              <a:spcBef>
                <a:spcPts val="479"/>
              </a:spcBef>
              <a:buClr>
                <a:srgbClr val="151C77"/>
              </a:buClr>
              <a:buSzPct val="80000"/>
            </a:pPr>
            <a:r>
              <a:rPr lang="en-US" sz="2400" spc="-1" dirty="0" smtClean="0"/>
              <a:t>Open terminal window/shell (as administrator)</a:t>
            </a:r>
            <a:endParaRPr lang="en-US" sz="2400" spc="-1" dirty="0"/>
          </a:p>
          <a:p>
            <a:pPr marL="1800">
              <a:spcBef>
                <a:spcPts val="479"/>
              </a:spcBef>
              <a:buClr>
                <a:srgbClr val="151C77"/>
              </a:buClr>
              <a:buSzPct val="80000"/>
            </a:pPr>
            <a:endParaRPr lang="en-US" sz="2400" spc="-1" dirty="0"/>
          </a:p>
          <a:p>
            <a:pPr marL="180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</a:pPr>
            <a:endParaRPr lang="en-US" sz="24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23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What are Containers?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Old school transport vs Shipping container analogy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Multiple products, moving/mixing freely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Must organize/sort at each port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Must reconfigure transportation method per movement</a:t>
            </a:r>
            <a:endParaRPr lang="en-US" sz="1800" b="0" strike="noStrike" spc="-1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	OR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Pre-organize, into standardized shipping containers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Same methods every time, every location, every transport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Linux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vs Windows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11" name="Picture 3"/>
          <p:cNvPicPr/>
          <p:nvPr/>
        </p:nvPicPr>
        <p:blipFill>
          <a:blip r:embed="rId3"/>
          <a:stretch/>
        </p:blipFill>
        <p:spPr>
          <a:xfrm>
            <a:off x="5089320" y="3719880"/>
            <a:ext cx="3189960" cy="252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What are Containers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Container 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Form of virtualization, runs on top of OS (either Host or Guest OS)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Isolated, but share physical/host resources (kernel)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Secure, very efficient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Encapsulates app &amp; dependencies into single image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DEV or PROD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4" name="Picture 4"/>
          <p:cNvPicPr/>
          <p:nvPr/>
        </p:nvPicPr>
        <p:blipFill>
          <a:blip r:embed="rId3"/>
          <a:stretch/>
        </p:blipFill>
        <p:spPr>
          <a:xfrm>
            <a:off x="961200" y="3300480"/>
            <a:ext cx="4255200" cy="3066840"/>
          </a:xfrm>
          <a:prstGeom prst="rect">
            <a:avLst/>
          </a:prstGeom>
          <a:ln>
            <a:noFill/>
          </a:ln>
        </p:spPr>
      </p:pic>
      <p:pic>
        <p:nvPicPr>
          <p:cNvPr id="115" name="Picture 10"/>
          <p:cNvPicPr/>
          <p:nvPr/>
        </p:nvPicPr>
        <p:blipFill>
          <a:blip r:embed="rId4"/>
          <a:stretch/>
        </p:blipFill>
        <p:spPr>
          <a:xfrm>
            <a:off x="5551560" y="3775680"/>
            <a:ext cx="29214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554ELSG Fielding standard</Template>
  <TotalTime>99841</TotalTime>
  <Words>1973</Words>
  <Application>Microsoft Office PowerPoint</Application>
  <PresentationFormat>On-screen Show (4:3)</PresentationFormat>
  <Paragraphs>1107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Century Schoolbook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Eric Roettgen</dc:creator>
  <dc:description/>
  <cp:lastModifiedBy>ROETTGEN, ERIC C NH-03 USAF AFMC AFLCMC/HNIZ</cp:lastModifiedBy>
  <cp:revision>4059</cp:revision>
  <cp:lastPrinted>2016-02-10T15:55:05Z</cp:lastPrinted>
  <dcterms:created xsi:type="dcterms:W3CDTF">2004-03-18T18:21:26Z</dcterms:created>
  <dcterms:modified xsi:type="dcterms:W3CDTF">2020-07-14T17:14:35Z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0x01010071CF3CC5E43D9F4083F380F8A60A41B4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56</vt:i4>
  </property>
  <property fmtid="{D5CDD505-2E9C-101B-9397-08002B2CF9AE}" pid="9" name="Peggy's Comments">
    <vt:lpwstr>Do not update - contact Crista Wallis for updates - 416-2240</vt:lpwstr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56</vt:i4>
  </property>
  <property fmtid="{D5CDD505-2E9C-101B-9397-08002B2CF9AE}" pid="14" name="Task status">
    <vt:lpwstr>Open</vt:lpwstr>
  </property>
  <property fmtid="{D5CDD505-2E9C-101B-9397-08002B2CF9AE}" pid="15" name="Tracking Number">
    <vt:lpwstr>In House 15-208-2</vt:lpwstr>
  </property>
  <property fmtid="{D5CDD505-2E9C-101B-9397-08002B2CF9AE}" pid="16" name="URL">
    <vt:lpwstr/>
  </property>
</Properties>
</file>