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47"/>
  </p:notesMasterIdLst>
  <p:sldIdLst>
    <p:sldId id="256" r:id="rId3"/>
    <p:sldId id="257" r:id="rId4"/>
    <p:sldId id="299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87" autoAdjust="0"/>
  </p:normalViewPr>
  <p:slideViewPr>
    <p:cSldViewPr snapToGrid="0">
      <p:cViewPr varScale="1">
        <p:scale>
          <a:sx n="64" d="100"/>
          <a:sy n="64" d="100"/>
        </p:scale>
        <p:origin x="84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9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94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95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96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B85EDEAC-CBFE-4E3E-898B-AE1E3C7A2C60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01565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lizrice/accessing-an-application-on-kubernetes-in-docker-1054d46b64b1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ominirani.com/tutorial-getting-started-with-kubernetes-with-docker-on-mac-7f58467203fd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workloads/controllers/deployment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workloads/controllers/deployment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73A8AEAE-3FFE-4AAC-A82B-D13A11351E92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92091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DB477DE4-1E82-458E-A9B5-7528A841B565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0653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434957BD-71E0-461B-A9F7-94ABA7D606A4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11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3359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27641CF2-61CC-4670-B8BC-30344B22F25A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12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9352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075204F8-D81C-4A63-B454-A9CC744BF697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72287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C3FB1258-A237-412E-9100-3875B696EC6F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14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51407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FE6472D1-6B2A-4651-B93A-BCCAC94A9052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15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01221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092A08DC-A53F-482C-BF91-CFAC50F81293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16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35" name="CustomShape 4"/>
          <p:cNvSpPr/>
          <p:nvPr/>
        </p:nvSpPr>
        <p:spPr>
          <a:xfrm>
            <a:off x="548640" y="4389120"/>
            <a:ext cx="5715360" cy="388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Other commands we may need to determine IPs we may need for web browsers:  </a:t>
            </a:r>
            <a:r>
              <a:rPr lang="en-US" sz="2200" b="1" u="sng" strike="noStrike" spc="-1">
                <a:solidFill>
                  <a:srgbClr val="000000"/>
                </a:solidFill>
                <a:uFillTx/>
                <a:latin typeface="Arial"/>
                <a:ea typeface="DejaVu Sans"/>
                <a:hlinkClick r:id="rId3"/>
              </a:rPr>
              <a:t>https://medium.com/@lizrice/accessing-an-application-on-kubernetes-in-docker-1054d46b64b1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i="1" u="sng" strike="noStrike" spc="-1">
                <a:solidFill>
                  <a:srgbClr val="000000"/>
                </a:solidFill>
                <a:uFillTx/>
                <a:latin typeface="Arial"/>
                <a:ea typeface="DejaVu Sans"/>
                <a:hlinkClick r:id="rId4"/>
              </a:rPr>
              <a:t>https://rominirani.com/tutorial-getting-started-with-kubernetes-with-docker-on-mac-7f58467203fd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63389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6DC8C002-E87B-4488-BA53-32D6252BA93E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17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39" name="CustomShape 4"/>
          <p:cNvSpPr/>
          <p:nvPr/>
        </p:nvSpPr>
        <p:spPr>
          <a:xfrm>
            <a:off x="191880" y="4308120"/>
            <a:ext cx="6821640" cy="7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https://kubernetes.io/docs/tasks/access-application-cluster/web-ui-dashboard/</a:t>
            </a:r>
            <a:endParaRPr lang="en-US" sz="2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39230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0B6DF28C-CCA2-4722-A74B-11291DBA6354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18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191880" y="4308120"/>
            <a:ext cx="6821640" cy="7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4817657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9EC98D22-90ED-4F70-8B1D-69EBC0337007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47" name="CustomShape 4"/>
          <p:cNvSpPr/>
          <p:nvPr/>
        </p:nvSpPr>
        <p:spPr>
          <a:xfrm>
            <a:off x="191880" y="4308120"/>
            <a:ext cx="6821640" cy="7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88134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CEAC6610-C4BE-493D-BAB4-0B860B5C7E56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66753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8B55A983-3B9A-48FC-8576-D0437A393264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20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76947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A6E1320A-2558-4867-909F-BD314EA0A3F7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21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17364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FF1366A7-6A95-4CB6-AF37-04BEF525A62C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22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75205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034F57F9-F88B-4CF5-A994-69CA7DCB1F44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23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8573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A83960E4-3737-41B4-B250-2E90004DDF77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24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32043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665681C6-6CB3-4112-BBBD-DE53D9F05152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25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79449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68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8F7C1E57-6856-4F36-94C1-4B3A0A3F4F78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26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44980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Volume-claim.yml:</a:t>
            </a: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apiVersion: v1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kind: PersistentVolumeClaim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metadata: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name: my-data-claim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spec: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accessModes: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- ReadWriteOnce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resources: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requests: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  storage: 2Gi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Pod-with-vol.yml:</a:t>
            </a: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apiVersion: v1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kind: Pod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metadata: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name: web-pod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spec: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containers: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- name: web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image: nginx:alpine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ports: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- containerPort: 80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volumeMounts: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- name: my-data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  mountPath: /data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volumes: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- name: my-data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persistentVolumeClaim: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  claimName: my-data-claim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2A843379-42E8-4C34-BAB7-0D8A335C0984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27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896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64EC9A0E-EC9A-42B5-9C5B-20B4CEFFE541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28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65990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E807650C-7A76-4E38-A3AD-B4248C20412D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29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3160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https://docs.docker.com/get-started/</a:t>
            </a: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5AAA2566-DAE1-47EE-B0DB-8D8A96E72280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44023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B00E05B2-1A86-4A02-98A5-B6D6CAE44EF2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30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64037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00000"/>
                </a:solidFill>
                <a:uFillTx/>
                <a:latin typeface="Arial"/>
                <a:hlinkClick r:id="rId3"/>
              </a:rPr>
              <a:t>Go here and do this next: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00000"/>
                </a:solidFill>
                <a:uFillTx/>
                <a:latin typeface="Arial"/>
                <a:hlinkClick r:id="rId3"/>
              </a:rPr>
              <a:t>https://kubernetes.io/docs/concepts/workloads/controllers/deployment/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https://devopscube.com/kubernetes-deployment-tutorial/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C8C50ECE-E885-4DF7-86E0-5EADA12A7F5E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31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7614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00000"/>
                </a:solidFill>
                <a:uFillTx/>
                <a:latin typeface="Arial"/>
                <a:hlinkClick r:id="rId3"/>
              </a:rPr>
              <a:t>Go here and do this next: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00000"/>
                </a:solidFill>
                <a:uFillTx/>
                <a:latin typeface="Arial"/>
                <a:hlinkClick r:id="rId3"/>
              </a:rPr>
              <a:t>https://kubernetes.io/docs/concepts/workloads/controllers/deployment/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21A71CFC-2955-4767-BE14-E7A4B81E7F7A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32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20516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89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A25DFABC-4F6E-443B-B4E8-25B35D564DA3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33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71668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7DD18C2A-320E-404B-BED7-13EBEFB0078B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34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03167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95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FA982B7A-6436-45CF-865B-ED1B5C53997D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35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82374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apiVersion: apps/v1</a:t>
            </a:r>
            <a:endParaRPr lang="en-US" sz="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kind: Deployment</a:t>
            </a:r>
            <a:endParaRPr lang="en-US" sz="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metadata:</a:t>
            </a:r>
            <a:endParaRPr lang="en-US" sz="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name: nginx</a:t>
            </a:r>
            <a:endParaRPr lang="en-US" sz="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labels:</a:t>
            </a:r>
            <a:endParaRPr lang="en-US" sz="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app: nginx</a:t>
            </a:r>
            <a:endParaRPr lang="en-US" sz="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annotations:</a:t>
            </a:r>
            <a:endParaRPr lang="en-US" sz="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monitoring: "true"</a:t>
            </a:r>
            <a:endParaRPr lang="en-US" sz="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spec:</a:t>
            </a:r>
            <a:endParaRPr lang="en-US" sz="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replicas: 3</a:t>
            </a:r>
            <a:endParaRPr lang="en-US" sz="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selector:</a:t>
            </a:r>
            <a:endParaRPr lang="en-US" sz="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matchLabels:</a:t>
            </a:r>
            <a:endParaRPr lang="en-US" sz="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  app: nginx</a:t>
            </a:r>
            <a:endParaRPr lang="en-US" sz="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template:</a:t>
            </a:r>
            <a:endParaRPr lang="en-US" sz="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metadata:</a:t>
            </a:r>
            <a:endParaRPr lang="en-US" sz="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  labels:</a:t>
            </a:r>
            <a:endParaRPr lang="en-US" sz="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    app: nginx</a:t>
            </a:r>
            <a:endParaRPr lang="en-US" sz="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spec:</a:t>
            </a:r>
            <a:endParaRPr lang="en-US" sz="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  containers:</a:t>
            </a:r>
            <a:endParaRPr lang="en-US" sz="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  - image: nginx:1.7.9</a:t>
            </a:r>
            <a:endParaRPr lang="en-US" sz="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    name: nginx</a:t>
            </a:r>
            <a:endParaRPr lang="en-US" sz="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    ports:</a:t>
            </a:r>
            <a:endParaRPr lang="en-US" sz="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    - containerPort: 80</a:t>
            </a:r>
            <a:endParaRPr lang="en-US" sz="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---</a:t>
            </a:r>
            <a:endParaRPr lang="en-US" sz="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apiVersion: v1</a:t>
            </a:r>
            <a:endParaRPr lang="en-US" sz="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kind: Service</a:t>
            </a:r>
            <a:endParaRPr lang="en-US" sz="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metadata:</a:t>
            </a:r>
            <a:endParaRPr lang="en-US" sz="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labels:</a:t>
            </a:r>
            <a:endParaRPr lang="en-US" sz="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app: nginx</a:t>
            </a:r>
            <a:endParaRPr lang="en-US" sz="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name: nginx</a:t>
            </a:r>
            <a:endParaRPr lang="en-US" sz="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spec:</a:t>
            </a:r>
            <a:endParaRPr lang="en-US" sz="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ports:</a:t>
            </a:r>
            <a:endParaRPr lang="en-US" sz="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- nodePort: 30500</a:t>
            </a:r>
            <a:endParaRPr lang="en-US" sz="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port: 80</a:t>
            </a:r>
            <a:endParaRPr lang="en-US" sz="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protocol: TCP</a:t>
            </a:r>
            <a:endParaRPr lang="en-US" sz="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targetPort: 80</a:t>
            </a:r>
            <a:endParaRPr lang="en-US" sz="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selector:</a:t>
            </a:r>
            <a:endParaRPr lang="en-US" sz="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app: nginx</a:t>
            </a:r>
            <a:endParaRPr lang="en-US" sz="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type: NodePort</a:t>
            </a:r>
            <a:endParaRPr lang="en-US" sz="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800" b="0" strike="noStrike" spc="-1">
              <a:latin typeface="Arial"/>
            </a:endParaRPr>
          </a:p>
        </p:txBody>
      </p:sp>
      <p:sp>
        <p:nvSpPr>
          <p:cNvPr id="298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8B6A64ED-CB1A-4972-A6E9-0FE9AE4E0F66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36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45143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01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B41577BD-8ADA-4713-8727-7B07CB599231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37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12817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04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4083348B-78CD-4183-8FD7-23BBD04D37EA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38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00980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07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CB0F1FFE-10B1-4490-8C2A-BB8231285A74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39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2468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https://docs.docker.com/get-started/</a:t>
            </a: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5AAA2566-DAE1-47EE-B0DB-8D8A96E72280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25754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deploydemo-blue.yml:</a:t>
            </a: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apiVersion: apps/v1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kind: Deployment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metadata: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name: nginx-blue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labels: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app: nginx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annotations: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monitoring: "true"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spec: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replicas: 1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selector: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matchLabels: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  app: nginx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  service: web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  color: blue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template: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metadata: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  labels: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    app: nginx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    service: web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    color: blue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spec: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  containers: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  - image: nginx:1.7.9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    name: nginx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    ports: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    - containerPort: 80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deploydemo-green.yml:</a:t>
            </a: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apiVersion: apps/v1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kind: Deployment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metadata: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name: nginx-green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labels: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app: nginx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annotations: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monitoring: "true"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spec: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replicas: 1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selector: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matchLabels: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  app: nginx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  service: web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  color: green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template: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metadata: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  labels: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    app: nginx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    service: web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    color: green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spec: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  containers: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  - image: nginx:1.9.1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    name: nginx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    ports: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    - containerPort: 80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nginx-svc-blue-green.yml:</a:t>
            </a: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apiVersion: v1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kind: Service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metadata: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labels: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app: nginx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name: web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spec: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ports: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- nodePort: 30500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port: 80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protocol: TCP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targetPort: 80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selector: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app: nginx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service: web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color: blue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type: NodePort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</p:txBody>
      </p:sp>
      <p:sp>
        <p:nvSpPr>
          <p:cNvPr id="310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AC348287-B825-4432-BFD4-BE02E816048F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40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57909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13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74085DA9-B293-4A79-817A-5F7AAA33961E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41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75386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16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BB82BC64-8CD1-41B3-85F8-CE5AD96E760A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42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32326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19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721D9B99-592A-46D3-A538-BA3781881311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43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27407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22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B12CBB19-6B63-4D40-80A8-4BD12A003C2B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44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136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57A89BDF-CC83-42A4-8839-5C77CA1FE740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2984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4443C859-C971-444F-9ADE-7EEA315E07E5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2141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BF61A69D-8F41-4335-91CB-903AABC15F37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7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6860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F43CAC11-D66F-4AB1-803E-CC5417B10953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3172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ABB49551-D73D-4236-8D3B-0DAF15822D31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5603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1"/>
          <p:cNvSpPr/>
          <p:nvPr/>
        </p:nvSpPr>
        <p:spPr>
          <a:xfrm>
            <a:off x="380880" y="6451560"/>
            <a:ext cx="8381880" cy="0"/>
          </a:xfrm>
          <a:prstGeom prst="line">
            <a:avLst/>
          </a:prstGeom>
          <a:ln w="57240">
            <a:solidFill>
              <a:srgbClr val="0C2D8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Line 2"/>
          <p:cNvSpPr/>
          <p:nvPr/>
        </p:nvSpPr>
        <p:spPr>
          <a:xfrm>
            <a:off x="380880" y="1245960"/>
            <a:ext cx="8381880" cy="0"/>
          </a:xfrm>
          <a:prstGeom prst="line">
            <a:avLst/>
          </a:prstGeom>
          <a:ln w="57240">
            <a:solidFill>
              <a:srgbClr val="0C2D8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485640" y="6553080"/>
            <a:ext cx="1293480" cy="303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8292960" y="6561000"/>
            <a:ext cx="790920" cy="241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fld id="{28C4B083-5FD2-441A-9B0C-668AB3D50F99}" type="slidenum">
              <a:rPr lang="en-US" sz="1000" b="1" strike="noStrike" spc="-1">
                <a:solidFill>
                  <a:srgbClr val="000000"/>
                </a:solidFill>
                <a:latin typeface="Arial"/>
                <a:ea typeface="DejaVu Sans"/>
              </a:rPr>
              <a:t>‹#›</a:t>
            </a:fld>
            <a:endParaRPr lang="en-US" sz="1000" b="0" strike="noStrike" spc="-1">
              <a:latin typeface="Arial"/>
            </a:endParaRPr>
          </a:p>
        </p:txBody>
      </p:sp>
      <p:pic>
        <p:nvPicPr>
          <p:cNvPr id="4" name="Picture 15" descr="C:\Users\Thomas.Corum\Desktop\BES-AFLCMC_Logo (2).jpg"/>
          <p:cNvPicPr/>
          <p:nvPr/>
        </p:nvPicPr>
        <p:blipFill>
          <a:blip r:embed="rId14"/>
          <a:stretch/>
        </p:blipFill>
        <p:spPr>
          <a:xfrm>
            <a:off x="7957080" y="237960"/>
            <a:ext cx="851040" cy="817200"/>
          </a:xfrm>
          <a:prstGeom prst="rect">
            <a:avLst/>
          </a:prstGeom>
          <a:ln>
            <a:noFill/>
          </a:ln>
        </p:spPr>
      </p:pic>
      <p:sp>
        <p:nvSpPr>
          <p:cNvPr id="5" name="CustomShape 5"/>
          <p:cNvSpPr/>
          <p:nvPr/>
        </p:nvSpPr>
        <p:spPr>
          <a:xfrm rot="10800000">
            <a:off x="992520" y="6400800"/>
            <a:ext cx="7313400" cy="74520"/>
          </a:xfrm>
          <a:prstGeom prst="rect">
            <a:avLst/>
          </a:prstGeom>
          <a:solidFill>
            <a:srgbClr val="1D1D7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6"/>
          <p:cNvSpPr/>
          <p:nvPr/>
        </p:nvSpPr>
        <p:spPr>
          <a:xfrm rot="10800000">
            <a:off x="383040" y="1295280"/>
            <a:ext cx="8380080" cy="74520"/>
          </a:xfrm>
          <a:prstGeom prst="rect">
            <a:avLst/>
          </a:prstGeom>
          <a:solidFill>
            <a:srgbClr val="1D1D7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7"/>
          <p:cNvSpPr/>
          <p:nvPr/>
        </p:nvSpPr>
        <p:spPr>
          <a:xfrm>
            <a:off x="1371600" y="1447920"/>
            <a:ext cx="65512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000" b="1" i="1" strike="noStrike" spc="-1">
                <a:solidFill>
                  <a:srgbClr val="000000"/>
                </a:solidFill>
                <a:latin typeface="Century Schoolbook"/>
                <a:ea typeface="DejaVu Sans"/>
              </a:rPr>
              <a:t>I n t e g r i t y  -  S e r v i c e  -  E x c e l l e n c e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8" name="Picture 3" descr="C:\Users\Thomas.Corum\Desktop\BES-AFLCMC_Logo (2).jpg"/>
          <p:cNvPicPr/>
          <p:nvPr/>
        </p:nvPicPr>
        <p:blipFill>
          <a:blip r:embed="rId15"/>
          <a:stretch/>
        </p:blipFill>
        <p:spPr>
          <a:xfrm>
            <a:off x="500040" y="2362320"/>
            <a:ext cx="3193920" cy="3206520"/>
          </a:xfrm>
          <a:prstGeom prst="rect">
            <a:avLst/>
          </a:prstGeom>
          <a:ln>
            <a:noFill/>
          </a:ln>
        </p:spPr>
      </p:pic>
      <p:sp>
        <p:nvSpPr>
          <p:cNvPr id="9" name="CustomShape 8"/>
          <p:cNvSpPr/>
          <p:nvPr/>
        </p:nvSpPr>
        <p:spPr>
          <a:xfrm>
            <a:off x="1014480" y="268200"/>
            <a:ext cx="71132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Business &amp; Enterprise Systems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0" name="PlaceHolder 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 1"/>
          <p:cNvSpPr/>
          <p:nvPr/>
        </p:nvSpPr>
        <p:spPr>
          <a:xfrm>
            <a:off x="380880" y="6451560"/>
            <a:ext cx="8381880" cy="0"/>
          </a:xfrm>
          <a:prstGeom prst="line">
            <a:avLst/>
          </a:prstGeom>
          <a:ln w="57240">
            <a:solidFill>
              <a:srgbClr val="0C2D8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Line 2"/>
          <p:cNvSpPr/>
          <p:nvPr/>
        </p:nvSpPr>
        <p:spPr>
          <a:xfrm>
            <a:off x="380880" y="1245960"/>
            <a:ext cx="8381880" cy="0"/>
          </a:xfrm>
          <a:prstGeom prst="line">
            <a:avLst/>
          </a:prstGeom>
          <a:ln w="57240">
            <a:solidFill>
              <a:srgbClr val="0C2D8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3"/>
          <p:cNvSpPr/>
          <p:nvPr/>
        </p:nvSpPr>
        <p:spPr>
          <a:xfrm>
            <a:off x="485640" y="6553080"/>
            <a:ext cx="1293480" cy="303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4"/>
          <p:cNvSpPr/>
          <p:nvPr/>
        </p:nvSpPr>
        <p:spPr>
          <a:xfrm>
            <a:off x="8292960" y="6561000"/>
            <a:ext cx="790920" cy="241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fld id="{108F17AA-85DA-4BA0-AF26-2E2C88119806}" type="slidenum">
              <a:rPr lang="en-US" sz="1000" b="1" strike="noStrike" spc="-1">
                <a:solidFill>
                  <a:srgbClr val="000000"/>
                </a:solidFill>
                <a:latin typeface="Arial"/>
                <a:ea typeface="DejaVu Sans"/>
              </a:rPr>
              <a:t>‹#›</a:t>
            </a:fld>
            <a:endParaRPr lang="en-US" sz="1000" b="0" strike="noStrike" spc="-1">
              <a:latin typeface="Arial"/>
            </a:endParaRPr>
          </a:p>
        </p:txBody>
      </p:sp>
      <p:pic>
        <p:nvPicPr>
          <p:cNvPr id="52" name="Picture 15" descr="C:\Users\Thomas.Corum\Desktop\BES-AFLCMC_Logo (2).jpg"/>
          <p:cNvPicPr/>
          <p:nvPr/>
        </p:nvPicPr>
        <p:blipFill>
          <a:blip r:embed="rId14"/>
          <a:stretch/>
        </p:blipFill>
        <p:spPr>
          <a:xfrm>
            <a:off x="7957080" y="237960"/>
            <a:ext cx="851040" cy="817200"/>
          </a:xfrm>
          <a:prstGeom prst="rect">
            <a:avLst/>
          </a:prstGeom>
          <a:ln>
            <a:noFill/>
          </a:ln>
        </p:spPr>
      </p:pic>
      <p:sp>
        <p:nvSpPr>
          <p:cNvPr id="53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4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abs.play-with-k8s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ericisw8n/k8sFiles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bitnami-perspectives/imperative-declarative-and-a-few-kubectl-tricks-9d6deabdde" TargetMode="External"/><Relationship Id="rId13" Type="http://schemas.openxmlformats.org/officeDocument/2006/relationships/hyperlink" Target="http://john-cd.com/cheatsheets/containers/minikube_install_on_windows" TargetMode="External"/><Relationship Id="rId3" Type="http://schemas.openxmlformats.org/officeDocument/2006/relationships/hyperlink" Target="https://kubernetes.io/docs/concepts/workloads/controllers/deployment/" TargetMode="External"/><Relationship Id="rId7" Type="http://schemas.openxmlformats.org/officeDocument/2006/relationships/hyperlink" Target="https://rominirani.com/tutorial-getting-started-with-kubernetes-on-your-windows-laptop-with-minikube-3269b54a226" TargetMode="External"/><Relationship Id="rId12" Type="http://schemas.openxmlformats.org/officeDocument/2006/relationships/hyperlink" Target="https://romanirani.com/tutorial-gettin-started-with-kubernetes-on-your-windows-laptop-with-minikube-3269b54a226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john-cd.com/cheatsheets/Containers/Minikube_Install_on_Windows/" TargetMode="External"/><Relationship Id="rId11" Type="http://schemas.openxmlformats.org/officeDocument/2006/relationships/hyperlink" Target="http://labs.play-with-docker.com/" TargetMode="External"/><Relationship Id="rId5" Type="http://schemas.openxmlformats.org/officeDocument/2006/relationships/hyperlink" Target="https://kubernetes.io/docs/concepts/services-networking/service/#loadbalancer" TargetMode="External"/><Relationship Id="rId10" Type="http://schemas.openxmlformats.org/officeDocument/2006/relationships/hyperlink" Target="https://stackoverflow.com/questions/52890718/kubectl-run-is-deprecated-looking-for-alternative" TargetMode="External"/><Relationship Id="rId4" Type="http://schemas.openxmlformats.org/officeDocument/2006/relationships/hyperlink" Target="https://kubernetes.io/docs/tasks/access-application-cluster/create-external-load-balancer/" TargetMode="External"/><Relationship Id="rId9" Type="http://schemas.openxmlformats.org/officeDocument/2006/relationships/hyperlink" Target="https://kubernetes.io/docs/reference/kubectl/conventions/" TargetMode="External"/><Relationship Id="rId14" Type="http://schemas.openxmlformats.org/officeDocument/2006/relationships/hyperlink" Target="https://docs.docker.com/engine/docker-overview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181480" y="5105520"/>
            <a:ext cx="3046320" cy="836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2020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1749960" y="2425680"/>
            <a:ext cx="6861240" cy="18846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PEO BES EN </a:t>
            </a:r>
            <a:r>
              <a:t/>
            </a:r>
            <a:br/>
            <a:r>
              <a:t/>
            </a:r>
            <a:br/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Kubernetes </a:t>
            </a:r>
            <a:r>
              <a:t/>
            </a:r>
            <a:br/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Crash Course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Kubernetes (cont’d)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114" name="Content Placeholder 3"/>
          <p:cNvPicPr/>
          <p:nvPr/>
        </p:nvPicPr>
        <p:blipFill>
          <a:blip r:embed="rId3"/>
          <a:stretch/>
        </p:blipFill>
        <p:spPr>
          <a:xfrm>
            <a:off x="1454760" y="1327320"/>
            <a:ext cx="6078960" cy="50637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Kubernetes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274680" y="1303200"/>
            <a:ext cx="85305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MASTER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API server – all admin task info served thru here</a:t>
            </a: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Controller – maintains cluster (desired) state</a:t>
            </a: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Scheduler – manages which pods get put on which worker nodes</a:t>
            </a: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Cluster store – etcd, stores cluster state info</a:t>
            </a: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Kubernetes (cont’d)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118" name="Picture 4"/>
          <p:cNvPicPr/>
          <p:nvPr/>
        </p:nvPicPr>
        <p:blipFill>
          <a:blip r:embed="rId3"/>
          <a:stretch/>
        </p:blipFill>
        <p:spPr>
          <a:xfrm>
            <a:off x="1763280" y="1303200"/>
            <a:ext cx="5880240" cy="5063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Kubernetes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274680" y="1303200"/>
            <a:ext cx="85305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WORKER/NODE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Kubelet – makes sure all containers and pods are healthy</a:t>
            </a: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Container runtime – manages/runs containers</a:t>
            </a: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Kube-proxy – network proxy, load balancer for loads</a:t>
            </a: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Kubernetes (cont’d)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122" name="Picture 2"/>
          <p:cNvPicPr/>
          <p:nvPr/>
        </p:nvPicPr>
        <p:blipFill>
          <a:blip r:embed="rId3"/>
          <a:stretch/>
        </p:blipFill>
        <p:spPr>
          <a:xfrm>
            <a:off x="1888920" y="1337400"/>
            <a:ext cx="5841360" cy="5081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Kubernetes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243720" y="1303200"/>
            <a:ext cx="85305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u="sng" strike="noStrike" spc="-1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T - MINIKUBE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– (dev) tool, worker/master, single node cluster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T &amp; D Kubectl – K8s CLI tool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START!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1" strike="noStrike" spc="-1" dirty="0" smtClean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T – 	open (</a:t>
            </a:r>
            <a:r>
              <a:rPr lang="en-US" sz="2200" b="1" strike="noStrike" spc="-1" dirty="0" err="1" smtClean="0">
                <a:solidFill>
                  <a:srgbClr val="000000"/>
                </a:solidFill>
                <a:latin typeface="Arial"/>
                <a:ea typeface="DejaVu Sans"/>
              </a:rPr>
              <a:t>powershell</a:t>
            </a:r>
            <a:r>
              <a:rPr lang="en-US" sz="22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) terminal as admin</a:t>
            </a: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i="1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$ minikube delete</a:t>
            </a: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pc="-1" dirty="0" smtClean="0">
                <a:solidFill>
                  <a:srgbClr val="000000"/>
                </a:solidFill>
                <a:latin typeface="Arial"/>
                <a:ea typeface="DejaVu Sans"/>
              </a:rPr>
              <a:t>$ </a:t>
            </a:r>
            <a:r>
              <a:rPr lang="en-US" sz="2200" i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minikube 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start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1" i="1" strike="noStrike" spc="-1" dirty="0" smtClean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Kubernetes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274680" y="1303200"/>
            <a:ext cx="85305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START! (cont’d)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 smtClean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i="1" spc="-1" dirty="0">
                <a:solidFill>
                  <a:srgbClr val="000000"/>
                </a:solidFill>
              </a:rPr>
              <a:t>D – Open Docker Desktop </a:t>
            </a:r>
            <a:r>
              <a:rPr lang="en-US" sz="2200" b="1" i="1" spc="-1" dirty="0" smtClean="0">
                <a:solidFill>
                  <a:srgbClr val="000000"/>
                </a:solidFill>
              </a:rPr>
              <a:t>(click click)), </a:t>
            </a:r>
            <a:r>
              <a:rPr lang="en-US" sz="2200" b="1" i="1" spc="-1" dirty="0">
                <a:solidFill>
                  <a:srgbClr val="000000"/>
                </a:solidFill>
              </a:rPr>
              <a:t>Settings, </a:t>
            </a:r>
            <a:r>
              <a:rPr lang="en-US" sz="2200" b="1" i="1" spc="-1" dirty="0" smtClean="0">
                <a:solidFill>
                  <a:srgbClr val="000000"/>
                </a:solidFill>
              </a:rPr>
              <a:t>Kubernetes, 	Enable Kubernetes, Apply &amp; Restart</a:t>
            </a:r>
            <a:endParaRPr lang="en-US" sz="2200" spc="-1" dirty="0"/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i="1" spc="-1" dirty="0">
                <a:solidFill>
                  <a:srgbClr val="000000"/>
                </a:solidFill>
              </a:rPr>
              <a:t>	Also, </a:t>
            </a:r>
            <a:r>
              <a:rPr lang="en-US" sz="2200" b="1" i="1" spc="-1" dirty="0" smtClean="0">
                <a:solidFill>
                  <a:srgbClr val="000000"/>
                </a:solidFill>
              </a:rPr>
              <a:t>system tray - right </a:t>
            </a:r>
            <a:r>
              <a:rPr lang="en-US" sz="2200" b="1" i="1" spc="-1" dirty="0">
                <a:solidFill>
                  <a:srgbClr val="000000"/>
                </a:solidFill>
              </a:rPr>
              <a:t>click Docker Desktop, </a:t>
            </a:r>
            <a:r>
              <a:rPr lang="en-US" sz="2200" b="1" i="1" spc="-1" dirty="0" smtClean="0">
                <a:solidFill>
                  <a:srgbClr val="000000"/>
                </a:solidFill>
              </a:rPr>
              <a:t>				Kubernetes</a:t>
            </a:r>
            <a:r>
              <a:rPr lang="en-US" sz="2200" b="1" i="1" spc="-1" dirty="0">
                <a:solidFill>
                  <a:srgbClr val="000000"/>
                </a:solidFill>
              </a:rPr>
              <a:t>, Docker-	</a:t>
            </a:r>
            <a:r>
              <a:rPr lang="en-US" sz="2200" b="1" i="1" spc="-1" dirty="0" smtClean="0">
                <a:solidFill>
                  <a:srgbClr val="000000"/>
                </a:solidFill>
              </a:rPr>
              <a:t>Desktop</a:t>
            </a:r>
            <a:endParaRPr lang="en-US" sz="2200" spc="-1" dirty="0"/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800" b="0" strike="noStrike" spc="-1" dirty="0" smtClean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i="1" spc="-1" dirty="0">
                <a:solidFill>
                  <a:srgbClr val="000000"/>
                </a:solidFill>
              </a:rPr>
              <a:t>T &amp; D – </a:t>
            </a:r>
            <a:r>
              <a:rPr lang="en-US" sz="2200" i="1" spc="-1" dirty="0">
                <a:solidFill>
                  <a:srgbClr val="000000"/>
                </a:solidFill>
              </a:rPr>
              <a:t>$ kubectl get nodes</a:t>
            </a:r>
            <a:endParaRPr lang="en-US" sz="2200" spc="-1" dirty="0"/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pc="-1" dirty="0">
                <a:solidFill>
                  <a:srgbClr val="000000"/>
                </a:solidFill>
              </a:rPr>
              <a:t>	$ kubectl cluster-info</a:t>
            </a:r>
            <a:endParaRPr lang="en-US" sz="2200" spc="-1" dirty="0"/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spc="-1" dirty="0">
                <a:solidFill>
                  <a:srgbClr val="000000"/>
                </a:solidFill>
              </a:rPr>
              <a:t>	</a:t>
            </a:r>
            <a:r>
              <a:rPr lang="en-US" sz="2200" b="1" spc="-1" dirty="0">
                <a:solidFill>
                  <a:srgbClr val="000000"/>
                </a:solidFill>
              </a:rPr>
              <a:t>*** copy/paste IP to text file.</a:t>
            </a:r>
            <a:endParaRPr lang="en-US" sz="2200" b="1" spc="-1" dirty="0"/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From </a:t>
            </a:r>
            <a:r>
              <a:rPr lang="en-US" sz="2200" b="1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powershell</a:t>
            </a:r>
            <a:r>
              <a:rPr lang="en-US" sz="22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 </a:t>
            </a:r>
            <a:r>
              <a:rPr lang="en-US" sz="2200" i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$ ipconfig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i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Look for </a:t>
            </a:r>
            <a:r>
              <a:rPr lang="en-US" sz="22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“Ethernet adapter </a:t>
            </a:r>
            <a:r>
              <a:rPr lang="en-US" sz="2200" b="1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vEthernet</a:t>
            </a:r>
            <a:r>
              <a:rPr lang="en-US" sz="22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lang="en-US" sz="2200" b="1" i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Default Switch</a:t>
            </a:r>
            <a:r>
              <a:rPr lang="en-US" sz="22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):”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*** copy/paste IP into text file.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Kubernetes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274680" y="1303200"/>
            <a:ext cx="85305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Start dashboard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T </a:t>
            </a:r>
            <a:r>
              <a:rPr lang="en-US" sz="2200" b="1" strike="noStrike" spc="-1" dirty="0" smtClean="0">
                <a:solidFill>
                  <a:srgbClr val="000000"/>
                </a:solidFill>
                <a:latin typeface="Arial"/>
                <a:ea typeface="Microsoft YaHei"/>
              </a:rPr>
              <a:t>–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	</a:t>
            </a:r>
            <a:endParaRPr lang="en-US" sz="2200" b="1" strike="noStrike" spc="-1" dirty="0" smtClean="0">
              <a:solidFill>
                <a:srgbClr val="000000"/>
              </a:solidFill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pc="-1" dirty="0">
                <a:solidFill>
                  <a:srgbClr val="000000"/>
                </a:solidFill>
                <a:latin typeface="Arial"/>
                <a:ea typeface="Microsoft YaHei"/>
              </a:rPr>
              <a:t>	</a:t>
            </a:r>
            <a:r>
              <a:rPr lang="en-US" sz="22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New 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terminal </a:t>
            </a:r>
            <a:r>
              <a:rPr lang="en-US" sz="22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window (as admin)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$ </a:t>
            </a:r>
            <a:r>
              <a:rPr lang="en-US" sz="2200" i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minikube 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dashboard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should open in (default) new browser window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 </a:t>
            </a:r>
            <a:r>
              <a:rPr lang="en-US" sz="22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	YAML 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file that creates dashboard </a:t>
            </a:r>
            <a:r>
              <a:rPr lang="en-US" sz="22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(short timeout!)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2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$ 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kubectl apply -f </a:t>
            </a:r>
            <a:r>
              <a:rPr lang="en-US" sz="2200" i="1" strike="noStrike" spc="-1" dirty="0" err="1" smtClean="0">
                <a:solidFill>
                  <a:srgbClr val="000000"/>
                </a:solidFill>
                <a:latin typeface="Arial"/>
                <a:ea typeface="DejaVu Sans"/>
              </a:rPr>
              <a:t>recommended.yml</a:t>
            </a:r>
            <a:endParaRPr lang="en-US" sz="2200" i="1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Kubernetes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285120" y="1323720"/>
            <a:ext cx="85305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Start dashboard (cont’d)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 - (cont’d)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Get admin token to log into dashboard: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$ kubectl -n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kubernetes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-dashboard describe secret $(kubectl -n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kubernetes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-dashboard get secret |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sls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admin-user |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ForEach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-Object { $_ -Split '\s+' } | Select -First 1)</a:t>
            </a:r>
            <a:endParaRPr lang="en-US" sz="2200" i="1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Copy/Paste Token(s) into text file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New terminal </a:t>
            </a:r>
            <a:r>
              <a:rPr lang="en-US" sz="22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window (as admin):</a:t>
            </a:r>
            <a:endParaRPr lang="en-US" sz="2200" b="1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$ kubectl proxy</a:t>
            </a:r>
            <a:endParaRPr lang="en-US" sz="2200" i="1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Kubernetes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274680" y="1303200"/>
            <a:ext cx="85305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Start dashboard (cont’d)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 – (cont’d)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Paste in browser - </a:t>
            </a:r>
            <a:r>
              <a:rPr lang="en-US" sz="220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http://localhost:8001/api/v1/namespaces/kubernetes-dashboard/services/https:kubernetes-dashboard:/proxy/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From Token text file:  copy admin token.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Then paste token in dashboard login window.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Agenda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274680" y="1303200"/>
            <a:ext cx="84387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Preparation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Orchestrators</a:t>
            </a: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Kubernetes</a:t>
            </a: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Deploying, scaling, updating, w/ K8s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Cloud offerings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Kubernetes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274680" y="1303200"/>
            <a:ext cx="85305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Manually create/deploy a 1-container, single pod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 err="1" smtClean="0">
                <a:solidFill>
                  <a:srgbClr val="000000"/>
                </a:solidFill>
                <a:latin typeface="Arial"/>
                <a:ea typeface="DejaVu Sans"/>
              </a:rPr>
              <a:t>kubectl</a:t>
            </a:r>
            <a:r>
              <a:rPr lang="en-US" sz="2200" i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run hello-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nginx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--image=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nginx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200" i="1" spc="-1" dirty="0" smtClean="0">
                <a:solidFill>
                  <a:srgbClr val="000000"/>
                </a:solidFill>
                <a:latin typeface="Arial"/>
                <a:ea typeface="DejaVu Sans"/>
              </a:rPr>
              <a:t>--</a:t>
            </a:r>
            <a:r>
              <a:rPr lang="en-US" sz="2200" i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restart=Never --port=80</a:t>
            </a:r>
            <a:endParaRPr lang="en-US" sz="2200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endParaRPr lang="en-US" sz="2200" b="1" strike="noStrike" spc="-1" dirty="0" smtClean="0">
              <a:solidFill>
                <a:srgbClr val="000000"/>
              </a:solidFill>
              <a:latin typeface="Arial"/>
              <a:ea typeface="DejaVu Sans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Create 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access Service, expose for external access (K8s determines port/mapping)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kubectl expose pod </a:t>
            </a:r>
            <a:r>
              <a:rPr lang="en-US" sz="2200" i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hello-</a:t>
            </a:r>
            <a:r>
              <a:rPr lang="en-US" sz="2200" i="1" strike="noStrike" spc="-1" dirty="0" err="1" smtClean="0">
                <a:solidFill>
                  <a:srgbClr val="000000"/>
                </a:solidFill>
                <a:latin typeface="Arial"/>
                <a:ea typeface="DejaVu Sans"/>
              </a:rPr>
              <a:t>nginx</a:t>
            </a:r>
            <a:r>
              <a:rPr lang="en-US" sz="2200" i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--type=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NodePort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Determine 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IP:port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of service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T </a:t>
            </a:r>
            <a:r>
              <a:rPr lang="en-US" sz="2200" b="1" i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$ minikube service --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url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=true hello-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nginx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 </a:t>
            </a:r>
            <a:r>
              <a:rPr lang="en-US" sz="22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r>
              <a:rPr lang="en-US" sz="2200" i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$ 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ipconfig 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(look for </a:t>
            </a:r>
            <a:r>
              <a:rPr lang="en-US" sz="22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“Ethernet adapter </a:t>
            </a:r>
            <a:r>
              <a:rPr lang="en-US" sz="2200" b="1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vEthernet</a:t>
            </a:r>
            <a:r>
              <a:rPr lang="en-US" sz="22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(Default </a:t>
            </a:r>
            <a:r>
              <a:rPr lang="en-US" sz="2200" b="1" i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	Switch</a:t>
            </a:r>
            <a:r>
              <a:rPr lang="en-US" sz="22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):” 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Kubernetes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274680" y="1303200"/>
            <a:ext cx="85305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Determine 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IP:port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of service (cont’d)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 - (cont’d)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$ kubectl get services</a:t>
            </a:r>
            <a:endParaRPr lang="en-US" sz="2200" i="1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Copy-paste 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IP:port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in web </a:t>
            </a:r>
            <a:r>
              <a:rPr lang="en-US" sz="22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browser</a:t>
            </a: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Or use curl</a:t>
            </a:r>
            <a:r>
              <a:rPr lang="en-US" sz="22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Check dashboard too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Kubernetes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274680" y="1303200"/>
            <a:ext cx="85305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Clean up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 err="1" smtClean="0">
                <a:solidFill>
                  <a:srgbClr val="000000"/>
                </a:solidFill>
                <a:latin typeface="Arial"/>
                <a:ea typeface="DejaVu Sans"/>
              </a:rPr>
              <a:t>kubectl</a:t>
            </a:r>
            <a:r>
              <a:rPr lang="en-US" sz="2200" i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 get pods</a:t>
            </a:r>
            <a:endParaRPr lang="en-US" sz="2200" b="1" strike="noStrike" spc="-1" dirty="0" smtClean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 err="1" smtClean="0">
                <a:solidFill>
                  <a:srgbClr val="000000"/>
                </a:solidFill>
                <a:latin typeface="Arial"/>
                <a:ea typeface="DejaVu Sans"/>
              </a:rPr>
              <a:t>kubectl</a:t>
            </a:r>
            <a:r>
              <a:rPr lang="en-US" sz="2200" i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delete </a:t>
            </a:r>
            <a:r>
              <a:rPr lang="en-US" sz="2200" i="1" strike="noStrike" spc="-1" dirty="0" err="1" smtClean="0">
                <a:solidFill>
                  <a:srgbClr val="000000"/>
                </a:solidFill>
                <a:latin typeface="Arial"/>
                <a:ea typeface="DejaVu Sans"/>
              </a:rPr>
              <a:t>po</a:t>
            </a:r>
            <a:r>
              <a:rPr lang="en-US" sz="2200" i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/hello-</a:t>
            </a:r>
            <a:r>
              <a:rPr lang="en-US" sz="2200" i="1" strike="noStrike" spc="-1" dirty="0" err="1" smtClean="0">
                <a:solidFill>
                  <a:srgbClr val="000000"/>
                </a:solidFill>
                <a:latin typeface="Arial"/>
                <a:ea typeface="DejaVu Sans"/>
              </a:rPr>
              <a:t>nginx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i="1" strike="noStrike" spc="-1" dirty="0" smtClean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pc="-1" dirty="0" err="1" smtClean="0">
                <a:solidFill>
                  <a:srgbClr val="000000"/>
                </a:solidFill>
                <a:latin typeface="Arial"/>
                <a:ea typeface="DejaVu Sans"/>
              </a:rPr>
              <a:t>kubectl</a:t>
            </a:r>
            <a:r>
              <a:rPr lang="en-US" sz="2200" i="1" spc="-1" dirty="0" smtClean="0">
                <a:solidFill>
                  <a:srgbClr val="000000"/>
                </a:solidFill>
                <a:latin typeface="Arial"/>
                <a:ea typeface="DejaVu Sans"/>
              </a:rPr>
              <a:t> get services</a:t>
            </a:r>
            <a:endParaRPr lang="en-US" sz="2200" i="1" strike="noStrike" spc="-1" dirty="0" smtClean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 err="1" smtClean="0">
                <a:solidFill>
                  <a:srgbClr val="000000"/>
                </a:solidFill>
                <a:latin typeface="Arial"/>
                <a:ea typeface="DejaVu Sans"/>
              </a:rPr>
              <a:t>kubectl</a:t>
            </a:r>
            <a:r>
              <a:rPr lang="en-US" sz="2200" i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delete </a:t>
            </a:r>
            <a:r>
              <a:rPr lang="en-US" sz="2200" i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svc/hello-</a:t>
            </a:r>
            <a:r>
              <a:rPr lang="en-US" sz="2200" i="1" strike="noStrike" spc="-1" dirty="0" err="1" smtClean="0">
                <a:solidFill>
                  <a:srgbClr val="000000"/>
                </a:solidFill>
                <a:latin typeface="Arial"/>
                <a:ea typeface="DejaVu Sans"/>
              </a:rPr>
              <a:t>nginx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Kubernetes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274680" y="1303200"/>
            <a:ext cx="85305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More on Pods:</a:t>
            </a: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Pod – 1/more containers sharing a single kernel/network namespace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141" name="Picture 3"/>
          <p:cNvPicPr/>
          <p:nvPr/>
        </p:nvPicPr>
        <p:blipFill>
          <a:blip r:embed="rId3"/>
          <a:stretch/>
        </p:blipFill>
        <p:spPr>
          <a:xfrm>
            <a:off x="404280" y="2443320"/>
            <a:ext cx="8271000" cy="3924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Kubernetes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274680" y="1303200"/>
            <a:ext cx="85305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Docker container vs K8s networking:</a:t>
            </a: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Pod “pause” containers allow use of same network space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144" name="Picture 4"/>
          <p:cNvPicPr/>
          <p:nvPr/>
        </p:nvPicPr>
        <p:blipFill>
          <a:blip r:embed="rId3"/>
          <a:stretch/>
        </p:blipFill>
        <p:spPr>
          <a:xfrm>
            <a:off x="304920" y="2286000"/>
            <a:ext cx="8470440" cy="3912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Kubernetes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274680" y="1303200"/>
            <a:ext cx="85305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container vs K8s networking (cont’d</a:t>
            </a:r>
            <a:r>
              <a:rPr lang="en-US" sz="22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):</a:t>
            </a: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Containers in the same pod/namespace communicate w/ each other via localhost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External 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comms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via:</a:t>
            </a:r>
            <a:endParaRPr lang="en-US" sz="2200" b="0" strike="noStrike" spc="-1" dirty="0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IP:port</a:t>
            </a:r>
            <a:endParaRPr lang="en-US" sz="2200" b="0" strike="noStrike" spc="-1" dirty="0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Service</a:t>
            </a:r>
            <a:endParaRPr lang="en-US" sz="2200" b="0" strike="noStrike" spc="-1" dirty="0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Ingress controller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</p:txBody>
      </p:sp>
      <p:pic>
        <p:nvPicPr>
          <p:cNvPr id="147" name="Picture 3"/>
          <p:cNvPicPr/>
          <p:nvPr/>
        </p:nvPicPr>
        <p:blipFill>
          <a:blip r:embed="rId3"/>
          <a:stretch/>
        </p:blipFill>
        <p:spPr>
          <a:xfrm>
            <a:off x="4739965" y="2601437"/>
            <a:ext cx="3957120" cy="301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Kubernetes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274680" y="1303200"/>
            <a:ext cx="85305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Pod status:</a:t>
            </a: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Pending – pod and containers being created</a:t>
            </a: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Running – pod and all containers up and running</a:t>
            </a: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Succeeded – pod and all containers terminate, no errors</a:t>
            </a: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Failed – container of the pod fails/terminates with errors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Refresher:</a:t>
            </a: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Imperative – specify exactly what to do, and how; no room for “error”</a:t>
            </a: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Declarative – describe end state to be achieved; how is left to orchestrator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Kubernetes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274680" y="1303200"/>
            <a:ext cx="85305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Pods and volumes: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Create a claim/local volume on the VM/physical host</a:t>
            </a:r>
            <a:endParaRPr lang="en-US" sz="2200" b="0" strike="noStrike" spc="-1" dirty="0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360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1800" b="1" strike="noStrike" spc="-1" dirty="0" err="1" smtClean="0">
                <a:solidFill>
                  <a:srgbClr val="000000"/>
                </a:solidFill>
                <a:latin typeface="Arial"/>
                <a:ea typeface="DejaVu Sans"/>
              </a:rPr>
              <a:t>VSCode</a:t>
            </a:r>
            <a:r>
              <a:rPr lang="en-US" sz="18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: Open, view, save/move </a:t>
            </a:r>
            <a:r>
              <a:rPr lang="en-US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volume-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claim.yml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$ kubectl create -f volume-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claim.yml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kubectl get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pvc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	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PVC </a:t>
            </a:r>
            <a:r>
              <a:rPr lang="en-US" sz="22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= 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persistent volume claim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Create pod to “use” volume</a:t>
            </a:r>
            <a:endParaRPr lang="en-US" sz="2200" b="0" strike="noStrike" spc="-1" dirty="0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360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1800" b="1" strike="noStrike" spc="-1" dirty="0" err="1" smtClean="0">
                <a:solidFill>
                  <a:srgbClr val="000000"/>
                </a:solidFill>
                <a:latin typeface="Arial"/>
                <a:ea typeface="DejaVu Sans"/>
              </a:rPr>
              <a:t>VSCode</a:t>
            </a:r>
            <a:r>
              <a:rPr lang="en-US" sz="18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: Open </a:t>
            </a:r>
            <a:r>
              <a:rPr lang="en-US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and view pod-with-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vol.yml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kubectl create -f pod-with-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vol.yml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Kubernetes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274680" y="1303200"/>
            <a:ext cx="85305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Prove volume/data persists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Exec into container, create file; delete pod, recreate it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$ kubectl 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exec -it web-pod -- /bin/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sh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# cd /data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# echo “does it stick?” &gt; sample.txt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# exit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$ kubectl 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delete pod/web-pod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kubectl create -f pod-with-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vol.yml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kubectl exec -it web-pod -- /bin/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sh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# cd /data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# ls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# exit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Kubernetes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274680" y="1303200"/>
            <a:ext cx="85305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Clean up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$ kubectl 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delete pod/web-pod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kubectl delete -f volume-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claim.yml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Preparation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274680" y="1303200"/>
            <a:ext cx="84387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u="sng" strike="noStrike" spc="-1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Environment Prep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Don’t want to install anything?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0" u="sng" strike="noStrike" spc="-1" dirty="0">
                <a:solidFill>
                  <a:srgbClr val="CCCCFF"/>
                </a:solidFill>
                <a:uFillTx/>
                <a:latin typeface="Arial"/>
                <a:ea typeface="DejaVu Sans"/>
                <a:hlinkClick r:id="rId3"/>
              </a:rPr>
              <a:t>https://labs.play-with-k8s.com/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Works from SDC</a:t>
            </a: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You will not be able to complete all (any?) exercises</a:t>
            </a: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endParaRPr lang="en-US" sz="2200" b="0" strike="noStrike" spc="-1" dirty="0" smtClean="0">
              <a:solidFill>
                <a:srgbClr val="000000"/>
              </a:solidFill>
              <a:latin typeface="Arial"/>
              <a:ea typeface="DejaVu Sans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Otherwise</a:t>
            </a: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See Docker Containers crash course </a:t>
            </a:r>
            <a:r>
              <a:rPr lang="en-US" sz="2200" b="0" strike="noStrike" spc="-1" dirty="0" err="1" smtClean="0">
                <a:solidFill>
                  <a:srgbClr val="000000"/>
                </a:solidFill>
                <a:latin typeface="Arial"/>
                <a:ea typeface="DejaVu Sans"/>
              </a:rPr>
              <a:t>ppt</a:t>
            </a:r>
            <a:endParaRPr lang="en-US" sz="2200" b="0" strike="noStrike" spc="-1" dirty="0" smtClean="0">
              <a:solidFill>
                <a:srgbClr val="000000"/>
              </a:solidFill>
              <a:latin typeface="Arial"/>
              <a:ea typeface="DejaVu Sans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endParaRPr lang="en-US" sz="2200" spc="-1" dirty="0" smtClean="0">
              <a:solidFill>
                <a:srgbClr val="000000"/>
              </a:solidFill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spc="-1" dirty="0" smtClean="0">
                <a:solidFill>
                  <a:srgbClr val="000000"/>
                </a:solidFill>
                <a:latin typeface="Arial"/>
              </a:rPr>
              <a:t>Exercise files:</a:t>
            </a:r>
            <a:endParaRPr lang="en-US" sz="2200" spc="-1" dirty="0">
              <a:solidFill>
                <a:srgbClr val="000000"/>
              </a:solidFill>
              <a:latin typeface="Arial"/>
            </a:endParaRPr>
          </a:p>
          <a:p>
            <a:pPr marL="285840" indent="-284040"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pc="-1" dirty="0">
                <a:solidFill>
                  <a:srgbClr val="000000"/>
                </a:solidFill>
                <a:hlinkClick r:id="rId4"/>
              </a:rPr>
              <a:t>https://github.com/ericisw8n/k8sFiles</a:t>
            </a:r>
            <a:r>
              <a:rPr lang="en-US" sz="2200" b="1" spc="-1" dirty="0">
                <a:solidFill>
                  <a:srgbClr val="000000"/>
                </a:solidFill>
              </a:rPr>
              <a:t>  (download as zip</a:t>
            </a:r>
            <a:r>
              <a:rPr lang="en-US" sz="2200" b="1" spc="-1" dirty="0" smtClean="0">
                <a:solidFill>
                  <a:srgbClr val="000000"/>
                </a:solidFill>
              </a:rPr>
              <a:t>?)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831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Deploying, Scaling, Updating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274680" y="1303200"/>
            <a:ext cx="85305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Deployments – 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rolling updates, rollbacks for ReplicaSets</a:t>
            </a: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ReplicaSets – 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set of identical pods, HA, etc., achieving Desired State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158" name="Picture 4"/>
          <p:cNvPicPr/>
          <p:nvPr/>
        </p:nvPicPr>
        <p:blipFill>
          <a:blip r:embed="rId3"/>
          <a:stretch/>
        </p:blipFill>
        <p:spPr>
          <a:xfrm>
            <a:off x="1299240" y="2374920"/>
            <a:ext cx="7506000" cy="3992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28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Deploying, Scaling, Updating (cont’d)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274680" y="1303200"/>
            <a:ext cx="85305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Create a simple deployment with replicaset:</a:t>
            </a: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nginx-deployment.yml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21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apiVersion: apps/v1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21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kind: Deployment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21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metadata: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21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  name: nginx-deployment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21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  labels: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21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    app: nginx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21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spec: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21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  replicas: 3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21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  selector: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21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    matchLabels: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21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      app: nginx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21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  template: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21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    metadata: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21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      labels: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21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        app: nginx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21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    spec: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21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      containers: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21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      - name: nginx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21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        image: nginx:1.7.9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21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        ports: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21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        - containerPort: 80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28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Deploying, Scaling, Updating (cont’d)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274680" y="1303200"/>
            <a:ext cx="85305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Create a simple deployment with 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replicaset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(cont’d):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$ kubectl 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apply -f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nginx-deployment.yml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kubectl get deployments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…</a:t>
            </a:r>
            <a:r>
              <a:rPr lang="en-US" sz="220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Check K8s dashboard, too.  And: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kubectl get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rs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kubectl get pods --show-labels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Yay!   HA, 3 instance 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nginx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web server(s).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Clean up…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i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$ kubectl 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delete deployment/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nginx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-deployment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28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Deploying, Scaling, Updating (cont’d)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274680" y="1303200"/>
            <a:ext cx="85305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Complications of multi-instance application service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Web API needs to connect to each (micro) service, but how? </a:t>
            </a: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Each service is a pod, with short lifecycle, no “stable” IP/ID.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165" name="Picture 3"/>
          <p:cNvPicPr/>
          <p:nvPr/>
        </p:nvPicPr>
        <p:blipFill>
          <a:blip r:embed="rId3"/>
          <a:stretch/>
        </p:blipFill>
        <p:spPr>
          <a:xfrm>
            <a:off x="296280" y="1704240"/>
            <a:ext cx="8487720" cy="3682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28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Deploying, Scaling, Updating (cont’d)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274680" y="1303200"/>
            <a:ext cx="85305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Kubernetes Services!</a:t>
            </a: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Stable endpoints to ReplicaSets and Deployments</a:t>
            </a: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Cluster-wide IP (VIP), unique reliable port </a:t>
            </a: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Labels are used by the 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    selector to find each object</a:t>
            </a: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Kind of like DNS and proxies…</a:t>
            </a:r>
            <a:r>
              <a:rPr lang="en-US" sz="22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168" name="Picture 4"/>
          <p:cNvPicPr/>
          <p:nvPr/>
        </p:nvPicPr>
        <p:blipFill>
          <a:blip r:embed="rId3"/>
          <a:stretch/>
        </p:blipFill>
        <p:spPr>
          <a:xfrm>
            <a:off x="4806360" y="2683080"/>
            <a:ext cx="3999240" cy="3684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28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Deploying, Scaling, Updating (cont’d)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274680" y="1303200"/>
            <a:ext cx="85305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Even more complicated: context based routing (layer 7) – using an IngressController</a:t>
            </a: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Again, think DNS, proxies, and port forwarding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171" name="Picture 3"/>
          <p:cNvPicPr/>
          <p:nvPr/>
        </p:nvPicPr>
        <p:blipFill>
          <a:blip r:embed="rId3"/>
          <a:stretch/>
        </p:blipFill>
        <p:spPr>
          <a:xfrm>
            <a:off x="1288440" y="2426040"/>
            <a:ext cx="6410880" cy="3940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28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Deploying, Scaling, Updating (cont’d)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274680" y="1303200"/>
            <a:ext cx="85305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Back to the Deployment and 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Replicaset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AND we’re 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gonna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work on updates/upgrades!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Create a Deployment, 3 replicas, with exposed service: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deploydemo.yml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2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(open in </a:t>
            </a:r>
            <a:r>
              <a:rPr lang="en-US" sz="2200" b="1" strike="noStrike" spc="-1" dirty="0" err="1" smtClean="0">
                <a:solidFill>
                  <a:srgbClr val="000000"/>
                </a:solidFill>
                <a:latin typeface="Arial"/>
                <a:ea typeface="DejaVu Sans"/>
              </a:rPr>
              <a:t>VSCode</a:t>
            </a:r>
            <a:r>
              <a:rPr lang="en-US" sz="22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 first)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$ </a:t>
            </a:r>
            <a:r>
              <a:rPr lang="en-US" sz="2200" i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kubectl 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apply -f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deploydemo.yml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QUICKLY Check deployment/rollout status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kubectl rollout status deployment.v1.apps/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nginx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220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Check K8s dashboard, to be sure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Check web browser (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IP:port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), 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nginx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home page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$ kubectl get services</a:t>
            </a:r>
            <a:endParaRPr lang="en-US" sz="2200" i="1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28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Deploying, Scaling, Updating (cont’d)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274680" y="1303200"/>
            <a:ext cx="85305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Rolling update/upgrade 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nginx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from 1.7.9 to 1.9.1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kubectl set image deployment/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nginx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nginx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=nginx:1.91</a:t>
            </a:r>
            <a:endParaRPr lang="en-US" sz="220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Again, check deployment/rollout status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kubectl rollout status deployment.v1.apps/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nginx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220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Check web browser (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IP:port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), ensure no downtime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Check K8s dashboard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Check 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cmd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line status of deployment/update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kubectl describe deployment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Oh no!  Nginx is jacked and we need the previous version!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28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Deploying, Scaling, Updating (cont’d)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274680" y="1303200"/>
            <a:ext cx="85305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Rollback: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Check revision history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kubectl rollout history deployment.v1.apps/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nginx</a:t>
            </a:r>
            <a:endParaRPr lang="en-US" sz="220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Check each revision, determine correct rollback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kubectl rollout history deployment.v1.apps/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nginx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--			revision=1</a:t>
            </a:r>
            <a:endParaRPr lang="en-US" sz="220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Then rollback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kubectl rollout undo deployment.v1.apps/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nginx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--to-			revision=1</a:t>
            </a:r>
            <a:endParaRPr lang="en-US" sz="220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Check to make sure…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Through Proportional Scaling, there’s no downtime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28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Deploying, Scaling, Updating (cont’d)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274680" y="1303200"/>
            <a:ext cx="85305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Clean up…</a:t>
            </a:r>
            <a:endParaRPr lang="en-US" sz="2200" b="0" strike="noStrike" spc="-1" dirty="0">
              <a:latin typeface="Arial"/>
            </a:endParaRPr>
          </a:p>
          <a:p>
            <a:pPr marL="180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</a:pPr>
            <a:r>
              <a:rPr lang="en-US" sz="2200" b="1" i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$ kubectl 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delete deployment/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nginx</a:t>
            </a:r>
            <a:endParaRPr lang="en-US" sz="2200" strike="noStrike" spc="-1" dirty="0">
              <a:latin typeface="Arial"/>
            </a:endParaRPr>
          </a:p>
          <a:p>
            <a:pPr marL="180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</a:pPr>
            <a:r>
              <a:rPr lang="en-US" sz="2200" i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	$ kubectl 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delete svc/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nginx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 dirty="0" smtClean="0">
                <a:solidFill>
                  <a:srgbClr val="151C77"/>
                </a:solidFill>
                <a:latin typeface="Arial"/>
                <a:ea typeface="DejaVu Sans"/>
              </a:rPr>
              <a:t>Preparation (cont’d)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274680" y="1303200"/>
            <a:ext cx="84387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u="sng" strike="noStrike" spc="-1" dirty="0" smtClean="0">
                <a:solidFill>
                  <a:srgbClr val="000000"/>
                </a:solidFill>
                <a:uFillTx/>
                <a:latin typeface="Arial"/>
                <a:ea typeface="DejaVu Sans"/>
              </a:rPr>
              <a:t>Personal </a:t>
            </a:r>
            <a:r>
              <a:rPr lang="en-US" sz="2200" b="1" u="sng" strike="noStrike" spc="-1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Pre-</a:t>
            </a:r>
            <a:r>
              <a:rPr lang="en-US" sz="2200" b="1" u="sng" strike="noStrike" spc="-1" dirty="0" err="1">
                <a:solidFill>
                  <a:srgbClr val="000000"/>
                </a:solidFill>
                <a:uFillTx/>
                <a:latin typeface="Arial"/>
                <a:ea typeface="DejaVu Sans"/>
              </a:rPr>
              <a:t>reqs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CMD line experience (preferably - Linux/bash, Powershell)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(Docker) Containers – previous lesson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28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Deploying, Scaling, Updating (cont’d)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274680" y="1303200"/>
            <a:ext cx="85305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Blue-Green Deployments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Current release = Blue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New release = Green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We (will) create 2 deployments (Blue, Green) and a single (separate) service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1 – 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deploydemo-blue.yml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2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(Open in </a:t>
            </a:r>
            <a:r>
              <a:rPr lang="en-US" sz="2200" b="1" strike="noStrike" spc="-1" dirty="0" err="1" smtClean="0">
                <a:solidFill>
                  <a:srgbClr val="000000"/>
                </a:solidFill>
                <a:latin typeface="Arial"/>
                <a:ea typeface="DejaVu Sans"/>
              </a:rPr>
              <a:t>VSCode</a:t>
            </a:r>
            <a:r>
              <a:rPr lang="en-US" sz="22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 first)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2 – 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deploydemo-green.yml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 “ )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3 – 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nginx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-svc-blue-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green.yml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 “ )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Deploy blue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$ kubectl 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apply -f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deploydemo-blue.yml</a:t>
            </a:r>
            <a:endParaRPr lang="en-US" sz="220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Check dashboard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28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Deploying, Scaling, Updating (cont’d)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274680" y="1303200"/>
            <a:ext cx="85305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Deploy service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kubectl apply -f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nginx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-svc-blue-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green.yml</a:t>
            </a:r>
            <a:endParaRPr lang="en-US" sz="220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Check dashboard, check web browser (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IP:port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), also: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curl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IP:port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…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and note “last modified date” for 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nginx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“versioning”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Deploy green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kubectl apply -f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deploydemo-green.yml</a:t>
            </a:r>
            <a:endParaRPr lang="en-US" sz="220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Check dashboard, also: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kubectl get deploy</a:t>
            </a:r>
            <a:endParaRPr lang="en-US" sz="220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If deployment went well, switch “live” from Blue to Green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kubectl edit svc/web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…change color from blue to green, save, exit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28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Deploying, Scaling, Updating (cont’d)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274680" y="1303200"/>
            <a:ext cx="85305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Check dashboard, check web browser (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IP:port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), also: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curl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IP:port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…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and note “last modified date” for 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nginx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“versioning”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Your app has been updated, with minimal/no downtime!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Clean up…</a:t>
            </a:r>
            <a:endParaRPr lang="en-US" sz="2200" b="0" strike="noStrike" spc="-1" dirty="0">
              <a:latin typeface="Arial"/>
            </a:endParaRPr>
          </a:p>
          <a:p>
            <a:pPr marL="459000" lvl="1">
              <a:spcBef>
                <a:spcPts val="439"/>
              </a:spcBef>
              <a:buClr>
                <a:srgbClr val="151C77"/>
              </a:buClr>
              <a:buSzPct val="80000"/>
            </a:pPr>
            <a:r>
              <a:rPr lang="en-US" sz="2200" i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$ kubectl 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delete deployment/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nginx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-blue</a:t>
            </a:r>
            <a:endParaRPr lang="en-US" sz="2200" strike="noStrike" spc="-1" dirty="0">
              <a:latin typeface="Arial"/>
            </a:endParaRPr>
          </a:p>
          <a:p>
            <a:pPr marL="459000" lvl="1">
              <a:spcBef>
                <a:spcPts val="439"/>
              </a:spcBef>
              <a:buClr>
                <a:srgbClr val="151C77"/>
              </a:buClr>
              <a:buSzPct val="80000"/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kubectl delete deployment/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nginx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-green</a:t>
            </a:r>
            <a:endParaRPr lang="en-US" sz="2200" strike="noStrike" spc="-1" dirty="0">
              <a:latin typeface="Arial"/>
            </a:endParaRPr>
          </a:p>
          <a:p>
            <a:pPr marL="459000" lvl="1">
              <a:spcBef>
                <a:spcPts val="439"/>
              </a:spcBef>
              <a:buClr>
                <a:srgbClr val="151C77"/>
              </a:buClr>
              <a:buSzPct val="80000"/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kubectl delete svc/web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40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Cloud Offerings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274680" y="1303200"/>
            <a:ext cx="85305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AWS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Azure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Google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Sources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274680" y="1303200"/>
            <a:ext cx="85305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281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1400" b="1" u="sng" strike="noStrike" spc="-1" dirty="0">
                <a:solidFill>
                  <a:srgbClr val="CCCCFF"/>
                </a:solidFill>
                <a:uFillTx/>
                <a:latin typeface="Arial"/>
                <a:ea typeface="DejaVu Sans"/>
                <a:hlinkClick r:id="rId3"/>
              </a:rPr>
              <a:t>https://kubernetes.io/docs/concepts/workloads/controllers/deployment/</a:t>
            </a:r>
            <a:endParaRPr lang="en-US" sz="14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281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1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https://www.mirantis.com/blog/introduction-to-yaml-creating-a-kubernetes-deployment/</a:t>
            </a:r>
            <a:endParaRPr lang="en-US" sz="14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281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1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https://devopscube.com/kubernetes-deployment-tutorial/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en-US" sz="1400" b="1" u="sng" strike="noStrike" spc="-1" dirty="0">
                <a:solidFill>
                  <a:srgbClr val="CCCCFF"/>
                </a:solidFill>
                <a:uFillTx/>
                <a:latin typeface="Arial"/>
                <a:ea typeface="DejaVu Sans"/>
                <a:hlinkClick r:id="rId4"/>
              </a:rPr>
              <a:t>https://kubernetes.io/docs/tasks/access-application-cluster/create-external-load-balancer/</a:t>
            </a:r>
            <a:r>
              <a:rPr lang="en-US" sz="1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en-US" sz="1400" b="1" u="sng" strike="noStrike" spc="-1" dirty="0">
                <a:solidFill>
                  <a:srgbClr val="CCCCFF"/>
                </a:solidFill>
                <a:uFillTx/>
                <a:latin typeface="Arial"/>
                <a:ea typeface="DejaVu Sans"/>
                <a:hlinkClick r:id="rId5"/>
              </a:rPr>
              <a:t>https://kubernetes.io/docs/concepts/services-networking/service/#loadbalancer</a:t>
            </a:r>
            <a:r>
              <a:rPr lang="en-US" sz="1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en-US" sz="1400" b="1" u="sng" strike="noStrike" spc="-1" dirty="0">
                <a:solidFill>
                  <a:srgbClr val="CCCCFF"/>
                </a:solidFill>
                <a:uFillTx/>
                <a:latin typeface="Arial"/>
                <a:ea typeface="DejaVu Sans"/>
                <a:hlinkClick r:id="rId6"/>
              </a:rPr>
              <a:t>http://john-cd.com/cheatsheets/Containers/Minikube_Install_on_Windows/</a:t>
            </a:r>
            <a:r>
              <a:rPr lang="en-US" sz="1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en-US" sz="1400" b="1" u="sng" strike="noStrike" spc="-1" dirty="0">
                <a:solidFill>
                  <a:srgbClr val="CCCCFF"/>
                </a:solidFill>
                <a:uFillTx/>
                <a:latin typeface="Arial"/>
                <a:ea typeface="DejaVu Sans"/>
                <a:hlinkClick r:id="rId7"/>
              </a:rPr>
              <a:t>https://rominirani.com/tutorial-getting-started-with-kubernetes-on-your-windows-laptop-with-minikube-3269b54a226</a:t>
            </a:r>
            <a:r>
              <a:rPr lang="en-US" sz="1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en-US" sz="1400" b="1" u="sng" strike="noStrike" spc="-1" dirty="0">
                <a:solidFill>
                  <a:srgbClr val="CCCCFF"/>
                </a:solidFill>
                <a:uFillTx/>
                <a:latin typeface="Arial"/>
                <a:ea typeface="DejaVu Sans"/>
                <a:hlinkClick r:id="rId8"/>
              </a:rPr>
              <a:t>https://medium.com/bitnami-perspectives/imperative-declarative-and-a-few-kubectl-tricks-9d6deabdde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en-US" sz="1400" b="1" u="sng" strike="noStrike" spc="-1" dirty="0">
                <a:solidFill>
                  <a:srgbClr val="CCCCFF"/>
                </a:solidFill>
                <a:uFillTx/>
                <a:latin typeface="Arial"/>
                <a:ea typeface="DejaVu Sans"/>
                <a:hlinkClick r:id="rId9"/>
              </a:rPr>
              <a:t>https://kubernetes.io/docs/reference/kubectl/conventions/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en-US" sz="1400" b="1" u="sng" strike="noStrike" spc="-1" dirty="0">
                <a:solidFill>
                  <a:srgbClr val="CCCCFF"/>
                </a:solidFill>
                <a:uFillTx/>
                <a:latin typeface="Arial"/>
                <a:ea typeface="DejaVu Sans"/>
                <a:hlinkClick r:id="rId10"/>
              </a:rPr>
              <a:t>https://stackoverflow.com/questions/52890718/kubectl-run-is-deprecated-looking-for-alternative</a:t>
            </a:r>
            <a:endParaRPr lang="en-US" sz="14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281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1400" b="1" u="sng" strike="noStrike" spc="-1" dirty="0">
                <a:solidFill>
                  <a:srgbClr val="CCCCFF"/>
                </a:solidFill>
                <a:uFillTx/>
                <a:latin typeface="Arial"/>
                <a:ea typeface="DejaVu Sans"/>
                <a:hlinkClick r:id="rId11"/>
              </a:rPr>
              <a:t>http://Labs.play-with-docker.com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lang="en-US" sz="14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281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1400" b="1" u="sng" strike="noStrike" spc="-1" dirty="0">
                <a:solidFill>
                  <a:srgbClr val="CCCCFF"/>
                </a:solidFill>
                <a:uFillTx/>
                <a:latin typeface="Arial"/>
                <a:ea typeface="DejaVu Sans"/>
                <a:hlinkClick r:id="rId12"/>
              </a:rPr>
              <a:t>Https://romanirani.com/tutorial-gettin-started-with-kubernetes-on-your-windows-laptop-with-minikube-3269b54a226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lang="en-US" sz="14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281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1400" b="1" u="sng" strike="noStrike" spc="-1" dirty="0">
                <a:solidFill>
                  <a:srgbClr val="CCCCFF"/>
                </a:solidFill>
                <a:uFillTx/>
                <a:latin typeface="Arial"/>
                <a:ea typeface="DejaVu Sans"/>
                <a:hlinkClick r:id="rId13"/>
              </a:rPr>
              <a:t>http://John-cd.com/cheatsheets/containers/minikube_install_on_windows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lang="en-US" sz="14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281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1400" b="1" u="sng" strike="noStrike" spc="-1" dirty="0">
                <a:solidFill>
                  <a:srgbClr val="CCCCFF"/>
                </a:solidFill>
                <a:uFillTx/>
                <a:latin typeface="Arial"/>
                <a:ea typeface="DejaVu Sans"/>
                <a:hlinkClick r:id="rId14"/>
              </a:rPr>
              <a:t>https://docs.docker.com/engine/docker-overview/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Orchestrators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274680" y="1303200"/>
            <a:ext cx="84387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Think conductor of an orchestra</a:t>
            </a:r>
            <a:endParaRPr lang="en-US" sz="2200" b="0" strike="noStrike" spc="-1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Containers are the individual musicians</a:t>
            </a:r>
            <a:endParaRPr lang="en-US" sz="2200" b="0" strike="noStrike" spc="-1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Conductor is the orchestrator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Manage and monitor containers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Reconcile desired state – following declarative instruction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Create/manage replicated and global services (daemon set)</a:t>
            </a:r>
            <a:endParaRPr lang="en-US" sz="2200" b="0" strike="noStrike" spc="-1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360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Replicated – service required on specifc # of instances</a:t>
            </a:r>
            <a:endParaRPr lang="en-US" sz="1800" b="0" strike="noStrike" spc="-1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360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Global – service required on each worker node (of a cluster)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18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Service Discovery – deciding/tracking container location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Orchestrators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274680" y="1303200"/>
            <a:ext cx="84387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Routing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Load Balancing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Scaling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Self-healing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Zero Downtime Deployments</a:t>
            </a:r>
            <a:endParaRPr lang="en-US" sz="2200" b="0" strike="noStrike" spc="-1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Rolling Updates</a:t>
            </a:r>
            <a:endParaRPr lang="en-US" sz="2200" b="0" strike="noStrike" spc="-1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Canary</a:t>
            </a:r>
            <a:endParaRPr lang="en-US" sz="2200" b="0" strike="noStrike" spc="-1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Blue-green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Orchestrators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274680" y="1303200"/>
            <a:ext cx="85305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Affinity &amp; location awareness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Security</a:t>
            </a:r>
            <a:endParaRPr lang="en-US" sz="2200" b="0" strike="noStrike" spc="-1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Secure comms, cryptography</a:t>
            </a:r>
            <a:endParaRPr lang="en-US" sz="2200" b="0" strike="noStrike" spc="-1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Policies/rules</a:t>
            </a:r>
            <a:endParaRPr lang="en-US" sz="2200" b="0" strike="noStrike" spc="-1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RBAC</a:t>
            </a:r>
            <a:endParaRPr lang="en-US" sz="2200" b="0" strike="noStrike" spc="-1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Secrets</a:t>
            </a:r>
            <a:endParaRPr lang="en-US" sz="2200" b="0" strike="noStrike" spc="-1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Content Trust (only trusted containers/images)</a:t>
            </a:r>
            <a:endParaRPr lang="en-US" sz="2200" b="0" strike="noStrike" spc="-1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Reverse Uptime – given existence time of container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Introspection – manually inspect clusters, nodes, containers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Orchestrators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274680" y="1303200"/>
            <a:ext cx="85305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Popular Orchestrators</a:t>
            </a:r>
            <a:endParaRPr lang="en-US" sz="2200" b="0" strike="noStrike" spc="-1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Kubernetes</a:t>
            </a:r>
            <a:endParaRPr lang="en-US" sz="2200" b="0" strike="noStrike" spc="-1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Docker Swarm(Kit)</a:t>
            </a:r>
            <a:endParaRPr lang="en-US" sz="2200" b="0" strike="noStrike" spc="-1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Apache Mesos and Marathon</a:t>
            </a:r>
            <a:endParaRPr lang="en-US" sz="2200" b="0" strike="noStrike" spc="-1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Amazon ECS</a:t>
            </a:r>
            <a:endParaRPr lang="en-US" sz="2200" b="0" strike="noStrike" spc="-1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Microsoft ACS</a:t>
            </a: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Kubernetes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274680" y="1303200"/>
            <a:ext cx="85305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Kubernetes = K8s</a:t>
            </a: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Greek for Helmsman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21"/>
              </a:spcBef>
            </a:pP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ARCHITECTURE</a:t>
            </a: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Cluster(s) - set of servers (VMs or physical)</a:t>
            </a: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Master (nodes; you want 3+) – manage the cluster</a:t>
            </a: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Worker (nodes) – run application load(s)</a:t>
            </a: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Pods – run “similar” containers on workers</a:t>
            </a: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Underlay network – “physical” network</a:t>
            </a: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Overlay network – internal networks</a:t>
            </a: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Raft Consensus Group/Protocol – etcd(s) use to coordinate; allows group decision making</a:t>
            </a: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Etcd – data, state info of the cluster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554ELSG Fielding standard</Template>
  <TotalTime>96864</TotalTime>
  <Words>1317</Words>
  <Application>Microsoft Office PowerPoint</Application>
  <PresentationFormat>On-screen Show (4:3)</PresentationFormat>
  <Paragraphs>676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Microsoft YaHei</vt:lpstr>
      <vt:lpstr>Arial</vt:lpstr>
      <vt:lpstr>Century Schoolbook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Eric Roettgen</dc:creator>
  <dc:description/>
  <cp:lastModifiedBy>Hercules</cp:lastModifiedBy>
  <cp:revision>4091</cp:revision>
  <cp:lastPrinted>2016-02-10T15:55:05Z</cp:lastPrinted>
  <dcterms:created xsi:type="dcterms:W3CDTF">2004-03-18T18:21:26Z</dcterms:created>
  <dcterms:modified xsi:type="dcterms:W3CDTF">2020-09-15T23:52:14Z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ntentTypeId">
    <vt:lpwstr>0x01010071CF3CC5E43D9F4083F380F8A60A41B4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38</vt:i4>
  </property>
  <property fmtid="{D5CDD505-2E9C-101B-9397-08002B2CF9AE}" pid="9" name="Peggy's Comments">
    <vt:lpwstr>Do not update - contact Crista Wallis for updates - 416-2240</vt:lpwstr>
  </property>
  <property fmtid="{D5CDD505-2E9C-101B-9397-08002B2CF9AE}" pid="10" name="PresentationFormat">
    <vt:lpwstr>On-screen Show (4:3)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38</vt:i4>
  </property>
  <property fmtid="{D5CDD505-2E9C-101B-9397-08002B2CF9AE}" pid="14" name="Task status">
    <vt:lpwstr>Open</vt:lpwstr>
  </property>
  <property fmtid="{D5CDD505-2E9C-101B-9397-08002B2CF9AE}" pid="15" name="Tracking Number">
    <vt:lpwstr>In House 15-208-2</vt:lpwstr>
  </property>
  <property fmtid="{D5CDD505-2E9C-101B-9397-08002B2CF9AE}" pid="16" name="URL">
    <vt:lpwstr/>
  </property>
</Properties>
</file>