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29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87" autoAdjust="0"/>
  </p:normalViewPr>
  <p:slideViewPr>
    <p:cSldViewPr snapToGrid="0">
      <p:cViewPr varScale="1">
        <p:scale>
          <a:sx n="65" d="100"/>
          <a:sy n="65" d="100"/>
        </p:scale>
        <p:origin x="1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5EDEAC-CBFE-4E3E-898B-AE1E3C7A2C6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156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izrice/accessing-an-application-on-kubernetes-in-docker-1054d46b64b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ominirani.com/tutorial-getting-started-with-kubernetes-with-docker-on-mac-7f58467203fd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deployment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3A8AEAE-3FFE-4AAC-A82B-D13A11351E9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09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B477DE4-1E82-458E-A9B5-7528A841B56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65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34957BD-71E0-461B-A9F7-94ABA7D606A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359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7641CF2-61CC-4670-B8BC-30344B22F25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35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75204F8-D81C-4A63-B454-A9CC744BF69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22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FB1258-A237-412E-9100-3875B696EC6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514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E6472D1-6B2A-4651-B93A-BCCAC94A905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122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92A08DC-A53F-482C-BF91-CFAC50F8129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548640" y="4389120"/>
            <a:ext cx="5715360" cy="38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Other commands we may need to determine IPs we may need for web browsers:  </a:t>
            </a: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3"/>
              </a:rPr>
              <a:t>https://medium.com/@lizrice/accessing-an-application-on-kubernetes-in-docker-1054d46b64b1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  <a:hlinkClick r:id="rId4"/>
              </a:rPr>
              <a:t>https://rominirani.com/tutorial-getting-started-with-kubernetes-with-docker-on-mac-7f58467203fd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33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DC8C002-E87B-4488-BA53-32D6252BA93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https://kubernetes.io/docs/tasks/access-application-cluster/web-ui-dashboard/</a:t>
            </a:r>
            <a:endParaRPr lang="en-US" sz="2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923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B6DF28C-CCA2-4722-A74B-11291DBA635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8176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EC98D22-90ED-4F70-8B1D-69EBC033700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7" name="CustomShape 4"/>
          <p:cNvSpPr/>
          <p:nvPr/>
        </p:nvSpPr>
        <p:spPr>
          <a:xfrm>
            <a:off x="191880" y="4308120"/>
            <a:ext cx="682164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81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EAC6610-C4BE-493D-BAB4-0B860B5C7E5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6675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55A983-3B9A-48FC-8576-D0437A39326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7694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6E1320A-2558-4867-909F-BD314EA0A3F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736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F1366A7-6A95-4CB6-AF37-04BEF525A6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7520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34F57F9-F88B-4CF5-A994-69CA7DCB1F4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5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83960E4-3737-41B4-B250-2E90004DDF7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3204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65681C6-6CB3-4112-BBBD-DE53D9F0515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79449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F7C1E57-6856-4F36-94C1-4B3A0A3F4F7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498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Volume-claim.yml:</a:t>
            </a: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PersistentVolumeClaim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my-data-claim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accessModes: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ReadWriteOnce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resources: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requests: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storage: 2Gi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Pod-with-vol.yml: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Pod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web-pod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name: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image: nginx:alpine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volumeMounts: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- name: my-data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mountPath: /data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volumes: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name: my-data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persistentVolumeClaim: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claimName: my-data-claim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A843379-42E8-4C34-BAB7-0D8A335C098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89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4EC9A0E-EC9A-42B5-9C5B-20B4CEFFE54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599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807650C-7A76-4E38-A3AD-B4248C20412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16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AA2566-DAE1-47EE-B0DB-8D8A96E7228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4023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00E05B2-1A86-4A02-98A5-B6D6CAE44EF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6403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Go here and do this next: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https://kubernetes.io/docs/concepts/workloads/controllers/deployment/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https://devopscube.com/kubernetes-deployment-tutorial/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8C50ECE-E885-4DF7-86E0-5EADA12A7F5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61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Go here and do this next: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https://kubernetes.io/docs/concepts/workloads/controllers/deployment/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21A71CFC-2955-4767-BE14-E7A4B81E7F7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051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25DFABC-4F6E-443B-B4E8-25B35D564DA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166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DD18C2A-320E-404B-BED7-13EBEFB0078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316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A982B7A-6436-45CF-865B-ED1B5C53997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8237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3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nginx:1.7.9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---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Service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ports: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nodePort: 30500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protocol: TCP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targetPort: 80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type: NodePort</a:t>
            </a: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8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6A64ED-CB1A-4972-A6E9-0FE9AE4E0F6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14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41577BD-8ADA-4713-8727-7B07CB599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817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083348B-78CD-4183-8FD7-23BBD04D37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098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B0F1FFE-10B1-4490-8C2A-BB8231285A7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46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https://docs.docker.com/get-started/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AA2566-DAE1-47EE-B0DB-8D8A96E7228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25754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deploydemo-blue.yml:</a:t>
            </a: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nginx-blue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nginx:1.7.9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deploydemo-green.yml: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apps/v1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Deployment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nginx-green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annotations: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monitoring: "true"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replicas: 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matchLabels: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color: 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template: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color: green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containers: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- image: nginx:1.9.1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name: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    - containerPort: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nginx-svc-blue-green.yml: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apiVersion: v1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kind: Service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metadata: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labels: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name: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spec: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ports: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- nodePort: 30500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protocol: TCP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targetPort: 80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selector: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app: nginx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service: web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  color: blue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  type: NodePort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C348287-B825-4432-BFD4-BE02E816048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7909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4085DA9-B293-4A79-817A-5F7AAA33961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538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B82BC64-8CD1-41B3-85F8-CE5AD96E760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232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721D9B99-592A-46D3-A538-BA378188131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40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12CBB19-6B63-4D40-80A8-4BD12A003C2B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36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7A89BDF-CC83-42A4-8839-5C77CA1FE740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98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4443C859-C971-444F-9ADE-7EEA315E07E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141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F61A69D-8F41-4335-91CB-903AABC15F3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860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43CAC11-D66F-4AB1-803E-CC5417B10953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317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3800" y="690563"/>
            <a:ext cx="4619625" cy="3463925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933480" y="4387680"/>
            <a:ext cx="5141880" cy="4154040"/>
          </a:xfrm>
          <a:prstGeom prst="rect">
            <a:avLst/>
          </a:prstGeom>
        </p:spPr>
        <p:txBody>
          <a:bodyPr lIns="92880" tIns="46440" rIns="92880" bIns="46440">
            <a:noAutofit/>
          </a:bodyPr>
          <a:lstStyle/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971880" y="8773920"/>
            <a:ext cx="3036600" cy="460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880" tIns="46440" rIns="9288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BB49551-D73D-4236-8D3B-0DAF15822D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28C4B083-5FD2-441A-9B0C-668AB3D50F99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4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" name="CustomShape 5"/>
          <p:cNvSpPr/>
          <p:nvPr/>
        </p:nvSpPr>
        <p:spPr>
          <a:xfrm rot="10800000">
            <a:off x="992520" y="6400800"/>
            <a:ext cx="731340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 rot="10800000">
            <a:off x="383040" y="1295280"/>
            <a:ext cx="8380080" cy="74520"/>
          </a:xfrm>
          <a:prstGeom prst="rect">
            <a:avLst/>
          </a:prstGeom>
          <a:solidFill>
            <a:srgbClr val="1D1D7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371600" y="1447920"/>
            <a:ext cx="65512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I n t e g r i t y  -  S e r v i c e  -  E x c e l l e n c 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8" name="Picture 3" descr="C:\Users\Thomas.Corum\Desktop\BES-AFLCMC_Logo (2).jpg"/>
          <p:cNvPicPr/>
          <p:nvPr/>
        </p:nvPicPr>
        <p:blipFill>
          <a:blip r:embed="rId15"/>
          <a:stretch/>
        </p:blipFill>
        <p:spPr>
          <a:xfrm>
            <a:off x="500040" y="2362320"/>
            <a:ext cx="3193920" cy="32065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1014480" y="268200"/>
            <a:ext cx="7113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Business &amp; Enterprise Systems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380880" y="64515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Line 2"/>
          <p:cNvSpPr/>
          <p:nvPr/>
        </p:nvSpPr>
        <p:spPr>
          <a:xfrm>
            <a:off x="380880" y="1245960"/>
            <a:ext cx="8381880" cy="0"/>
          </a:xfrm>
          <a:prstGeom prst="line">
            <a:avLst/>
          </a:prstGeom>
          <a:ln w="57240">
            <a:solidFill>
              <a:srgbClr val="0C2D8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485640" y="6553080"/>
            <a:ext cx="1293480" cy="3031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8292960" y="6561000"/>
            <a:ext cx="790920" cy="2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108F17AA-85DA-4BA0-AF26-2E2C88119806}" type="slidenum">
              <a:rPr lang="en-US" sz="1000" b="1" strike="noStrike" spc="-1">
                <a:solidFill>
                  <a:srgbClr val="000000"/>
                </a:solidFill>
                <a:latin typeface="Arial"/>
                <a:ea typeface="DejaVu Sans"/>
              </a:rPr>
              <a:t>‹#›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52" name="Picture 15" descr="C:\Users\Thomas.Corum\Desktop\BES-AFLCMC_Logo (2).jpg"/>
          <p:cNvPicPr/>
          <p:nvPr/>
        </p:nvPicPr>
        <p:blipFill>
          <a:blip r:embed="rId14"/>
          <a:stretch/>
        </p:blipFill>
        <p:spPr>
          <a:xfrm>
            <a:off x="7957080" y="237960"/>
            <a:ext cx="851040" cy="817200"/>
          </a:xfrm>
          <a:prstGeom prst="rect">
            <a:avLst/>
          </a:prstGeom>
          <a:ln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.play-with-k8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ericisw8n/k8sFiles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bitnami-perspectives/imperative-declarative-and-a-few-kubectl-tricks-9d6deabdde" TargetMode="External"/><Relationship Id="rId13" Type="http://schemas.openxmlformats.org/officeDocument/2006/relationships/hyperlink" Target="http://john-cd.com/cheatsheets/containers/minikube_install_on_windows" TargetMode="External"/><Relationship Id="rId3" Type="http://schemas.openxmlformats.org/officeDocument/2006/relationships/hyperlink" Target="https://kubernetes.io/docs/concepts/workloads/controllers/deployment/" TargetMode="External"/><Relationship Id="rId7" Type="http://schemas.openxmlformats.org/officeDocument/2006/relationships/hyperlink" Target="https://rominirani.com/tutorial-getting-started-with-kubernetes-on-your-windows-laptop-with-minikube-3269b54a226" TargetMode="External"/><Relationship Id="rId12" Type="http://schemas.openxmlformats.org/officeDocument/2006/relationships/hyperlink" Target="https://romanirani.com/tutorial-gettin-started-with-kubernetes-on-your-windows-laptop-with-minikube-3269b54a226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john-cd.com/cheatsheets/Containers/Minikube_Install_on_Windows/" TargetMode="External"/><Relationship Id="rId11" Type="http://schemas.openxmlformats.org/officeDocument/2006/relationships/hyperlink" Target="http://labs.play-with-docker.com/" TargetMode="External"/><Relationship Id="rId5" Type="http://schemas.openxmlformats.org/officeDocument/2006/relationships/hyperlink" Target="https://kubernetes.io/docs/concepts/services-networking/service/#loadbalancer" TargetMode="External"/><Relationship Id="rId10" Type="http://schemas.openxmlformats.org/officeDocument/2006/relationships/hyperlink" Target="https://stackoverflow.com/questions/52890718/kubectl-run-is-deprecated-looking-for-alternative" TargetMode="External"/><Relationship Id="rId4" Type="http://schemas.openxmlformats.org/officeDocument/2006/relationships/hyperlink" Target="https://kubernetes.io/docs/tasks/access-application-cluster/create-external-load-balancer/" TargetMode="External"/><Relationship Id="rId9" Type="http://schemas.openxmlformats.org/officeDocument/2006/relationships/hyperlink" Target="https://kubernetes.io/docs/reference/kubectl/conventions/" TargetMode="External"/><Relationship Id="rId14" Type="http://schemas.openxmlformats.org/officeDocument/2006/relationships/hyperlink" Target="https://docs.docker.com/engine/docker-overview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181480" y="5105520"/>
            <a:ext cx="3046320" cy="83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2020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749960" y="2425680"/>
            <a:ext cx="6861240" cy="18846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PEO BES EN </a:t>
            </a:r>
            <a:r>
              <a:t/>
            </a:r>
            <a:br/>
            <a:r>
              <a:t/>
            </a:r>
            <a:br/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</a:t>
            </a:r>
            <a:r>
              <a:t/>
            </a:r>
            <a:br/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Crash Course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4" name="Content Placeholder 3"/>
          <p:cNvPicPr/>
          <p:nvPr/>
        </p:nvPicPr>
        <p:blipFill>
          <a:blip r:embed="rId3"/>
          <a:stretch/>
        </p:blipFill>
        <p:spPr>
          <a:xfrm>
            <a:off x="1454760" y="1327320"/>
            <a:ext cx="6078960" cy="50637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MASTER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API server – all admin task info served thru here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Controller – maintains cluster (desired) state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Scheduler – manages which pods get put on which worker nodes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 store – etcd, stores cluster state info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18" name="Picture 4"/>
          <p:cNvPicPr/>
          <p:nvPr/>
        </p:nvPicPr>
        <p:blipFill>
          <a:blip r:embed="rId3"/>
          <a:stretch/>
        </p:blipFill>
        <p:spPr>
          <a:xfrm>
            <a:off x="1763280" y="1303200"/>
            <a:ext cx="5880240" cy="506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WORKER/NODE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Kubelet – makes sure all containers and pods are healthy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 runtime – manages/runs containers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Kube-proxy – network proxy, load balancer for loads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3"/>
          <a:stretch/>
        </p:blipFill>
        <p:spPr>
          <a:xfrm>
            <a:off x="1888920" y="1337400"/>
            <a:ext cx="5841360" cy="508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4372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T - MINIKUBE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– (dev) tool, worker/master, single node cluster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&amp; D Kubectl – K8s CLI tool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T – 	open (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 terminal as admin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minikube delete</a:t>
            </a: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minikube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1" i="1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START!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D – Open Docker Desktop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(click click)), </a:t>
            </a:r>
            <a:r>
              <a:rPr lang="en-US" sz="2200" b="1" i="1" spc="-1" dirty="0">
                <a:solidFill>
                  <a:srgbClr val="000000"/>
                </a:solidFill>
              </a:rPr>
              <a:t>Settings, Kubernetes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	Also,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system tray - right </a:t>
            </a:r>
            <a:r>
              <a:rPr lang="en-US" sz="2200" b="1" i="1" spc="-1" dirty="0">
                <a:solidFill>
                  <a:srgbClr val="000000"/>
                </a:solidFill>
              </a:rPr>
              <a:t>click Docker Desktop, 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				Kubernetes</a:t>
            </a:r>
            <a:r>
              <a:rPr lang="en-US" sz="2200" b="1" i="1" spc="-1" dirty="0">
                <a:solidFill>
                  <a:srgbClr val="000000"/>
                </a:solidFill>
              </a:rPr>
              <a:t>, Docker-	</a:t>
            </a:r>
            <a:r>
              <a:rPr lang="en-US" sz="2200" b="1" i="1" spc="-1" dirty="0" smtClean="0">
                <a:solidFill>
                  <a:srgbClr val="000000"/>
                </a:solidFill>
              </a:rPr>
              <a:t>Desktop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pc="-1" dirty="0">
                <a:solidFill>
                  <a:srgbClr val="000000"/>
                </a:solidFill>
              </a:rPr>
              <a:t>T &amp; D – </a:t>
            </a:r>
            <a:r>
              <a:rPr lang="en-US" sz="2200" i="1" spc="-1" dirty="0">
                <a:solidFill>
                  <a:srgbClr val="000000"/>
                </a:solidFill>
              </a:rPr>
              <a:t>$ kubectl get nodes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pc="-1" dirty="0">
                <a:solidFill>
                  <a:srgbClr val="000000"/>
                </a:solidFill>
              </a:rPr>
              <a:t>	$ kubectl cluster-info</a:t>
            </a:r>
            <a:endParaRPr lang="en-US" sz="2200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pc="-1" dirty="0">
                <a:solidFill>
                  <a:srgbClr val="000000"/>
                </a:solidFill>
              </a:rPr>
              <a:t>	</a:t>
            </a:r>
            <a:r>
              <a:rPr lang="en-US" sz="2200" b="1" spc="-1" dirty="0">
                <a:solidFill>
                  <a:srgbClr val="000000"/>
                </a:solidFill>
              </a:rPr>
              <a:t>*** copy/paste IP to text file.</a:t>
            </a:r>
            <a:endParaRPr lang="en-US" sz="2200" b="1" spc="-1" dirty="0"/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powershell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ipconfig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Look for 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“Ethernet adapter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vEthernet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Default Switch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):”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*** copy/paste IP into text file.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T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Microsoft YaHei"/>
              </a:rPr>
              <a:t>–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endParaRPr lang="en-US" sz="2200" b="1" strike="noStrike" spc="-1" dirty="0" smtClean="0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pc="-1" dirty="0">
                <a:solidFill>
                  <a:srgbClr val="000000"/>
                </a:solidFill>
                <a:latin typeface="Arial"/>
                <a:ea typeface="Microsoft YaHei"/>
              </a:rPr>
              <a:t>	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New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terminal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window (as admin)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minikube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dashboard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should open in (default) new browser window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YAML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file that creates dashboard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(short timeout!)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recommended.yaml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85120" y="132372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-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Get admin token to log into dashboard: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-n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-dashboard describe secret $(kubectl -n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-dashboard get secret |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sls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admin-user |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ForEach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-Object { $_ -Split '\s+' } | Select -First 1)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Copy/Paste Token(s) into text file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terminal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window (as admin):</a:t>
            </a:r>
            <a:endParaRPr lang="en-US" sz="22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proxy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Start dashboard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–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Paste in browser - 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http://localhost:8001/api/v1/namespaces/kubernetes-dashboard/services/https:kubernetes-dashboard:/proxy/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From Token text file:  copy admin token.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 paste token in dashboard login window.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Preparation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Orchestrators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Deploying, scaling, updating, w/ K8s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Cloud offerings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Manually create/deploy a 1-container, single pod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run 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--image=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--port=80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access Service, expose for external access (K8s determines port/mapping)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expose pod 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--type=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NodePort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Determine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service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 </a:t>
            </a: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minikube service --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url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=true 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ipconfig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(look for 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“Ethernet adapter </a:t>
            </a:r>
            <a:r>
              <a:rPr lang="en-US" sz="22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vEthernet</a:t>
            </a: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(Default Switch):” 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Determine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service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 - (cont’d)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get services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Copy-paste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web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browser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 smtClean="0">
                <a:solidFill>
                  <a:srgbClr val="000000"/>
                </a:solidFill>
                <a:latin typeface="Arial"/>
                <a:ea typeface="DejaVu Sans"/>
              </a:rPr>
              <a:t>Or use curl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 too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po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/hello-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delete svc/hello-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More on Pods: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– 1/more containers sharing a single kernel/network namespace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41" name="Picture 3"/>
          <p:cNvPicPr/>
          <p:nvPr/>
        </p:nvPicPr>
        <p:blipFill>
          <a:blip r:embed="rId3"/>
          <a:stretch/>
        </p:blipFill>
        <p:spPr>
          <a:xfrm>
            <a:off x="404280" y="2443320"/>
            <a:ext cx="8271000" cy="392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 container vs K8s networking: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“pause” containers allow use of same network space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44" name="Picture 4"/>
          <p:cNvPicPr/>
          <p:nvPr/>
        </p:nvPicPr>
        <p:blipFill>
          <a:blip r:embed="rId3"/>
          <a:stretch/>
        </p:blipFill>
        <p:spPr>
          <a:xfrm>
            <a:off x="304920" y="2286000"/>
            <a:ext cx="8470440" cy="391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Docker container vs K8s networking (cont’d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):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Containers in the same pod/namespace communicate w/ each other via localhost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External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comms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via: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Ingress controller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147" name="Picture 3"/>
          <p:cNvPicPr/>
          <p:nvPr/>
        </p:nvPicPr>
        <p:blipFill>
          <a:blip r:embed="rId3"/>
          <a:stretch/>
        </p:blipFill>
        <p:spPr>
          <a:xfrm>
            <a:off x="4739965" y="2601437"/>
            <a:ext cx="3957120" cy="30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 status: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Pending – pod and containers being created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Running – pod and all containers up and running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Succeeded – pod and all containers terminate, no errors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Failed – container of the pod fails/terminates with errors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Refresher: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Imperative – specify exactly what to do, and how; no room for “error”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Declarative – describe end state to be achieved; how is left to orchestrator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Pods and volumes: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claim/local volume on the VM/physical host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 Open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, view, save/move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volume-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create -f volume-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pvc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PVC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persistent volume claim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pod to “use” volume</a:t>
            </a:r>
            <a:endParaRPr lang="en-US" sz="2200" b="0" strike="noStrike" spc="-1" dirty="0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: Open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view pod-with-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create -f pod-with-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Prove volume/data persists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into container, create file; delete pod, recreate it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exec -it web-pod --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echo “does it stick?” &gt; sample.txt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pod/web-pod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create -f pod-with-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vol.yml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exec -it web-pod -- /bin/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sh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cd /data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# exit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pod/web-pod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-f volume-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claim.yml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Preparation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Environment Prep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Don’t want to install anything?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0" u="sng" strike="noStrike" spc="-1" dirty="0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https://labs.play-with-k8s.com/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Works from SDC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You will not be able to complete all (any?) exercises</a:t>
            </a: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Otherwise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See Docker Containers crash course </a:t>
            </a:r>
            <a:r>
              <a:rPr lang="en-US" sz="22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ppt</a:t>
            </a:r>
            <a:endParaRPr lang="en-US" sz="2200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endParaRPr lang="en-US" sz="2200" spc="-1" dirty="0" smtClean="0">
              <a:solidFill>
                <a:srgbClr val="000000"/>
              </a:solidFill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</a:rPr>
              <a:t>Exercise files: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85840" indent="-284040"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pc="-1" dirty="0">
                <a:solidFill>
                  <a:srgbClr val="000000"/>
                </a:solidFill>
                <a:hlinkClick r:id="rId4"/>
              </a:rPr>
              <a:t>https://github.com/ericisw8n/k8sFiles</a:t>
            </a:r>
            <a:r>
              <a:rPr lang="en-US" sz="2200" b="1" spc="-1" dirty="0">
                <a:solidFill>
                  <a:srgbClr val="000000"/>
                </a:solidFill>
              </a:rPr>
              <a:t>  (download as zip</a:t>
            </a:r>
            <a:r>
              <a:rPr lang="en-US" sz="2200" b="1" spc="-1" dirty="0" smtClean="0">
                <a:solidFill>
                  <a:srgbClr val="000000"/>
                </a:solidFill>
              </a:rPr>
              <a:t>?)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83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Deployments –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rolling updates, rollbacks for ReplicaSets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ReplicaSets –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set of identical pods, HA, etc., achieving Desired State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3"/>
          <a:stretch/>
        </p:blipFill>
        <p:spPr>
          <a:xfrm>
            <a:off x="1299240" y="2374920"/>
            <a:ext cx="7506000" cy="39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 a simple deployment with replicaset: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nginx-deployment.yml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apiVersion: apps/v1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kind: Deployment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metadata: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name: nginx-deployment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spec: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replicas: 3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selector: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matchLabels: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template: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metadata: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labels: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app: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spec: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containers: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- name: nginx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image: nginx:1.7.9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ports: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  - containerPort: 80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simple deployment with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replicaset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(cont’d):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nginx-deployment.yml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deployments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dashboard, too.  And: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get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kubectl get pods --show-labels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Yay!   HA, 3 instance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web server(s).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-deployment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Complications of multi-instance application service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Web API needs to connect to each (micro) service, but how? 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Each service is a pod, with short lifecycle, no “stable” IP/ID.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65" name="Picture 3"/>
          <p:cNvPicPr/>
          <p:nvPr/>
        </p:nvPicPr>
        <p:blipFill>
          <a:blip r:embed="rId3"/>
          <a:stretch/>
        </p:blipFill>
        <p:spPr>
          <a:xfrm>
            <a:off x="296280" y="1704240"/>
            <a:ext cx="8487720" cy="368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Services!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Stable endpoints to ReplicaSets and Deployments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Cluster-wide IP (VIP), unique reliable port 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Labels are used by the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    selector to find each object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Kind of like DNS and proxies…</a:t>
            </a:r>
            <a:r>
              <a:rPr lang="en-US" sz="22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68" name="Picture 4"/>
          <p:cNvPicPr/>
          <p:nvPr/>
        </p:nvPicPr>
        <p:blipFill>
          <a:blip r:embed="rId3"/>
          <a:stretch/>
        </p:blipFill>
        <p:spPr>
          <a:xfrm>
            <a:off x="4806360" y="2683080"/>
            <a:ext cx="3999240" cy="36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Even more complicated: context based routing (layer 7) – using an IngressController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Again, think DNS, proxies, and port forwarding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3"/>
          <a:stretch/>
        </p:blipFill>
        <p:spPr>
          <a:xfrm>
            <a:off x="1288440" y="2426040"/>
            <a:ext cx="6410880" cy="394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Back to the Deployment and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Replicaset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we’re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gonna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work on updates/upgrades!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a Deployment, 3 replicas, with exposed service: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(open in 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first)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deploydemo.yml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QUICKLY Check deployment/rollout status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status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dashboard, to be sure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home page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$ kubectl get services</a:t>
            </a:r>
            <a:endParaRPr lang="en-US" sz="2200" i="1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Rolling update/upgrade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from 1.7.9 to 1.9.1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set image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=nginx:1.91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Again, check deployment/rollout status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status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ensure no downtime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K8s dashboard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cmd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line status of deployment/update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describe deployment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Oh no!  Nginx is jacked and we need the previous version!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Rollback: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revision history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history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each revision, determine correct rollback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history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			revision=1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 rollback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rollout undo deployment.v1.apps/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--to-			revision=1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to make sure…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Through Proportional Scaling, there’s no downtime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b="1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 marL="1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	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svc/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 dirty="0" smtClean="0">
                <a:solidFill>
                  <a:srgbClr val="151C77"/>
                </a:solidFill>
                <a:latin typeface="Arial"/>
                <a:ea typeface="DejaVu Sans"/>
              </a:rPr>
              <a:t>Preparation (cont’d)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 dirty="0" smtClean="0">
                <a:solidFill>
                  <a:srgbClr val="000000"/>
                </a:solidFill>
                <a:uFillTx/>
                <a:latin typeface="Arial"/>
                <a:ea typeface="DejaVu Sans"/>
              </a:rPr>
              <a:t>Personal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Pre-</a:t>
            </a:r>
            <a:r>
              <a:rPr lang="en-US" sz="2200" b="1" u="sng" strike="noStrike" spc="-1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reqs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CMD line experience (preferably - Linux/bash, Powershell)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(Docker) Containers – previous lesson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Blue-Green Deployments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Current release = Blue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New release = Green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(will) create 2 deployments (Blue, Green) and a single (separate) service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deploydemo-blue.yml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(Open in </a:t>
            </a:r>
            <a:r>
              <a:rPr lang="en-US" sz="22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VSCode</a:t>
            </a:r>
            <a:r>
              <a:rPr lang="en-US" sz="22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first)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2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deploydemo-green.yml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“ 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3 –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-svc-blue-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green.yml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 “ )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blue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deploydemo-blue.yml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service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-svc-blue-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green.yml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curl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note “last modified date” for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“versioning”</a:t>
            </a: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Deploy green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apply -f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deploydemo-green.yml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get deploy</a:t>
            </a:r>
            <a:endParaRPr lang="en-US" sz="220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If deployment went well, switch “live” from Blue to Green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edit svc/web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…change color from blue to green, save, exit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Deploying, Scaling, Updating (cont’d)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Check dashboard, check web browser (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), also: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curl 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IP:port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and note “last modified date” for </a:t>
            </a:r>
            <a:r>
              <a:rPr lang="en-US" sz="22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“versioning”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Your app has been updated, with minimal/no downtime!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Clean up…</a:t>
            </a:r>
            <a:endParaRPr lang="en-US" sz="2200" b="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$ kubectl 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-blue</a:t>
            </a:r>
            <a:endParaRPr lang="en-US" sz="220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deployment/</a:t>
            </a:r>
            <a:r>
              <a:rPr lang="en-US" sz="220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nginx</a:t>
            </a: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-green</a:t>
            </a:r>
            <a:endParaRPr lang="en-US" sz="2200" strike="noStrike" spc="-1" dirty="0">
              <a:latin typeface="Arial"/>
            </a:endParaRPr>
          </a:p>
          <a:p>
            <a:pPr marL="459000" lvl="1">
              <a:spcBef>
                <a:spcPts val="439"/>
              </a:spcBef>
              <a:buClr>
                <a:srgbClr val="151C77"/>
              </a:buClr>
              <a:buSzPct val="80000"/>
            </a:pPr>
            <a:r>
              <a:rPr lang="en-US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kubectl delete svc/web</a:t>
            </a:r>
            <a:endParaRPr lang="en-US" sz="220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0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Cloud Offerings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AWS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Azure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Google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Sources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3"/>
              </a:rPr>
              <a:t>https://kubernetes.io/docs/concepts/workloads/controllers/deployment/</a:t>
            </a: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https://www.mirantis.com/blog/introduction-to-yaml-creating-a-kubernetes-deployment/</a:t>
            </a: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https://devopscube.com/kubernetes-deployment-tutorial/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4"/>
              </a:rPr>
              <a:t>https://kubernetes.io/docs/tasks/access-application-cluster/create-external-load-balancer/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5"/>
              </a:rPr>
              <a:t>https://kubernetes.io/docs/concepts/services-networking/service/#loadbalancer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6"/>
              </a:rPr>
              <a:t>http://john-cd.com/cheatsheets/Containers/Minikube_Install_on_Windows/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7"/>
              </a:rPr>
              <a:t>https://rominirani.com/tutorial-getting-started-with-kubernetes-on-your-windows-laptop-with-minikube-3269b54a226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8"/>
              </a:rPr>
              <a:t>https://medium.com/bitnami-perspectives/imperative-declarative-and-a-few-kubectl-tricks-9d6deabdde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9"/>
              </a:rPr>
              <a:t>https://kubernetes.io/docs/reference/kubectl/conventions/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10"/>
              </a:rPr>
              <a:t>https://stackoverflow.com/questions/52890718/kubectl-run-is-deprecated-looking-for-alternative</a:t>
            </a: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11"/>
              </a:rPr>
              <a:t>http://Labs.play-with-docker.com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12"/>
              </a:rPr>
              <a:t>Https://romanirani.com/tutorial-gettin-started-with-kubernetes-on-your-windows-laptop-with-minikube-3269b54a226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13"/>
              </a:rPr>
              <a:t>http://John-cd.com/cheatsheets/containers/minikube_install_on_windows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lang="en-US" sz="14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281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400" b="1" u="sng" strike="noStrike" spc="-1">
                <a:solidFill>
                  <a:srgbClr val="CCCCFF"/>
                </a:solidFill>
                <a:uFillTx/>
                <a:latin typeface="Arial"/>
                <a:ea typeface="DejaVu Sans"/>
                <a:hlinkClick r:id="rId14"/>
              </a:rPr>
              <a:t>https://docs.docker.com/engine/docker-overview/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Think conductor of an orchestra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Containers are the individual musicians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Conductor is the orchestrator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Manage and monitor containers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Reconcile desired state – following declarative instruction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Create/manage replicated and global services (daemon set)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Replicated – service required on specifc # of instances</a:t>
            </a:r>
            <a:endParaRPr lang="en-US" sz="18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360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Global – service required on each worker node (of a cluster)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18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Service Discovery – deciding/tracking container location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74680" y="1303200"/>
            <a:ext cx="84387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Routing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Load Balancing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Scaling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Self-healing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Zero Downtime Deployments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Rolling Updates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Canary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Blue-green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Affinity &amp; location awareness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Security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Secure comms, cryptography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Policies/rules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RBAC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Secrets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Content Trust (only trusted containers/images)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Reverse Uptime – given existence time of container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Introspection – manually inspect clusters, nodes, containers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Orchestrators (cont’d)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Popular Orchestrators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Docker Swarm(Kit)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Apache Mesos and Marathon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Amazon ECS</a:t>
            </a:r>
            <a:endParaRPr lang="en-US" sz="2200" b="0" strike="noStrike" spc="-1">
              <a:latin typeface="Arial"/>
            </a:endParaRPr>
          </a:p>
          <a:p>
            <a:pPr marL="689040" lvl="1" indent="-28080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Microsoft ACS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055520" y="0"/>
            <a:ext cx="6876720" cy="1141200"/>
          </a:xfrm>
          <a:prstGeom prst="rect">
            <a:avLst/>
          </a:prstGeom>
          <a:noFill/>
          <a:ln w="9360">
            <a:noFill/>
          </a:ln>
          <a:effectLst>
            <a:outerShdw dist="35638" dir="270000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3600" b="1" i="1" strike="noStrike" spc="-1">
                <a:solidFill>
                  <a:srgbClr val="151C77"/>
                </a:solidFill>
                <a:latin typeface="Arial"/>
                <a:ea typeface="DejaVu Sans"/>
              </a:rPr>
              <a:t>Kubernetes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74680" y="1303200"/>
            <a:ext cx="8530560" cy="5063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Kubernetes = K8s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Greek for Helmsman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21"/>
              </a:spcBef>
            </a:pP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ARCHITECTURE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Cluster(s) - set of servers (VMs or physical)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Master (nodes; you want 3+) – manage the cluster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Worker (nodes) – run application load(s)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Pods – run “similar” containers on workers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Underlay network – “physical” network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Overlay network – internal networks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Raft Consensus Group/Protocol – etcd(s) use to coordinate; allows group decision making</a:t>
            </a:r>
            <a:endParaRPr lang="en-US" sz="2200" b="0" strike="noStrike" spc="-1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39"/>
              </a:spcBef>
              <a:buClr>
                <a:srgbClr val="151C77"/>
              </a:buClr>
              <a:buSzPct val="80000"/>
              <a:buFont typeface="Wingdings" charset="2"/>
              <a:buChar char=""/>
            </a:pP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Etcd – data, state info of the cluster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554ELSG Fielding standard</Template>
  <TotalTime>96661</TotalTime>
  <Words>1294</Words>
  <Application>Microsoft Office PowerPoint</Application>
  <PresentationFormat>On-screen Show (4:3)</PresentationFormat>
  <Paragraphs>673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Microsoft YaHei</vt:lpstr>
      <vt:lpstr>Arial</vt:lpstr>
      <vt:lpstr>Century Schoolbook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Roettgen</dc:creator>
  <dc:description/>
  <cp:lastModifiedBy>ROETTGEN, ERIC C NH-03 USAF AFMC AFLCMC/HNIZ</cp:lastModifiedBy>
  <cp:revision>4076</cp:revision>
  <cp:lastPrinted>2016-02-10T15:55:05Z</cp:lastPrinted>
  <dcterms:created xsi:type="dcterms:W3CDTF">2004-03-18T18:21:26Z</dcterms:created>
  <dcterms:modified xsi:type="dcterms:W3CDTF">2020-07-14T18:48:56Z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ntentTypeId">
    <vt:lpwstr>0x01010071CF3CC5E43D9F4083F380F8A60A41B4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38</vt:i4>
  </property>
  <property fmtid="{D5CDD505-2E9C-101B-9397-08002B2CF9AE}" pid="9" name="Peggy's Comments">
    <vt:lpwstr>Do not update - contact Crista Wallis for updates - 416-2240</vt:lpwstr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  <property fmtid="{D5CDD505-2E9C-101B-9397-08002B2CF9AE}" pid="14" name="Task status">
    <vt:lpwstr>Open</vt:lpwstr>
  </property>
  <property fmtid="{D5CDD505-2E9C-101B-9397-08002B2CF9AE}" pid="15" name="Tracking Number">
    <vt:lpwstr>In House 15-208-2</vt:lpwstr>
  </property>
  <property fmtid="{D5CDD505-2E9C-101B-9397-08002B2CF9AE}" pid="16" name="URL">
    <vt:lpwstr/>
  </property>
</Properties>
</file>