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05" r:id="rId3"/>
    <p:sldId id="378" r:id="rId4"/>
    <p:sldId id="379" r:id="rId5"/>
    <p:sldId id="380" r:id="rId6"/>
    <p:sldId id="383" r:id="rId7"/>
    <p:sldId id="397" r:id="rId8"/>
    <p:sldId id="381" r:id="rId9"/>
    <p:sldId id="382" r:id="rId10"/>
    <p:sldId id="384" r:id="rId11"/>
    <p:sldId id="385" r:id="rId12"/>
    <p:sldId id="386" r:id="rId13"/>
    <p:sldId id="389" r:id="rId14"/>
    <p:sldId id="392" r:id="rId15"/>
    <p:sldId id="400" r:id="rId16"/>
    <p:sldId id="399" r:id="rId17"/>
    <p:sldId id="398" r:id="rId18"/>
    <p:sldId id="349" r:id="rId19"/>
    <p:sldId id="387" r:id="rId20"/>
    <p:sldId id="344" r:id="rId21"/>
    <p:sldId id="345" r:id="rId22"/>
    <p:sldId id="347" r:id="rId23"/>
    <p:sldId id="394" r:id="rId24"/>
    <p:sldId id="401" r:id="rId25"/>
    <p:sldId id="404" r:id="rId26"/>
    <p:sldId id="405" r:id="rId27"/>
    <p:sldId id="403" r:id="rId28"/>
    <p:sldId id="402" r:id="rId29"/>
    <p:sldId id="406" r:id="rId30"/>
    <p:sldId id="407" r:id="rId31"/>
    <p:sldId id="408" r:id="rId32"/>
    <p:sldId id="409" r:id="rId33"/>
    <p:sldId id="411" r:id="rId34"/>
    <p:sldId id="412" r:id="rId35"/>
    <p:sldId id="415" r:id="rId36"/>
    <p:sldId id="416" r:id="rId37"/>
    <p:sldId id="417" r:id="rId38"/>
    <p:sldId id="418" r:id="rId39"/>
    <p:sldId id="421" r:id="rId40"/>
    <p:sldId id="390" r:id="rId41"/>
    <p:sldId id="391" r:id="rId42"/>
    <p:sldId id="429" r:id="rId43"/>
    <p:sldId id="430" r:id="rId44"/>
    <p:sldId id="431" r:id="rId45"/>
    <p:sldId id="419" r:id="rId46"/>
    <p:sldId id="423" r:id="rId47"/>
    <p:sldId id="424" r:id="rId48"/>
    <p:sldId id="425" r:id="rId49"/>
    <p:sldId id="413" r:id="rId5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alibri Light" panose="020F0302020204030204" pitchFamily="34" charset="0"/>
      <p:regular r:id="rId57"/>
      <p:italic r:id="rId58"/>
    </p:embeddedFont>
    <p:embeddedFont>
      <p:font typeface="Cambria Math" panose="02040503050406030204" pitchFamily="18" charset="0"/>
      <p:regular r:id="rId59"/>
    </p:embeddedFont>
    <p:embeddedFont>
      <p:font typeface="CMU Bright" panose="020B0604020202020204" charset="0"/>
      <p:regular r:id="rId60"/>
      <p:bold r:id="rId61"/>
      <p:italic r:id="rId62"/>
      <p:boldItalic r:id="rId63"/>
    </p:embeddedFont>
    <p:embeddedFont>
      <p:font typeface="Gill Sans MT" panose="020B0502020104020203" pitchFamily="34" charset="0"/>
      <p:regular r:id="rId64"/>
      <p:bold r:id="rId65"/>
      <p:italic r:id="rId66"/>
      <p:boldItalic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522-3D66-4EFC-87D2-C7930BB95221}" v="1" dt="2020-05-07T02:34:4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61" autoAdjust="0"/>
  </p:normalViewPr>
  <p:slideViewPr>
    <p:cSldViewPr>
      <p:cViewPr varScale="1">
        <p:scale>
          <a:sx n="102" d="100"/>
          <a:sy n="102" d="100"/>
        </p:scale>
        <p:origin x="732" y="6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C27522-3D66-4EFC-87D2-C7930BB95221}"/>
    <pc:docChg chg="addSld">
      <pc:chgData name="" userId="" providerId="" clId="Web-{90C27522-3D66-4EFC-87D2-C7930BB95221}" dt="2020-05-07T02:34:46.912" v="0"/>
      <pc:docMkLst>
        <pc:docMk/>
      </pc:docMkLst>
      <pc:sldChg chg="new">
        <pc:chgData name="" userId="" providerId="" clId="Web-{90C27522-3D66-4EFC-87D2-C7930BB95221}" dt="2020-05-07T02:34:46.912" v="0"/>
        <pc:sldMkLst>
          <pc:docMk/>
          <pc:sldMk cId="1611721982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28 August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njackson.github.io/2018/08/11/f3e62855f7613e1b98f4f550ee51ad9a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s.stackexchange.com/questions/2691/making-sense-of-principal-component-analysis-eigenvectors-eigenvalues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articles/31-principal-component-methods-in-r-practical-guide/112-pca-principal-component-analysis-essentials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-bloggers.com/feature-based-time-series-analysis/" TargetMode="External"/><Relationship Id="rId4" Type="http://schemas.openxmlformats.org/officeDocument/2006/relationships/hyperlink" Target="https://cran.r-project.org/web/packages/ggfortify/vignettes/plot_pca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aisidro.wordpress.com/2015/10/09/biplotg/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s.stackexchange.com/questions/2691/making-sense-of-principal-component-analysis-eigenvectors-eigenvalues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691/making-sense-of-principal-component-analysis-eigenvectors-eigenvalu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691/making-sense-of-principal-component-analysis-eigenvectors-eigenvalu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691/making-sense-of-principal-component-analysis-eigenvectors-eigenvalu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691/making-sense-of-principal-component-analysis-eigenvectors-eigenval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Components Analysis (PCA)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Note, this is likely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the same as the line you would find in a regression. That line minimizes the sum of squared errors, which are perpendicular to x</a:t>
            </a:r>
            <a:r>
              <a:rPr lang="en-US" baseline="-25000" dirty="0"/>
              <a:t>1</a:t>
            </a:r>
            <a:r>
              <a:rPr lang="en-US" dirty="0"/>
              <a:t>, not u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</p:txBody>
      </p:sp>
      <p:pic>
        <p:nvPicPr>
          <p:cNvPr id="4098" name="Picture 2" descr="http://efavdb.com/wp-content/uploads/2018/06/pca_vs_linsel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4" y="2743200"/>
            <a:ext cx="80962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4038600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6042123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https://sunjackson.github.io/2018/08/11/f3e62855f7613e1b98f4f550ee51ad9a/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129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now have a new variable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that is a weighted sum (i.e.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linear combination</a:t>
            </a:r>
            <a:r>
              <a:rPr lang="en-US" dirty="0"/>
              <a:t>) of the original variables: </a:t>
            </a:r>
          </a:p>
          <a:p>
            <a:pPr marL="0" indent="0"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x’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x’</a:t>
            </a:r>
            <a:r>
              <a:rPr lang="en-US" baseline="-25000" dirty="0"/>
              <a:t>2</a:t>
            </a:r>
          </a:p>
          <a:p>
            <a:pPr marL="0" indent="0" algn="ctr"/>
            <a:endParaRPr lang="en-US" baseline="-25000" dirty="0"/>
          </a:p>
          <a:p>
            <a:pPr marL="0" indent="0"/>
            <a:r>
              <a:rPr lang="en-US" dirty="0"/>
              <a:t>u</a:t>
            </a:r>
            <a:r>
              <a:rPr lang="en-US" baseline="-25000" dirty="0"/>
              <a:t>1 </a:t>
            </a:r>
            <a:r>
              <a:rPr lang="en-US" dirty="0"/>
              <a:t>is called the 1</a:t>
            </a:r>
            <a:r>
              <a:rPr lang="en-US" baseline="30000" dirty="0"/>
              <a:t>st</a:t>
            </a:r>
            <a:r>
              <a:rPr lang="en-US" dirty="0"/>
              <a:t> principal component (PC).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PC,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/>
              <a:t>, is the direction of second greatest variability, </a:t>
            </a:r>
            <a:r>
              <a:rPr lang="en-US" dirty="0">
                <a:solidFill>
                  <a:srgbClr val="0070C0"/>
                </a:solidFill>
              </a:rPr>
              <a:t>conditional on being orthogonal to u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33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catterplot 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5" t="4781" r="21912" b="5977"/>
          <a:stretch/>
        </p:blipFill>
        <p:spPr bwMode="auto">
          <a:xfrm>
            <a:off x="2819400" y="2286000"/>
            <a:ext cx="359228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If we have only two dimensions, there is only one option for the second PC.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6533" y="28194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X’</a:t>
                </a:r>
                <a:r>
                  <a:rPr lang="en-US" baseline="-25000" dirty="0"/>
                  <a:t>1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/>
                  <a:t>X’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533" y="2819400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25340" y="42291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v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X’</a:t>
                </a:r>
                <a:r>
                  <a:rPr lang="en-US" baseline="-25000" dirty="0"/>
                  <a:t>1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B050"/>
                    </a:solidFill>
                  </a:rPr>
                  <a:t>v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/>
                  <a:t>X’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340" y="4229100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4876800" y="46482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876800" y="4247260"/>
            <a:ext cx="11394" cy="4009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4761" y="4337566"/>
            <a:ext cx="5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5678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1</a:t>
            </a:r>
            <a:r>
              <a:rPr lang="en-US" dirty="0"/>
              <a:t> = Heart rate anomaly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1257300" y="236285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2</a:t>
            </a:r>
            <a:r>
              <a:rPr lang="en-US" dirty="0"/>
              <a:t> = Rate of O</a:t>
            </a:r>
            <a:r>
              <a:rPr lang="en-US" baseline="-25000" dirty="0"/>
              <a:t>2</a:t>
            </a:r>
            <a:r>
              <a:rPr lang="en-US" dirty="0"/>
              <a:t> consumption anomaly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864337" y="4583668"/>
            <a:ext cx="5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8192" y="5761405"/>
            <a:ext cx="2960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https://stats.stackexchange.com/questions/2691/making-sense-of-principal-component-analysis-eigenvectors-eigenvalues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08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dirty="0"/>
              <a:t>With PCA, the centered data variables located at 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in the original coordinate system are given new coordinates (u</a:t>
            </a:r>
            <a:r>
              <a:rPr lang="en-US" baseline="-25000" dirty="0"/>
              <a:t>1</a:t>
            </a:r>
            <a:r>
              <a:rPr lang="en-US" dirty="0"/>
              <a:t>,u</a:t>
            </a:r>
            <a:r>
              <a:rPr lang="en-US" baseline="-25000" dirty="0"/>
              <a:t>2</a:t>
            </a:r>
            <a:r>
              <a:rPr lang="en-US" dirty="0"/>
              <a:t>) in a rotated coordinate system</a:t>
            </a:r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baseline="-25000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What do these new variables represent?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81000" y="2209800"/>
            <a:ext cx="3592284" cy="3352800"/>
            <a:chOff x="381000" y="2209800"/>
            <a:chExt cx="3592284" cy="3352800"/>
          </a:xfrm>
        </p:grpSpPr>
        <p:pic>
          <p:nvPicPr>
            <p:cNvPr id="6" name="Picture 4" descr="scatterplot lin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5" t="4781" r="21912" b="5977"/>
            <a:stretch/>
          </p:blipFill>
          <p:spPr bwMode="auto">
            <a:xfrm>
              <a:off x="381000" y="2209800"/>
              <a:ext cx="3592284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/>
            <p:cNvCxnSpPr/>
            <p:nvPr/>
          </p:nvCxnSpPr>
          <p:spPr>
            <a:xfrm flipV="1">
              <a:off x="2209800" y="2343122"/>
              <a:ext cx="0" cy="312354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6" idx="3"/>
            </p:cNvCxnSpPr>
            <p:nvPr/>
          </p:nvCxnSpPr>
          <p:spPr>
            <a:xfrm>
              <a:off x="685800" y="3848428"/>
              <a:ext cx="3287484" cy="3777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2986727" y="3541160"/>
              <a:ext cx="1" cy="345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293068" y="3541159"/>
              <a:ext cx="6936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40768" y="3333065"/>
              <a:ext cx="88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</a:t>
              </a:r>
              <a:r>
                <a:rPr lang="en-US" baseline="-25000" dirty="0"/>
                <a:t>1</a:t>
              </a:r>
              <a:r>
                <a:rPr lang="en-US" dirty="0"/>
                <a:t>,x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23116" y="2228493"/>
            <a:ext cx="3592284" cy="3352800"/>
            <a:chOff x="4439386" y="2211936"/>
            <a:chExt cx="3592284" cy="3352800"/>
          </a:xfrm>
        </p:grpSpPr>
        <p:pic>
          <p:nvPicPr>
            <p:cNvPr id="45" name="Picture 4" descr="scatterplot lin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5" t="4781" r="21912" b="5977"/>
            <a:stretch/>
          </p:blipFill>
          <p:spPr bwMode="auto">
            <a:xfrm>
              <a:off x="4439386" y="2211936"/>
              <a:ext cx="3592284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6999154" y="3335201"/>
              <a:ext cx="88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(u</a:t>
              </a:r>
              <a:r>
                <a:rPr lang="en-US" baseline="-25000" dirty="0"/>
                <a:t>1</a:t>
              </a:r>
              <a:r>
                <a:rPr lang="en-US" dirty="0"/>
                <a:t>,u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6351454" y="3581400"/>
              <a:ext cx="735146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34201" y="3421235"/>
              <a:ext cx="152399" cy="2363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>
            <a:off x="4191000" y="3555974"/>
            <a:ext cx="990600" cy="406426"/>
          </a:xfrm>
          <a:prstGeom prst="rightArrow">
            <a:avLst/>
          </a:prstGeom>
          <a:solidFill>
            <a:srgbClr val="C000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4648200"/>
          </a:xfrm>
        </p:spPr>
        <p:txBody>
          <a:bodyPr>
            <a:normAutofit/>
          </a:bodyPr>
          <a:lstStyle/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Recall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is a weighted sum of the original variables. Those weights, called “</a:t>
            </a:r>
            <a:r>
              <a:rPr lang="en-US" dirty="0">
                <a:solidFill>
                  <a:srgbClr val="00B050"/>
                </a:solidFill>
              </a:rPr>
              <a:t>loadings</a:t>
            </a:r>
            <a:r>
              <a:rPr lang="en-US" dirty="0"/>
              <a:t>” tell us the relative importance of the original data variables and their relationship.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A82569-A570-4F56-87BA-6DA5C078FEEB}"/>
              </a:ext>
            </a:extLst>
          </p:cNvPr>
          <p:cNvGrpSpPr/>
          <p:nvPr/>
        </p:nvGrpSpPr>
        <p:grpSpPr>
          <a:xfrm>
            <a:off x="5029200" y="1905000"/>
            <a:ext cx="4686300" cy="3352800"/>
            <a:chOff x="4267200" y="2133600"/>
            <a:chExt cx="4686300" cy="3352800"/>
          </a:xfrm>
        </p:grpSpPr>
        <p:pic>
          <p:nvPicPr>
            <p:cNvPr id="13" name="Picture 2" descr="scatter plot">
              <a:extLst>
                <a:ext uri="{FF2B5EF4-FFF2-40B4-BE49-F238E27FC236}">
                  <a16:creationId xmlns:a16="http://schemas.microsoft.com/office/drawing/2014/main" id="{0C8B1DC0-CC32-411F-BB71-553D18666E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7" t="5999" r="31234" b="6001"/>
            <a:stretch/>
          </p:blipFill>
          <p:spPr bwMode="auto">
            <a:xfrm>
              <a:off x="4267200" y="2133600"/>
              <a:ext cx="3429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856636D-0E04-4018-90E3-C22D00590A28}"/>
                </a:ext>
              </a:extLst>
            </p:cNvPr>
            <p:cNvCxnSpPr/>
            <p:nvPr/>
          </p:nvCxnSpPr>
          <p:spPr>
            <a:xfrm flipV="1">
              <a:off x="6362700" y="2914883"/>
              <a:ext cx="1638300" cy="14659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E59B7B-FD55-4F34-8B3B-258983CD15BD}"/>
                    </a:ext>
                  </a:extLst>
                </p:cNvPr>
                <p:cNvSpPr txBox="1"/>
                <p:nvPr/>
              </p:nvSpPr>
              <p:spPr>
                <a:xfrm>
                  <a:off x="6438900" y="2469352"/>
                  <a:ext cx="2514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dirty="0"/>
                    <a:t> =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1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1 </a:t>
                  </a:r>
                  <a:r>
                    <a:rPr lang="en-US" dirty="0"/>
                    <a:t>+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2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0" y="2469352"/>
                  <a:ext cx="251460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B73699-D99B-49A6-9CFF-7FF56DFD3242}"/>
                </a:ext>
              </a:extLst>
            </p:cNvPr>
            <p:cNvCxnSpPr>
              <a:cxnSpLocks/>
            </p:cNvCxnSpPr>
            <p:nvPr/>
          </p:nvCxnSpPr>
          <p:spPr>
            <a:xfrm>
              <a:off x="6362700" y="4380843"/>
              <a:ext cx="16383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2C9102-6B54-4F5D-9074-C8F3F0C1C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1000" y="2971800"/>
              <a:ext cx="0" cy="135739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5C3D86-18F8-4164-8160-EEEDD6525ED2}"/>
                </a:ext>
              </a:extLst>
            </p:cNvPr>
            <p:cNvSpPr txBox="1"/>
            <p:nvPr/>
          </p:nvSpPr>
          <p:spPr>
            <a:xfrm>
              <a:off x="7010401" y="433230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</a:t>
              </a:r>
              <a:r>
                <a:rPr lang="en-US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50CBBF-30F0-473A-9D97-ED7A82DDC4F1}"/>
                </a:ext>
              </a:extLst>
            </p:cNvPr>
            <p:cNvSpPr txBox="1"/>
            <p:nvPr/>
          </p:nvSpPr>
          <p:spPr>
            <a:xfrm>
              <a:off x="8001000" y="34787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</a:t>
              </a:r>
              <a:r>
                <a:rPr lang="en-US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90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4648200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&gt;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, x</a:t>
            </a:r>
            <a:r>
              <a:rPr lang="en-US" baseline="-25000" dirty="0"/>
              <a:t>1 </a:t>
            </a:r>
            <a:r>
              <a:rPr lang="en-US" dirty="0"/>
              <a:t>explains more of the dataset’s variability than x</a:t>
            </a:r>
            <a:r>
              <a:rPr lang="en-US" baseline="-25000" dirty="0"/>
              <a:t>2</a:t>
            </a:r>
            <a:r>
              <a:rPr lang="en-US" dirty="0"/>
              <a:t> and vice versa.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29200" y="1905000"/>
            <a:ext cx="4686300" cy="3352800"/>
            <a:chOff x="4267200" y="2133600"/>
            <a:chExt cx="4686300" cy="3352800"/>
          </a:xfrm>
        </p:grpSpPr>
        <p:pic>
          <p:nvPicPr>
            <p:cNvPr id="4" name="Picture 2" descr="scatter plo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7" t="5999" r="31234" b="6001"/>
            <a:stretch/>
          </p:blipFill>
          <p:spPr bwMode="auto">
            <a:xfrm>
              <a:off x="4267200" y="2133600"/>
              <a:ext cx="3429000" cy="335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6362700" y="2914883"/>
              <a:ext cx="1638300" cy="14659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438900" y="2469352"/>
                  <a:ext cx="2514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dirty="0"/>
                    <a:t> =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1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1 </a:t>
                  </a:r>
                  <a:r>
                    <a:rPr lang="en-US" dirty="0"/>
                    <a:t>+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2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0" y="2469352"/>
                  <a:ext cx="251460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6362700" y="4380843"/>
              <a:ext cx="16383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 flipV="1">
              <a:off x="8001000" y="2971800"/>
              <a:ext cx="0" cy="135739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10401" y="433230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</a:t>
              </a:r>
              <a:r>
                <a:rPr lang="en-US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01000" y="34787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</a:t>
              </a:r>
              <a:r>
                <a:rPr lang="en-US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42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4648200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&gt;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, x</a:t>
            </a:r>
            <a:r>
              <a:rPr lang="en-US" baseline="-25000" dirty="0"/>
              <a:t>1 </a:t>
            </a:r>
            <a:r>
              <a:rPr lang="en-US" dirty="0"/>
              <a:t>explains more of the dataset’s variability than x</a:t>
            </a:r>
            <a:r>
              <a:rPr lang="en-US" baseline="-25000" dirty="0"/>
              <a:t>2</a:t>
            </a:r>
            <a:r>
              <a:rPr lang="en-US" dirty="0"/>
              <a:t> and vice versa.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 are both positive, or both negative,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are positively correlated.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If one is positive and the other is negative, those variables are negatively correlated.</a:t>
            </a:r>
          </a:p>
          <a:p>
            <a:pPr marL="0" indent="0"/>
            <a:endParaRPr lang="en-US" dirty="0"/>
          </a:p>
        </p:txBody>
      </p:sp>
      <p:sp>
        <p:nvSpPr>
          <p:cNvPr id="32" name="Oval 31"/>
          <p:cNvSpPr/>
          <p:nvPr/>
        </p:nvSpPr>
        <p:spPr>
          <a:xfrm rot="8700000">
            <a:off x="5325062" y="1925628"/>
            <a:ext cx="2281911" cy="8467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62600" y="3214090"/>
            <a:ext cx="228600" cy="136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8700000">
            <a:off x="5254158" y="4563528"/>
            <a:ext cx="2281911" cy="8467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91696" y="5851990"/>
            <a:ext cx="228600" cy="136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089539" y="1115431"/>
            <a:ext cx="4079582" cy="2635549"/>
            <a:chOff x="5089539" y="1115431"/>
            <a:chExt cx="4079582" cy="2635549"/>
          </a:xfrm>
        </p:grpSpPr>
        <p:pic>
          <p:nvPicPr>
            <p:cNvPr id="4" name="Picture 2" descr="scatter plo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7" t="5999" r="31234" b="6001"/>
            <a:stretch/>
          </p:blipFill>
          <p:spPr bwMode="auto">
            <a:xfrm>
              <a:off x="5089539" y="1115431"/>
              <a:ext cx="2564780" cy="263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scatter plo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37" t="24729" r="35994" b="21840"/>
            <a:stretch/>
          </p:blipFill>
          <p:spPr bwMode="auto">
            <a:xfrm rot="1200000">
              <a:off x="5552506" y="1639813"/>
              <a:ext cx="1828801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6585609" y="2514600"/>
              <a:ext cx="1178591" cy="3534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351296" y="2128953"/>
                  <a:ext cx="1817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dirty="0"/>
                    <a:t> =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1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1 </a:t>
                  </a:r>
                  <a:r>
                    <a:rPr lang="en-US" dirty="0"/>
                    <a:t>+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2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296" y="2128953"/>
                  <a:ext cx="1817825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6615183" y="2882867"/>
              <a:ext cx="1115495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726029" y="2510686"/>
              <a:ext cx="1" cy="37218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72021" y="2854913"/>
              <a:ext cx="47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</a:t>
              </a:r>
              <a:r>
                <a:rPr lang="en-US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6029" y="2510687"/>
              <a:ext cx="50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</a:t>
              </a:r>
              <a:r>
                <a:rPr lang="en-US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44688" y="3809999"/>
            <a:ext cx="3773077" cy="2596853"/>
            <a:chOff x="5044688" y="3809999"/>
            <a:chExt cx="3773077" cy="2596853"/>
          </a:xfrm>
        </p:grpSpPr>
        <p:pic>
          <p:nvPicPr>
            <p:cNvPr id="14" name="Picture 2" descr="scatter plo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7" t="5999" r="31234" b="6001"/>
            <a:stretch/>
          </p:blipFill>
          <p:spPr bwMode="auto">
            <a:xfrm>
              <a:off x="5044688" y="3809999"/>
              <a:ext cx="2609204" cy="2596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scatter plo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37" t="24729" r="35994" b="21840"/>
            <a:stretch/>
          </p:blipFill>
          <p:spPr bwMode="auto">
            <a:xfrm rot="19800000">
              <a:off x="5515966" y="4256133"/>
              <a:ext cx="1828801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6897295" y="4243233"/>
              <a:ext cx="286179" cy="8285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920681" y="5098689"/>
              <a:ext cx="3183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218993" y="4234271"/>
              <a:ext cx="20008" cy="87547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87929" y="4444269"/>
              <a:ext cx="51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</a:t>
              </a:r>
              <a:r>
                <a:rPr lang="en-US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4349" y="3844467"/>
                  <a:ext cx="1913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dirty="0"/>
                    <a:t> = w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1 </a:t>
                  </a:r>
                  <a:r>
                    <a:rPr lang="en-US" dirty="0"/>
                    <a:t>+ w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9" y="3844467"/>
                  <a:ext cx="191341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/>
            <p:cNvSpPr txBox="1"/>
            <p:nvPr/>
          </p:nvSpPr>
          <p:spPr>
            <a:xfrm>
              <a:off x="6904349" y="4724400"/>
              <a:ext cx="48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</a:t>
              </a:r>
              <a:r>
                <a:rPr lang="en-US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69266" y="5108425"/>
            <a:ext cx="2531933" cy="899707"/>
            <a:chOff x="4869266" y="5108425"/>
            <a:chExt cx="2531933" cy="8997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906583" y="5117783"/>
              <a:ext cx="28196" cy="60104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687312" y="5718831"/>
              <a:ext cx="24688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V="1">
              <a:off x="6714047" y="5108425"/>
              <a:ext cx="182150" cy="610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869266" y="5574268"/>
                  <a:ext cx="1913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dirty="0"/>
                    <a:t> =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-w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1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1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– 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2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266" y="5574268"/>
                  <a:ext cx="191341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6627350" y="5638800"/>
              <a:ext cx="61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-w</a:t>
              </a:r>
              <a:r>
                <a:rPr lang="en-US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85426" y="5241802"/>
              <a:ext cx="51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-w</a:t>
              </a:r>
              <a:r>
                <a:rPr lang="en-US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37655" y="2720051"/>
            <a:ext cx="2365337" cy="803104"/>
            <a:chOff x="4237655" y="2720051"/>
            <a:chExt cx="2365337" cy="803104"/>
          </a:xfrm>
        </p:grpSpPr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 flipH="1">
              <a:off x="5445536" y="2877982"/>
              <a:ext cx="1095648" cy="3285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450409" y="3240198"/>
              <a:ext cx="1115495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17354" y="3153823"/>
              <a:ext cx="576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-w</a:t>
              </a:r>
              <a:r>
                <a:rPr lang="en-US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0" y="2868002"/>
              <a:ext cx="50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-w</a:t>
              </a:r>
              <a:r>
                <a:rPr lang="en-US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6543076" y="2860957"/>
              <a:ext cx="1" cy="37218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237655" y="2720051"/>
                  <a:ext cx="1901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dirty="0"/>
                    <a:t> =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-w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1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1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–</a:t>
                  </a:r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w</a:t>
                  </a:r>
                  <a:r>
                    <a:rPr lang="en-US" baseline="-25000" dirty="0">
                      <a:solidFill>
                        <a:srgbClr val="00B050"/>
                      </a:solidFill>
                    </a:rPr>
                    <a:t>2</a:t>
                  </a:r>
                  <a:r>
                    <a:rPr lang="en-US" dirty="0"/>
                    <a:t>X’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655" y="2720051"/>
                  <a:ext cx="190118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212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4648200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&gt;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, x</a:t>
            </a:r>
            <a:r>
              <a:rPr lang="en-US" baseline="-25000" dirty="0"/>
              <a:t>1 </a:t>
            </a:r>
            <a:r>
              <a:rPr lang="en-US" dirty="0"/>
              <a:t>explains more of the dataset’s variability than x</a:t>
            </a:r>
            <a:r>
              <a:rPr lang="en-US" baseline="-25000" dirty="0"/>
              <a:t>2</a:t>
            </a:r>
            <a:r>
              <a:rPr lang="en-US" dirty="0"/>
              <a:t> and vice versa.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If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 are both positive, or both negative,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are positively correlated.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If one is positive and the other is negative, those variables are negatively correlated.</a:t>
            </a:r>
          </a:p>
        </p:txBody>
      </p:sp>
      <p:pic>
        <p:nvPicPr>
          <p:cNvPr id="4" name="Picture 2" descr="scatter pl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 t="5999" r="31234" b="6001"/>
          <a:stretch/>
        </p:blipFill>
        <p:spPr bwMode="auto">
          <a:xfrm>
            <a:off x="5089539" y="1115431"/>
            <a:ext cx="2564780" cy="263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catter pl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 t="5999" r="31234" b="6001"/>
          <a:stretch/>
        </p:blipFill>
        <p:spPr bwMode="auto">
          <a:xfrm>
            <a:off x="5044688" y="3749040"/>
            <a:ext cx="2609204" cy="25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 rot="8700000">
            <a:off x="5325062" y="1925628"/>
            <a:ext cx="2281911" cy="8467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62600" y="3214090"/>
            <a:ext cx="228600" cy="136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8700000">
            <a:off x="5254158" y="4563528"/>
            <a:ext cx="2281911" cy="84678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2" descr="scatter pl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7" t="24729" r="35994" b="21840"/>
          <a:stretch/>
        </p:blipFill>
        <p:spPr bwMode="auto">
          <a:xfrm rot="20400000" flipH="1">
            <a:off x="5857306" y="1712292"/>
            <a:ext cx="18288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491696" y="5851990"/>
            <a:ext cx="228600" cy="136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6324600" y="1891370"/>
            <a:ext cx="1122546" cy="3138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4581355" y="1698280"/>
                <a:ext cx="195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-w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X’</a:t>
                </a:r>
                <a:r>
                  <a:rPr lang="en-US" baseline="-25000" dirty="0"/>
                  <a:t>1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/>
                  <a:t>X’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81355" y="1698280"/>
                <a:ext cx="195688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 flipV="1">
            <a:off x="6324600" y="1874520"/>
            <a:ext cx="11154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48080" y="1862579"/>
            <a:ext cx="1" cy="37218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6682704" y="1522038"/>
            <a:ext cx="5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7447257" y="1841670"/>
            <a:ext cx="50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49" name="Picture 2" descr="scatter pl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7" t="24729" r="35994" b="21840"/>
          <a:stretch/>
        </p:blipFill>
        <p:spPr bwMode="auto">
          <a:xfrm rot="1800000" flipH="1">
            <a:off x="5515966" y="4256133"/>
            <a:ext cx="18288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6633271" y="4133627"/>
            <a:ext cx="384866" cy="11142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633271" y="4191000"/>
            <a:ext cx="373105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7019284" y="4191000"/>
            <a:ext cx="1" cy="10455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4122757"/>
            <a:ext cx="58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95606" y="4480481"/>
            <a:ext cx="51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72200" y="3778894"/>
                <a:ext cx="1913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-w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X’</a:t>
                </a:r>
                <a:r>
                  <a:rPr lang="en-US" baseline="-25000" dirty="0"/>
                  <a:t>1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/>
                  <a:t>X’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78894"/>
                <a:ext cx="1913416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6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Principal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825" y="1600200"/>
            <a:ext cx="3998976" cy="4343400"/>
          </a:xfrm>
        </p:spPr>
        <p:txBody>
          <a:bodyPr/>
          <a:lstStyle/>
          <a:p>
            <a:pPr marL="0" indent="0"/>
            <a:r>
              <a:rPr lang="en-US" dirty="0"/>
              <a:t>The weights on each variable in the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PC </a:t>
            </a:r>
            <a:r>
              <a:rPr lang="en-US" dirty="0"/>
              <a:t>show their relative importance (magnitude) and relationship (sign), but in the direction of 2</a:t>
            </a:r>
            <a:r>
              <a:rPr lang="en-US" baseline="30000" dirty="0"/>
              <a:t>nd</a:t>
            </a:r>
            <a:r>
              <a:rPr lang="en-US" dirty="0"/>
              <a:t> greatest variability (i.e. after we’ve removed their primary relationship in the direction of greatest variability).</a:t>
            </a:r>
          </a:p>
        </p:txBody>
      </p:sp>
      <p:pic>
        <p:nvPicPr>
          <p:cNvPr id="26" name="Picture 4" descr="scatterplot 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5" t="4781" r="21912" b="5977"/>
          <a:stretch/>
        </p:blipFill>
        <p:spPr bwMode="auto">
          <a:xfrm>
            <a:off x="471443" y="1905000"/>
            <a:ext cx="359228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67000" y="5257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1</a:t>
            </a:r>
            <a:r>
              <a:rPr lang="en-US" dirty="0"/>
              <a:t> = Heart rate anomaly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76200" y="113853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2</a:t>
            </a:r>
            <a:r>
              <a:rPr lang="en-US" dirty="0"/>
              <a:t> = Rate of O</a:t>
            </a:r>
            <a:r>
              <a:rPr lang="en-US" baseline="-25000" dirty="0"/>
              <a:t>2</a:t>
            </a:r>
            <a:r>
              <a:rPr lang="en-US" dirty="0"/>
              <a:t> consumption anomaly</a:t>
            </a:r>
            <a:endParaRPr lang="en-US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3581400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25146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43000" y="3581400"/>
            <a:ext cx="116205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76471" y="2076628"/>
            <a:ext cx="0" cy="146667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33758" y="35582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33800" y="2863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5576" y="34903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-v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3074" y="27929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143000" y="1981200"/>
            <a:ext cx="2324100" cy="3124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9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this to multiple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/>
                  <a:t>Usually, we have far more than 2 variables. If we can reduce that to a smaller subset that contains most of the information, we can compress our dataset.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Imagine we have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n observations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0070C0"/>
                    </a:solidFill>
                  </a:rPr>
                  <a:t>m centered variables</a:t>
                </a:r>
                <a:r>
                  <a:rPr lang="en-US" dirty="0"/>
                  <a:t>, X: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How can we perform PCA on this dataset for data compression?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324600" y="3505200"/>
            <a:ext cx="12720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Accident 1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Accident 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Accident 3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Accident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3425" y="3200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Speed  Weight  #Cars … Damages</a:t>
            </a:r>
          </a:p>
        </p:txBody>
      </p:sp>
    </p:spTree>
    <p:extLst>
      <p:ext uri="{BB962C8B-B14F-4D97-AF65-F5344CB8AC3E}">
        <p14:creationId xmlns:p14="http://schemas.microsoft.com/office/powerpoint/2010/main" val="3454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principal components analysis (PCA) and why would we want to do it?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illustration of PCA for two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Extension of PCA to multiple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Mathematics behind PCA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 this to multiple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/>
                  <a:t>As we just showed, PCA finds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linear combinations </a:t>
                </a:r>
                <a:r>
                  <a:rPr lang="en-US" dirty="0"/>
                  <a:t>(i.e. weighted sums), U, of the centered data variables, X, that “frontload” the information content in X: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These transformed variables, U, are called the principal components.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0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 this to multiple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The information is “frontloaded” by first finding the weighted sum of the centered data variables (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 that represents the direction of greatest variability of the data. This is the first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This is determined by the weights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maximize </a:t>
                </a:r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1852" b="-15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867400" y="1524000"/>
            <a:ext cx="609600" cy="1828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43600" y="1143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4300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5800" y="1512332"/>
            <a:ext cx="609600" cy="18288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113133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1332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 this to multiple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The second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the direction of next greatest variability, </a:t>
                </a:r>
                <a:r>
                  <a:rPr lang="en-US" dirty="0">
                    <a:solidFill>
                      <a:srgbClr val="0070C0"/>
                    </a:solidFill>
                  </a:rPr>
                  <a:t>conditional on being orthogonal to the first PC</a:t>
                </a:r>
                <a:r>
                  <a:rPr lang="en-US" dirty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third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the direction of third greatest variability, </a:t>
                </a:r>
                <a:r>
                  <a:rPr lang="en-US" dirty="0">
                    <a:solidFill>
                      <a:schemeClr val="tx1"/>
                    </a:solidFill>
                  </a:rPr>
                  <a:t>conditional on being orthogonal to </a:t>
                </a:r>
                <a:r>
                  <a:rPr lang="en-US" dirty="0">
                    <a:solidFill>
                      <a:srgbClr val="0070C0"/>
                    </a:solidFill>
                  </a:rPr>
                  <a:t>both</a:t>
                </a:r>
                <a:r>
                  <a:rPr lang="en-US" dirty="0">
                    <a:solidFill>
                      <a:schemeClr val="tx1"/>
                    </a:solidFill>
                  </a:rPr>
                  <a:t> the first PC and the second</a:t>
                </a:r>
                <a:r>
                  <a:rPr lang="en-US" dirty="0"/>
                  <a:t>. And so on for up to the </a:t>
                </a:r>
                <a:r>
                  <a:rPr lang="en-US" i="1" dirty="0" err="1"/>
                  <a:t>m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PC.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637234" y="1512332"/>
            <a:ext cx="609600" cy="1828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13434" y="1143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434" y="114300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371600" y="1524000"/>
            <a:ext cx="609600" cy="18288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1143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143000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9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get out of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dirty="0"/>
              <a:t>We said PCA could achieve two things:</a:t>
            </a:r>
          </a:p>
          <a:p>
            <a:pPr marL="684213" indent="-454025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Reveal otherwise “hidden” patterns in the data.</a:t>
            </a:r>
          </a:p>
          <a:p>
            <a:pPr marL="684213" indent="-454025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Compress our data </a:t>
            </a:r>
            <a:r>
              <a:rPr lang="en-US" dirty="0"/>
              <a:t>into a small set of (transformed) variables without losing much information.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loadings</a:t>
            </a:r>
            <a:r>
              <a:rPr lang="en-US" dirty="0"/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dirty="0"/>
              <a:t> can help reveal “hidden patterns” in our data, viewing the relationships between multiple variables simultaneously in different directions/“modes” of variability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And since the information/variance of our original data is “frontloaded” in the PCs, we can </a:t>
            </a:r>
            <a:r>
              <a:rPr lang="en-US" dirty="0">
                <a:solidFill>
                  <a:srgbClr val="0070C0"/>
                </a:solidFill>
              </a:rPr>
              <a:t>keep just the first K PCs        </a:t>
            </a:r>
            <a:r>
              <a:rPr lang="en-US" dirty="0"/>
              <a:t>(K of M columns of [U]) and still retain most of the 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59978"/>
            <a:ext cx="8594337" cy="498362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 descr=" 77">
            <a:extLst>
              <a:ext uri="{FF2B5EF4-FFF2-40B4-BE49-F238E27FC236}">
                <a16:creationId xmlns:a16="http://schemas.microsoft.com/office/drawing/2014/main" id="{9F5AF47F-5684-40EF-BB3E-8A66363468A9}"/>
              </a:ext>
            </a:extLst>
          </p:cNvPr>
          <p:cNvSpPr txBox="1"/>
          <p:nvPr/>
        </p:nvSpPr>
        <p:spPr>
          <a:xfrm>
            <a:off x="1905000" y="2362200"/>
            <a:ext cx="5682475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So how do we find these weights? </a:t>
            </a:r>
          </a:p>
          <a:p>
            <a:endParaRPr lang="en-US" sz="2800" dirty="0">
              <a:latin typeface="Gill Sans MT" panose="020B0502020104020203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And how do we decide on how many PCs to retain?</a:t>
            </a:r>
            <a:endParaRPr lang="en-US" sz="2800" i="1" dirty="0">
              <a:latin typeface="Gill Sans MT" panose="020B0502020104020203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that which maximizes the variance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i.e.:</a:t>
                </a:r>
              </a:p>
              <a:p>
                <a:pPr marL="0" indent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vector of constant weights, while [X] is a matrix of random variables.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variance of the product of a random variable, Y, and a constant c is Var(</a:t>
                </a:r>
                <a:r>
                  <a:rPr lang="en-US" dirty="0" err="1"/>
                  <a:t>cY</a:t>
                </a:r>
                <a:r>
                  <a:rPr lang="en-US" dirty="0"/>
                  <a:t>) = c</a:t>
                </a:r>
                <a:r>
                  <a:rPr lang="en-US" baseline="30000" dirty="0"/>
                  <a:t>2</a:t>
                </a:r>
                <a:r>
                  <a:rPr lang="en-US" dirty="0"/>
                  <a:t>Var(Y). In matrix notation: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  <a:blipFill>
                <a:blip r:embed="rId2"/>
                <a:stretch>
                  <a:fillRect l="-963" t="-1706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3F9B98-AE67-40ED-9792-312923F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</p:spTree>
    <p:extLst>
      <p:ext uri="{BB962C8B-B14F-4D97-AF65-F5344CB8AC3E}">
        <p14:creationId xmlns:p14="http://schemas.microsoft.com/office/powerpoint/2010/main" val="37066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that which maximizes the variance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i.e.:</a:t>
                </a:r>
              </a:p>
              <a:p>
                <a:pPr marL="0" indent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What is Var([X])? This is the variance-covariance matrix of the variables in X, [S]: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  <a:blipFill>
                <a:blip r:embed="rId2"/>
                <a:stretch>
                  <a:fillRect l="-963" t="-2231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3F9B98-AE67-40ED-9792-312923F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D630A-7F8E-492F-BF57-ECE80CE6D037}"/>
                  </a:ext>
                </a:extLst>
              </p:cNvPr>
              <p:cNvSpPr txBox="1"/>
              <p:nvPr/>
            </p:nvSpPr>
            <p:spPr>
              <a:xfrm>
                <a:off x="6324600" y="5071076"/>
                <a:ext cx="246304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D630A-7F8E-492F-BF57-ECE80CE6D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071076"/>
                <a:ext cx="2463047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376083-D6DA-4F8C-84C7-7392A7408F21}"/>
                  </a:ext>
                </a:extLst>
              </p:cNvPr>
              <p:cNvSpPr txBox="1"/>
              <p:nvPr/>
            </p:nvSpPr>
            <p:spPr>
              <a:xfrm>
                <a:off x="6705600" y="4297104"/>
                <a:ext cx="1586973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376083-D6DA-4F8C-84C7-7392A7408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297104"/>
                <a:ext cx="1586973" cy="384336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that which maximizes the variance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i.e.:</a:t>
                </a:r>
              </a:p>
              <a:p>
                <a:pPr marL="0" indent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Well, if we just made the weights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infinitely large, this would maximize this equation! But linear multipliers of a weight vector all represent the same direction.</a:t>
                </a:r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So we need to constrain this optimization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  <a:blipFill>
                <a:blip r:embed="rId2"/>
                <a:stretch>
                  <a:fillRect l="-963" t="-170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936E5B-5A75-4486-8B89-F48E2456CAC9}"/>
              </a:ext>
            </a:extLst>
          </p:cNvPr>
          <p:cNvCxnSpPr/>
          <p:nvPr/>
        </p:nvCxnSpPr>
        <p:spPr>
          <a:xfrm>
            <a:off x="3810000" y="4968466"/>
            <a:ext cx="109728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3F9B98-AE67-40ED-9792-312923F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C6552B-62D1-4AEB-8A32-013AE8CB365E}"/>
              </a:ext>
            </a:extLst>
          </p:cNvPr>
          <p:cNvCxnSpPr/>
          <p:nvPr/>
        </p:nvCxnSpPr>
        <p:spPr>
          <a:xfrm flipV="1">
            <a:off x="3810000" y="4236946"/>
            <a:ext cx="1097280" cy="731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125869-B700-47EB-A78D-D9A2681DE8F9}"/>
              </a:ext>
            </a:extLst>
          </p:cNvPr>
          <p:cNvCxnSpPr>
            <a:cxnSpLocks/>
          </p:cNvCxnSpPr>
          <p:nvPr/>
        </p:nvCxnSpPr>
        <p:spPr>
          <a:xfrm flipV="1">
            <a:off x="3810000" y="4602706"/>
            <a:ext cx="548640" cy="3657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3F177-68E1-4435-98A4-1FEA13F89C44}"/>
              </a:ext>
            </a:extLst>
          </p:cNvPr>
          <p:cNvCxnSpPr/>
          <p:nvPr/>
        </p:nvCxnSpPr>
        <p:spPr>
          <a:xfrm>
            <a:off x="3810000" y="4968466"/>
            <a:ext cx="54864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6332DC-0560-4A3E-BA1C-9B3473812B30}"/>
              </a:ext>
            </a:extLst>
          </p:cNvPr>
          <p:cNvCxnSpPr/>
          <p:nvPr/>
        </p:nvCxnSpPr>
        <p:spPr>
          <a:xfrm flipV="1">
            <a:off x="4358640" y="4602706"/>
            <a:ext cx="0" cy="36576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72E18-3C74-44EF-B0FA-EE837C216511}"/>
              </a:ext>
            </a:extLst>
          </p:cNvPr>
          <p:cNvCxnSpPr/>
          <p:nvPr/>
        </p:nvCxnSpPr>
        <p:spPr>
          <a:xfrm flipV="1">
            <a:off x="4907280" y="4236946"/>
            <a:ext cx="0" cy="73152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03E37-B190-43A1-ABB9-92F7BBFEA784}"/>
              </a:ext>
            </a:extLst>
          </p:cNvPr>
          <p:cNvSpPr txBox="1"/>
          <p:nvPr/>
        </p:nvSpPr>
        <p:spPr>
          <a:xfrm>
            <a:off x="3835717" y="4892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D5489-E267-4F70-AEF1-8582A03C68EC}"/>
              </a:ext>
            </a:extLst>
          </p:cNvPr>
          <p:cNvSpPr txBox="1"/>
          <p:nvPr/>
        </p:nvSpPr>
        <p:spPr>
          <a:xfrm>
            <a:off x="4343400" y="4599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098C9-F3E3-4443-A8AE-717CBA7A52B8}"/>
                  </a:ext>
                </a:extLst>
              </p:cNvPr>
              <p:cNvSpPr txBox="1"/>
              <p:nvPr/>
            </p:nvSpPr>
            <p:spPr>
              <a:xfrm>
                <a:off x="3683317" y="446376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098C9-F3E3-4443-A8AE-717CBA7A5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17" y="4463761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8405716-171B-4725-ABAD-1B9332FAE6E3}"/>
              </a:ext>
            </a:extLst>
          </p:cNvPr>
          <p:cNvSpPr txBox="1"/>
          <p:nvPr/>
        </p:nvSpPr>
        <p:spPr>
          <a:xfrm>
            <a:off x="4485322" y="4922746"/>
            <a:ext cx="77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2w</a:t>
            </a:r>
            <a:r>
              <a:rPr lang="en-US" baseline="-250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05E92-8D56-44D7-8AAC-53C1978D4584}"/>
              </a:ext>
            </a:extLst>
          </p:cNvPr>
          <p:cNvSpPr txBox="1"/>
          <p:nvPr/>
        </p:nvSpPr>
        <p:spPr>
          <a:xfrm>
            <a:off x="4945379" y="4376368"/>
            <a:ext cx="7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2w</a:t>
            </a:r>
            <a:r>
              <a:rPr lang="en-US" baseline="-25000" dirty="0">
                <a:solidFill>
                  <a:srgbClr val="00B050"/>
                </a:solidFill>
              </a:rPr>
              <a:t>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F735D4-4056-4EA1-9B45-CA42C088439A}"/>
                  </a:ext>
                </a:extLst>
              </p:cNvPr>
              <p:cNvSpPr txBox="1"/>
              <p:nvPr/>
            </p:nvSpPr>
            <p:spPr>
              <a:xfrm>
                <a:off x="4105275" y="4114800"/>
                <a:ext cx="45720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F735D4-4056-4EA1-9B45-CA42C088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4114800"/>
                <a:ext cx="457200" cy="404791"/>
              </a:xfrm>
              <a:prstGeom prst="rect">
                <a:avLst/>
              </a:prstGeom>
              <a:blipFill>
                <a:blip r:embed="rId4"/>
                <a:stretch>
                  <a:fillRect r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71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  <p:bldP spid="20" grpId="0"/>
      <p:bldP spid="20" grpId="1"/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that which maximizes the variance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i.e.:</a:t>
                </a:r>
              </a:p>
              <a:p>
                <a:pPr marL="0" indent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constraint the length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to 1, 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Recall from calculus, that to constrain an optimization problem, add the product of a Lagrange multiplier, </a:t>
                </a:r>
                <a:r>
                  <a:rPr lang="el-G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dirty="0"/>
                  <a:t>, and the value of the constraint equal to 0,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  <a:blipFill>
                <a:blip r:embed="rId2"/>
                <a:stretch>
                  <a:fillRect l="-963" t="-17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3F9B98-AE67-40ED-9792-312923F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</p:spTree>
    <p:extLst>
      <p:ext uri="{BB962C8B-B14F-4D97-AF65-F5344CB8AC3E}">
        <p14:creationId xmlns:p14="http://schemas.microsoft.com/office/powerpoint/2010/main" val="8276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A1B1-5CE6-4681-B1B6-DE34D913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B8BBE-5171-4685-8002-C1B335512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/>
                  <a:t>How do we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maximizes the equation below?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Take the derivative with respect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set it equal to 0, and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B8BBE-5171-4685-8002-C1B335512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2C0F-CECE-464D-994E-7E5D5777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BBAB4-85A9-4465-9EAD-EDE886CBF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matrix notation for the vector squared, so the above derivative 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[S] is a square symmetric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constant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vector.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therefore must be an eigenvector of [S].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BBAB4-85A9-4465-9EAD-EDE886CBF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Principal Components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Visualizing and modeling data in more than 2 dimensions is conceptually difficult.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Can we collapse our data into a lower number of dimensions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principal components</a:t>
            </a:r>
            <a:r>
              <a:rPr lang="en-US" dirty="0"/>
              <a:t>) that still contain most of the information?</a:t>
            </a:r>
          </a:p>
          <a:p>
            <a:endParaRPr lang="en-US" dirty="0"/>
          </a:p>
          <a:p>
            <a:r>
              <a:rPr lang="en-US" dirty="0"/>
              <a:t>What might be some of the benefits of doing this?</a:t>
            </a:r>
          </a:p>
          <a:p>
            <a:pPr marL="684213" indent="-454025">
              <a:buAutoNum type="arabicPeriod"/>
            </a:pPr>
            <a:r>
              <a:rPr lang="en-US" dirty="0"/>
              <a:t>Reveal otherwise “hidden” patterns in the data.</a:t>
            </a:r>
          </a:p>
          <a:p>
            <a:pPr marL="684213" indent="-454025">
              <a:buAutoNum type="arabicPeriod"/>
            </a:pPr>
            <a:r>
              <a:rPr lang="en-US" dirty="0"/>
              <a:t>Compress our data into a smaller set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variables</a:t>
            </a:r>
            <a:r>
              <a:rPr lang="en-US" dirty="0"/>
              <a:t> without losing much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539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1C65-E1B6-4E49-AF38-BEC1242E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672E-CBAE-4A87-8FB7-4344D77B0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1</a:t>
                </a:r>
                <a:r>
                  <a:rPr lang="en-US" baseline="30000" dirty="0"/>
                  <a:t>st</a:t>
                </a:r>
                <a:r>
                  <a:rPr lang="en-US" dirty="0"/>
                  <a:t> eigenvector of [S]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eigenvalue of [S]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So the 1st weight vector is the 1st eigenvector of [S], the variance-covariance matrix of the data [X].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What about the 2</a:t>
                </a:r>
                <a:r>
                  <a:rPr lang="en-US" baseline="30000" dirty="0"/>
                  <a:t>nd</a:t>
                </a:r>
                <a:r>
                  <a:rPr lang="en-US" dirty="0"/>
                  <a:t> weight vector? This determines the direction of next greatest variability, conditional on being perpendicular to the 1</a:t>
                </a:r>
                <a:r>
                  <a:rPr lang="en-US" baseline="30000" dirty="0"/>
                  <a:t>st</a:t>
                </a:r>
                <a:r>
                  <a:rPr lang="en-US" dirty="0"/>
                  <a:t> PC.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672E-CBAE-4A87-8FB7-4344D77B0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D646-B5E4-4C45-AED5-23BD369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5886F-A0DE-482B-9B84-932DC3474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To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we need to add another constraint to the expression below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⊥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⊥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then their dot product is 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so we add another Lagrange multiplier,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to this expression: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Once again, we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taking the derivative with respect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setting it to 0, and solving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5886F-A0DE-482B-9B84-932DC3474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3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751C-84FD-430F-90D9-27F740FD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B6750-4131-4EE4-A34D-866DC8E64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matrix notation for the vector squared, so the above derivative 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To solve the above equation, we need to know the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which we can find by multiplying both sides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B6750-4131-4EE4-A34D-866DC8E64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797C86-0AFD-49D7-8657-3E5018658050}"/>
              </a:ext>
            </a:extLst>
          </p:cNvPr>
          <p:cNvCxnSpPr/>
          <p:nvPr/>
        </p:nvCxnSpPr>
        <p:spPr>
          <a:xfrm flipV="1">
            <a:off x="4267200" y="5181600"/>
            <a:ext cx="53340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93880C-8AFC-4319-AF32-6C8CB99CAAF1}"/>
              </a:ext>
            </a:extLst>
          </p:cNvPr>
          <p:cNvCxnSpPr/>
          <p:nvPr/>
        </p:nvCxnSpPr>
        <p:spPr>
          <a:xfrm flipV="1">
            <a:off x="2819400" y="5181600"/>
            <a:ext cx="53340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9FD86E-4479-474D-B58C-738065CDACAD}"/>
              </a:ext>
            </a:extLst>
          </p:cNvPr>
          <p:cNvSpPr txBox="1"/>
          <p:nvPr/>
        </p:nvSpPr>
        <p:spPr>
          <a:xfrm>
            <a:off x="2971800" y="49826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7B1AE-B1FE-4CF6-923A-C78FBDF30BC4}"/>
              </a:ext>
            </a:extLst>
          </p:cNvPr>
          <p:cNvSpPr txBox="1"/>
          <p:nvPr/>
        </p:nvSpPr>
        <p:spPr>
          <a:xfrm>
            <a:off x="4381500" y="50011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DAE19-70DC-4E6F-84B1-7ED1765199B4}"/>
                  </a:ext>
                </a:extLst>
              </p:cNvPr>
              <p:cNvSpPr txBox="1"/>
              <p:nvPr/>
            </p:nvSpPr>
            <p:spPr>
              <a:xfrm>
                <a:off x="6953250" y="5105400"/>
                <a:ext cx="1885950" cy="649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⊥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DAE19-70DC-4E6F-84B1-7ED17651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5105400"/>
                <a:ext cx="1885950" cy="649665"/>
              </a:xfrm>
              <a:prstGeom prst="rect">
                <a:avLst/>
              </a:prstGeom>
              <a:blipFill>
                <a:blip r:embed="rId3"/>
                <a:stretch>
                  <a:fillRect l="-291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149F2E5-4F6D-410F-80B0-C1D721ED8106}"/>
              </a:ext>
            </a:extLst>
          </p:cNvPr>
          <p:cNvSpPr/>
          <p:nvPr/>
        </p:nvSpPr>
        <p:spPr>
          <a:xfrm>
            <a:off x="5562600" y="5352031"/>
            <a:ext cx="762000" cy="591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2B0CE-4B59-4F9E-B2F7-32E1AE7D4598}"/>
                  </a:ext>
                </a:extLst>
              </p:cNvPr>
              <p:cNvSpPr txBox="1"/>
              <p:nvPr/>
            </p:nvSpPr>
            <p:spPr>
              <a:xfrm>
                <a:off x="6877050" y="5771167"/>
                <a:ext cx="1885950" cy="649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by our constraint,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2B0CE-4B59-4F9E-B2F7-32E1AE7D4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50" y="5771167"/>
                <a:ext cx="1885950" cy="649665"/>
              </a:xfrm>
              <a:prstGeom prst="rect">
                <a:avLst/>
              </a:prstGeom>
              <a:blipFill>
                <a:blip r:embed="rId4"/>
                <a:stretch>
                  <a:fillRect l="-2581" t="-4717" r="-2258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751C-84FD-430F-90D9-27F740FD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B6750-4131-4EE4-A34D-866DC8E64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matrix notation for the vector squared, so the above derivative 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Therefore the above equation simplifies to: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eigenvector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eigenvalue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B6750-4131-4EE4-A34D-866DC8E64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FF31EA-5244-42BE-B210-A9659794B7D3}"/>
              </a:ext>
            </a:extLst>
          </p:cNvPr>
          <p:cNvCxnSpPr/>
          <p:nvPr/>
        </p:nvCxnSpPr>
        <p:spPr>
          <a:xfrm flipV="1">
            <a:off x="5334000" y="3352800"/>
            <a:ext cx="2286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88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 this to multiple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We have shown 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 is the 1</a:t>
                </a:r>
                <a:r>
                  <a:rPr lang="en-US" baseline="30000" dirty="0"/>
                  <a:t>st</a:t>
                </a:r>
                <a:r>
                  <a:rPr lang="en-US" dirty="0"/>
                  <a:t> eigenvector of [S], where [S] = </a:t>
                </a:r>
                <a:r>
                  <a:rPr lang="en-US" dirty="0" err="1"/>
                  <a:t>Cov</a:t>
                </a:r>
                <a:r>
                  <a:rPr lang="en-US" dirty="0"/>
                  <a:t>([X]), and the 2</a:t>
                </a:r>
                <a:r>
                  <a:rPr lang="en-US" baseline="30000" dirty="0"/>
                  <a:t>nd</a:t>
                </a:r>
                <a:r>
                  <a:rPr lang="en-US" dirty="0"/>
                  <a:t> weight vector is the 2</a:t>
                </a:r>
                <a:r>
                  <a:rPr lang="en-US" baseline="30000" dirty="0"/>
                  <a:t>nd</a:t>
                </a:r>
                <a:r>
                  <a:rPr lang="en-US" dirty="0"/>
                  <a:t> eigenvector.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we kept going, we would see the weight matrix is the eigenvector matrix of [S], i.e.: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3600" y="4191000"/>
            <a:ext cx="609600" cy="1828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9800" y="376802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68021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157924"/>
            <a:ext cx="609600" cy="18288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37869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86917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 this to multiple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We have shown 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 is the 1</a:t>
                </a:r>
                <a:r>
                  <a:rPr lang="en-US" baseline="30000" dirty="0"/>
                  <a:t>st</a:t>
                </a:r>
                <a:r>
                  <a:rPr lang="en-US" dirty="0"/>
                  <a:t> eigenvector of [S], where [S] = </a:t>
                </a:r>
                <a:r>
                  <a:rPr lang="en-US" dirty="0" err="1"/>
                  <a:t>Cov</a:t>
                </a:r>
                <a:r>
                  <a:rPr lang="en-US" dirty="0"/>
                  <a:t>([X]), and the 2</a:t>
                </a:r>
                <a:r>
                  <a:rPr lang="en-US" baseline="30000" dirty="0"/>
                  <a:t>nd</a:t>
                </a:r>
                <a:r>
                  <a:rPr lang="en-US" dirty="0"/>
                  <a:t> weight vector is the 2</a:t>
                </a:r>
                <a:r>
                  <a:rPr lang="en-US" baseline="30000" dirty="0"/>
                  <a:t>nd</a:t>
                </a:r>
                <a:r>
                  <a:rPr lang="en-US" dirty="0"/>
                  <a:t> eigenvector.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we kept going, we would see the weight matrix is the eigenvector matrix of [S], i.e.: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629400" y="4191000"/>
            <a:ext cx="609600" cy="1828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64569" y="3777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569" y="3777734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0" y="4156249"/>
            <a:ext cx="609600" cy="18288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378178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781782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054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F919-22FF-453E-A852-EBF8CCED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eigenvector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3BDE3-A49B-49B2-88F6-E4D9995CB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The elements of each eigenvector are the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loadings </a:t>
                </a:r>
                <a:r>
                  <a:rPr lang="en-US" dirty="0"/>
                  <a:t>on each variable in that PC: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1 </a:t>
                </a:r>
                <a:r>
                  <a:rPr lang="en-US" dirty="0"/>
                  <a:t>(variable 1)</a:t>
                </a:r>
                <a:r>
                  <a:rPr lang="en-US" baseline="-25000" dirty="0"/>
                  <a:t> </a:t>
                </a:r>
                <a:r>
                  <a:rPr lang="en-US" dirty="0"/>
                  <a:t>in 1</a:t>
                </a:r>
                <a:r>
                  <a:rPr lang="en-US" baseline="30000" dirty="0"/>
                  <a:t>st</a:t>
                </a:r>
                <a:r>
                  <a:rPr lang="en-US" dirty="0"/>
                  <a:t> PC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2 </a:t>
                </a:r>
                <a:r>
                  <a:rPr lang="en-US" dirty="0"/>
                  <a:t>(variable 2) in 1</a:t>
                </a:r>
                <a:r>
                  <a:rPr lang="en-US" baseline="30000" dirty="0"/>
                  <a:t>st</a:t>
                </a:r>
                <a:r>
                  <a:rPr lang="en-US" dirty="0"/>
                  <a:t> PC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3 </a:t>
                </a:r>
                <a:r>
                  <a:rPr lang="en-US" dirty="0"/>
                  <a:t>(variable 3) in 1</a:t>
                </a:r>
                <a:r>
                  <a:rPr lang="en-US" baseline="30000" dirty="0"/>
                  <a:t>st</a:t>
                </a:r>
                <a:r>
                  <a:rPr lang="en-US" dirty="0"/>
                  <a:t> PC</a:t>
                </a:r>
              </a:p>
              <a:p>
                <a:pPr marL="0" indent="0" algn="ctr"/>
                <a:r>
                  <a:rPr lang="en-US" dirty="0"/>
                  <a:t>…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weight on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</a:t>
                </a:r>
                <a:r>
                  <a:rPr lang="en-US" baseline="-25000" dirty="0"/>
                  <a:t> </a:t>
                </a:r>
                <a:r>
                  <a:rPr lang="en-US" dirty="0"/>
                  <a:t>(variable m) in 1</a:t>
                </a:r>
                <a:r>
                  <a:rPr lang="en-US" baseline="30000" dirty="0"/>
                  <a:t>st</a:t>
                </a:r>
                <a:r>
                  <a:rPr lang="en-US" dirty="0"/>
                  <a:t> PC</a:t>
                </a:r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3BDE3-A49B-49B2-88F6-E4D9995CB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23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F919-22FF-453E-A852-EBF8CCED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eigenvector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3BDE3-A49B-49B2-88F6-E4D9995CB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The elements of each eigenvector are the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loadings </a:t>
                </a:r>
                <a:r>
                  <a:rPr lang="en-US" dirty="0"/>
                  <a:t>on each variable in that PC: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1 </a:t>
                </a:r>
                <a:r>
                  <a:rPr lang="en-US" dirty="0"/>
                  <a:t>(variable 1)</a:t>
                </a:r>
                <a:r>
                  <a:rPr lang="en-US" baseline="-25000" dirty="0"/>
                  <a:t> </a:t>
                </a:r>
                <a:r>
                  <a:rPr lang="en-US" dirty="0"/>
                  <a:t>in 2</a:t>
                </a:r>
                <a:r>
                  <a:rPr lang="en-US" baseline="30000" dirty="0"/>
                  <a:t>nd</a:t>
                </a:r>
                <a:r>
                  <a:rPr lang="en-US" dirty="0"/>
                  <a:t> PC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2 </a:t>
                </a:r>
                <a:r>
                  <a:rPr lang="en-US" dirty="0"/>
                  <a:t>(variable 2) in 2</a:t>
                </a:r>
                <a:r>
                  <a:rPr lang="en-US" baseline="30000" dirty="0"/>
                  <a:t>nd</a:t>
                </a:r>
                <a:r>
                  <a:rPr lang="en-US" dirty="0"/>
                  <a:t> PC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3 </a:t>
                </a:r>
                <a:r>
                  <a:rPr lang="en-US" dirty="0"/>
                  <a:t>(variable 3) in 2</a:t>
                </a:r>
                <a:r>
                  <a:rPr lang="en-US" baseline="30000" dirty="0"/>
                  <a:t>nd</a:t>
                </a:r>
                <a:r>
                  <a:rPr lang="en-US" dirty="0"/>
                  <a:t> PC</a:t>
                </a:r>
              </a:p>
              <a:p>
                <a:pPr marL="0" indent="0" algn="ctr"/>
                <a:r>
                  <a:rPr lang="en-US" dirty="0"/>
                  <a:t>…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weight on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</a:t>
                </a:r>
                <a:r>
                  <a:rPr lang="en-US" baseline="-25000" dirty="0"/>
                  <a:t> </a:t>
                </a:r>
                <a:r>
                  <a:rPr lang="en-US" dirty="0"/>
                  <a:t>(variable m) in 2</a:t>
                </a:r>
                <a:r>
                  <a:rPr lang="en-US" baseline="30000" dirty="0"/>
                  <a:t>nd</a:t>
                </a:r>
                <a:r>
                  <a:rPr lang="en-US" dirty="0"/>
                  <a:t> PC</a:t>
                </a:r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3BDE3-A49B-49B2-88F6-E4D9995CB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699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C696-1846-4E95-AE3E-7494619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data visualization through the loadings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E2AD-CB1A-4969-A3CD-F740AA49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Viewing the loadings allows us to see relationships between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multiple variables at once </a:t>
            </a:r>
            <a:r>
              <a:rPr lang="en-US" dirty="0"/>
              <a:t>in different “modes” (PCs) of variability</a:t>
            </a:r>
          </a:p>
        </p:txBody>
      </p:sp>
      <p:pic>
        <p:nvPicPr>
          <p:cNvPr id="7" name="Picture 6" descr="A picture containing microwave&#10;&#10;Description automatically generated">
            <a:extLst>
              <a:ext uri="{FF2B5EF4-FFF2-40B4-BE49-F238E27FC236}">
                <a16:creationId xmlns:a16="http://schemas.microsoft.com/office/drawing/2014/main" id="{B8C236B6-F7BB-4D61-8B43-7C8D2391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19" y="2057401"/>
            <a:ext cx="4304881" cy="2186516"/>
          </a:xfrm>
          <a:prstGeom prst="rect">
            <a:avLst/>
          </a:prstGeom>
        </p:spPr>
      </p:pic>
      <p:pic>
        <p:nvPicPr>
          <p:cNvPr id="9" name="Picture 8" descr="A picture containing microwave&#10;&#10;Description automatically generated">
            <a:extLst>
              <a:ext uri="{FF2B5EF4-FFF2-40B4-BE49-F238E27FC236}">
                <a16:creationId xmlns:a16="http://schemas.microsoft.com/office/drawing/2014/main" id="{18B36FC7-1B83-4308-BD2E-A969B54CE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4189647"/>
            <a:ext cx="4304882" cy="21865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CABB9A-3593-40DC-847D-38A36933191C}"/>
              </a:ext>
            </a:extLst>
          </p:cNvPr>
          <p:cNvCxnSpPr>
            <a:cxnSpLocks/>
          </p:cNvCxnSpPr>
          <p:nvPr/>
        </p:nvCxnSpPr>
        <p:spPr>
          <a:xfrm>
            <a:off x="2895600" y="3886200"/>
            <a:ext cx="403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78CE6-8DD2-4136-88E6-C442C1A80D44}"/>
              </a:ext>
            </a:extLst>
          </p:cNvPr>
          <p:cNvCxnSpPr>
            <a:cxnSpLocks/>
          </p:cNvCxnSpPr>
          <p:nvPr/>
        </p:nvCxnSpPr>
        <p:spPr>
          <a:xfrm>
            <a:off x="2895600" y="5486400"/>
            <a:ext cx="403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468F2-F7AB-493B-AC72-A04F3C3F7D8A}"/>
              </a:ext>
            </a:extLst>
          </p:cNvPr>
          <p:cNvSpPr txBox="1"/>
          <p:nvPr/>
        </p:nvSpPr>
        <p:spPr>
          <a:xfrm>
            <a:off x="195107" y="2550494"/>
            <a:ext cx="2434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1</a:t>
            </a:r>
            <a:r>
              <a:rPr lang="en-US" baseline="30000" dirty="0"/>
              <a:t>st </a:t>
            </a:r>
            <a:r>
              <a:rPr lang="en-US" dirty="0"/>
              <a:t>PC,</a:t>
            </a:r>
            <a:r>
              <a:rPr lang="en-US" baseline="30000" dirty="0"/>
              <a:t> </a:t>
            </a:r>
            <a:r>
              <a:rPr lang="en-US" dirty="0">
                <a:solidFill>
                  <a:srgbClr val="00B0F0"/>
                </a:solidFill>
              </a:rPr>
              <a:t>ACCDMG</a:t>
            </a:r>
            <a:r>
              <a:rPr lang="en-US" dirty="0"/>
              <a:t> &gt; </a:t>
            </a:r>
            <a:r>
              <a:rPr lang="en-US" dirty="0">
                <a:solidFill>
                  <a:srgbClr val="00B050"/>
                </a:solidFill>
              </a:rPr>
              <a:t>EQPDMG</a:t>
            </a:r>
            <a:r>
              <a:rPr lang="en-US" dirty="0"/>
              <a:t> &gt; </a:t>
            </a:r>
            <a:r>
              <a:rPr lang="en-US" dirty="0">
                <a:solidFill>
                  <a:srgbClr val="7030A0"/>
                </a:solidFill>
              </a:rPr>
              <a:t>TRKDMG</a:t>
            </a:r>
            <a:r>
              <a:rPr lang="en-US" dirty="0"/>
              <a:t> &gt; CARSDMG, TOTINJ and TOTKLD and they all vary in the same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3214C-FD10-4AA0-9E87-575A39B08BC3}"/>
              </a:ext>
            </a:extLst>
          </p:cNvPr>
          <p:cNvSpPr/>
          <p:nvPr/>
        </p:nvSpPr>
        <p:spPr>
          <a:xfrm>
            <a:off x="2971800" y="3962400"/>
            <a:ext cx="685800" cy="2272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7D3E2-1BD3-4181-911A-7C5E2F8FD57F}"/>
              </a:ext>
            </a:extLst>
          </p:cNvPr>
          <p:cNvSpPr/>
          <p:nvPr/>
        </p:nvSpPr>
        <p:spPr>
          <a:xfrm>
            <a:off x="4267199" y="3957147"/>
            <a:ext cx="685800" cy="227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BA7722-B1D9-49A0-90DA-A764A28FE468}"/>
              </a:ext>
            </a:extLst>
          </p:cNvPr>
          <p:cNvSpPr/>
          <p:nvPr/>
        </p:nvSpPr>
        <p:spPr>
          <a:xfrm>
            <a:off x="6171783" y="3967196"/>
            <a:ext cx="685800" cy="2272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7055A-209C-4F86-813F-2442AEB4184C}"/>
              </a:ext>
            </a:extLst>
          </p:cNvPr>
          <p:cNvSpPr/>
          <p:nvPr/>
        </p:nvSpPr>
        <p:spPr>
          <a:xfrm>
            <a:off x="2971800" y="6094646"/>
            <a:ext cx="685800" cy="2272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1C474A-23E8-4024-89EF-00313AB8BFA4}"/>
              </a:ext>
            </a:extLst>
          </p:cNvPr>
          <p:cNvSpPr/>
          <p:nvPr/>
        </p:nvSpPr>
        <p:spPr>
          <a:xfrm>
            <a:off x="4267199" y="6089393"/>
            <a:ext cx="685800" cy="227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68DDDD-E7E3-429C-873F-6DC5B745546F}"/>
              </a:ext>
            </a:extLst>
          </p:cNvPr>
          <p:cNvSpPr/>
          <p:nvPr/>
        </p:nvSpPr>
        <p:spPr>
          <a:xfrm>
            <a:off x="6171783" y="6099442"/>
            <a:ext cx="685800" cy="2272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1A430-E883-47C6-8AA7-EE535D2C7803}"/>
              </a:ext>
            </a:extLst>
          </p:cNvPr>
          <p:cNvSpPr txBox="1"/>
          <p:nvPr/>
        </p:nvSpPr>
        <p:spPr>
          <a:xfrm>
            <a:off x="7000985" y="4184383"/>
            <a:ext cx="215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2</a:t>
            </a:r>
            <a:r>
              <a:rPr lang="en-US" baseline="30000" dirty="0"/>
              <a:t>nd</a:t>
            </a:r>
            <a:r>
              <a:rPr lang="en-US" dirty="0"/>
              <a:t> PC,</a:t>
            </a:r>
            <a:r>
              <a:rPr lang="en-US" baseline="30000" dirty="0"/>
              <a:t> </a:t>
            </a:r>
            <a:r>
              <a:rPr lang="en-US" dirty="0">
                <a:solidFill>
                  <a:srgbClr val="00B050"/>
                </a:solidFill>
              </a:rPr>
              <a:t>EQPDMG </a:t>
            </a:r>
            <a:r>
              <a:rPr lang="en-US" dirty="0"/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ACCDMG</a:t>
            </a:r>
            <a:r>
              <a:rPr lang="en-US" dirty="0"/>
              <a:t> &gt; </a:t>
            </a:r>
            <a:r>
              <a:rPr lang="en-US" dirty="0">
                <a:solidFill>
                  <a:srgbClr val="7030A0"/>
                </a:solidFill>
              </a:rPr>
              <a:t>TRKDMG</a:t>
            </a:r>
            <a:r>
              <a:rPr lang="en-US" dirty="0"/>
              <a:t> &gt; CARSDMG, TOTINJ and TOTKLD. </a:t>
            </a:r>
            <a:r>
              <a:rPr lang="en-US" dirty="0">
                <a:solidFill>
                  <a:srgbClr val="00B050"/>
                </a:solidFill>
              </a:rPr>
              <a:t>EQPDMG </a:t>
            </a:r>
            <a:r>
              <a:rPr lang="en-US" dirty="0"/>
              <a:t>varies opposite </a:t>
            </a:r>
            <a:r>
              <a:rPr lang="en-US" dirty="0">
                <a:solidFill>
                  <a:srgbClr val="00B0F0"/>
                </a:solidFill>
              </a:rPr>
              <a:t>ACCDMG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TRKDMG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9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C6A0-72A2-48BF-A4B9-0E50084C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eigenvalues?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392C-E640-4F1F-B62F-7898C5245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/>
                <a:r>
                  <a:rPr lang="en-US" dirty="0"/>
                  <a:t>So the eigenvector elements represent the weights on each variables, but what do the eigenvalues represent?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Recall each of our eigenvectors/eigenvalues were obtained from the equation: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we left multiply both sides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we get: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So the eigenvalues represent the variance in each PC</a:t>
                </a:r>
              </a:p>
              <a:p>
                <a:pPr marL="0" indent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392C-E640-4F1F-B62F-7898C5245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31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AD61F-2588-473D-A72F-BBA7986FC84B}"/>
                  </a:ext>
                </a:extLst>
              </p:cNvPr>
              <p:cNvSpPr txBox="1"/>
              <p:nvPr/>
            </p:nvSpPr>
            <p:spPr>
              <a:xfrm>
                <a:off x="6096000" y="4191000"/>
                <a:ext cx="2362200" cy="66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baseline="-25000" dirty="0">
                    <a:latin typeface="+mj-lt"/>
                    <a:ea typeface="Cambria Math" panose="02040503050406030204" pitchFamily="18" charset="0"/>
                  </a:rPr>
                  <a:t>i 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is a constant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AD61F-2588-473D-A72F-BBA7986FC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1000"/>
                <a:ext cx="2362200" cy="661463"/>
              </a:xfrm>
              <a:prstGeom prst="rect">
                <a:avLst/>
              </a:prstGeom>
              <a:blipFill>
                <a:blip r:embed="rId3"/>
                <a:stretch>
                  <a:fillRect l="-2062" t="-7407" r="-3093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4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If we want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en-US" dirty="0"/>
              <a:t> our data into a smaller number of variables with almost as much as information, we need a measure of “</a:t>
            </a:r>
            <a:r>
              <a:rPr lang="en-US" dirty="0">
                <a:solidFill>
                  <a:srgbClr val="0070C0"/>
                </a:solidFill>
              </a:rPr>
              <a:t>information</a:t>
            </a:r>
            <a:r>
              <a:rPr lang="en-US" dirty="0"/>
              <a:t>” we want to maximize.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One measure of information we will use throughout this class is </a:t>
            </a:r>
            <a:r>
              <a:rPr lang="en-US" dirty="0">
                <a:solidFill>
                  <a:srgbClr val="0070C0"/>
                </a:solidFill>
              </a:rPr>
              <a:t>variability</a:t>
            </a:r>
            <a:r>
              <a:rPr lang="en-US" dirty="0"/>
              <a:t>. If we want to predict stock prices, we need to know how they will vary – when will they be high vs. low?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goal of PCA is to find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linear combinations </a:t>
            </a:r>
            <a:r>
              <a:rPr lang="en-US" dirty="0">
                <a:solidFill>
                  <a:schemeClr val="tx1"/>
                </a:solidFill>
              </a:rPr>
              <a:t>of our original data variables that maximize the </a:t>
            </a:r>
            <a:r>
              <a:rPr lang="en-US" dirty="0">
                <a:solidFill>
                  <a:srgbClr val="0070C0"/>
                </a:solidFill>
              </a:rPr>
              <a:t>variance</a:t>
            </a:r>
            <a:r>
              <a:rPr lang="en-US" dirty="0">
                <a:solidFill>
                  <a:schemeClr val="tx1"/>
                </a:solidFill>
              </a:rPr>
              <a:t> of the data. This can only be applied to quantitative data variables.</a:t>
            </a:r>
          </a:p>
        </p:txBody>
      </p:sp>
    </p:spTree>
    <p:extLst>
      <p:ext uri="{BB962C8B-B14F-4D97-AF65-F5344CB8AC3E}">
        <p14:creationId xmlns:p14="http://schemas.microsoft.com/office/powerpoint/2010/main" val="13826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eigenvalues informative?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/>
                  <a:t>Since we’ve “frontloaded” the information content of our data, we can retain some subset </a:t>
                </a:r>
                <a:r>
                  <a:rPr lang="en-US" i="1" dirty="0"/>
                  <a:t>K </a:t>
                </a:r>
                <a:r>
                  <a:rPr lang="en-US" dirty="0"/>
                  <a:t>of the </a:t>
                </a:r>
                <a:r>
                  <a:rPr lang="en-US" i="1" dirty="0"/>
                  <a:t>M</a:t>
                </a:r>
                <a:r>
                  <a:rPr lang="en-US" dirty="0"/>
                  <a:t> PCs that retain most of the information in our dataset.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We can choose </a:t>
                </a:r>
                <a:r>
                  <a:rPr lang="en-US" i="1" dirty="0"/>
                  <a:t>K</a:t>
                </a:r>
                <a:r>
                  <a:rPr lang="en-US" dirty="0"/>
                  <a:t> to explain a given % of the variance, knowing the variance in direction </a:t>
                </a:r>
                <a:r>
                  <a:rPr lang="en-US" i="1" dirty="0"/>
                  <a:t>i </a:t>
                </a:r>
                <a:r>
                  <a:rPr lang="en-US" dirty="0"/>
                  <a:t>is </a:t>
                </a:r>
                <a:r>
                  <a:rPr lang="el-GR" dirty="0"/>
                  <a:t>λ</a:t>
                </a:r>
                <a:r>
                  <a:rPr lang="en-US" baseline="-25000" dirty="0"/>
                  <a:t>i </a:t>
                </a:r>
                <a:r>
                  <a:rPr lang="en-US" dirty="0"/>
                  <a:t>and the variances are sorted from highest to lowest from PC 1 to PC </a:t>
                </a:r>
                <a:r>
                  <a:rPr lang="en-US" i="1" dirty="0"/>
                  <a:t>M</a:t>
                </a:r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2000" y="2667000"/>
            <a:ext cx="1447800" cy="1676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0977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=2 PCs</a:t>
            </a:r>
          </a:p>
        </p:txBody>
      </p:sp>
    </p:spTree>
    <p:extLst>
      <p:ext uri="{BB962C8B-B14F-4D97-AF65-F5344CB8AC3E}">
        <p14:creationId xmlns:p14="http://schemas.microsoft.com/office/powerpoint/2010/main" val="13989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" y="2872264"/>
            <a:ext cx="4603108" cy="289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06" y="2438400"/>
            <a:ext cx="3444308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398" y="1394936"/>
            <a:ext cx="42983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common approach is to plot the variance in each component on a </a:t>
            </a:r>
            <a:r>
              <a:rPr lang="en-US" dirty="0">
                <a:solidFill>
                  <a:srgbClr val="0070C0"/>
                </a:solidFill>
              </a:rPr>
              <a:t>scree plot </a:t>
            </a:r>
            <a:r>
              <a:rPr lang="en-US" dirty="0"/>
              <a:t>and choose as many PCs before a “kink” in the plot. This is somewhat arbitrary, and there may not always be a kink.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8069" y="1394936"/>
            <a:ext cx="3975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approach is to choose as many PCs as needed to retain y% of the variance, where the user chooses y.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124200"/>
            <a:ext cx="1066800" cy="2209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0" y="2971800"/>
            <a:ext cx="3047414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91400" y="2646402"/>
            <a:ext cx="304800" cy="31214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99BA-76BC-49F8-9F94-62E91F64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data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9B26-69D4-4E28-BB73-529417EC8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US" dirty="0"/>
                  <a:t>For regression, we might choose K &lt; M PCs representing p% of the variability and use those as predictors in a model. This is convenient because they are orthogonal, and many regression methods require independent predictors.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But what if we just wanted to represent the data in a lower dimension? This can be done use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PCA synthesis </a:t>
                </a:r>
                <a:r>
                  <a:rPr lang="en-US" dirty="0">
                    <a:solidFill>
                      <a:schemeClr val="tx1"/>
                    </a:solidFill>
                  </a:rPr>
                  <a:t>in which we invert [U]=[X][E] to reproduce [X] from [U]:</a:t>
                </a:r>
              </a:p>
              <a:p>
                <a:pPr marL="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9B26-69D4-4E28-BB73-529417EC8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3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E551-F8B9-4EE5-81D7-51873A25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data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D8C74-837E-49ED-A717-C5A1096AC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[X] is an (N x M) matrix (M variables with N observations)</a:t>
                </a:r>
              </a:p>
              <a:p>
                <a:r>
                  <a:rPr lang="en-US" dirty="0"/>
                  <a:t>[U] is an (N x M) matrix (M PCs with N observations)</a:t>
                </a:r>
              </a:p>
              <a:p>
                <a:pPr marL="0" indent="0"/>
                <a:r>
                  <a:rPr lang="en-US" dirty="0"/>
                  <a:t>[E] is an (M x M) matrix (M eigenvectors with M variable weights)</a:t>
                </a:r>
              </a:p>
              <a:p>
                <a:endParaRPr lang="en-US" dirty="0"/>
              </a:p>
              <a:p>
                <a:r>
                  <a:rPr lang="en-US" dirty="0"/>
                  <a:t>What if we used only K columns of [U], the first K PCs?</a:t>
                </a:r>
              </a:p>
              <a:p>
                <a:endParaRPr lang="en-US" dirty="0"/>
              </a:p>
              <a:p>
                <a:pPr marL="0" indent="0"/>
                <a:r>
                  <a:rPr lang="en-US" dirty="0"/>
                  <a:t>We would need to similarly just use the first K eigenvectors of [E] (rows of [E]</a:t>
                </a:r>
                <a:r>
                  <a:rPr lang="en-US" baseline="30000" dirty="0"/>
                  <a:t>T</a:t>
                </a:r>
                <a:r>
                  <a:rPr lang="en-US" dirty="0"/>
                  <a:t>). This would approximate [X].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D8C74-837E-49ED-A717-C5A1096AC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2A6-9157-4F78-A2BF-5AE68945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9ABA-1C2C-4296-BFA2-EE6D0D9C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PCA finds weighted sums of the original data variables that represent the orthogonal directions of greatest sequential variability</a:t>
            </a:r>
          </a:p>
          <a:p>
            <a:endParaRPr lang="en-US" dirty="0"/>
          </a:p>
          <a:p>
            <a:r>
              <a:rPr lang="en-US" dirty="0"/>
              <a:t>The weights are determined by the eigenvectors ([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The variances in each direction are the eigenvalues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But what are the PCs? ([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6232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2F-C9F3-449F-A9CE-C309ED9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PCs themselves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F29D-071A-40D4-AF00-49FD098A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511106" cy="46482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dirty="0"/>
              <a:t>The PCs are weighted sums of the original variables. They also represent a new, rotated coordinate system in which we can view the data: (u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) instead of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 plot of the data in the (u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) plane is called a </a:t>
            </a:r>
            <a:r>
              <a:rPr lang="en-US" dirty="0">
                <a:solidFill>
                  <a:srgbClr val="0070C0"/>
                </a:solidFill>
              </a:rPr>
              <a:t>biplot</a:t>
            </a:r>
            <a:r>
              <a:rPr lang="en-US" dirty="0"/>
              <a:t>. In this case, the biplot shows no pattern because almost all of the information is explained in the 1</a:t>
            </a:r>
            <a:r>
              <a:rPr lang="en-US" baseline="30000" dirty="0"/>
              <a:t>st</a:t>
            </a:r>
            <a:r>
              <a:rPr lang="en-US" dirty="0"/>
              <a:t> 2 PCs.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88FBFF-AD23-47D5-A9C0-B072AE93D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/>
        </p:blipFill>
        <p:spPr bwMode="auto">
          <a:xfrm>
            <a:off x="4724400" y="1143001"/>
            <a:ext cx="2788140" cy="25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56324F-F577-45EF-85A5-555C08ECB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10000"/>
          <a:stretch/>
        </p:blipFill>
        <p:spPr bwMode="auto">
          <a:xfrm>
            <a:off x="6477000" y="3379470"/>
            <a:ext cx="2544234" cy="25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2971E3-7850-4D3B-8A58-170DF660269C}"/>
              </a:ext>
            </a:extLst>
          </p:cNvPr>
          <p:cNvSpPr txBox="1"/>
          <p:nvPr/>
        </p:nvSpPr>
        <p:spPr>
          <a:xfrm>
            <a:off x="2667000" y="58775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http://www.sthda.com/english/articles/31-principal-component-methods-in-r-practical-guide/112-pca-principal-component-analysis-essentials/</a:t>
            </a:r>
            <a:endParaRPr lang="en-US" sz="14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3BFAA1E-29BB-4477-A5D1-7FCED4CC2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6" r="89302" b="-1"/>
          <a:stretch/>
        </p:blipFill>
        <p:spPr bwMode="auto">
          <a:xfrm>
            <a:off x="6172200" y="4114800"/>
            <a:ext cx="304800" cy="180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2F-C9F3-449F-A9CE-C309ED9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PCs themselves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F29D-071A-40D4-AF00-49FD098A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295400"/>
            <a:ext cx="4507992" cy="4648200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The PCs are weighted sums of the original variables. They also represent a new, rotated coordinate system in which we can view the data: (u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) instead of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But sometimes the first 2 PCs separate the data into clusters, or reveal additional modes of variability beyond the 1</a:t>
            </a:r>
            <a:r>
              <a:rPr lang="en-US" baseline="30000" dirty="0"/>
              <a:t>st</a:t>
            </a:r>
            <a:r>
              <a:rPr lang="en-US" dirty="0"/>
              <a:t> 2 PCs.</a:t>
            </a:r>
          </a:p>
        </p:txBody>
      </p:sp>
      <p:pic>
        <p:nvPicPr>
          <p:cNvPr id="5" name="Picture 2" descr="plot of chunk unnamed-chunk-2">
            <a:extLst>
              <a:ext uri="{FF2B5EF4-FFF2-40B4-BE49-F238E27FC236}">
                <a16:creationId xmlns:a16="http://schemas.microsoft.com/office/drawing/2014/main" id="{2B2C944C-1673-49F0-9227-30BCA4BA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152600"/>
            <a:ext cx="4233767" cy="21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eature-based time series analysis | R-bloggers">
            <a:extLst>
              <a:ext uri="{FF2B5EF4-FFF2-40B4-BE49-F238E27FC236}">
                <a16:creationId xmlns:a16="http://schemas.microsoft.com/office/drawing/2014/main" id="{FAD6CDC5-1F50-452A-9020-0DA9B178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19371"/>
            <a:ext cx="3755929" cy="26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160CB7-6ECE-40F3-B6E6-90C34BFA2735}"/>
              </a:ext>
            </a:extLst>
          </p:cNvPr>
          <p:cNvSpPr txBox="1"/>
          <p:nvPr/>
        </p:nvSpPr>
        <p:spPr>
          <a:xfrm>
            <a:off x="4569488" y="3007874"/>
            <a:ext cx="4682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https://cran.r-project.org/web/packages/ggfortify/vignettes/plot_pca.html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3B1B9-7380-48A9-98BA-5C8C3F283FC6}"/>
              </a:ext>
            </a:extLst>
          </p:cNvPr>
          <p:cNvSpPr txBox="1"/>
          <p:nvPr/>
        </p:nvSpPr>
        <p:spPr>
          <a:xfrm>
            <a:off x="4095480" y="6126838"/>
            <a:ext cx="5048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https://www.r-bloggers.com/feature-based-time-series-analysis/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6665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DE47-1CC0-4059-8AED-78615AE6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of the biplot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563C6-ECC3-4F86-9897-77FDD717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/>
                  <a:t>We can also project the original data variables as vectors onto the 1</a:t>
                </a:r>
                <a:r>
                  <a:rPr lang="en-US" baseline="30000" dirty="0"/>
                  <a:t>st</a:t>
                </a:r>
                <a:r>
                  <a:rPr lang="en-US" dirty="0"/>
                  <a:t> 2 PCs and add display them on the biplot.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projection for variable X</a:t>
                </a:r>
                <a:r>
                  <a:rPr lang="en-US" baseline="-25000" dirty="0"/>
                  <a:t>i</a:t>
                </a:r>
                <a:r>
                  <a:rPr lang="en-US" dirty="0"/>
                  <a:t> in the 1</a:t>
                </a:r>
                <a:r>
                  <a:rPr lang="en-US" baseline="30000" dirty="0"/>
                  <a:t>st</a:t>
                </a:r>
                <a:r>
                  <a:rPr lang="en-US" dirty="0"/>
                  <a:t> two PCs is the vector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column vector of 0s except for 1 in element </a:t>
                </a:r>
                <a:r>
                  <a:rPr lang="en-US" i="1" dirty="0"/>
                  <a:t>i:</a:t>
                </a:r>
                <a:endParaRPr lang="en-US" dirty="0"/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563C6-ECC3-4F86-9897-77FDD717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7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A3A4-1192-433A-90A6-C6E7698B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the original data variables onto the biplot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E18-C369-448F-9D93-95B4B167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3657600" cy="4648200"/>
          </a:xfrm>
        </p:spPr>
        <p:txBody>
          <a:bodyPr/>
          <a:lstStyle/>
          <a:p>
            <a:pPr marL="0" indent="0"/>
            <a:r>
              <a:rPr lang="en-US" dirty="0"/>
              <a:t>Similar to the loadings plot,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length</a:t>
            </a:r>
            <a:r>
              <a:rPr lang="en-US" dirty="0"/>
              <a:t> of the vector indicates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importance</a:t>
            </a:r>
            <a:r>
              <a:rPr lang="en-US" dirty="0"/>
              <a:t> of that variable, and the extent to which variables point in the same </a:t>
            </a:r>
            <a:r>
              <a:rPr lang="en-US" dirty="0">
                <a:solidFill>
                  <a:srgbClr val="0070C0"/>
                </a:solidFill>
              </a:rPr>
              <a:t>direction</a:t>
            </a:r>
            <a:r>
              <a:rPr lang="en-US" dirty="0"/>
              <a:t> indicates their </a:t>
            </a:r>
            <a:r>
              <a:rPr lang="en-US" dirty="0">
                <a:solidFill>
                  <a:srgbClr val="0070C0"/>
                </a:solidFill>
              </a:rPr>
              <a:t>correlation</a:t>
            </a:r>
            <a:r>
              <a:rPr lang="en-US" dirty="0"/>
              <a:t> in the first 2 modes of variability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8A10BF-82B1-424D-89D6-764B1D7E5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/>
          <a:stretch/>
        </p:blipFill>
        <p:spPr bwMode="auto">
          <a:xfrm>
            <a:off x="4114800" y="1219200"/>
            <a:ext cx="5116512" cy="48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8F69-2772-4DA6-9E1A-EA6BA3F46497}"/>
              </a:ext>
            </a:extLst>
          </p:cNvPr>
          <p:cNvSpPr txBox="1"/>
          <p:nvPr/>
        </p:nvSpPr>
        <p:spPr>
          <a:xfrm>
            <a:off x="4575349" y="6090273"/>
            <a:ext cx="523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https://iaisidro.wordpress.com/2015/10/09/biplotg/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1174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03AC-37DD-478B-BD15-5DE78A11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E070-301E-4F89-BE0E-17812CF7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dirty="0"/>
              <a:t>You will not need to know how to derive the weight vector for PCA, but you should know what comes out of that derivation:</a:t>
            </a:r>
          </a:p>
          <a:p>
            <a:pPr marL="0" indent="0"/>
            <a:endParaRPr lang="en-US" dirty="0"/>
          </a:p>
          <a:p>
            <a:pPr marL="914400" indent="-457200">
              <a:buAutoNum type="arabicPeriod"/>
            </a:pPr>
            <a:r>
              <a:rPr lang="en-US" dirty="0"/>
              <a:t>The PCs represent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directions of greatest variability </a:t>
            </a:r>
            <a:r>
              <a:rPr lang="en-US" dirty="0"/>
              <a:t>of the data, conditional on them all being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orthogonal</a:t>
            </a:r>
            <a:r>
              <a:rPr lang="en-US" dirty="0"/>
              <a:t>.</a:t>
            </a:r>
          </a:p>
          <a:p>
            <a:pPr marL="914400" indent="-457200">
              <a:buAutoNum type="arabicPeriod"/>
            </a:pPr>
            <a:endParaRPr lang="en-US" dirty="0"/>
          </a:p>
          <a:p>
            <a:pPr marL="914400" indent="-457200">
              <a:buAutoNum type="arabicPeriod"/>
            </a:pPr>
            <a:r>
              <a:rPr lang="en-US" dirty="0"/>
              <a:t>The PCs are </a:t>
            </a:r>
            <a:r>
              <a:rPr lang="en-US" dirty="0">
                <a:solidFill>
                  <a:srgbClr val="00B050"/>
                </a:solidFill>
              </a:rPr>
              <a:t>weighted sums </a:t>
            </a:r>
            <a:r>
              <a:rPr lang="en-US" dirty="0"/>
              <a:t>of the original data variables. The weights for each PC are the elements of the corresponding </a:t>
            </a:r>
            <a:r>
              <a:rPr lang="en-US" dirty="0">
                <a:solidFill>
                  <a:srgbClr val="00B050"/>
                </a:solidFill>
              </a:rPr>
              <a:t>eigenvector</a:t>
            </a:r>
            <a:r>
              <a:rPr lang="en-US" dirty="0"/>
              <a:t>. These weights are called </a:t>
            </a:r>
            <a:r>
              <a:rPr lang="en-US" dirty="0">
                <a:solidFill>
                  <a:srgbClr val="00B050"/>
                </a:solidFill>
              </a:rPr>
              <a:t>loadings</a:t>
            </a:r>
            <a:r>
              <a:rPr lang="en-US" dirty="0"/>
              <a:t>.</a:t>
            </a:r>
          </a:p>
          <a:p>
            <a:pPr marL="914400" indent="-457200">
              <a:buAutoNum type="arabicPeriod"/>
            </a:pPr>
            <a:endParaRPr lang="en-US" dirty="0"/>
          </a:p>
          <a:p>
            <a:pPr marL="914400" indent="-457200">
              <a:buAutoNum type="arabicPeriod"/>
            </a:pPr>
            <a:r>
              <a:rPr lang="en-US" dirty="0"/>
              <a:t>The variance in the direction of each PC is equal to the corresponding </a:t>
            </a:r>
            <a:r>
              <a:rPr lang="en-US" dirty="0">
                <a:solidFill>
                  <a:srgbClr val="0070C0"/>
                </a:solidFill>
              </a:rPr>
              <a:t>eigenvalue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BD64F-FB3B-4BE7-A78C-13E362E28B6F}"/>
              </a:ext>
            </a:extLst>
          </p:cNvPr>
          <p:cNvSpPr txBox="1"/>
          <p:nvPr/>
        </p:nvSpPr>
        <p:spPr>
          <a:xfrm>
            <a:off x="5492262" y="2971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plot the 1</a:t>
            </a:r>
            <a:r>
              <a:rPr lang="en-US" baseline="30000" dirty="0"/>
              <a:t>st</a:t>
            </a:r>
            <a:r>
              <a:rPr lang="en-US" dirty="0"/>
              <a:t> 2 PCs on a biplot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7DFD8-296B-4D88-9985-D77AE9294AE1}"/>
              </a:ext>
            </a:extLst>
          </p:cNvPr>
          <p:cNvSpPr txBox="1"/>
          <p:nvPr/>
        </p:nvSpPr>
        <p:spPr>
          <a:xfrm>
            <a:off x="5299668" y="4495800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plot the loadings on bar plots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3EDDD-22A5-4515-B787-1244E998397E}"/>
              </a:ext>
            </a:extLst>
          </p:cNvPr>
          <p:cNvSpPr txBox="1"/>
          <p:nvPr/>
        </p:nvSpPr>
        <p:spPr>
          <a:xfrm>
            <a:off x="4865077" y="5650468"/>
            <a:ext cx="38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plot the eigenvalues on a scree plot or cumulative variance plot</a:t>
            </a:r>
          </a:p>
        </p:txBody>
      </p:sp>
    </p:spTree>
    <p:extLst>
      <p:ext uri="{BB962C8B-B14F-4D97-AF65-F5344CB8AC3E}">
        <p14:creationId xmlns:p14="http://schemas.microsoft.com/office/powerpoint/2010/main" val="16931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we transform our data by “centering” it: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catter pl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 t="5999" r="31234" b="6001"/>
          <a:stretch/>
        </p:blipFill>
        <p:spPr bwMode="auto">
          <a:xfrm>
            <a:off x="2857500" y="2324757"/>
            <a:ext cx="3429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5678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1</a:t>
            </a:r>
            <a:r>
              <a:rPr lang="en-US" dirty="0"/>
              <a:t> = Heart rate anomaly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257300" y="236285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2</a:t>
            </a:r>
            <a:r>
              <a:rPr lang="en-US" dirty="0"/>
              <a:t> = Rate of O</a:t>
            </a:r>
            <a:r>
              <a:rPr lang="en-US" baseline="-25000" dirty="0"/>
              <a:t>2</a:t>
            </a:r>
            <a:r>
              <a:rPr lang="en-US" dirty="0"/>
              <a:t> consumption anomaly</a:t>
            </a:r>
            <a:endParaRPr lang="en-US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3000" y="3505200"/>
            <a:ext cx="12192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0912" y="315350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 = w</a:t>
                </a:r>
                <a:r>
                  <a:rPr lang="en-US" baseline="-25000" dirty="0"/>
                  <a:t>1</a:t>
                </a:r>
                <a:r>
                  <a:rPr lang="en-US" dirty="0"/>
                  <a:t>X’</a:t>
                </a:r>
                <a:r>
                  <a:rPr lang="en-US" baseline="-25000" dirty="0"/>
                  <a:t>1 </a:t>
                </a:r>
                <a:r>
                  <a:rPr lang="en-US" dirty="0"/>
                  <a:t>+ w</a:t>
                </a:r>
                <a:r>
                  <a:rPr lang="en-US" baseline="-25000" dirty="0"/>
                  <a:t>2</a:t>
                </a:r>
                <a:r>
                  <a:rPr lang="en-US" dirty="0"/>
                  <a:t>X’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2" y="3153508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4648200" y="2421540"/>
            <a:ext cx="0" cy="31235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3926846"/>
            <a:ext cx="3287484" cy="37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724A3EC-5F96-498C-A1B4-CA53CCC57ED2}"/>
              </a:ext>
            </a:extLst>
          </p:cNvPr>
          <p:cNvSpPr/>
          <p:nvPr/>
        </p:nvSpPr>
        <p:spPr>
          <a:xfrm>
            <a:off x="6018192" y="5761405"/>
            <a:ext cx="2960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https://stats.stackexchange.com/questions/2691/making-sense-of-principal-component-analysis-eigenvectors-eigenvalues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BA647-6542-480E-9337-C8D77E3CAAB3}"/>
              </a:ext>
            </a:extLst>
          </p:cNvPr>
          <p:cNvSpPr txBox="1"/>
          <p:nvPr/>
        </p:nvSpPr>
        <p:spPr>
          <a:xfrm>
            <a:off x="6315809" y="37154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direction of greatest variability?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B94024-1AF2-4405-B5D5-6C9F1F6C50DF}"/>
              </a:ext>
            </a:extLst>
          </p:cNvPr>
          <p:cNvCxnSpPr>
            <a:cxnSpLocks/>
          </p:cNvCxnSpPr>
          <p:nvPr/>
        </p:nvCxnSpPr>
        <p:spPr>
          <a:xfrm>
            <a:off x="4953000" y="4572000"/>
            <a:ext cx="121313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626056-2367-4EF8-9DF9-BAA331562986}"/>
              </a:ext>
            </a:extLst>
          </p:cNvPr>
          <p:cNvCxnSpPr>
            <a:cxnSpLocks/>
          </p:cNvCxnSpPr>
          <p:nvPr/>
        </p:nvCxnSpPr>
        <p:spPr>
          <a:xfrm flipV="1">
            <a:off x="6166130" y="3522840"/>
            <a:ext cx="0" cy="10288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866509-F9C0-499A-860E-4B1CEC708882}"/>
              </a:ext>
            </a:extLst>
          </p:cNvPr>
          <p:cNvSpPr txBox="1"/>
          <p:nvPr/>
        </p:nvSpPr>
        <p:spPr>
          <a:xfrm>
            <a:off x="5410766" y="45364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E42162-7212-4C1B-A87C-6EAC7D45A3A8}"/>
              </a:ext>
            </a:extLst>
          </p:cNvPr>
          <p:cNvSpPr txBox="1"/>
          <p:nvPr/>
        </p:nvSpPr>
        <p:spPr>
          <a:xfrm>
            <a:off x="5791200" y="38909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62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tter pl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 t="5999" r="31234" b="6001"/>
          <a:stretch/>
        </p:blipFill>
        <p:spPr bwMode="auto">
          <a:xfrm>
            <a:off x="2857500" y="2324757"/>
            <a:ext cx="3429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want to find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that maximizes the variance in the direction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. 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5678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1</a:t>
            </a:r>
            <a:r>
              <a:rPr lang="en-US" dirty="0"/>
              <a:t> = Heart rate anomaly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257300" y="236285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2</a:t>
            </a:r>
            <a:r>
              <a:rPr lang="en-US" dirty="0"/>
              <a:t> = Rate of O</a:t>
            </a:r>
            <a:r>
              <a:rPr lang="en-US" baseline="-25000" dirty="0"/>
              <a:t>2</a:t>
            </a:r>
            <a:r>
              <a:rPr lang="en-US" dirty="0"/>
              <a:t> consumption anomaly</a:t>
            </a:r>
            <a:endParaRPr lang="en-US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3000" y="3505200"/>
            <a:ext cx="12192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0912" y="315350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X’</a:t>
                </a:r>
                <a:r>
                  <a:rPr lang="en-US" baseline="-25000" dirty="0"/>
                  <a:t>1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/>
                  <a:t>X’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2" y="315350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AA07DC9-4D06-470B-99CD-D87C8BF557B6}"/>
              </a:ext>
            </a:extLst>
          </p:cNvPr>
          <p:cNvSpPr/>
          <p:nvPr/>
        </p:nvSpPr>
        <p:spPr>
          <a:xfrm>
            <a:off x="6018192" y="5761405"/>
            <a:ext cx="2960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https://stats.stackexchange.com/questions/2691/making-sense-of-principal-component-analysis-eigenvectors-eigenvalues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737A0-9974-4215-A3FE-C3B376730A4C}"/>
              </a:ext>
            </a:extLst>
          </p:cNvPr>
          <p:cNvSpPr txBox="1"/>
          <p:nvPr/>
        </p:nvSpPr>
        <p:spPr>
          <a:xfrm>
            <a:off x="6315809" y="37154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direction of greatest variability?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DEFBC1-6896-4B6A-87CC-D8A859979D35}"/>
              </a:ext>
            </a:extLst>
          </p:cNvPr>
          <p:cNvCxnSpPr>
            <a:cxnSpLocks/>
          </p:cNvCxnSpPr>
          <p:nvPr/>
        </p:nvCxnSpPr>
        <p:spPr>
          <a:xfrm>
            <a:off x="4953000" y="4572000"/>
            <a:ext cx="121313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507C7D-47FE-488B-A5D6-C04CA3BDEA4B}"/>
              </a:ext>
            </a:extLst>
          </p:cNvPr>
          <p:cNvCxnSpPr>
            <a:cxnSpLocks/>
          </p:cNvCxnSpPr>
          <p:nvPr/>
        </p:nvCxnSpPr>
        <p:spPr>
          <a:xfrm flipV="1">
            <a:off x="6166130" y="3522840"/>
            <a:ext cx="0" cy="10288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6BDA4C-4173-41D0-841A-DC90F67D3967}"/>
              </a:ext>
            </a:extLst>
          </p:cNvPr>
          <p:cNvSpPr txBox="1"/>
          <p:nvPr/>
        </p:nvSpPr>
        <p:spPr>
          <a:xfrm>
            <a:off x="5410766" y="45364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8B79C-8FFB-4E58-B192-A1E6ECF2F93C}"/>
              </a:ext>
            </a:extLst>
          </p:cNvPr>
          <p:cNvSpPr txBox="1"/>
          <p:nvPr/>
        </p:nvSpPr>
        <p:spPr>
          <a:xfrm>
            <a:off x="5791200" y="38909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158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tter pl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7" t="5999" r="31234" b="6001"/>
          <a:stretch/>
        </p:blipFill>
        <p:spPr bwMode="auto">
          <a:xfrm>
            <a:off x="2857500" y="2324757"/>
            <a:ext cx="3429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want to find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that maximizes the variance in the direction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. This is the variance of the blue points along the axis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when they are projected onto it.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5678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1</a:t>
            </a:r>
            <a:r>
              <a:rPr lang="en-US" dirty="0"/>
              <a:t> = Heart rate anomaly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257300" y="236285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2</a:t>
            </a:r>
            <a:r>
              <a:rPr lang="en-US" dirty="0"/>
              <a:t> = Rate of O</a:t>
            </a:r>
            <a:r>
              <a:rPr lang="en-US" baseline="-25000" dirty="0"/>
              <a:t>2</a:t>
            </a:r>
            <a:r>
              <a:rPr lang="en-US" dirty="0"/>
              <a:t> consumption anomaly</a:t>
            </a:r>
            <a:endParaRPr lang="en-US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3000" y="3505200"/>
            <a:ext cx="12192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15809" y="371543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direction of greatest variability?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0912" y="315350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X’</a:t>
                </a:r>
                <a:r>
                  <a:rPr lang="en-US" baseline="-25000" dirty="0"/>
                  <a:t>1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/>
                  <a:t>X’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2" y="315350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cxnSpLocks/>
          </p:cNvCxnSpPr>
          <p:nvPr/>
        </p:nvCxnSpPr>
        <p:spPr>
          <a:xfrm>
            <a:off x="4953000" y="4572000"/>
            <a:ext cx="121313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6166130" y="3522840"/>
            <a:ext cx="0" cy="10288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766" y="45364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200" y="38909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8192" y="5761405"/>
            <a:ext cx="2960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https://stats.stackexchange.com/questions/2691/making-sense-of-principal-component-analysis-eigenvectors-eigenvalues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496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pic>
        <p:nvPicPr>
          <p:cNvPr id="6" name="Picture 4" descr="scatterplot 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5" t="4781" r="21912" b="5977"/>
          <a:stretch/>
        </p:blipFill>
        <p:spPr bwMode="auto">
          <a:xfrm>
            <a:off x="2819400" y="2286000"/>
            <a:ext cx="359228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CA animation: variance and reconstruction error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" y="2103120"/>
            <a:ext cx="9544050" cy="38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We want to find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that maximizes the variance in the direction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5678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1</a:t>
            </a:r>
            <a:r>
              <a:rPr lang="en-US" dirty="0"/>
              <a:t> = Heart rate anomaly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257300" y="236285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2</a:t>
            </a:r>
            <a:r>
              <a:rPr lang="en-US" dirty="0"/>
              <a:t> = Rate of O</a:t>
            </a:r>
            <a:r>
              <a:rPr lang="en-US" baseline="-25000" dirty="0"/>
              <a:t>2</a:t>
            </a:r>
            <a:r>
              <a:rPr lang="en-US" dirty="0"/>
              <a:t> consumption anomaly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6018192" y="5761405"/>
            <a:ext cx="2960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https://stats.stackexchange.com/questions/2691/making-sense-of-principal-component-analysis-eigenvectors-eigenvalues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47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two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This also minimizes the sum of the squared distances between each original variable (blue point) and the line u</a:t>
            </a:r>
            <a:r>
              <a:rPr lang="en-US" baseline="-25000" dirty="0"/>
              <a:t>1</a:t>
            </a:r>
          </a:p>
        </p:txBody>
      </p:sp>
      <p:pic>
        <p:nvPicPr>
          <p:cNvPr id="6" name="Picture 4" descr="scatterplot 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5" t="4781" r="21912" b="5977"/>
          <a:stretch/>
        </p:blipFill>
        <p:spPr bwMode="auto">
          <a:xfrm>
            <a:off x="2819400" y="2286000"/>
            <a:ext cx="359228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6533" y="28194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X’</a:t>
                </a:r>
                <a:r>
                  <a:rPr lang="en-US" baseline="-25000" dirty="0"/>
                  <a:t>1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/>
                  <a:t>X’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533" y="2819400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86200" y="5678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1</a:t>
            </a:r>
            <a:r>
              <a:rPr lang="en-US" dirty="0"/>
              <a:t> = Heart rate anomaly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257300" y="236285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  <a:r>
              <a:rPr lang="en-US" baseline="-25000" dirty="0"/>
              <a:t>2</a:t>
            </a:r>
            <a:r>
              <a:rPr lang="en-US" dirty="0"/>
              <a:t> = Rate of O</a:t>
            </a:r>
            <a:r>
              <a:rPr lang="en-US" baseline="-25000" dirty="0"/>
              <a:t>2</a:t>
            </a:r>
            <a:r>
              <a:rPr lang="en-US" dirty="0"/>
              <a:t> consumption anomaly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018192" y="5761405"/>
            <a:ext cx="2960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https://stats.stackexchange.com/questions/2691/making-sense-of-principal-component-analysis-eigenvectors-eigenvalues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415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27545</TotalTime>
  <Words>3524</Words>
  <Application>Microsoft Office PowerPoint</Application>
  <PresentationFormat>On-screen Show (4:3)</PresentationFormat>
  <Paragraphs>429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Gill Sans MT</vt:lpstr>
      <vt:lpstr>CMU Bright</vt:lpstr>
      <vt:lpstr>Cambria Math</vt:lpstr>
      <vt:lpstr>Arial</vt:lpstr>
      <vt:lpstr>Calibri Light</vt:lpstr>
      <vt:lpstr>Calibri</vt:lpstr>
      <vt:lpstr>Office Theme</vt:lpstr>
      <vt:lpstr>Principal Components Analysis (PCA)</vt:lpstr>
      <vt:lpstr>Organization of lecture</vt:lpstr>
      <vt:lpstr>Motivation for Principal Components Analysis (PCA)</vt:lpstr>
      <vt:lpstr>Motivation for PCA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Example in two dimensions</vt:lpstr>
      <vt:lpstr>Second Principal Component</vt:lpstr>
      <vt:lpstr>Extending this to multiple dimensions</vt:lpstr>
      <vt:lpstr>Extending this to multiple dimensions</vt:lpstr>
      <vt:lpstr>Extending this to multiple dimensions</vt:lpstr>
      <vt:lpstr>Extending this to multiple dimensions</vt:lpstr>
      <vt:lpstr>What do we get out of this?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Extending this to multiple dimensions</vt:lpstr>
      <vt:lpstr>Extending this to multiple dimensions</vt:lpstr>
      <vt:lpstr>Understanding the eigenvector elements</vt:lpstr>
      <vt:lpstr>Understanding the eigenvector elements</vt:lpstr>
      <vt:lpstr>PCA for data visualization through the loadings</vt:lpstr>
      <vt:lpstr>What are the eigenvalues?</vt:lpstr>
      <vt:lpstr>How are the eigenvalues informative?</vt:lpstr>
      <vt:lpstr>Scree plot</vt:lpstr>
      <vt:lpstr>PCA for data compression</vt:lpstr>
      <vt:lpstr>PCA for data compression</vt:lpstr>
      <vt:lpstr>Recap</vt:lpstr>
      <vt:lpstr>What do the PCs themselves represent?</vt:lpstr>
      <vt:lpstr>What do the PCs themselves represent?</vt:lpstr>
      <vt:lpstr>Additional features of the biplot</vt:lpstr>
      <vt:lpstr>Projecting the original data variables onto the biplot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Quinn, Julianne Dorothy (jdq6nn)</cp:lastModifiedBy>
  <cp:revision>785</cp:revision>
  <dcterms:created xsi:type="dcterms:W3CDTF">2006-08-16T00:00:00Z</dcterms:created>
  <dcterms:modified xsi:type="dcterms:W3CDTF">2020-08-29T03:25:16Z</dcterms:modified>
</cp:coreProperties>
</file>