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7" r:id="rId3"/>
    <p:sldId id="401" r:id="rId4"/>
    <p:sldId id="404" r:id="rId5"/>
    <p:sldId id="405" r:id="rId6"/>
    <p:sldId id="403" r:id="rId7"/>
    <p:sldId id="402" r:id="rId8"/>
    <p:sldId id="406" r:id="rId9"/>
    <p:sldId id="407" r:id="rId10"/>
    <p:sldId id="408" r:id="rId11"/>
    <p:sldId id="409" r:id="rId12"/>
    <p:sldId id="411" r:id="rId13"/>
    <p:sldId id="412" r:id="rId14"/>
    <p:sldId id="415" r:id="rId15"/>
    <p:sldId id="416" r:id="rId16"/>
    <p:sldId id="417" r:id="rId17"/>
    <p:sldId id="418" r:id="rId18"/>
    <p:sldId id="421" r:id="rId19"/>
    <p:sldId id="390" r:id="rId20"/>
    <p:sldId id="391" r:id="rId21"/>
    <p:sldId id="429" r:id="rId22"/>
    <p:sldId id="430" r:id="rId23"/>
    <p:sldId id="431" r:id="rId24"/>
    <p:sldId id="419" r:id="rId25"/>
    <p:sldId id="423" r:id="rId26"/>
    <p:sldId id="424" r:id="rId27"/>
    <p:sldId id="425" r:id="rId28"/>
    <p:sldId id="413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CMU Bright" panose="020B0604020202020204" charset="0"/>
      <p:regular r:id="rId39"/>
      <p:bold r:id="rId40"/>
      <p:italic r:id="rId41"/>
      <p:boldItalic r:id="rId42"/>
    </p:embeddedFont>
    <p:embeddedFont>
      <p:font typeface="Gill Sans MT" panose="020B0502020104020203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61" autoAdjust="0"/>
  </p:normalViewPr>
  <p:slideViewPr>
    <p:cSldViewPr>
      <p:cViewPr varScale="1">
        <p:scale>
          <a:sx n="102" d="100"/>
          <a:sy n="102" d="100"/>
        </p:scale>
        <p:origin x="732" y="6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2 September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articles/31-principal-component-methods-in-r-practical-guide/112-pca-principal-component-analysis-essential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-bloggers.com/feature-based-time-series-analysis/" TargetMode="External"/><Relationship Id="rId4" Type="http://schemas.openxmlformats.org/officeDocument/2006/relationships/hyperlink" Target="https://cran.r-project.org/web/packages/ggfortify/vignettes/plot_pca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aisidro.wordpress.com/2015/10/09/biplot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Components Analysis 2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D646-B5E4-4C45-AED5-23BD369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5886F-A0DE-482B-9B84-932DC3474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To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we need to add another constraint to the expression below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then their dot product is 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we add another Lagrange multiplier,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to this expression: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Once again, we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taking the derivative with respect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setting it to 0, and solving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5886F-A0DE-482B-9B84-932DC3474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3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751C-84FD-430F-90D9-27F740FD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matrix notation for the vector squared, so the above derivative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To solve the above equation, we need to know the value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which we can find by multiplying both sides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97C86-0AFD-49D7-8657-3E5018658050}"/>
              </a:ext>
            </a:extLst>
          </p:cNvPr>
          <p:cNvCxnSpPr/>
          <p:nvPr/>
        </p:nvCxnSpPr>
        <p:spPr>
          <a:xfrm flipV="1">
            <a:off x="4267200" y="5181600"/>
            <a:ext cx="5334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93880C-8AFC-4319-AF32-6C8CB99CAAF1}"/>
              </a:ext>
            </a:extLst>
          </p:cNvPr>
          <p:cNvCxnSpPr/>
          <p:nvPr/>
        </p:nvCxnSpPr>
        <p:spPr>
          <a:xfrm flipV="1">
            <a:off x="2819400" y="5181600"/>
            <a:ext cx="5334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9FD86E-4479-474D-B58C-738065CDACAD}"/>
              </a:ext>
            </a:extLst>
          </p:cNvPr>
          <p:cNvSpPr txBox="1"/>
          <p:nvPr/>
        </p:nvSpPr>
        <p:spPr>
          <a:xfrm>
            <a:off x="2971800" y="49826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7B1AE-B1FE-4CF6-923A-C78FBDF30BC4}"/>
              </a:ext>
            </a:extLst>
          </p:cNvPr>
          <p:cNvSpPr txBox="1"/>
          <p:nvPr/>
        </p:nvSpPr>
        <p:spPr>
          <a:xfrm>
            <a:off x="4381500" y="50011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DAE19-70DC-4E6F-84B1-7ED1765199B4}"/>
                  </a:ext>
                </a:extLst>
              </p:cNvPr>
              <p:cNvSpPr txBox="1"/>
              <p:nvPr/>
            </p:nvSpPr>
            <p:spPr>
              <a:xfrm>
                <a:off x="6953250" y="5105400"/>
                <a:ext cx="1885950" cy="649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EDAE19-70DC-4E6F-84B1-7ED17651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5105400"/>
                <a:ext cx="1885950" cy="649665"/>
              </a:xfrm>
              <a:prstGeom prst="rect">
                <a:avLst/>
              </a:prstGeom>
              <a:blipFill>
                <a:blip r:embed="rId3"/>
                <a:stretch>
                  <a:fillRect l="-291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149F2E5-4F6D-410F-80B0-C1D721ED8106}"/>
              </a:ext>
            </a:extLst>
          </p:cNvPr>
          <p:cNvSpPr/>
          <p:nvPr/>
        </p:nvSpPr>
        <p:spPr>
          <a:xfrm>
            <a:off x="5562600" y="5352031"/>
            <a:ext cx="762000" cy="591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2B0CE-4B59-4F9E-B2F7-32E1AE7D4598}"/>
                  </a:ext>
                </a:extLst>
              </p:cNvPr>
              <p:cNvSpPr txBox="1"/>
              <p:nvPr/>
            </p:nvSpPr>
            <p:spPr>
              <a:xfrm>
                <a:off x="6877050" y="5771167"/>
                <a:ext cx="1885950" cy="649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by our constraint,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2B0CE-4B59-4F9E-B2F7-32E1AE7D4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50" y="5771167"/>
                <a:ext cx="1885950" cy="649665"/>
              </a:xfrm>
              <a:prstGeom prst="rect">
                <a:avLst/>
              </a:prstGeom>
              <a:blipFill>
                <a:blip r:embed="rId4"/>
                <a:stretch>
                  <a:fillRect l="-2581" t="-4717" r="-2258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751C-84FD-430F-90D9-27F740FD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matrix notation for the vector squared, so the above derivative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Therefore the above equation simplifies to: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eigenvector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dirty="0">
                    <a:solidFill>
                      <a:schemeClr val="tx1"/>
                    </a:solidFill>
                  </a:rPr>
                  <a:t> eigenvalue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B6750-4131-4EE4-A34D-866DC8E64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FF31EA-5244-42BE-B210-A9659794B7D3}"/>
              </a:ext>
            </a:extLst>
          </p:cNvPr>
          <p:cNvCxnSpPr/>
          <p:nvPr/>
        </p:nvCxnSpPr>
        <p:spPr>
          <a:xfrm flipV="1">
            <a:off x="5334000" y="3352800"/>
            <a:ext cx="2286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8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We have shown 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 is the 1</a:t>
                </a:r>
                <a:r>
                  <a:rPr lang="en-US" baseline="30000" dirty="0"/>
                  <a:t>st</a:t>
                </a:r>
                <a:r>
                  <a:rPr lang="en-US" dirty="0"/>
                  <a:t> eigenvector of [S], where [S] = </a:t>
                </a:r>
                <a:r>
                  <a:rPr lang="en-US" dirty="0" err="1"/>
                  <a:t>Cov</a:t>
                </a:r>
                <a:r>
                  <a:rPr lang="en-US" dirty="0"/>
                  <a:t>([X]), and the 2</a:t>
                </a:r>
                <a:r>
                  <a:rPr lang="en-US" baseline="30000" dirty="0"/>
                  <a:t>nd</a:t>
                </a:r>
                <a:r>
                  <a:rPr lang="en-US" dirty="0"/>
                  <a:t> weight vector is the 2</a:t>
                </a:r>
                <a:r>
                  <a:rPr lang="en-US" baseline="30000" dirty="0"/>
                  <a:t>nd</a:t>
                </a:r>
                <a:r>
                  <a:rPr lang="en-US" dirty="0"/>
                  <a:t> eigenvector.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kept going, we would see the weight matrix is the eigenvector matrix of [S], i.e.: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3600" y="4191000"/>
            <a:ext cx="609600" cy="1828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19800" y="376802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68021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157924"/>
            <a:ext cx="609600" cy="18288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37869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786917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We have shown 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 is the 1</a:t>
                </a:r>
                <a:r>
                  <a:rPr lang="en-US" baseline="30000" dirty="0"/>
                  <a:t>st</a:t>
                </a:r>
                <a:r>
                  <a:rPr lang="en-US" dirty="0"/>
                  <a:t> eigenvector of [S], where [S] = </a:t>
                </a:r>
                <a:r>
                  <a:rPr lang="en-US" dirty="0" err="1"/>
                  <a:t>Cov</a:t>
                </a:r>
                <a:r>
                  <a:rPr lang="en-US" dirty="0"/>
                  <a:t>([X]), and the 2</a:t>
                </a:r>
                <a:r>
                  <a:rPr lang="en-US" baseline="30000" dirty="0"/>
                  <a:t>nd</a:t>
                </a:r>
                <a:r>
                  <a:rPr lang="en-US" dirty="0"/>
                  <a:t> weight vector is the 2</a:t>
                </a:r>
                <a:r>
                  <a:rPr lang="en-US" baseline="30000" dirty="0"/>
                  <a:t>nd</a:t>
                </a:r>
                <a:r>
                  <a:rPr lang="en-US" dirty="0"/>
                  <a:t> eigenvector.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kept going, we would see the weight matrix is the eigenvector matrix of [S], i.e.: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629400" y="4191000"/>
            <a:ext cx="609600" cy="1828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64569" y="37777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569" y="3777734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0" y="4156249"/>
            <a:ext cx="609600" cy="18288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78178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81782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05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F919-22FF-453E-A852-EBF8CCED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eigenvector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elements of each eigenvector are the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loadings </a:t>
                </a:r>
                <a:r>
                  <a:rPr lang="en-US" dirty="0"/>
                  <a:t>on each variable in that PC: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1 </a:t>
                </a:r>
                <a:r>
                  <a:rPr lang="en-US" dirty="0"/>
                  <a:t>(variable 1)</a:t>
                </a:r>
                <a:r>
                  <a:rPr lang="en-US" baseline="-25000" dirty="0"/>
                  <a:t> </a:t>
                </a:r>
                <a:r>
                  <a:rPr lang="en-US" dirty="0"/>
                  <a:t>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2 </a:t>
                </a:r>
                <a:r>
                  <a:rPr lang="en-US" dirty="0"/>
                  <a:t>(variable 2) 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3 </a:t>
                </a:r>
                <a:r>
                  <a:rPr lang="en-US" dirty="0"/>
                  <a:t>(variable 3) 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 algn="ctr"/>
                <a:r>
                  <a:rPr lang="en-US" dirty="0"/>
                  <a:t>…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weight on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baseline="-25000" dirty="0"/>
                  <a:t> </a:t>
                </a:r>
                <a:r>
                  <a:rPr lang="en-US" dirty="0"/>
                  <a:t>(variable m) in 1</a:t>
                </a:r>
                <a:r>
                  <a:rPr lang="en-US" baseline="30000" dirty="0"/>
                  <a:t>st</a:t>
                </a:r>
                <a:r>
                  <a:rPr lang="en-US" dirty="0"/>
                  <a:t> PC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2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F919-22FF-453E-A852-EBF8CCED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eigenvector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elements of each eigenvector are the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loadings </a:t>
                </a:r>
                <a:r>
                  <a:rPr lang="en-US" dirty="0"/>
                  <a:t>on each variable in that PC: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1 </a:t>
                </a:r>
                <a:r>
                  <a:rPr lang="en-US" dirty="0"/>
                  <a:t>(variable 1)</a:t>
                </a:r>
                <a:r>
                  <a:rPr lang="en-US" baseline="-25000" dirty="0"/>
                  <a:t> </a:t>
                </a:r>
                <a:r>
                  <a:rPr lang="en-US" dirty="0"/>
                  <a:t>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2 </a:t>
                </a:r>
                <a:r>
                  <a:rPr lang="en-US" dirty="0"/>
                  <a:t>(variable 2) 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/>
                  <a:t>= weight on X</a:t>
                </a:r>
                <a:r>
                  <a:rPr lang="en-US" baseline="-25000" dirty="0"/>
                  <a:t>3 </a:t>
                </a:r>
                <a:r>
                  <a:rPr lang="en-US" dirty="0"/>
                  <a:t>(variable 3) 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 algn="ctr"/>
                <a:r>
                  <a:rPr lang="en-US" dirty="0"/>
                  <a:t>…</a:t>
                </a:r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weight on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</a:t>
                </a:r>
                <a:r>
                  <a:rPr lang="en-US" baseline="-25000" dirty="0"/>
                  <a:t> </a:t>
                </a:r>
                <a:r>
                  <a:rPr lang="en-US" dirty="0"/>
                  <a:t>(variable m) in 2</a:t>
                </a:r>
                <a:r>
                  <a:rPr lang="en-US" baseline="30000" dirty="0"/>
                  <a:t>nd</a:t>
                </a:r>
                <a:r>
                  <a:rPr lang="en-US" dirty="0"/>
                  <a:t> PC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3BDE3-A49B-49B2-88F6-E4D9995CB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69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C696-1846-4E95-AE3E-7494619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data visualization through the loadings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E2AD-CB1A-4969-A3CD-F740AA49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Viewing the loadings allows us to see relationships between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variables at once </a:t>
            </a:r>
            <a:r>
              <a:rPr lang="en-US" dirty="0"/>
              <a:t>in different “modes” (PCs) of variability</a:t>
            </a:r>
          </a:p>
        </p:txBody>
      </p:sp>
      <p:pic>
        <p:nvPicPr>
          <p:cNvPr id="7" name="Picture 6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B8C236B6-F7BB-4D61-8B43-7C8D2391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19" y="2057401"/>
            <a:ext cx="4304881" cy="2186516"/>
          </a:xfrm>
          <a:prstGeom prst="rect">
            <a:avLst/>
          </a:prstGeom>
        </p:spPr>
      </p:pic>
      <p:pic>
        <p:nvPicPr>
          <p:cNvPr id="9" name="Picture 8" descr="A picture containing microwave&#10;&#10;Description automatically generated">
            <a:extLst>
              <a:ext uri="{FF2B5EF4-FFF2-40B4-BE49-F238E27FC236}">
                <a16:creationId xmlns:a16="http://schemas.microsoft.com/office/drawing/2014/main" id="{18B36FC7-1B83-4308-BD2E-A969B54C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4189647"/>
            <a:ext cx="4304882" cy="21865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CABB9A-3593-40DC-847D-38A36933191C}"/>
              </a:ext>
            </a:extLst>
          </p:cNvPr>
          <p:cNvCxnSpPr>
            <a:cxnSpLocks/>
          </p:cNvCxnSpPr>
          <p:nvPr/>
        </p:nvCxnSpPr>
        <p:spPr>
          <a:xfrm>
            <a:off x="2895600" y="3886200"/>
            <a:ext cx="403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78CE6-8DD2-4136-88E6-C442C1A80D44}"/>
              </a:ext>
            </a:extLst>
          </p:cNvPr>
          <p:cNvCxnSpPr>
            <a:cxnSpLocks/>
          </p:cNvCxnSpPr>
          <p:nvPr/>
        </p:nvCxnSpPr>
        <p:spPr>
          <a:xfrm>
            <a:off x="2895600" y="5486400"/>
            <a:ext cx="403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468F2-F7AB-493B-AC72-A04F3C3F7D8A}"/>
              </a:ext>
            </a:extLst>
          </p:cNvPr>
          <p:cNvSpPr txBox="1"/>
          <p:nvPr/>
        </p:nvSpPr>
        <p:spPr>
          <a:xfrm>
            <a:off x="195107" y="2550494"/>
            <a:ext cx="2434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1</a:t>
            </a:r>
            <a:r>
              <a:rPr lang="en-US" baseline="30000" dirty="0"/>
              <a:t>st </a:t>
            </a:r>
            <a:r>
              <a:rPr lang="en-US" dirty="0"/>
              <a:t>PC,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00B0F0"/>
                </a:solidFill>
              </a:rPr>
              <a:t>ACCDMG</a:t>
            </a:r>
            <a:r>
              <a:rPr lang="en-US" dirty="0"/>
              <a:t> &gt; </a:t>
            </a:r>
            <a:r>
              <a:rPr lang="en-US" dirty="0">
                <a:solidFill>
                  <a:srgbClr val="00B050"/>
                </a:solidFill>
              </a:rPr>
              <a:t>EQPDMG</a:t>
            </a:r>
            <a:r>
              <a:rPr lang="en-US" dirty="0"/>
              <a:t> &gt; </a:t>
            </a:r>
            <a:r>
              <a:rPr lang="en-US" dirty="0">
                <a:solidFill>
                  <a:srgbClr val="7030A0"/>
                </a:solidFill>
              </a:rPr>
              <a:t>TRKDMG</a:t>
            </a:r>
            <a:r>
              <a:rPr lang="en-US" dirty="0"/>
              <a:t> &gt; CARSDMG, TOTINJ and TOTKLD and they all vary in the same direction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33214C-FD10-4AA0-9E87-575A39B08BC3}"/>
              </a:ext>
            </a:extLst>
          </p:cNvPr>
          <p:cNvSpPr/>
          <p:nvPr/>
        </p:nvSpPr>
        <p:spPr>
          <a:xfrm>
            <a:off x="2971800" y="3962400"/>
            <a:ext cx="685800" cy="2272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7D3E2-1BD3-4181-911A-7C5E2F8FD57F}"/>
              </a:ext>
            </a:extLst>
          </p:cNvPr>
          <p:cNvSpPr/>
          <p:nvPr/>
        </p:nvSpPr>
        <p:spPr>
          <a:xfrm>
            <a:off x="4267199" y="3957147"/>
            <a:ext cx="685800" cy="227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BA7722-B1D9-49A0-90DA-A764A28FE468}"/>
              </a:ext>
            </a:extLst>
          </p:cNvPr>
          <p:cNvSpPr/>
          <p:nvPr/>
        </p:nvSpPr>
        <p:spPr>
          <a:xfrm>
            <a:off x="6171783" y="3967196"/>
            <a:ext cx="685800" cy="2272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7055A-209C-4F86-813F-2442AEB4184C}"/>
              </a:ext>
            </a:extLst>
          </p:cNvPr>
          <p:cNvSpPr/>
          <p:nvPr/>
        </p:nvSpPr>
        <p:spPr>
          <a:xfrm>
            <a:off x="2971800" y="6094646"/>
            <a:ext cx="685800" cy="2272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1C474A-23E8-4024-89EF-00313AB8BFA4}"/>
              </a:ext>
            </a:extLst>
          </p:cNvPr>
          <p:cNvSpPr/>
          <p:nvPr/>
        </p:nvSpPr>
        <p:spPr>
          <a:xfrm>
            <a:off x="4267199" y="6089393"/>
            <a:ext cx="685800" cy="227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68DDDD-E7E3-429C-873F-6DC5B745546F}"/>
              </a:ext>
            </a:extLst>
          </p:cNvPr>
          <p:cNvSpPr/>
          <p:nvPr/>
        </p:nvSpPr>
        <p:spPr>
          <a:xfrm>
            <a:off x="6171783" y="6099442"/>
            <a:ext cx="685800" cy="2272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1A430-E883-47C6-8AA7-EE535D2C7803}"/>
              </a:ext>
            </a:extLst>
          </p:cNvPr>
          <p:cNvSpPr txBox="1"/>
          <p:nvPr/>
        </p:nvSpPr>
        <p:spPr>
          <a:xfrm>
            <a:off x="7000985" y="4184383"/>
            <a:ext cx="215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2</a:t>
            </a:r>
            <a:r>
              <a:rPr lang="en-US" baseline="30000" dirty="0"/>
              <a:t>nd</a:t>
            </a:r>
            <a:r>
              <a:rPr lang="en-US" dirty="0"/>
              <a:t> PC,</a:t>
            </a:r>
            <a:r>
              <a:rPr lang="en-US" baseline="30000" dirty="0"/>
              <a:t> </a:t>
            </a:r>
            <a:r>
              <a:rPr lang="en-US" dirty="0">
                <a:solidFill>
                  <a:srgbClr val="00B050"/>
                </a:solidFill>
              </a:rPr>
              <a:t>EQPDMG </a:t>
            </a:r>
            <a:r>
              <a:rPr lang="en-US" dirty="0"/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ACCDMG</a:t>
            </a:r>
            <a:r>
              <a:rPr lang="en-US" dirty="0"/>
              <a:t> &gt; </a:t>
            </a:r>
            <a:r>
              <a:rPr lang="en-US" dirty="0">
                <a:solidFill>
                  <a:srgbClr val="7030A0"/>
                </a:solidFill>
              </a:rPr>
              <a:t>TRKDMG</a:t>
            </a:r>
            <a:r>
              <a:rPr lang="en-US" dirty="0"/>
              <a:t> &gt; CARSDMG, TOTINJ and TOTKLD. </a:t>
            </a:r>
            <a:r>
              <a:rPr lang="en-US" dirty="0">
                <a:solidFill>
                  <a:srgbClr val="00B050"/>
                </a:solidFill>
              </a:rPr>
              <a:t>EQPDMG </a:t>
            </a:r>
            <a:r>
              <a:rPr lang="en-US" dirty="0"/>
              <a:t>varies opposite </a:t>
            </a:r>
            <a:r>
              <a:rPr lang="en-US" dirty="0">
                <a:solidFill>
                  <a:srgbClr val="00B0F0"/>
                </a:solidFill>
              </a:rPr>
              <a:t>ACCDMG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TRKDMG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9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C6A0-72A2-48BF-A4B9-0E50084C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eigenvalues?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392C-E640-4F1F-B62F-7898C5245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/>
                  <a:t>So the eigenvector elements represent the weights on each variables, but what do the eigenvalues represent?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Recall each of our eigenvectors/eigenvalues were obtained from the equation: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left multiply both sides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we get: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 the eigenvalues represent the variance in each PC</a:t>
                </a: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392C-E640-4F1F-B62F-7898C5245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1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AD61F-2588-473D-A72F-BBA7986FC84B}"/>
                  </a:ext>
                </a:extLst>
              </p:cNvPr>
              <p:cNvSpPr txBox="1"/>
              <p:nvPr/>
            </p:nvSpPr>
            <p:spPr>
              <a:xfrm>
                <a:off x="6096000" y="4191000"/>
                <a:ext cx="2362200" cy="6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baseline="-25000" dirty="0">
                    <a:latin typeface="+mj-lt"/>
                    <a:ea typeface="Cambria Math" panose="02040503050406030204" pitchFamily="18" charset="0"/>
                  </a:rPr>
                  <a:t>i 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is a constant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AD61F-2588-473D-A72F-BBA7986FC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1000"/>
                <a:ext cx="2362200" cy="661463"/>
              </a:xfrm>
              <a:prstGeom prst="rect">
                <a:avLst/>
              </a:prstGeom>
              <a:blipFill>
                <a:blip r:embed="rId3"/>
                <a:stretch>
                  <a:fillRect l="-2062" t="-7407" r="-3093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42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eigenvalues informative?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/>
                  <a:t>Since we’ve “frontloaded” the information content of our data, we can retain some subset </a:t>
                </a:r>
                <a:r>
                  <a:rPr lang="en-US" i="1" dirty="0"/>
                  <a:t>K </a:t>
                </a:r>
                <a:r>
                  <a:rPr lang="en-US" dirty="0"/>
                  <a:t>of the </a:t>
                </a:r>
                <a:r>
                  <a:rPr lang="en-US" i="1" dirty="0"/>
                  <a:t>M</a:t>
                </a:r>
                <a:r>
                  <a:rPr lang="en-US" dirty="0"/>
                  <a:t> PCs that retain most of the information in our dataset.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We can choose </a:t>
                </a:r>
                <a:r>
                  <a:rPr lang="en-US" i="1" dirty="0"/>
                  <a:t>K</a:t>
                </a:r>
                <a:r>
                  <a:rPr lang="en-US" dirty="0"/>
                  <a:t> to explain a given % of the variance, knowing the variance in direction </a:t>
                </a:r>
                <a:r>
                  <a:rPr lang="en-US" i="1" dirty="0"/>
                  <a:t>i </a:t>
                </a:r>
                <a:r>
                  <a:rPr lang="en-US" dirty="0"/>
                  <a:t>is </a:t>
                </a:r>
                <a:r>
                  <a:rPr lang="el-GR" dirty="0"/>
                  <a:t>λ</a:t>
                </a:r>
                <a:r>
                  <a:rPr lang="en-US" baseline="-25000" dirty="0"/>
                  <a:t>i </a:t>
                </a:r>
                <a:r>
                  <a:rPr lang="en-US" dirty="0"/>
                  <a:t>and the variances are sorted from highest to lowest from PC 1 to PC </a:t>
                </a:r>
                <a:r>
                  <a:rPr lang="en-US" i="1" dirty="0"/>
                  <a:t>M</a:t>
                </a: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2000" y="2667000"/>
            <a:ext cx="1447800" cy="1676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097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=2 PCs</a:t>
            </a:r>
          </a:p>
        </p:txBody>
      </p:sp>
    </p:spTree>
    <p:extLst>
      <p:ext uri="{BB962C8B-B14F-4D97-AF65-F5344CB8AC3E}">
        <p14:creationId xmlns:p14="http://schemas.microsoft.com/office/powerpoint/2010/main" val="13989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Extending this to multiple dimensions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𝑚𝑚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0" indent="0"/>
                <a:r>
                  <a:rPr lang="en-US" dirty="0"/>
                  <a:t>The first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the direction of greatest variability.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second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the direction of next greatest variability, </a:t>
                </a:r>
                <a:r>
                  <a:rPr lang="en-US" dirty="0">
                    <a:solidFill>
                      <a:srgbClr val="0070C0"/>
                    </a:solidFill>
                  </a:rPr>
                  <a:t>conditional on being orthogonal to the first PC</a:t>
                </a:r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third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the direction of third greatest variability, </a:t>
                </a:r>
                <a:r>
                  <a:rPr lang="en-US" dirty="0">
                    <a:solidFill>
                      <a:schemeClr val="tx1"/>
                    </a:solidFill>
                  </a:rPr>
                  <a:t>conditional on being orthogonal to </a:t>
                </a:r>
                <a:r>
                  <a:rPr lang="en-US" dirty="0">
                    <a:solidFill>
                      <a:srgbClr val="0070C0"/>
                    </a:solidFill>
                  </a:rPr>
                  <a:t>both</a:t>
                </a:r>
                <a:r>
                  <a:rPr lang="en-US" dirty="0">
                    <a:solidFill>
                      <a:schemeClr val="tx1"/>
                    </a:solidFill>
                  </a:rPr>
                  <a:t> the first PC and the second</a:t>
                </a:r>
                <a:r>
                  <a:rPr lang="en-US" dirty="0"/>
                  <a:t>. And so on for up to the </a:t>
                </a:r>
                <a:r>
                  <a:rPr lang="en-US" i="1" dirty="0" err="1"/>
                  <a:t>m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PC.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370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77000" y="1524000"/>
            <a:ext cx="533400" cy="16118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77000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143000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76400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143000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EBE7631-C972-4FE0-BD95-2E9A02D81948}"/>
              </a:ext>
            </a:extLst>
          </p:cNvPr>
          <p:cNvSpPr/>
          <p:nvPr/>
        </p:nvSpPr>
        <p:spPr>
          <a:xfrm>
            <a:off x="5715000" y="1524000"/>
            <a:ext cx="533400" cy="16118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60E6D4-BADF-474F-9E89-7069883026D0}"/>
                  </a:ext>
                </a:extLst>
              </p:cNvPr>
              <p:cNvSpPr txBox="1"/>
              <p:nvPr/>
            </p:nvSpPr>
            <p:spPr>
              <a:xfrm>
                <a:off x="5791200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60E6D4-BADF-474F-9E89-70698830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143000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1DB4D6-7516-4C1A-9B96-A124C4F327AA}"/>
                  </a:ext>
                </a:extLst>
              </p:cNvPr>
              <p:cNvSpPr txBox="1"/>
              <p:nvPr/>
            </p:nvSpPr>
            <p:spPr>
              <a:xfrm>
                <a:off x="1066800" y="11430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1DB4D6-7516-4C1A-9B96-A124C4F32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68F5BF1-79BD-4038-ABB7-A1AF9812B0E8}"/>
              </a:ext>
            </a:extLst>
          </p:cNvPr>
          <p:cNvSpPr/>
          <p:nvPr/>
        </p:nvSpPr>
        <p:spPr>
          <a:xfrm>
            <a:off x="1676400" y="1524000"/>
            <a:ext cx="533400" cy="16118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D289D4-C0BF-4931-9045-B77C069758B3}"/>
              </a:ext>
            </a:extLst>
          </p:cNvPr>
          <p:cNvSpPr/>
          <p:nvPr/>
        </p:nvSpPr>
        <p:spPr>
          <a:xfrm>
            <a:off x="990600" y="1535668"/>
            <a:ext cx="533400" cy="16118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5A9D4-0AB3-4F82-9C8B-1351A43DF0C3}"/>
              </a:ext>
            </a:extLst>
          </p:cNvPr>
          <p:cNvSpPr/>
          <p:nvPr/>
        </p:nvSpPr>
        <p:spPr>
          <a:xfrm>
            <a:off x="152400" y="959978"/>
            <a:ext cx="8594337" cy="49836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 descr=" 77">
            <a:extLst>
              <a:ext uri="{FF2B5EF4-FFF2-40B4-BE49-F238E27FC236}">
                <a16:creationId xmlns:a16="http://schemas.microsoft.com/office/drawing/2014/main" id="{6124C2D5-6A31-4481-B6B1-9B43FC1714D1}"/>
              </a:ext>
            </a:extLst>
          </p:cNvPr>
          <p:cNvSpPr txBox="1"/>
          <p:nvPr/>
        </p:nvSpPr>
        <p:spPr>
          <a:xfrm>
            <a:off x="1905000" y="2362200"/>
            <a:ext cx="5682475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274320" tIns="182880" rIns="274320" bIns="182880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So how do we find these weights? </a:t>
            </a:r>
          </a:p>
          <a:p>
            <a:endParaRPr lang="en-US" sz="2800" dirty="0">
              <a:latin typeface="Gill Sans MT" panose="020B0502020104020203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And how do we decide on how many PCs to retain?</a:t>
            </a:r>
            <a:endParaRPr lang="en-US" sz="2800" i="1" dirty="0">
              <a:latin typeface="Gill Sans MT" panose="020B0502020104020203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" y="2872264"/>
            <a:ext cx="4603108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06" y="2438400"/>
            <a:ext cx="3444308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398" y="1394936"/>
            <a:ext cx="4298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common approach is to plot the variance in each component on a </a:t>
            </a:r>
            <a:r>
              <a:rPr lang="en-US" dirty="0">
                <a:solidFill>
                  <a:srgbClr val="0070C0"/>
                </a:solidFill>
              </a:rPr>
              <a:t>scree plot </a:t>
            </a:r>
            <a:r>
              <a:rPr lang="en-US" dirty="0"/>
              <a:t>and choose as many PCs before a “kink” in the plot. This is somewhat arbitrary, and there may not always be a kink.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069" y="1394936"/>
            <a:ext cx="3975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approach is to choose as many PCs as needed to retain y% of the variance, where the user chooses y.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124200"/>
            <a:ext cx="1066800" cy="2209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0" y="2971800"/>
            <a:ext cx="3047414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91400" y="2646402"/>
            <a:ext cx="304800" cy="31214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99BA-76BC-49F8-9F94-62E91F64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data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9B26-69D4-4E28-BB73-529417EC8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dirty="0"/>
                  <a:t>For regression, we might choose K &lt; M PCs representing p% of the variability and use those as predictors in a model. This is convenient because they are orthogonal, and many regression methods require independent predictors.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But what if we just wanted to represent the data in a lower dimension? This can be done use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PCA synthesis </a:t>
                </a:r>
                <a:r>
                  <a:rPr lang="en-US" dirty="0">
                    <a:solidFill>
                      <a:schemeClr val="tx1"/>
                    </a:solidFill>
                  </a:rPr>
                  <a:t>in which we invert [U]=[X][E] to reproduce [X] from [U]:</a:t>
                </a:r>
              </a:p>
              <a:p>
                <a:pPr marL="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99B26-69D4-4E28-BB73-529417EC8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E551-F8B9-4EE5-81D7-51873A25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data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D8C74-837E-49ED-A717-C5A1096AC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[X] is an (N x M) matrix (M variables with N observations)</a:t>
                </a:r>
              </a:p>
              <a:p>
                <a:r>
                  <a:rPr lang="en-US" dirty="0"/>
                  <a:t>[U] is an (N x M) matrix (M PCs with N observations)</a:t>
                </a:r>
              </a:p>
              <a:p>
                <a:pPr marL="0" indent="0"/>
                <a:r>
                  <a:rPr lang="en-US" dirty="0"/>
                  <a:t>[E] is an (M x M) matrix (M eigenvectors with M variable weights)</a:t>
                </a:r>
              </a:p>
              <a:p>
                <a:endParaRPr lang="en-US" dirty="0"/>
              </a:p>
              <a:p>
                <a:r>
                  <a:rPr lang="en-US" dirty="0"/>
                  <a:t>What if we used only K columns of [U], the first K PCs?</a:t>
                </a:r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We would need to similarly just use the first K eigenvectors of [E] (rows of [E]</a:t>
                </a:r>
                <a:r>
                  <a:rPr lang="en-US" baseline="30000" dirty="0"/>
                  <a:t>T</a:t>
                </a:r>
                <a:r>
                  <a:rPr lang="en-US" dirty="0"/>
                  <a:t>). This would approximate [X].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D8C74-837E-49ED-A717-C5A1096AC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2A6-9157-4F78-A2BF-5AE68945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9ABA-1C2C-4296-BFA2-EE6D0D9C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PCA finds weighted sums of the original data variables that represent the orthogonal directions of greatest sequential variability</a:t>
            </a:r>
          </a:p>
          <a:p>
            <a:endParaRPr lang="en-US" dirty="0"/>
          </a:p>
          <a:p>
            <a:r>
              <a:rPr lang="en-US" dirty="0"/>
              <a:t>The weights are determined by the eigenvectors ([</a:t>
            </a: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The variances in each direction are the eigenvalues (</a:t>
            </a:r>
            <a:r>
              <a:rPr lang="el-GR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But what are the PCs? ([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6232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2F-C9F3-449F-A9CE-C309ED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PCs themselves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F29D-071A-40D4-AF00-49FD098A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511106" cy="46482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The PCs are weighted sums of the original variables. They also represent a new, rotated coordinate system in which we can view the data: (u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) instead of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A plot of the data in the (u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) plane is called a </a:t>
            </a:r>
            <a:r>
              <a:rPr lang="en-US" dirty="0">
                <a:solidFill>
                  <a:srgbClr val="0070C0"/>
                </a:solidFill>
              </a:rPr>
              <a:t>biplot</a:t>
            </a:r>
            <a:r>
              <a:rPr lang="en-US" dirty="0"/>
              <a:t>. In this case, the biplot shows no pattern because almost all of the information is explained in the 1</a:t>
            </a:r>
            <a:r>
              <a:rPr lang="en-US" baseline="30000" dirty="0"/>
              <a:t>st</a:t>
            </a:r>
            <a:r>
              <a:rPr lang="en-US" dirty="0"/>
              <a:t> 2 PCs.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88FBFF-AD23-47D5-A9C0-B072AE93D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 bwMode="auto">
          <a:xfrm>
            <a:off x="4724400" y="1143001"/>
            <a:ext cx="2788140" cy="25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6324F-F577-45EF-85A5-555C08ECB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0000"/>
          <a:stretch/>
        </p:blipFill>
        <p:spPr bwMode="auto">
          <a:xfrm>
            <a:off x="6477000" y="3379470"/>
            <a:ext cx="2544234" cy="25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2971E3-7850-4D3B-8A58-170DF660269C}"/>
              </a:ext>
            </a:extLst>
          </p:cNvPr>
          <p:cNvSpPr txBox="1"/>
          <p:nvPr/>
        </p:nvSpPr>
        <p:spPr>
          <a:xfrm>
            <a:off x="2667000" y="5877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http://www.sthda.com/english/articles/31-principal-component-methods-in-r-practical-guide/112-pca-principal-component-analysis-essentials/</a:t>
            </a:r>
            <a:endParaRPr lang="en-US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3BFAA1E-29BB-4477-A5D1-7FCED4CC2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46" r="89302" b="-1"/>
          <a:stretch/>
        </p:blipFill>
        <p:spPr bwMode="auto">
          <a:xfrm>
            <a:off x="6172200" y="4114800"/>
            <a:ext cx="304800" cy="18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2F-C9F3-449F-A9CE-C309ED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PCs themselves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F29D-071A-40D4-AF00-49FD098A0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295400"/>
            <a:ext cx="4507992" cy="4648200"/>
          </a:xfrm>
        </p:spPr>
        <p:txBody>
          <a:bodyPr>
            <a:normAutofit/>
          </a:bodyPr>
          <a:lstStyle/>
          <a:p>
            <a:pPr marL="0" indent="0"/>
            <a:r>
              <a:rPr lang="en-US" dirty="0"/>
              <a:t>The PCs are weighted sums of the original variables. They also represent a new, rotated coordinate system in which we can view the data: (u</a:t>
            </a:r>
            <a:r>
              <a:rPr lang="en-US" baseline="-25000" dirty="0"/>
              <a:t>1</a:t>
            </a:r>
            <a:r>
              <a:rPr lang="en-US" dirty="0"/>
              <a:t>, u</a:t>
            </a:r>
            <a:r>
              <a:rPr lang="en-US" baseline="-25000" dirty="0"/>
              <a:t>2</a:t>
            </a:r>
            <a:r>
              <a:rPr lang="en-US" dirty="0"/>
              <a:t>) instead of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But sometimes the first 2 PCs separate the data into clusters, or reveal additional modes of variability beyond the 1</a:t>
            </a:r>
            <a:r>
              <a:rPr lang="en-US" baseline="30000" dirty="0"/>
              <a:t>st</a:t>
            </a:r>
            <a:r>
              <a:rPr lang="en-US" dirty="0"/>
              <a:t> 2 PCs.</a:t>
            </a:r>
          </a:p>
        </p:txBody>
      </p:sp>
      <p:pic>
        <p:nvPicPr>
          <p:cNvPr id="5" name="Picture 2" descr="plot of chunk unnamed-chunk-2">
            <a:extLst>
              <a:ext uri="{FF2B5EF4-FFF2-40B4-BE49-F238E27FC236}">
                <a16:creationId xmlns:a16="http://schemas.microsoft.com/office/drawing/2014/main" id="{2B2C944C-1673-49F0-9227-30BCA4BA7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152600"/>
            <a:ext cx="4233767" cy="211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eature-based time series analysis | R-bloggers">
            <a:extLst>
              <a:ext uri="{FF2B5EF4-FFF2-40B4-BE49-F238E27FC236}">
                <a16:creationId xmlns:a16="http://schemas.microsoft.com/office/drawing/2014/main" id="{FAD6CDC5-1F50-452A-9020-0DA9B178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19371"/>
            <a:ext cx="3755929" cy="26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60CB7-6ECE-40F3-B6E6-90C34BFA2735}"/>
              </a:ext>
            </a:extLst>
          </p:cNvPr>
          <p:cNvSpPr txBox="1"/>
          <p:nvPr/>
        </p:nvSpPr>
        <p:spPr>
          <a:xfrm>
            <a:off x="4569488" y="3007874"/>
            <a:ext cx="4682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https://cran.r-project.org/web/packages/ggfortify/vignettes/plot_pca.html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3B1B9-7380-48A9-98BA-5C8C3F283FC6}"/>
              </a:ext>
            </a:extLst>
          </p:cNvPr>
          <p:cNvSpPr txBox="1"/>
          <p:nvPr/>
        </p:nvSpPr>
        <p:spPr>
          <a:xfrm>
            <a:off x="4095480" y="6126838"/>
            <a:ext cx="5048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https://www.r-bloggers.com/feature-based-time-series-analysis/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6665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DE47-1CC0-4059-8AED-78615AE6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of the biplot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563C6-ECC3-4F86-9897-77FDD717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We can also project the original data variables as vectors onto the 1</a:t>
                </a:r>
                <a:r>
                  <a:rPr lang="en-US" baseline="30000" dirty="0"/>
                  <a:t>st</a:t>
                </a:r>
                <a:r>
                  <a:rPr lang="en-US" dirty="0"/>
                  <a:t> 2 PCs and add display them on the biplot.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projection for variable X</a:t>
                </a:r>
                <a:r>
                  <a:rPr lang="en-US" baseline="-25000" dirty="0"/>
                  <a:t>i</a:t>
                </a:r>
                <a:r>
                  <a:rPr lang="en-US" dirty="0"/>
                  <a:t> in the 1</a:t>
                </a:r>
                <a:r>
                  <a:rPr lang="en-US" baseline="30000" dirty="0"/>
                  <a:t>st</a:t>
                </a:r>
                <a:r>
                  <a:rPr lang="en-US" dirty="0"/>
                  <a:t> two PCs is the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column vector of 0s except for 1 in element </a:t>
                </a:r>
                <a:r>
                  <a:rPr lang="en-US" i="1" dirty="0"/>
                  <a:t>i:</a:t>
                </a:r>
                <a:endParaRPr lang="en-US" dirty="0"/>
              </a:p>
              <a:p>
                <a:pPr marL="0" indent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563C6-ECC3-4F86-9897-77FDD717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7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A3A4-1192-433A-90A6-C6E7698B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the original data variables onto the biplot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E18-C369-448F-9D93-95B4B167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3657600" cy="4648200"/>
          </a:xfrm>
        </p:spPr>
        <p:txBody>
          <a:bodyPr/>
          <a:lstStyle/>
          <a:p>
            <a:pPr marL="0" indent="0"/>
            <a:r>
              <a:rPr lang="en-US" dirty="0"/>
              <a:t>Similar to the loadings plot,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en-US" dirty="0"/>
              <a:t> of the vector indicates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importance</a:t>
            </a:r>
            <a:r>
              <a:rPr lang="en-US" dirty="0"/>
              <a:t> of that variable, and the extent to which variables point in the same </a:t>
            </a:r>
            <a:r>
              <a:rPr lang="en-US" dirty="0">
                <a:solidFill>
                  <a:srgbClr val="0070C0"/>
                </a:solidFill>
              </a:rPr>
              <a:t>direction</a:t>
            </a:r>
            <a:r>
              <a:rPr lang="en-US" dirty="0"/>
              <a:t> indicates their </a:t>
            </a:r>
            <a:r>
              <a:rPr lang="en-US" dirty="0">
                <a:solidFill>
                  <a:srgbClr val="0070C0"/>
                </a:solidFill>
              </a:rPr>
              <a:t>correlation</a:t>
            </a:r>
            <a:r>
              <a:rPr lang="en-US" dirty="0"/>
              <a:t> in the first 2 modes of variability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8A10BF-82B1-424D-89D6-764B1D7E5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2"/>
          <a:stretch/>
        </p:blipFill>
        <p:spPr bwMode="auto">
          <a:xfrm>
            <a:off x="4114800" y="1219200"/>
            <a:ext cx="5116512" cy="48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8F69-2772-4DA6-9E1A-EA6BA3F46497}"/>
              </a:ext>
            </a:extLst>
          </p:cNvPr>
          <p:cNvSpPr txBox="1"/>
          <p:nvPr/>
        </p:nvSpPr>
        <p:spPr>
          <a:xfrm>
            <a:off x="4575349" y="6090273"/>
            <a:ext cx="523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https://iaisidro.wordpress.com/2015/10/09/biplotg/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17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03AC-37DD-478B-BD15-5DE78A11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E070-301E-4F89-BE0E-17812CF7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dirty="0"/>
              <a:t>You will not need to know how to derive the weight vector for PCA, but you should know what comes out of that derivation:</a:t>
            </a:r>
          </a:p>
          <a:p>
            <a:pPr marL="0" indent="0"/>
            <a:endParaRPr lang="en-US" dirty="0"/>
          </a:p>
          <a:p>
            <a:pPr marL="914400" indent="-457200">
              <a:buAutoNum type="arabicPeriod"/>
            </a:pPr>
            <a:r>
              <a:rPr lang="en-US" dirty="0"/>
              <a:t>The PCs represent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directions of greatest variability </a:t>
            </a:r>
            <a:r>
              <a:rPr lang="en-US" dirty="0"/>
              <a:t>of the data, conditional on them all being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orthogonal</a:t>
            </a:r>
            <a:r>
              <a:rPr lang="en-US" dirty="0"/>
              <a:t>.</a:t>
            </a:r>
          </a:p>
          <a:p>
            <a:pPr marL="914400" indent="-457200">
              <a:buAutoNum type="arabicPeriod"/>
            </a:pPr>
            <a:endParaRPr lang="en-US" dirty="0"/>
          </a:p>
          <a:p>
            <a:pPr marL="914400" indent="-457200">
              <a:buAutoNum type="arabicPeriod"/>
            </a:pPr>
            <a:r>
              <a:rPr lang="en-US" dirty="0"/>
              <a:t>The PCs are </a:t>
            </a:r>
            <a:r>
              <a:rPr lang="en-US" dirty="0">
                <a:solidFill>
                  <a:srgbClr val="00B050"/>
                </a:solidFill>
              </a:rPr>
              <a:t>weighted sums </a:t>
            </a:r>
            <a:r>
              <a:rPr lang="en-US" dirty="0"/>
              <a:t>of the original data variables. The weights for each PC are the elements of the corresponding </a:t>
            </a:r>
            <a:r>
              <a:rPr lang="en-US" dirty="0">
                <a:solidFill>
                  <a:srgbClr val="00B050"/>
                </a:solidFill>
              </a:rPr>
              <a:t>eigenvector</a:t>
            </a:r>
            <a:r>
              <a:rPr lang="en-US" dirty="0"/>
              <a:t>. These weights are called </a:t>
            </a:r>
            <a:r>
              <a:rPr lang="en-US" dirty="0">
                <a:solidFill>
                  <a:srgbClr val="00B050"/>
                </a:solidFill>
              </a:rPr>
              <a:t>loadings</a:t>
            </a:r>
            <a:r>
              <a:rPr lang="en-US" dirty="0"/>
              <a:t>.</a:t>
            </a:r>
          </a:p>
          <a:p>
            <a:pPr marL="914400" indent="-457200">
              <a:buAutoNum type="arabicPeriod"/>
            </a:pPr>
            <a:endParaRPr lang="en-US" dirty="0"/>
          </a:p>
          <a:p>
            <a:pPr marL="914400" indent="-457200">
              <a:buAutoNum type="arabicPeriod"/>
            </a:pPr>
            <a:r>
              <a:rPr lang="en-US" dirty="0"/>
              <a:t>The variance in the direction of each PC is equal to the corresponding </a:t>
            </a:r>
            <a:r>
              <a:rPr lang="en-US" dirty="0">
                <a:solidFill>
                  <a:srgbClr val="0070C0"/>
                </a:solidFill>
              </a:rPr>
              <a:t>eigenvalue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BD64F-FB3B-4BE7-A78C-13E362E28B6F}"/>
              </a:ext>
            </a:extLst>
          </p:cNvPr>
          <p:cNvSpPr txBox="1"/>
          <p:nvPr/>
        </p:nvSpPr>
        <p:spPr>
          <a:xfrm>
            <a:off x="5492262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 the 1</a:t>
            </a:r>
            <a:r>
              <a:rPr lang="en-US" baseline="30000" dirty="0"/>
              <a:t>st</a:t>
            </a:r>
            <a:r>
              <a:rPr lang="en-US" dirty="0"/>
              <a:t> 2 PCs on a biplot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DFD8-296B-4D88-9985-D77AE9294AE1}"/>
              </a:ext>
            </a:extLst>
          </p:cNvPr>
          <p:cNvSpPr txBox="1"/>
          <p:nvPr/>
        </p:nvSpPr>
        <p:spPr>
          <a:xfrm>
            <a:off x="5299668" y="4495800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 the loadings on bar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3EDDD-22A5-4515-B787-1244E998397E}"/>
              </a:ext>
            </a:extLst>
          </p:cNvPr>
          <p:cNvSpPr txBox="1"/>
          <p:nvPr/>
        </p:nvSpPr>
        <p:spPr>
          <a:xfrm>
            <a:off x="4865077" y="5650468"/>
            <a:ext cx="386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plot the eigenvalues on a scree plot or cumulative variance plot</a:t>
            </a:r>
          </a:p>
        </p:txBody>
      </p:sp>
    </p:spTree>
    <p:extLst>
      <p:ext uri="{BB962C8B-B14F-4D97-AF65-F5344CB8AC3E}">
        <p14:creationId xmlns:p14="http://schemas.microsoft.com/office/powerpoint/2010/main" val="16931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vector of constant weights, while [X] is a matrix of random variables.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variance of the product of a random variable, Y, and a constant c is Var(</a:t>
                </a:r>
                <a:r>
                  <a:rPr lang="en-US" dirty="0" err="1"/>
                  <a:t>cY</a:t>
                </a:r>
                <a:r>
                  <a:rPr lang="en-US" dirty="0"/>
                  <a:t>) = c</a:t>
                </a:r>
                <a:r>
                  <a:rPr lang="en-US" baseline="30000" dirty="0"/>
                  <a:t>2</a:t>
                </a:r>
                <a:r>
                  <a:rPr lang="en-US" dirty="0"/>
                  <a:t>Var(Y). In matrix notation: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1706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</p:spTree>
    <p:extLst>
      <p:ext uri="{BB962C8B-B14F-4D97-AF65-F5344CB8AC3E}">
        <p14:creationId xmlns:p14="http://schemas.microsoft.com/office/powerpoint/2010/main" val="37066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What is Var([X])? This is the variance-covariance matrix of the variables in X, [S]: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2231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D630A-7F8E-492F-BF57-ECE80CE6D037}"/>
                  </a:ext>
                </a:extLst>
              </p:cNvPr>
              <p:cNvSpPr txBox="1"/>
              <p:nvPr/>
            </p:nvSpPr>
            <p:spPr>
              <a:xfrm>
                <a:off x="6324600" y="5071076"/>
                <a:ext cx="2463047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D630A-7F8E-492F-BF57-ECE80CE6D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071076"/>
                <a:ext cx="2463047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76083-D6DA-4F8C-84C7-7392A7408F21}"/>
                  </a:ext>
                </a:extLst>
              </p:cNvPr>
              <p:cNvSpPr txBox="1"/>
              <p:nvPr/>
            </p:nvSpPr>
            <p:spPr>
              <a:xfrm>
                <a:off x="6705600" y="4297104"/>
                <a:ext cx="1586973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76083-D6DA-4F8C-84C7-7392A7408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297104"/>
                <a:ext cx="1586973" cy="384336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Well, if we just made the weights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infinitely large, this would maximize this equation! But linear multipliers of a weight vector all represent the same direction.</a:t>
                </a:r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 we need to constrain this optimization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170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36E5B-5A75-4486-8B89-F48E2456CAC9}"/>
              </a:ext>
            </a:extLst>
          </p:cNvPr>
          <p:cNvCxnSpPr/>
          <p:nvPr/>
        </p:nvCxnSpPr>
        <p:spPr>
          <a:xfrm>
            <a:off x="3810000" y="4968466"/>
            <a:ext cx="109728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C6552B-62D1-4AEB-8A32-013AE8CB365E}"/>
              </a:ext>
            </a:extLst>
          </p:cNvPr>
          <p:cNvCxnSpPr/>
          <p:nvPr/>
        </p:nvCxnSpPr>
        <p:spPr>
          <a:xfrm flipV="1">
            <a:off x="3810000" y="4236946"/>
            <a:ext cx="1097280" cy="731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125869-B700-47EB-A78D-D9A2681DE8F9}"/>
              </a:ext>
            </a:extLst>
          </p:cNvPr>
          <p:cNvCxnSpPr>
            <a:cxnSpLocks/>
          </p:cNvCxnSpPr>
          <p:nvPr/>
        </p:nvCxnSpPr>
        <p:spPr>
          <a:xfrm flipV="1">
            <a:off x="3810000" y="4602706"/>
            <a:ext cx="548640" cy="3657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3F177-68E1-4435-98A4-1FEA13F89C44}"/>
              </a:ext>
            </a:extLst>
          </p:cNvPr>
          <p:cNvCxnSpPr/>
          <p:nvPr/>
        </p:nvCxnSpPr>
        <p:spPr>
          <a:xfrm>
            <a:off x="3810000" y="4968466"/>
            <a:ext cx="548640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6332DC-0560-4A3E-BA1C-9B3473812B30}"/>
              </a:ext>
            </a:extLst>
          </p:cNvPr>
          <p:cNvCxnSpPr/>
          <p:nvPr/>
        </p:nvCxnSpPr>
        <p:spPr>
          <a:xfrm flipV="1">
            <a:off x="4358640" y="4602706"/>
            <a:ext cx="0" cy="36576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72E18-3C74-44EF-B0FA-EE837C216511}"/>
              </a:ext>
            </a:extLst>
          </p:cNvPr>
          <p:cNvCxnSpPr/>
          <p:nvPr/>
        </p:nvCxnSpPr>
        <p:spPr>
          <a:xfrm flipV="1">
            <a:off x="4907280" y="4236946"/>
            <a:ext cx="0" cy="7315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03E37-B190-43A1-ABB9-92F7BBFEA784}"/>
              </a:ext>
            </a:extLst>
          </p:cNvPr>
          <p:cNvSpPr txBox="1"/>
          <p:nvPr/>
        </p:nvSpPr>
        <p:spPr>
          <a:xfrm>
            <a:off x="3835717" y="4892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5D5489-E267-4F70-AEF1-8582A03C68EC}"/>
              </a:ext>
            </a:extLst>
          </p:cNvPr>
          <p:cNvSpPr txBox="1"/>
          <p:nvPr/>
        </p:nvSpPr>
        <p:spPr>
          <a:xfrm>
            <a:off x="4343400" y="45991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098C9-F3E3-4443-A8AE-717CBA7A52B8}"/>
                  </a:ext>
                </a:extLst>
              </p:cNvPr>
              <p:cNvSpPr txBox="1"/>
              <p:nvPr/>
            </p:nvSpPr>
            <p:spPr>
              <a:xfrm>
                <a:off x="3683317" y="446376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098C9-F3E3-4443-A8AE-717CBA7A5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17" y="4463761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8405716-171B-4725-ABAD-1B9332FAE6E3}"/>
              </a:ext>
            </a:extLst>
          </p:cNvPr>
          <p:cNvSpPr txBox="1"/>
          <p:nvPr/>
        </p:nvSpPr>
        <p:spPr>
          <a:xfrm>
            <a:off x="4485322" y="4922746"/>
            <a:ext cx="77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2w</a:t>
            </a:r>
            <a:r>
              <a:rPr lang="en-US" baseline="-25000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05E92-8D56-44D7-8AAC-53C1978D4584}"/>
              </a:ext>
            </a:extLst>
          </p:cNvPr>
          <p:cNvSpPr txBox="1"/>
          <p:nvPr/>
        </p:nvSpPr>
        <p:spPr>
          <a:xfrm>
            <a:off x="4945379" y="4376368"/>
            <a:ext cx="7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2w</a:t>
            </a:r>
            <a:r>
              <a:rPr lang="en-US" baseline="-25000" dirty="0">
                <a:solidFill>
                  <a:srgbClr val="00B050"/>
                </a:solidFill>
              </a:rPr>
              <a:t>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F735D4-4056-4EA1-9B45-CA42C088439A}"/>
                  </a:ext>
                </a:extLst>
              </p:cNvPr>
              <p:cNvSpPr txBox="1"/>
              <p:nvPr/>
            </p:nvSpPr>
            <p:spPr>
              <a:xfrm>
                <a:off x="4105275" y="4114800"/>
                <a:ext cx="45720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F735D4-4056-4EA1-9B45-CA42C088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4114800"/>
                <a:ext cx="457200" cy="404791"/>
              </a:xfrm>
              <a:prstGeom prst="rect">
                <a:avLst/>
              </a:prstGeom>
              <a:blipFill>
                <a:blip r:embed="rId4"/>
                <a:stretch>
                  <a:fillRect r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7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18" grpId="1"/>
      <p:bldP spid="20" grpId="0"/>
      <p:bldP spid="20" grpId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The 1</a:t>
                </a:r>
                <a:r>
                  <a:rPr lang="en-US" baseline="30000" dirty="0"/>
                  <a:t>st</a:t>
                </a:r>
                <a:r>
                  <a:rPr lang="en-US" dirty="0"/>
                  <a:t> weight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is that which maximizes the variance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PC,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i.e.:</a:t>
                </a:r>
              </a:p>
              <a:p>
                <a:pPr marL="0" indent="0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constraint the 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to 1, 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Recall from calculus, that to constrain an optimization problem, add the product of a Lagrange multiplier, </a:t>
                </a:r>
                <a:r>
                  <a:rPr lang="el-G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US" dirty="0"/>
                  <a:t>, and the value of the constraint equal to 0,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D25DD-B2A4-47F6-826F-A76D49F3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645152"/>
              </a:xfrm>
              <a:blipFill>
                <a:blip r:embed="rId2"/>
                <a:stretch>
                  <a:fillRect l="-963" t="-17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3F9B98-AE67-40ED-9792-312923F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</p:spTree>
    <p:extLst>
      <p:ext uri="{BB962C8B-B14F-4D97-AF65-F5344CB8AC3E}">
        <p14:creationId xmlns:p14="http://schemas.microsoft.com/office/powerpoint/2010/main" val="8276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A1B1-5CE6-4681-B1B6-DE34D913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B8BBE-5171-4685-8002-C1B335512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maximizes the equation below?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Take the derivative with respect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set it equal to 0, and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B8BBE-5171-4685-8002-C1B335512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5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C0F-CECE-464D-994E-7E5D5777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BBAB4-85A9-4465-9EAD-EDE886CBF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matrix notation for the vector squared, so the above derivative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[S] is a square symmetric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constant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a vector.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therefore must be an eigenvector of [S].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BBAB4-85A9-4465-9EAD-EDE886CBF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3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1C65-E1B6-4E49-AF38-BEC1242E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PCA weight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672E-CBAE-4A87-8FB7-4344D77B0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1</a:t>
                </a:r>
                <a:r>
                  <a:rPr lang="en-US" baseline="30000" dirty="0"/>
                  <a:t>st</a:t>
                </a:r>
                <a:r>
                  <a:rPr lang="en-US" dirty="0"/>
                  <a:t> eigenvector of [S]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eigenvalue of [S]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 the 1st weight vector is the 1st eigenvector of [S], the variance-covariance matrix of the data [X].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What about the 2</a:t>
                </a:r>
                <a:r>
                  <a:rPr lang="en-US" baseline="30000" dirty="0"/>
                  <a:t>nd</a:t>
                </a:r>
                <a:r>
                  <a:rPr lang="en-US" dirty="0"/>
                  <a:t> weight vector? This determines the direction of next greatest variability, conditional on being perpendicular to the 1</a:t>
                </a:r>
                <a:r>
                  <a:rPr lang="en-US" baseline="30000" dirty="0"/>
                  <a:t>st</a:t>
                </a:r>
                <a:r>
                  <a:rPr lang="en-US" dirty="0"/>
                  <a:t> PC.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F672E-CBAE-4A87-8FB7-4344D77B0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27553</TotalTime>
  <Words>2139</Words>
  <Application>Microsoft Office PowerPoint</Application>
  <PresentationFormat>On-screen Show (4:3)</PresentationFormat>
  <Paragraphs>248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Gill Sans MT</vt:lpstr>
      <vt:lpstr>Arial</vt:lpstr>
      <vt:lpstr>Cambria Math</vt:lpstr>
      <vt:lpstr>Calibri Light</vt:lpstr>
      <vt:lpstr>CMU Bright</vt:lpstr>
      <vt:lpstr>Calibri</vt:lpstr>
      <vt:lpstr>Office Theme</vt:lpstr>
      <vt:lpstr>Principal Components Analysis 2 (PCA)</vt:lpstr>
      <vt:lpstr>Extending this to multiple dimensions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Solving for PCA weight matrix</vt:lpstr>
      <vt:lpstr>Extending this to multiple dimensions</vt:lpstr>
      <vt:lpstr>Extending this to multiple dimensions</vt:lpstr>
      <vt:lpstr>Understanding the eigenvector elements</vt:lpstr>
      <vt:lpstr>Understanding the eigenvector elements</vt:lpstr>
      <vt:lpstr>PCA for data visualization through the loadings</vt:lpstr>
      <vt:lpstr>What are the eigenvalues?</vt:lpstr>
      <vt:lpstr>How are the eigenvalues informative?</vt:lpstr>
      <vt:lpstr>Scree plot</vt:lpstr>
      <vt:lpstr>PCA for data compression</vt:lpstr>
      <vt:lpstr>PCA for data compression</vt:lpstr>
      <vt:lpstr>Recap</vt:lpstr>
      <vt:lpstr>What do the PCs themselves represent?</vt:lpstr>
      <vt:lpstr>What do the PCs themselves represent?</vt:lpstr>
      <vt:lpstr>Additional features of the biplot</vt:lpstr>
      <vt:lpstr>Projecting the original data variables onto the biplot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Quinn, Julianne Dorothy (jdq6nn)</cp:lastModifiedBy>
  <cp:revision>788</cp:revision>
  <dcterms:created xsi:type="dcterms:W3CDTF">2006-08-16T00:00:00Z</dcterms:created>
  <dcterms:modified xsi:type="dcterms:W3CDTF">2020-09-03T02:37:54Z</dcterms:modified>
</cp:coreProperties>
</file>