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handoutMasterIdLst>
    <p:handoutMasterId r:id="rId30"/>
  </p:handoutMasterIdLst>
  <p:sldIdLst>
    <p:sldId id="256" r:id="rId2"/>
    <p:sldId id="305" r:id="rId3"/>
    <p:sldId id="427" r:id="rId4"/>
    <p:sldId id="378" r:id="rId5"/>
    <p:sldId id="344" r:id="rId6"/>
    <p:sldId id="397" r:id="rId7"/>
    <p:sldId id="416" r:id="rId8"/>
    <p:sldId id="400" r:id="rId9"/>
    <p:sldId id="417" r:id="rId10"/>
    <p:sldId id="419" r:id="rId11"/>
    <p:sldId id="420" r:id="rId12"/>
    <p:sldId id="418" r:id="rId13"/>
    <p:sldId id="342" r:id="rId14"/>
    <p:sldId id="353" r:id="rId15"/>
    <p:sldId id="431" r:id="rId16"/>
    <p:sldId id="432" r:id="rId17"/>
    <p:sldId id="354" r:id="rId18"/>
    <p:sldId id="355" r:id="rId19"/>
    <p:sldId id="421" r:id="rId20"/>
    <p:sldId id="437" r:id="rId21"/>
    <p:sldId id="422" r:id="rId22"/>
    <p:sldId id="423" r:id="rId23"/>
    <p:sldId id="433" r:id="rId24"/>
    <p:sldId id="434" r:id="rId25"/>
    <p:sldId id="435" r:id="rId26"/>
    <p:sldId id="438" r:id="rId27"/>
    <p:sldId id="436" r:id="rId28"/>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Cambria Math" panose="02040503050406030204" pitchFamily="18" charset="0"/>
      <p:regular r:id="rId37"/>
    </p:embeddedFont>
    <p:embeddedFont>
      <p:font typeface="CMU Bright" panose="020B0604020202020204" charset="0"/>
      <p:regular r:id="rId38"/>
      <p:bold r:id="rId39"/>
      <p:italic r:id="rId40"/>
      <p:boldItalic r:id="rId41"/>
    </p:embeddedFont>
    <p:embeddedFont>
      <p:font typeface="Gill Sans MT" panose="020B0502020104020203"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nne Quinn" initials="JQ"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70C0"/>
    <a:srgbClr val="F747E6"/>
    <a:srgbClr val="9B1595"/>
    <a:srgbClr val="994D00"/>
    <a:srgbClr val="4DAF4A"/>
    <a:srgbClr val="AC0000"/>
    <a:srgbClr val="984EA3"/>
    <a:srgbClr val="080808"/>
    <a:srgbClr val="F5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27522-3D66-4EFC-87D2-C7930BB95221}" v="1" dt="2020-05-07T02:34:46.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19" autoAdjust="0"/>
    <p:restoredTop sz="96061" autoAdjust="0"/>
  </p:normalViewPr>
  <p:slideViewPr>
    <p:cSldViewPr>
      <p:cViewPr varScale="1">
        <p:scale>
          <a:sx n="102" d="100"/>
          <a:sy n="102" d="100"/>
        </p:scale>
        <p:origin x="198" y="63"/>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8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0C27522-3D66-4EFC-87D2-C7930BB95221}"/>
    <pc:docChg chg="addSld">
      <pc:chgData name="" userId="" providerId="" clId="Web-{90C27522-3D66-4EFC-87D2-C7930BB95221}" dt="2020-05-07T02:34:46.912" v="0"/>
      <pc:docMkLst>
        <pc:docMk/>
      </pc:docMkLst>
      <pc:sldChg chg="new">
        <pc:chgData name="" userId="" providerId="" clId="Web-{90C27522-3D66-4EFC-87D2-C7930BB95221}" dt="2020-05-07T02:34:46.912" v="0"/>
        <pc:sldMkLst>
          <pc:docMk/>
          <pc:sldMk cId="1611721982" sldId="2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A2FEDD-B18D-4F08-B90A-F02966C56EEE}" type="datetimeFigureOut">
              <a:rPr lang="en-US" smtClean="0"/>
              <a:t>9/3/2020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697F78-A2D2-4017-94F3-8344B8CF64AB}" type="slidenum">
              <a:rPr lang="en-US" smtClean="0"/>
              <a:t>‹#›</a:t>
            </a:fld>
            <a:endParaRPr lang="en-US"/>
          </a:p>
        </p:txBody>
      </p:sp>
    </p:spTree>
    <p:extLst>
      <p:ext uri="{BB962C8B-B14F-4D97-AF65-F5344CB8AC3E}">
        <p14:creationId xmlns:p14="http://schemas.microsoft.com/office/powerpoint/2010/main" val="14527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AB784-4AF1-413D-AB7B-F5436CAD37BA}" type="datetimeFigureOut">
              <a:rPr lang="en-US" smtClean="0"/>
              <a:t>9/3/2020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4B61EE-8620-4879-91C8-A7D2C140D395}" type="slidenum">
              <a:rPr lang="en-US" smtClean="0"/>
              <a:t>‹#›</a:t>
            </a:fld>
            <a:endParaRPr lang="en-US"/>
          </a:p>
        </p:txBody>
      </p:sp>
    </p:spTree>
    <p:extLst>
      <p:ext uri="{BB962C8B-B14F-4D97-AF65-F5344CB8AC3E}">
        <p14:creationId xmlns:p14="http://schemas.microsoft.com/office/powerpoint/2010/main" val="372542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solidFill>
                  <a:srgbClr val="080808"/>
                </a:solidFill>
                <a:latin typeface="Gill Sans MT" panose="020B0502020104020203" pitchFamily="34" charset="0"/>
                <a:ea typeface="CMU Sans Serif" panose="02000603000000000000" pitchFamily="2"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CMU Bright" panose="02000603000000000000" pitchFamily="2" charset="0"/>
                <a:ea typeface="CMU Bright" panose="02000603000000000000" pitchFamily="2" charset="0"/>
                <a:cs typeface="CMU Bright" panose="02000603000000000000"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TextBox 3"/>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
        <p:nvSpPr>
          <p:cNvPr id="7" name="TextBox 6">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57200" y="1371600"/>
            <a:ext cx="8229600" cy="4495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a:cxnSpLocks/>
          </p:cNvCxnSpPr>
          <p:nvPr userDrawn="1"/>
        </p:nvCxnSpPr>
        <p:spPr>
          <a:xfrm>
            <a:off x="457200" y="1071324"/>
            <a:ext cx="822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3D0146-D179-464F-AB23-2BB8C64D0727}"/>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3" name="TextBox 12">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9" name="TextBox 8"/>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027DE668-E942-4BA9-8F38-851D79671806}"/>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7" name="TextBox 6">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8" name="TextBox 7"/>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457200" y="1295400"/>
            <a:ext cx="8229600" cy="4648200"/>
          </a:xfrm>
        </p:spPr>
        <p:txBody>
          <a:bodyPr/>
          <a:lstStyle>
            <a:lvl2pPr marL="742950" indent="-285750">
              <a:buFont typeface="Arial" panose="020B0604020202020204" pitchFamily="34" charset="0"/>
              <a:buChar char="•"/>
              <a:defRPr sz="2400">
                <a:latin typeface="CMU Bright" panose="02000603000000000000" pitchFamily="2" charset="0"/>
                <a:ea typeface="CMU Bright" panose="02000603000000000000" pitchFamily="2" charset="0"/>
                <a:cs typeface="CMU Bright" panose="02000603000000000000" pitchFamily="2" charset="0"/>
              </a:defRPr>
            </a:lvl2pPr>
            <a:lvl3pPr>
              <a:defRPr sz="2000">
                <a:latin typeface="CMU Bright" panose="02000603000000000000" pitchFamily="2" charset="0"/>
                <a:ea typeface="CMU Bright" panose="02000603000000000000" pitchFamily="2" charset="0"/>
                <a:cs typeface="CMU Bright" panose="02000603000000000000" pitchFamily="2" charset="0"/>
              </a:defRPr>
            </a:lvl3pPr>
            <a:lvl4pPr>
              <a:defRPr>
                <a:latin typeface="CMU Bright" panose="02000603000000000000" pitchFamily="2" charset="0"/>
                <a:ea typeface="CMU Bright" panose="02000603000000000000" pitchFamily="2" charset="0"/>
                <a:cs typeface="CMU Bright" panose="02000603000000000000" pitchFamily="2" charset="0"/>
              </a:defRPr>
            </a:lvl4pPr>
            <a:lvl5pPr>
              <a:defRPr>
                <a:latin typeface="CMU Bright" panose="02000603000000000000" pitchFamily="2" charset="0"/>
                <a:ea typeface="CMU Bright" panose="02000603000000000000" pitchFamily="2" charset="0"/>
                <a:cs typeface="CMU Bright" panose="02000603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a:cxnSpLocks/>
          </p:cNvCxnSpPr>
          <p:nvPr userDrawn="1"/>
        </p:nvCxnSpPr>
        <p:spPr>
          <a:xfrm>
            <a:off x="457200" y="1071324"/>
            <a:ext cx="822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86AB3F3-14ED-482D-8C7C-3C174C867BFE}"/>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2" name="TextBox 11"/>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
        <p:nvSpPr>
          <p:cNvPr id="13" name="TextBox 12">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none" baseline="0"/>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Box 8">
            <a:extLst>
              <a:ext uri="{FF2B5EF4-FFF2-40B4-BE49-F238E27FC236}">
                <a16:creationId xmlns:a16="http://schemas.microsoft.com/office/drawing/2014/main" id="{87AF4F21-20B7-4011-8948-4F6A5B631102}"/>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1" name="TextBox 10">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7" name="TextBox 6"/>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atin typeface="CMU Bright" panose="02000603000000000000" pitchFamily="2" charset="0"/>
                <a:ea typeface="CMU Bright" panose="02000603000000000000" pitchFamily="2" charset="0"/>
                <a:cs typeface="CMU Bright" panose="02000603000000000000" pitchFamily="2" charset="0"/>
              </a:defRPr>
            </a:lvl2pPr>
            <a:lvl3pPr>
              <a:defRPr sz="2000">
                <a:latin typeface="CMU Bright" panose="02000603000000000000" pitchFamily="2" charset="0"/>
                <a:ea typeface="CMU Bright" panose="02000603000000000000" pitchFamily="2" charset="0"/>
                <a:cs typeface="CMU Bright" panose="02000603000000000000" pitchFamily="2" charset="0"/>
              </a:defRPr>
            </a:lvl3pPr>
            <a:lvl4pPr>
              <a:defRPr sz="1800">
                <a:latin typeface="CMU Bright" panose="02000603000000000000" pitchFamily="2" charset="0"/>
                <a:ea typeface="CMU Bright" panose="02000603000000000000" pitchFamily="2" charset="0"/>
                <a:cs typeface="CMU Bright" panose="02000603000000000000" pitchFamily="2" charset="0"/>
              </a:defRPr>
            </a:lvl4pPr>
            <a:lvl5pPr>
              <a:defRPr sz="1800">
                <a:latin typeface="CMU Bright" panose="02000603000000000000" pitchFamily="2" charset="0"/>
                <a:ea typeface="CMU Bright" panose="02000603000000000000" pitchFamily="2" charset="0"/>
                <a:cs typeface="CMU Bright" panose="02000603000000000000"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atin typeface="CMU Bright" panose="02000603000000000000" pitchFamily="2" charset="0"/>
                <a:ea typeface="CMU Bright" panose="02000603000000000000" pitchFamily="2" charset="0"/>
                <a:cs typeface="CMU Bright" panose="02000603000000000000" pitchFamily="2" charset="0"/>
              </a:defRPr>
            </a:lvl2pPr>
            <a:lvl3pPr>
              <a:defRPr sz="2000">
                <a:latin typeface="CMU Bright" panose="02000603000000000000" pitchFamily="2" charset="0"/>
                <a:ea typeface="CMU Bright" panose="02000603000000000000" pitchFamily="2" charset="0"/>
                <a:cs typeface="CMU Bright" panose="02000603000000000000" pitchFamily="2" charset="0"/>
              </a:defRPr>
            </a:lvl3pPr>
            <a:lvl4pPr>
              <a:defRPr sz="1800">
                <a:latin typeface="CMU Bright" panose="02000603000000000000" pitchFamily="2" charset="0"/>
                <a:ea typeface="CMU Bright" panose="02000603000000000000" pitchFamily="2" charset="0"/>
                <a:cs typeface="CMU Bright" panose="02000603000000000000" pitchFamily="2" charset="0"/>
              </a:defRPr>
            </a:lvl4pPr>
            <a:lvl5pPr>
              <a:defRPr sz="1800">
                <a:latin typeface="CMU Bright" panose="02000603000000000000" pitchFamily="2" charset="0"/>
                <a:ea typeface="CMU Bright" panose="02000603000000000000" pitchFamily="2" charset="0"/>
                <a:cs typeface="CMU Bright" panose="02000603000000000000"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a:cxnSpLocks/>
          </p:cNvCxnSpPr>
          <p:nvPr userDrawn="1"/>
        </p:nvCxnSpPr>
        <p:spPr>
          <a:xfrm>
            <a:off x="457200" y="1071324"/>
            <a:ext cx="822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67EACDA-E3B5-4748-B362-EF15AD5021A4}"/>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4" name="TextBox 13">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0" name="TextBox 9"/>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Text Placeholder 2"/>
          <p:cNvSpPr>
            <a:spLocks noGrp="1"/>
          </p:cNvSpPr>
          <p:nvPr>
            <p:ph type="body" idx="1"/>
          </p:nvPr>
        </p:nvSpPr>
        <p:spPr>
          <a:xfrm>
            <a:off x="457200" y="1143000"/>
            <a:ext cx="4040188" cy="792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35162"/>
            <a:ext cx="4040188" cy="40846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43000"/>
            <a:ext cx="4041775" cy="792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935162"/>
            <a:ext cx="4041775" cy="40846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a:cxnSpLocks/>
          </p:cNvCxnSpPr>
          <p:nvPr userDrawn="1"/>
        </p:nvCxnSpPr>
        <p:spPr>
          <a:xfrm>
            <a:off x="457200" y="1071324"/>
            <a:ext cx="822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E7CA5B-6634-4D68-BBEE-E23D6A65A00F}"/>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6" name="TextBox 15">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2" name="TextBox 11"/>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cxnSp>
        <p:nvCxnSpPr>
          <p:cNvPr id="7" name="Straight Connector 6"/>
          <p:cNvCxnSpPr>
            <a:cxnSpLocks/>
          </p:cNvCxnSpPr>
          <p:nvPr userDrawn="1"/>
        </p:nvCxnSpPr>
        <p:spPr>
          <a:xfrm>
            <a:off x="457200" y="1071324"/>
            <a:ext cx="822960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3ABF768-4B8D-4443-ADBF-91227F7BE559}"/>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2" name="TextBox 11">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8" name="TextBox 7"/>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99FE01-A349-4D4A-89C2-9337B0B39F03}"/>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9" name="TextBox 8">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5" name="TextBox 4"/>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Box 9">
            <a:extLst>
              <a:ext uri="{FF2B5EF4-FFF2-40B4-BE49-F238E27FC236}">
                <a16:creationId xmlns:a16="http://schemas.microsoft.com/office/drawing/2014/main" id="{F84B8CEA-3483-4415-8F70-148251CC7B12}"/>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2" name="TextBox 11">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8" name="TextBox 7"/>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Box 9">
            <a:extLst>
              <a:ext uri="{FF2B5EF4-FFF2-40B4-BE49-F238E27FC236}">
                <a16:creationId xmlns:a16="http://schemas.microsoft.com/office/drawing/2014/main" id="{ED259C88-1912-488D-825C-A0DEFFE63BF9}"/>
              </a:ext>
            </a:extLst>
          </p:cNvPr>
          <p:cNvSpPr txBox="1"/>
          <p:nvPr userDrawn="1"/>
        </p:nvSpPr>
        <p:spPr>
          <a:xfrm>
            <a:off x="7772400" y="6432419"/>
            <a:ext cx="1143000" cy="307777"/>
          </a:xfrm>
          <a:prstGeom prst="rect">
            <a:avLst/>
          </a:prstGeom>
          <a:noFill/>
        </p:spPr>
        <p:txBody>
          <a:bodyPr wrap="square" rtlCol="0">
            <a:spAutoFit/>
          </a:bodyPr>
          <a:lstStyle/>
          <a:p>
            <a:pPr algn="r"/>
            <a:fld id="{667E1A3F-FB5B-4BC7-9C0E-B3F00C3AC118}" type="slidenum">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pPr algn="r"/>
              <a:t>‹#›</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12" name="TextBox 11">
            <a:extLst>
              <a:ext uri="{FF2B5EF4-FFF2-40B4-BE49-F238E27FC236}">
                <a16:creationId xmlns:a16="http://schemas.microsoft.com/office/drawing/2014/main" id="{9253F4D4-FED3-49A4-9537-075D1DE7382E}"/>
              </a:ext>
            </a:extLst>
          </p:cNvPr>
          <p:cNvSpPr txBox="1"/>
          <p:nvPr userDrawn="1"/>
        </p:nvSpPr>
        <p:spPr>
          <a:xfrm>
            <a:off x="6400800" y="6432420"/>
            <a:ext cx="1524000" cy="307777"/>
          </a:xfrm>
          <a:prstGeom prst="rect">
            <a:avLst/>
          </a:prstGeom>
          <a:noFill/>
        </p:spPr>
        <p:txBody>
          <a:bodyPr wrap="square" rtlCol="0">
            <a:spAutoFit/>
          </a:bodyPr>
          <a:lstStyle/>
          <a:p>
            <a:pPr algn="ctr"/>
            <a:fld id="{63D96EE0-91F5-4781-A41B-653131AAB8D1}" type="datetime3">
              <a:rPr lang="en-US" sz="1400" smtClean="0">
                <a:solidFill>
                  <a:schemeClr val="bg1">
                    <a:lumMod val="50000"/>
                  </a:schemeClr>
                </a:solidFill>
                <a:latin typeface="Calibri Light" panose="020F0302020204030204" pitchFamily="34" charset="0"/>
                <a:ea typeface="CMU Bright" panose="020B0604020202020204" charset="0"/>
                <a:cs typeface="CMU Bright" panose="020B0604020202020204" charset="0"/>
              </a:rPr>
              <a:t>3 September 2020</a:t>
            </a:fld>
            <a:endPar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endParaRPr>
          </a:p>
        </p:txBody>
      </p:sp>
      <p:sp>
        <p:nvSpPr>
          <p:cNvPr id="8" name="TextBox 7"/>
          <p:cNvSpPr txBox="1"/>
          <p:nvPr userDrawn="1"/>
        </p:nvSpPr>
        <p:spPr>
          <a:xfrm>
            <a:off x="3048000" y="6432421"/>
            <a:ext cx="3352800" cy="307777"/>
          </a:xfrm>
          <a:prstGeom prst="rect">
            <a:avLst/>
          </a:prstGeom>
          <a:noFill/>
        </p:spPr>
        <p:txBody>
          <a:bodyPr wrap="square" rtlCol="0">
            <a:spAutoFit/>
          </a:bodyPr>
          <a:lstStyle/>
          <a:p>
            <a:pPr algn="ctr"/>
            <a:r>
              <a:rPr lang="en-US" sz="1400" dirty="0">
                <a:solidFill>
                  <a:schemeClr val="bg1">
                    <a:lumMod val="50000"/>
                  </a:schemeClr>
                </a:solidFill>
                <a:latin typeface="Calibri Light" panose="020F0302020204030204" pitchFamily="34" charset="0"/>
                <a:ea typeface="CMU Bright" panose="020B0604020202020204" charset="0"/>
                <a:cs typeface="CMU Bright" panose="020B0604020202020204" charset="0"/>
              </a:rPr>
              <a:t>SYS 4021/6021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921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4648200"/>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p:cNvSpPr>
            <a:spLocks noGrp="1"/>
          </p:cNvSpPr>
          <p:nvPr>
            <p:ph type="dt" sz="half" idx="2"/>
          </p:nvPr>
        </p:nvSpPr>
        <p:spPr>
          <a:xfrm>
            <a:off x="6324600" y="6440951"/>
            <a:ext cx="1143000" cy="295129"/>
          </a:xfrm>
          <a:prstGeom prst="rect">
            <a:avLst/>
          </a:prstGeom>
        </p:spPr>
        <p:txBody>
          <a:bodyPr vert="horz" lIns="91440" tIns="45720" rIns="91440" bIns="45720" rtlCol="0" anchor="ctr"/>
          <a:lstStyle>
            <a:lvl1pPr algn="l">
              <a:defRPr sz="1400">
                <a:solidFill>
                  <a:schemeClr val="tx1">
                    <a:tint val="75000"/>
                  </a:schemeClr>
                </a:solidFill>
                <a:latin typeface="Calibri Light" panose="020F0302020204030204" pitchFamily="34" charset="0"/>
                <a:ea typeface="CMU Bright" panose="02000603000000000000" pitchFamily="2" charset="0"/>
                <a:cs typeface="CMU Bright" panose="02000603000000000000" pitchFamily="2" charset="0"/>
              </a:defRPr>
            </a:lvl1pPr>
          </a:lstStyle>
          <a:p>
            <a:fld id="{106453D6-5E8B-4273-A821-4A4E06412C82}" type="datetime1">
              <a:rPr lang="en-US" smtClean="0"/>
              <a:t>9/3/2020</a:t>
            </a:fld>
            <a:endParaRPr lang="en-US" dirty="0"/>
          </a:p>
        </p:txBody>
      </p:sp>
      <p:sp>
        <p:nvSpPr>
          <p:cNvPr id="6" name="Slide Number Placeholder 5"/>
          <p:cNvSpPr>
            <a:spLocks noGrp="1"/>
          </p:cNvSpPr>
          <p:nvPr>
            <p:ph type="sldNum" sz="quarter" idx="4"/>
          </p:nvPr>
        </p:nvSpPr>
        <p:spPr>
          <a:xfrm>
            <a:off x="7543800" y="6440951"/>
            <a:ext cx="1143000" cy="264649"/>
          </a:xfrm>
          <a:prstGeom prst="rect">
            <a:avLst/>
          </a:prstGeom>
        </p:spPr>
        <p:txBody>
          <a:bodyPr vert="horz" lIns="91440" tIns="45720" rIns="91440" bIns="45720" rtlCol="0" anchor="ctr"/>
          <a:lstStyle>
            <a:lvl1pPr algn="r">
              <a:defRPr sz="1400">
                <a:solidFill>
                  <a:schemeClr val="tx1">
                    <a:tint val="75000"/>
                  </a:schemeClr>
                </a:solidFill>
                <a:latin typeface="Calibri Light" panose="020F0302020204030204" pitchFamily="34" charset="0"/>
                <a:ea typeface="CMU Bright" panose="02000603000000000000" pitchFamily="2" charset="0"/>
                <a:cs typeface="CMU Bright" panose="02000603000000000000" pitchFamily="2" charset="0"/>
              </a:defRPr>
            </a:lvl1pPr>
          </a:lstStyle>
          <a:p>
            <a:fld id="{B6F15528-21DE-4FAA-801E-634DDDAF4B2B}" type="slidenum">
              <a:rPr lang="en-US" smtClean="0"/>
              <a:pPr/>
              <a:t>‹#›</a:t>
            </a:fld>
            <a:endParaRPr lang="en-US" dirty="0"/>
          </a:p>
        </p:txBody>
      </p:sp>
      <p:cxnSp>
        <p:nvCxnSpPr>
          <p:cNvPr id="7" name="Straight Connector 6"/>
          <p:cNvCxnSpPr>
            <a:cxnSpLocks/>
          </p:cNvCxnSpPr>
          <p:nvPr userDrawn="1"/>
        </p:nvCxnSpPr>
        <p:spPr>
          <a:xfrm>
            <a:off x="2743200" y="6416041"/>
            <a:ext cx="6019800"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uva logo">
            <a:extLst>
              <a:ext uri="{FF2B5EF4-FFF2-40B4-BE49-F238E27FC236}">
                <a16:creationId xmlns:a16="http://schemas.microsoft.com/office/drawing/2014/main" id="{997F4BF2-E6A3-4E30-A0E4-767185C6E92A}"/>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2400" y="6125534"/>
            <a:ext cx="2514600" cy="63083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3200" kern="1200">
          <a:solidFill>
            <a:srgbClr val="080808"/>
          </a:solidFill>
          <a:latin typeface="Gill Sans MT" panose="020B0502020104020203" pitchFamily="34" charset="0"/>
          <a:ea typeface="CMU Sans Serif" panose="02000603000000000000" pitchFamily="2" charset="0"/>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None/>
        <a:defRPr sz="2400" kern="1200">
          <a:solidFill>
            <a:srgbClr val="080808"/>
          </a:solidFill>
          <a:latin typeface="CMU Bright" panose="02000603000000000000" pitchFamily="2" charset="0"/>
          <a:ea typeface="CMU Bright" panose="02000603000000000000" pitchFamily="2" charset="0"/>
          <a:cs typeface="CMU Bright" panose="02000603000000000000" pitchFamily="2"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8A9-F440-4A7A-891F-E5FA0F42CF5D}"/>
              </a:ext>
            </a:extLst>
          </p:cNvPr>
          <p:cNvSpPr>
            <a:spLocks noGrp="1"/>
          </p:cNvSpPr>
          <p:nvPr>
            <p:ph type="ctrTitle"/>
          </p:nvPr>
        </p:nvSpPr>
        <p:spPr/>
        <p:txBody>
          <a:bodyPr>
            <a:normAutofit/>
          </a:bodyPr>
          <a:lstStyle/>
          <a:p>
            <a:r>
              <a:rPr lang="en-US" dirty="0"/>
              <a:t>Principal Components </a:t>
            </a:r>
            <a:r>
              <a:rPr lang="en-US"/>
              <a:t>Analysis 3 </a:t>
            </a:r>
            <a:r>
              <a:rPr lang="en-US" dirty="0"/>
              <a:t>(PCA)</a:t>
            </a:r>
          </a:p>
        </p:txBody>
      </p:sp>
      <p:sp>
        <p:nvSpPr>
          <p:cNvPr id="3" name="Subtitle 2">
            <a:extLst>
              <a:ext uri="{FF2B5EF4-FFF2-40B4-BE49-F238E27FC236}">
                <a16:creationId xmlns:a16="http://schemas.microsoft.com/office/drawing/2014/main" id="{AFE36DF8-96FC-4ADB-901C-8F726D7A051C}"/>
              </a:ext>
            </a:extLst>
          </p:cNvPr>
          <p:cNvSpPr>
            <a:spLocks noGrp="1"/>
          </p:cNvSpPr>
          <p:nvPr>
            <p:ph type="subTitle" idx="1"/>
          </p:nvPr>
        </p:nvSpPr>
        <p:spPr/>
        <p:txBody>
          <a:bodyPr/>
          <a:lstStyle/>
          <a:p>
            <a:r>
              <a:rPr lang="en-US" dirty="0"/>
              <a:t>SYS 4021/6021</a:t>
            </a:r>
          </a:p>
          <a:p>
            <a:r>
              <a:rPr lang="en-US" dirty="0"/>
              <a:t>Laura Barnes and Julianne Quinn</a:t>
            </a:r>
          </a:p>
        </p:txBody>
      </p:sp>
    </p:spTree>
    <p:extLst>
      <p:ext uri="{BB962C8B-B14F-4D97-AF65-F5344CB8AC3E}">
        <p14:creationId xmlns:p14="http://schemas.microsoft.com/office/powerpoint/2010/main" val="16117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0CF9-5C18-4034-A84A-6713833CF9AA}"/>
              </a:ext>
            </a:extLst>
          </p:cNvPr>
          <p:cNvSpPr>
            <a:spLocks noGrp="1"/>
          </p:cNvSpPr>
          <p:nvPr>
            <p:ph type="title"/>
          </p:nvPr>
        </p:nvSpPr>
        <p:spPr/>
        <p:txBody>
          <a:bodyPr/>
          <a:lstStyle/>
          <a:p>
            <a:r>
              <a:rPr lang="en-US" dirty="0"/>
              <a:t>PCA w/ the correlation vs. covariance matrix</a:t>
            </a:r>
          </a:p>
        </p:txBody>
      </p:sp>
      <p:pic>
        <p:nvPicPr>
          <p:cNvPr id="7" name="Content Placeholder 6" descr="A screenshot of a cell phone&#10;&#10;Description automatically generated">
            <a:extLst>
              <a:ext uri="{FF2B5EF4-FFF2-40B4-BE49-F238E27FC236}">
                <a16:creationId xmlns:a16="http://schemas.microsoft.com/office/drawing/2014/main" id="{9A68D5FA-AC30-4592-A2C3-4C82FD160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4693623" cy="2383964"/>
          </a:xfrm>
        </p:spPr>
      </p:pic>
      <p:pic>
        <p:nvPicPr>
          <p:cNvPr id="9" name="Picture 8" descr="A screenshot of a cell phone&#10;&#10;Description automatically generated">
            <a:extLst>
              <a:ext uri="{FF2B5EF4-FFF2-40B4-BE49-F238E27FC236}">
                <a16:creationId xmlns:a16="http://schemas.microsoft.com/office/drawing/2014/main" id="{D3C87A4F-44E8-4483-BF23-9F7D3C872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733800"/>
            <a:ext cx="4693623" cy="2383964"/>
          </a:xfrm>
          <a:prstGeom prst="rect">
            <a:avLst/>
          </a:prstGeom>
        </p:spPr>
      </p:pic>
      <p:sp>
        <p:nvSpPr>
          <p:cNvPr id="5" name="Content Placeholder 2">
            <a:extLst>
              <a:ext uri="{FF2B5EF4-FFF2-40B4-BE49-F238E27FC236}">
                <a16:creationId xmlns:a16="http://schemas.microsoft.com/office/drawing/2014/main" id="{5FD02DA4-1221-49BD-9EFA-8E3D258F5F57}"/>
              </a:ext>
            </a:extLst>
          </p:cNvPr>
          <p:cNvSpPr txBox="1">
            <a:spLocks/>
          </p:cNvSpPr>
          <p:nvPr/>
        </p:nvSpPr>
        <p:spPr>
          <a:xfrm>
            <a:off x="5181600" y="1295400"/>
            <a:ext cx="3505200" cy="4648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None/>
              <a:defRPr sz="2400" kern="1200">
                <a:solidFill>
                  <a:srgbClr val="080808"/>
                </a:solidFill>
                <a:latin typeface="CMU Bright" panose="02000603000000000000" pitchFamily="2" charset="0"/>
                <a:ea typeface="CMU Bright" panose="02000603000000000000" pitchFamily="2" charset="0"/>
                <a:cs typeface="CMU Bright" panose="02000603000000000000" pitchFamily="2"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dirty="0"/>
              <a:t>Using the covariance matrix, </a:t>
            </a:r>
            <a:r>
              <a:rPr lang="en-US" dirty="0">
                <a:solidFill>
                  <a:srgbClr val="00B050"/>
                </a:solidFill>
              </a:rPr>
              <a:t>ACCDMG</a:t>
            </a:r>
            <a:r>
              <a:rPr lang="en-US" dirty="0"/>
              <a:t> dominates everything because it encompasses the other damages. </a:t>
            </a:r>
            <a:r>
              <a:rPr lang="en-US" dirty="0">
                <a:solidFill>
                  <a:srgbClr val="00B0F0"/>
                </a:solidFill>
              </a:rPr>
              <a:t>TOTKLD</a:t>
            </a:r>
            <a:r>
              <a:rPr lang="en-US" dirty="0"/>
              <a:t> and </a:t>
            </a:r>
            <a:r>
              <a:rPr lang="en-US" dirty="0">
                <a:solidFill>
                  <a:srgbClr val="7030A0"/>
                </a:solidFill>
              </a:rPr>
              <a:t>TOTINJ</a:t>
            </a:r>
            <a:r>
              <a:rPr lang="en-US" dirty="0"/>
              <a:t> are extremely small because they’re different units ($ vs. people)</a:t>
            </a:r>
          </a:p>
          <a:p>
            <a:pPr marL="0" indent="0"/>
            <a:endParaRPr lang="en-US" dirty="0"/>
          </a:p>
          <a:p>
            <a:pPr marL="0" indent="0"/>
            <a:r>
              <a:rPr lang="en-US" dirty="0"/>
              <a:t>Using the correlation matrix, </a:t>
            </a:r>
            <a:r>
              <a:rPr lang="en-US" dirty="0">
                <a:solidFill>
                  <a:srgbClr val="00B0F0"/>
                </a:solidFill>
              </a:rPr>
              <a:t>TOTKLD</a:t>
            </a:r>
            <a:r>
              <a:rPr lang="en-US" dirty="0"/>
              <a:t> and </a:t>
            </a:r>
            <a:r>
              <a:rPr lang="en-US" dirty="0">
                <a:solidFill>
                  <a:srgbClr val="7030A0"/>
                </a:solidFill>
              </a:rPr>
              <a:t>TOTINJ</a:t>
            </a:r>
            <a:r>
              <a:rPr lang="en-US" dirty="0"/>
              <a:t> become more significant. And </a:t>
            </a:r>
            <a:r>
              <a:rPr lang="en-US" dirty="0">
                <a:solidFill>
                  <a:srgbClr val="C00000"/>
                </a:solidFill>
              </a:rPr>
              <a:t>EQPDMG</a:t>
            </a:r>
            <a:r>
              <a:rPr lang="en-US" dirty="0"/>
              <a:t> is almost as important as </a:t>
            </a:r>
            <a:r>
              <a:rPr lang="en-US" dirty="0">
                <a:solidFill>
                  <a:srgbClr val="00B050"/>
                </a:solidFill>
              </a:rPr>
              <a:t>ACCDMG</a:t>
            </a:r>
            <a:r>
              <a:rPr lang="en-US" dirty="0"/>
              <a:t>, suggesting that is most of the damages.</a:t>
            </a:r>
          </a:p>
        </p:txBody>
      </p:sp>
      <p:sp>
        <p:nvSpPr>
          <p:cNvPr id="3" name="Rectangle 2">
            <a:extLst>
              <a:ext uri="{FF2B5EF4-FFF2-40B4-BE49-F238E27FC236}">
                <a16:creationId xmlns:a16="http://schemas.microsoft.com/office/drawing/2014/main" id="{B8FF3AB9-6586-4BAC-9EA3-2C8E094D635F}"/>
              </a:ext>
            </a:extLst>
          </p:cNvPr>
          <p:cNvSpPr/>
          <p:nvPr/>
        </p:nvSpPr>
        <p:spPr>
          <a:xfrm>
            <a:off x="762000" y="3276600"/>
            <a:ext cx="6096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6858B910-08BA-4BBA-9364-BFD2CDB040C0}"/>
              </a:ext>
            </a:extLst>
          </p:cNvPr>
          <p:cNvSpPr/>
          <p:nvPr/>
        </p:nvSpPr>
        <p:spPr>
          <a:xfrm>
            <a:off x="2133600" y="5791200"/>
            <a:ext cx="6096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F1AAC083-954E-4C03-B12F-229DA1784A29}"/>
              </a:ext>
            </a:extLst>
          </p:cNvPr>
          <p:cNvSpPr/>
          <p:nvPr/>
        </p:nvSpPr>
        <p:spPr>
          <a:xfrm>
            <a:off x="762000" y="5791200"/>
            <a:ext cx="6096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a:extLst>
              <a:ext uri="{FF2B5EF4-FFF2-40B4-BE49-F238E27FC236}">
                <a16:creationId xmlns:a16="http://schemas.microsoft.com/office/drawing/2014/main" id="{F72752BD-1C72-4A87-A072-6D82EFAB38CF}"/>
              </a:ext>
            </a:extLst>
          </p:cNvPr>
          <p:cNvSpPr/>
          <p:nvPr/>
        </p:nvSpPr>
        <p:spPr>
          <a:xfrm>
            <a:off x="2864823" y="3276600"/>
            <a:ext cx="533400" cy="228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a:extLst>
              <a:ext uri="{FF2B5EF4-FFF2-40B4-BE49-F238E27FC236}">
                <a16:creationId xmlns:a16="http://schemas.microsoft.com/office/drawing/2014/main" id="{D8D2B628-18AD-423D-8E1C-707551904EFC}"/>
              </a:ext>
            </a:extLst>
          </p:cNvPr>
          <p:cNvSpPr/>
          <p:nvPr/>
        </p:nvSpPr>
        <p:spPr>
          <a:xfrm>
            <a:off x="3581400" y="3276600"/>
            <a:ext cx="5334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a:extLst>
              <a:ext uri="{FF2B5EF4-FFF2-40B4-BE49-F238E27FC236}">
                <a16:creationId xmlns:a16="http://schemas.microsoft.com/office/drawing/2014/main" id="{7CAA4BEE-BED8-4050-A0C4-8DD98D1F4F4B}"/>
              </a:ext>
            </a:extLst>
          </p:cNvPr>
          <p:cNvSpPr/>
          <p:nvPr/>
        </p:nvSpPr>
        <p:spPr>
          <a:xfrm>
            <a:off x="2864823" y="5791200"/>
            <a:ext cx="533400" cy="228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a:extLst>
              <a:ext uri="{FF2B5EF4-FFF2-40B4-BE49-F238E27FC236}">
                <a16:creationId xmlns:a16="http://schemas.microsoft.com/office/drawing/2014/main" id="{CCF1DDA4-BD62-4E38-846C-139B1A979FF3}"/>
              </a:ext>
            </a:extLst>
          </p:cNvPr>
          <p:cNvSpPr/>
          <p:nvPr/>
        </p:nvSpPr>
        <p:spPr>
          <a:xfrm>
            <a:off x="3581400" y="5791200"/>
            <a:ext cx="5334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568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0CF9-5C18-4034-A84A-6713833CF9AA}"/>
              </a:ext>
            </a:extLst>
          </p:cNvPr>
          <p:cNvSpPr>
            <a:spLocks noGrp="1"/>
          </p:cNvSpPr>
          <p:nvPr>
            <p:ph type="title"/>
          </p:nvPr>
        </p:nvSpPr>
        <p:spPr/>
        <p:txBody>
          <a:bodyPr/>
          <a:lstStyle/>
          <a:p>
            <a:r>
              <a:rPr lang="en-US" dirty="0"/>
              <a:t>PCA w/ the correlation vs. covariance matrix</a:t>
            </a:r>
          </a:p>
        </p:txBody>
      </p:sp>
      <p:pic>
        <p:nvPicPr>
          <p:cNvPr id="6" name="Content Placeholder 5" descr="A screenshot of a cell phone&#10;&#10;Description automatically generated">
            <a:extLst>
              <a:ext uri="{FF2B5EF4-FFF2-40B4-BE49-F238E27FC236}">
                <a16:creationId xmlns:a16="http://schemas.microsoft.com/office/drawing/2014/main" id="{F2F0DBDC-CCA8-4FB1-8EC6-7AF49CF95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4693623" cy="2383964"/>
          </a:xfrm>
        </p:spPr>
      </p:pic>
      <p:pic>
        <p:nvPicPr>
          <p:cNvPr id="8" name="Picture 7" descr="A screenshot of a cell phone&#10;&#10;Description automatically generated">
            <a:extLst>
              <a:ext uri="{FF2B5EF4-FFF2-40B4-BE49-F238E27FC236}">
                <a16:creationId xmlns:a16="http://schemas.microsoft.com/office/drawing/2014/main" id="{2E6E9994-3BD5-4B09-AD66-E6C038260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637161"/>
            <a:ext cx="4693623" cy="2383964"/>
          </a:xfrm>
          <a:prstGeom prst="rect">
            <a:avLst/>
          </a:prstGeom>
        </p:spPr>
      </p:pic>
      <p:sp>
        <p:nvSpPr>
          <p:cNvPr id="5" name="Content Placeholder 2">
            <a:extLst>
              <a:ext uri="{FF2B5EF4-FFF2-40B4-BE49-F238E27FC236}">
                <a16:creationId xmlns:a16="http://schemas.microsoft.com/office/drawing/2014/main" id="{FC38E908-6EB5-48A5-8B0E-1E782B4F399B}"/>
              </a:ext>
            </a:extLst>
          </p:cNvPr>
          <p:cNvSpPr txBox="1">
            <a:spLocks/>
          </p:cNvSpPr>
          <p:nvPr/>
        </p:nvSpPr>
        <p:spPr>
          <a:xfrm>
            <a:off x="5181600" y="1295400"/>
            <a:ext cx="3505200" cy="4953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None/>
              <a:defRPr sz="2400" kern="1200">
                <a:solidFill>
                  <a:srgbClr val="080808"/>
                </a:solidFill>
                <a:latin typeface="CMU Bright" panose="02000603000000000000" pitchFamily="2" charset="0"/>
                <a:ea typeface="CMU Bright" panose="02000603000000000000" pitchFamily="2" charset="0"/>
                <a:cs typeface="CMU Bright" panose="02000603000000000000" pitchFamily="2"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dirty="0"/>
              <a:t>Using the covariance matrix, almost all of the information is explained by the first PC, which is dominated by ACCDMG.</a:t>
            </a:r>
          </a:p>
          <a:p>
            <a:pPr marL="0" indent="0"/>
            <a:endParaRPr lang="en-US" dirty="0"/>
          </a:p>
          <a:p>
            <a:pPr marL="0" indent="0"/>
            <a:r>
              <a:rPr lang="en-US" dirty="0"/>
              <a:t>Using the correlation matrix, several PCs are needed to explain the variability, as TOTKLD and TOTINJ are more important, and vary in different ways than ACCDMG.</a:t>
            </a:r>
          </a:p>
        </p:txBody>
      </p:sp>
    </p:spTree>
    <p:extLst>
      <p:ext uri="{BB962C8B-B14F-4D97-AF65-F5344CB8AC3E}">
        <p14:creationId xmlns:p14="http://schemas.microsoft.com/office/powerpoint/2010/main" val="93746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3D3E-5499-412F-AD53-3E4F81D41820}"/>
              </a:ext>
            </a:extLst>
          </p:cNvPr>
          <p:cNvSpPr>
            <a:spLocks noGrp="1"/>
          </p:cNvSpPr>
          <p:nvPr>
            <p:ph type="title"/>
          </p:nvPr>
        </p:nvSpPr>
        <p:spPr/>
        <p:txBody>
          <a:bodyPr/>
          <a:lstStyle/>
          <a:p>
            <a:r>
              <a:rPr lang="en-US" dirty="0"/>
              <a:t>PCA w/ covariance vs. correlation matrix</a:t>
            </a:r>
          </a:p>
        </p:txBody>
      </p:sp>
      <p:sp>
        <p:nvSpPr>
          <p:cNvPr id="3" name="Content Placeholder 2">
            <a:extLst>
              <a:ext uri="{FF2B5EF4-FFF2-40B4-BE49-F238E27FC236}">
                <a16:creationId xmlns:a16="http://schemas.microsoft.com/office/drawing/2014/main" id="{75AAD884-5652-4685-A4CA-7C93A812318B}"/>
              </a:ext>
            </a:extLst>
          </p:cNvPr>
          <p:cNvSpPr>
            <a:spLocks noGrp="1"/>
          </p:cNvSpPr>
          <p:nvPr>
            <p:ph idx="1"/>
          </p:nvPr>
        </p:nvSpPr>
        <p:spPr/>
        <p:txBody>
          <a:bodyPr/>
          <a:lstStyle/>
          <a:p>
            <a:pPr marL="0" indent="0"/>
            <a:r>
              <a:rPr lang="en-US" dirty="0"/>
              <a:t>If multiple variables with widely different magnitudes are used for PCA, it is generally best to use the correlation matrix to remove this influence</a:t>
            </a:r>
          </a:p>
          <a:p>
            <a:pPr marL="0" indent="0"/>
            <a:endParaRPr lang="en-US" dirty="0"/>
          </a:p>
          <a:p>
            <a:pPr marL="0" indent="0"/>
            <a:r>
              <a:rPr lang="en-US" dirty="0"/>
              <a:t>But if the data consists of the same variable at multiple locations, the covariance matrix might be preferred even if the magnitudes across locations vary</a:t>
            </a:r>
          </a:p>
          <a:p>
            <a:pPr marL="0" indent="0"/>
            <a:endParaRPr lang="en-US" dirty="0"/>
          </a:p>
          <a:p>
            <a:pPr marL="0" indent="0"/>
            <a:r>
              <a:rPr lang="en-US" dirty="0"/>
              <a:t>Examples of data like this include gridded spatial data and images</a:t>
            </a:r>
          </a:p>
        </p:txBody>
      </p:sp>
    </p:spTree>
    <p:extLst>
      <p:ext uri="{BB962C8B-B14F-4D97-AF65-F5344CB8AC3E}">
        <p14:creationId xmlns:p14="http://schemas.microsoft.com/office/powerpoint/2010/main" val="416076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do you perform PCA on gridded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r>
                  <a:rPr lang="en-US" dirty="0"/>
                  <a:t>Our data, X, are often composed of a time series of multiple variables, e.g. temperature at multiple locations:</a:t>
                </a:r>
              </a:p>
              <a:p>
                <a:pPr marL="0" indent="0"/>
                <a:endParaRPr lang="en-US" dirty="0"/>
              </a:p>
              <a:p>
                <a:pPr marL="0" indent="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23</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32</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2</m:t>
                                        </m:r>
                                      </m:sub>
                                    </m:sSub>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33</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3</m:t>
                                        </m:r>
                                      </m:sub>
                                    </m:sSub>
                                  </m:e>
                                </m:eqArr>
                              </m:e>
                            </m:mr>
                          </m:m>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smtClean="0">
                                        <a:latin typeface="Cambria Math" panose="02040503050406030204" pitchFamily="18" charset="0"/>
                                      </a:rPr>
                                      <m:t>𝑚</m:t>
                                    </m:r>
                                  </m:sub>
                                </m:sSub>
                              </m:e>
                            </m:mr>
                            <m:mr>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i="1">
                                        <a:latin typeface="Cambria Math" panose="02040503050406030204" pitchFamily="18" charset="0"/>
                                      </a:rPr>
                                      <m:t>𝑚</m:t>
                                    </m:r>
                                  </m:sub>
                                </m:sSub>
                              </m:e>
                            </m:mr>
                            <m:mr>
                              <m:e>
                                <m:eqArr>
                                  <m:eqArrPr>
                                    <m:ctrlPr>
                                      <a:rPr lang="en-US" i="1">
                                        <a:latin typeface="Cambria Math" panose="02040503050406030204" pitchFamily="18" charset="0"/>
                                      </a:rPr>
                                    </m:ctrlPr>
                                  </m:eqArrP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r>
                                          <a:rPr lang="en-US" i="1">
                                            <a:latin typeface="Cambria Math" panose="02040503050406030204" pitchFamily="18" charset="0"/>
                                          </a:rPr>
                                          <m:t>𝑚</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𝑚</m:t>
                                        </m:r>
                                      </m:sub>
                                    </m:sSub>
                                  </m:e>
                                </m:eqArr>
                              </m:e>
                            </m:mr>
                          </m:m>
                        </m:e>
                      </m:d>
                    </m:oMath>
                  </m:oMathPara>
                </a14:m>
                <a:endParaRPr lang="en-US" dirty="0"/>
              </a:p>
              <a:p>
                <a:pPr marL="0" indent="0"/>
                <a:endParaRPr lang="en-US" dirty="0"/>
              </a:p>
              <a:p>
                <a:pPr marL="0" indent="0"/>
                <a:r>
                  <a:rPr lang="en-US" dirty="0"/>
                  <a:t>Instead of storing </a:t>
                </a:r>
                <a:r>
                  <a:rPr lang="en-US" i="1" dirty="0"/>
                  <a:t>M</a:t>
                </a:r>
                <a:r>
                  <a:rPr lang="en-US" dirty="0"/>
                  <a:t> variables, can we reduce our data to </a:t>
                </a:r>
                <a:r>
                  <a:rPr lang="en-US" i="1" dirty="0"/>
                  <a:t>K </a:t>
                </a:r>
                <a:r>
                  <a:rPr lang="en-US" dirty="0"/>
                  <a:t>transformed variables with almost as much information?</a:t>
                </a:r>
              </a:p>
              <a:p>
                <a:pPr marL="0" indent="0"/>
                <a:endParaRPr lang="en-US" dirty="0"/>
              </a:p>
              <a:p>
                <a:pPr marL="0" indent="0"/>
                <a:r>
                  <a:rPr lang="en-US" dirty="0"/>
                  <a:t>And are there common patterns of spatial variability in our data?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1050" b="-1706"/>
                </a:stretch>
              </a:blipFill>
            </p:spPr>
            <p:txBody>
              <a:bodyPr/>
              <a:lstStyle/>
              <a:p>
                <a:r>
                  <a:rPr lang="en-US">
                    <a:noFill/>
                  </a:rPr>
                  <a:t> </a:t>
                </a:r>
              </a:p>
            </p:txBody>
          </p:sp>
        </mc:Fallback>
      </mc:AlternateContent>
      <p:sp>
        <p:nvSpPr>
          <p:cNvPr id="4" name="TextBox 3"/>
          <p:cNvSpPr txBox="1"/>
          <p:nvPr/>
        </p:nvSpPr>
        <p:spPr>
          <a:xfrm>
            <a:off x="3200400" y="2063234"/>
            <a:ext cx="3429000" cy="369332"/>
          </a:xfrm>
          <a:prstGeom prst="rect">
            <a:avLst/>
          </a:prstGeom>
          <a:noFill/>
        </p:spPr>
        <p:txBody>
          <a:bodyPr wrap="square" rtlCol="0">
            <a:spAutoFit/>
          </a:bodyPr>
          <a:lstStyle/>
          <a:p>
            <a:r>
              <a:rPr lang="en-US" dirty="0">
                <a:solidFill>
                  <a:schemeClr val="accent6">
                    <a:lumMod val="75000"/>
                  </a:schemeClr>
                </a:solidFill>
              </a:rPr>
              <a:t>Pixel 1   Pixel 2    Pixel 3  … Pixel </a:t>
            </a:r>
            <a:r>
              <a:rPr lang="en-US" i="1" dirty="0">
                <a:solidFill>
                  <a:schemeClr val="accent6">
                    <a:lumMod val="75000"/>
                  </a:schemeClr>
                </a:solidFill>
              </a:rPr>
              <a:t>m</a:t>
            </a:r>
          </a:p>
        </p:txBody>
      </p:sp>
      <p:sp>
        <p:nvSpPr>
          <p:cNvPr id="5" name="TextBox 4"/>
          <p:cNvSpPr txBox="1"/>
          <p:nvPr/>
        </p:nvSpPr>
        <p:spPr>
          <a:xfrm>
            <a:off x="6324600" y="2362200"/>
            <a:ext cx="990600" cy="1631216"/>
          </a:xfrm>
          <a:prstGeom prst="rect">
            <a:avLst/>
          </a:prstGeom>
          <a:noFill/>
        </p:spPr>
        <p:txBody>
          <a:bodyPr wrap="square" rtlCol="0">
            <a:spAutoFit/>
          </a:bodyPr>
          <a:lstStyle/>
          <a:p>
            <a:r>
              <a:rPr lang="en-US" sz="2000" dirty="0">
                <a:solidFill>
                  <a:schemeClr val="accent6">
                    <a:lumMod val="75000"/>
                  </a:schemeClr>
                </a:solidFill>
              </a:rPr>
              <a:t>Year 1</a:t>
            </a:r>
          </a:p>
          <a:p>
            <a:r>
              <a:rPr lang="en-US" sz="2000" dirty="0">
                <a:solidFill>
                  <a:schemeClr val="accent6">
                    <a:lumMod val="75000"/>
                  </a:schemeClr>
                </a:solidFill>
              </a:rPr>
              <a:t>Year 2</a:t>
            </a:r>
          </a:p>
          <a:p>
            <a:r>
              <a:rPr lang="en-US" sz="2000" dirty="0">
                <a:solidFill>
                  <a:schemeClr val="accent6">
                    <a:lumMod val="75000"/>
                  </a:schemeClr>
                </a:solidFill>
              </a:rPr>
              <a:t>Year 3</a:t>
            </a:r>
          </a:p>
          <a:p>
            <a:r>
              <a:rPr lang="en-US" sz="2000" dirty="0">
                <a:solidFill>
                  <a:schemeClr val="accent6">
                    <a:lumMod val="75000"/>
                  </a:schemeClr>
                </a:solidFill>
              </a:rPr>
              <a:t>…</a:t>
            </a:r>
          </a:p>
          <a:p>
            <a:r>
              <a:rPr lang="en-US" sz="2000" dirty="0">
                <a:solidFill>
                  <a:schemeClr val="accent6">
                    <a:lumMod val="75000"/>
                  </a:schemeClr>
                </a:solidFill>
              </a:rPr>
              <a:t>Year</a:t>
            </a:r>
            <a:r>
              <a:rPr lang="en-US" sz="2000" i="1" dirty="0">
                <a:solidFill>
                  <a:schemeClr val="accent6">
                    <a:lumMod val="75000"/>
                  </a:schemeClr>
                </a:solidFill>
              </a:rPr>
              <a:t> n</a:t>
            </a:r>
          </a:p>
        </p:txBody>
      </p:sp>
    </p:spTree>
    <p:extLst>
      <p:ext uri="{BB962C8B-B14F-4D97-AF65-F5344CB8AC3E}">
        <p14:creationId xmlns:p14="http://schemas.microsoft.com/office/powerpoint/2010/main" val="60285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on global temperature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4" y="2299389"/>
            <a:ext cx="3162300" cy="3162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850" y="2286000"/>
            <a:ext cx="3162300" cy="3162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821" y="2289810"/>
            <a:ext cx="3154680" cy="3154680"/>
          </a:xfrm>
          <a:prstGeom prst="rect">
            <a:avLst/>
          </a:prstGeom>
        </p:spPr>
      </p:pic>
      <p:sp>
        <p:nvSpPr>
          <p:cNvPr id="7" name="Rectangle 6"/>
          <p:cNvSpPr/>
          <p:nvPr/>
        </p:nvSpPr>
        <p:spPr>
          <a:xfrm>
            <a:off x="381000" y="1295400"/>
            <a:ext cx="8458200" cy="830997"/>
          </a:xfrm>
          <a:prstGeom prst="rect">
            <a:avLst/>
          </a:prstGeom>
        </p:spPr>
        <p:txBody>
          <a:bodyPr wrap="square">
            <a:spAutoFit/>
          </a:bodyPr>
          <a:lstStyle/>
          <a:p>
            <a:r>
              <a:rPr lang="en-US" sz="2400" dirty="0">
                <a:latin typeface="CMU Bright" panose="020B0604020202020204" charset="0"/>
                <a:ea typeface="CMU Bright" panose="020B0604020202020204" charset="0"/>
                <a:cs typeface="CMU Bright" panose="020B0604020202020204" charset="0"/>
              </a:rPr>
              <a:t>Are there common patterns of global variability in 78 years of annual temperatures at 13,253 locations?</a:t>
            </a:r>
          </a:p>
        </p:txBody>
      </p:sp>
    </p:spTree>
    <p:extLst>
      <p:ext uri="{BB962C8B-B14F-4D97-AF65-F5344CB8AC3E}">
        <p14:creationId xmlns:p14="http://schemas.microsoft.com/office/powerpoint/2010/main" val="106766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21B0-8643-487E-B62C-F22B29C4E9AC}"/>
              </a:ext>
            </a:extLst>
          </p:cNvPr>
          <p:cNvSpPr>
            <a:spLocks noGrp="1"/>
          </p:cNvSpPr>
          <p:nvPr>
            <p:ph type="title"/>
          </p:nvPr>
        </p:nvSpPr>
        <p:spPr/>
        <p:txBody>
          <a:bodyPr/>
          <a:lstStyle/>
          <a:p>
            <a:r>
              <a:rPr lang="en-US" dirty="0"/>
              <a:t>PCA on gridded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C045C2-E64F-4288-B11D-8094C2AB87DF}"/>
                  </a:ext>
                </a:extLst>
              </p:cNvPr>
              <p:cNvSpPr>
                <a:spLocks noGrp="1"/>
              </p:cNvSpPr>
              <p:nvPr>
                <p:ph idx="1"/>
              </p:nvPr>
            </p:nvSpPr>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𝑋</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endParaRPr lang="en-US" dirty="0">
                  <a:solidFill>
                    <a:schemeClr val="tx1"/>
                  </a:solidFill>
                </a:endParaRPr>
              </a:p>
              <a:p>
                <a:endParaRPr lang="en-US" dirty="0"/>
              </a:p>
              <a:p>
                <a:pPr marL="0" indent="0"/>
                <a:r>
                  <a:rPr lang="en-US" dirty="0"/>
                  <a:t>[X] is an (N x M) matrix (M variables with N observations)</a:t>
                </a:r>
              </a:p>
              <a:p>
                <a:pPr marL="0" indent="0"/>
                <a:endParaRPr lang="en-US" dirty="0"/>
              </a:p>
              <a:p>
                <a:pPr marL="0" indent="0"/>
                <a:r>
                  <a:rPr lang="en-US" dirty="0"/>
                  <a:t>Normally:</a:t>
                </a:r>
              </a:p>
              <a:p>
                <a:pPr marL="460375" indent="0"/>
                <a:r>
                  <a:rPr lang="en-US" dirty="0"/>
                  <a:t>[E] is an (M x M) matrix (M eigenvectors with M variable weights)</a:t>
                </a:r>
              </a:p>
              <a:p>
                <a:pPr marL="460375" indent="0"/>
                <a:r>
                  <a:rPr lang="en-US" dirty="0"/>
                  <a:t>[U] is an (N x M) matrix (M PCs with N observations)</a:t>
                </a:r>
              </a:p>
              <a:p>
                <a:endParaRPr lang="en-US" dirty="0"/>
              </a:p>
              <a:p>
                <a:pPr marL="0" indent="0"/>
                <a:r>
                  <a:rPr lang="en-US" dirty="0"/>
                  <a:t>We can only find [E] by eigen-decomposition if N &gt; M. But here N=78 years and M=13,253 grid cells. This is often a problem with gridded data.</a:t>
                </a:r>
              </a:p>
            </p:txBody>
          </p:sp>
        </mc:Choice>
        <mc:Fallback xmlns="">
          <p:sp>
            <p:nvSpPr>
              <p:cNvPr id="3" name="Content Placeholder 2">
                <a:extLst>
                  <a:ext uri="{FF2B5EF4-FFF2-40B4-BE49-F238E27FC236}">
                    <a16:creationId xmlns:a16="http://schemas.microsoft.com/office/drawing/2014/main" id="{F0C045C2-E64F-4288-B11D-8094C2AB87DF}"/>
                  </a:ext>
                </a:extLst>
              </p:cNvPr>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extLst>
      <p:ext uri="{BB962C8B-B14F-4D97-AF65-F5344CB8AC3E}">
        <p14:creationId xmlns:p14="http://schemas.microsoft.com/office/powerpoint/2010/main" val="29723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21B0-8643-487E-B62C-F22B29C4E9AC}"/>
              </a:ext>
            </a:extLst>
          </p:cNvPr>
          <p:cNvSpPr>
            <a:spLocks noGrp="1"/>
          </p:cNvSpPr>
          <p:nvPr>
            <p:ph type="title"/>
          </p:nvPr>
        </p:nvSpPr>
        <p:spPr/>
        <p:txBody>
          <a:bodyPr/>
          <a:lstStyle/>
          <a:p>
            <a:r>
              <a:rPr lang="en-US" dirty="0"/>
              <a:t>PCA when N &lt; 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C045C2-E64F-4288-B11D-8094C2AB87DF}"/>
                  </a:ext>
                </a:extLst>
              </p:cNvPr>
              <p:cNvSpPr>
                <a:spLocks noGrp="1"/>
              </p:cNvSpPr>
              <p:nvPr>
                <p:ph idx="1"/>
              </p:nvPr>
            </p:nvSpPr>
            <p:spPr/>
            <p:txBody>
              <a:bodyPr>
                <a:normAutofit fontScale="92500" lnSpcReduction="10000"/>
              </a:bodyPr>
              <a:lstStyle/>
              <a:p>
                <a:pPr marL="0" indent="0"/>
                <a:r>
                  <a:rPr lang="en-US" dirty="0"/>
                  <a:t>When N &lt; M, we need to use singular value decomposition (SVD). This uses a different function in R (</a:t>
                </a:r>
                <a:r>
                  <a:rPr lang="en-US" dirty="0" err="1"/>
                  <a:t>prcomp</a:t>
                </a:r>
                <a:r>
                  <a:rPr lang="en-US" dirty="0"/>
                  <a:t> instead of </a:t>
                </a:r>
                <a:r>
                  <a:rPr lang="en-US" dirty="0" err="1"/>
                  <a:t>princomp</a:t>
                </a:r>
                <a:r>
                  <a:rPr lang="en-US" dirty="0"/>
                  <a:t>).</a:t>
                </a:r>
              </a:p>
              <a:p>
                <a:pPr marL="0" indent="0"/>
                <a:endParaRPr lang="en-US" dirty="0"/>
              </a:p>
              <a:p>
                <a:pPr marL="0" indent="0"/>
                <a:r>
                  <a:rPr lang="en-US" dirty="0"/>
                  <a:t>With SVD, instead of getting M PCs, we will only get N PCs, so [</a:t>
                </a:r>
                <a:r>
                  <a:rPr lang="en-US" dirty="0">
                    <a:solidFill>
                      <a:srgbClr val="00B050"/>
                    </a:solidFill>
                  </a:rPr>
                  <a:t>E</a:t>
                </a:r>
                <a:r>
                  <a:rPr lang="en-US" dirty="0"/>
                  <a:t>] won’t be an M x M matrix of eigenvectors, but an M x N matrix [</a:t>
                </a:r>
                <a:r>
                  <a:rPr lang="en-US" dirty="0">
                    <a:solidFill>
                      <a:srgbClr val="00B0F0"/>
                    </a:solidFill>
                  </a:rPr>
                  <a:t>W</a:t>
                </a:r>
                <a:r>
                  <a:rPr lang="en-US" dirty="0"/>
                  <a:t>] of N </a:t>
                </a:r>
                <a:r>
                  <a:rPr lang="en-US" dirty="0">
                    <a:solidFill>
                      <a:srgbClr val="00B0F0"/>
                    </a:solidFill>
                  </a:rPr>
                  <a:t>singular values</a:t>
                </a:r>
                <a:r>
                  <a:rPr lang="en-US" dirty="0"/>
                  <a:t>, each with M variable weights: </a:t>
                </a:r>
                <a:endParaRPr lang="en-US" b="0" i="1" dirty="0">
                  <a:solidFill>
                    <a:schemeClr val="tx1"/>
                  </a:solidFill>
                  <a:latin typeface="Cambria Math" panose="02040503050406030204" pitchFamily="18" charset="0"/>
                </a:endParaRPr>
              </a:p>
              <a:p>
                <a:pPr marL="0" indent="0"/>
                <a:endParaRPr lang="en-US" b="0" i="1" dirty="0">
                  <a:solidFill>
                    <a:schemeClr val="tx1"/>
                  </a:solidFill>
                  <a:latin typeface="Cambria Math" panose="02040503050406030204" pitchFamily="18" charset="0"/>
                </a:endParaRPr>
              </a:p>
              <a:p>
                <a:pPr marL="0" indent="0"/>
                <a14:m>
                  <m:oMathPara xmlns:m="http://schemas.openxmlformats.org/officeDocument/2006/math">
                    <m:oMathParaPr>
                      <m:jc m:val="centerGroup"/>
                    </m:oMathParaPr>
                    <m:oMath xmlns:m="http://schemas.openxmlformats.org/officeDocument/2006/math">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𝑋</m:t>
                          </m:r>
                        </m:e>
                      </m:d>
                      <m:r>
                        <a:rPr lang="en-US" b="0" i="1" smtClean="0">
                          <a:solidFill>
                            <a:schemeClr val="tx1"/>
                          </a:solidFill>
                          <a:latin typeface="Cambria Math" panose="02040503050406030204" pitchFamily="18" charset="0"/>
                        </a:rPr>
                        <m:t>[</m:t>
                      </m:r>
                      <m:r>
                        <a:rPr lang="en-US" b="0" i="1" smtClean="0">
                          <a:solidFill>
                            <a:srgbClr val="00B0F0"/>
                          </a:solidFill>
                          <a:latin typeface="Cambria Math" panose="02040503050406030204" pitchFamily="18" charset="0"/>
                        </a:rPr>
                        <m:t>𝑊</m:t>
                      </m:r>
                      <m:r>
                        <a:rPr lang="en-US" b="0" i="1" smtClean="0">
                          <a:solidFill>
                            <a:schemeClr val="tx1"/>
                          </a:solidFill>
                          <a:latin typeface="Cambria Math" panose="02040503050406030204" pitchFamily="18" charset="0"/>
                        </a:rPr>
                        <m:t>]</m:t>
                      </m:r>
                    </m:oMath>
                  </m:oMathPara>
                </a14:m>
                <a:endParaRPr lang="en-US" dirty="0">
                  <a:solidFill>
                    <a:schemeClr val="tx1"/>
                  </a:solidFill>
                </a:endParaRPr>
              </a:p>
              <a:p>
                <a:endParaRPr lang="en-US" dirty="0"/>
              </a:p>
              <a:p>
                <a:r>
                  <a:rPr lang="en-US" dirty="0"/>
                  <a:t>[X] is an (N x M) matrix (M variables with N observations)</a:t>
                </a:r>
              </a:p>
              <a:p>
                <a:r>
                  <a:rPr lang="en-US" dirty="0"/>
                  <a:t>[U] is an (N x </a:t>
                </a:r>
                <a:r>
                  <a:rPr lang="en-US" dirty="0">
                    <a:solidFill>
                      <a:schemeClr val="accent6">
                        <a:lumMod val="75000"/>
                      </a:schemeClr>
                    </a:solidFill>
                  </a:rPr>
                  <a:t>N</a:t>
                </a:r>
                <a:r>
                  <a:rPr lang="en-US" dirty="0"/>
                  <a:t>) matrix (</a:t>
                </a:r>
                <a:r>
                  <a:rPr lang="en-US" dirty="0">
                    <a:solidFill>
                      <a:schemeClr val="accent6">
                        <a:lumMod val="75000"/>
                      </a:schemeClr>
                    </a:solidFill>
                  </a:rPr>
                  <a:t>N</a:t>
                </a:r>
                <a:r>
                  <a:rPr lang="en-US" dirty="0"/>
                  <a:t> PCs with N observations)</a:t>
                </a:r>
              </a:p>
              <a:p>
                <a:pPr marL="0" indent="0"/>
                <a:r>
                  <a:rPr lang="en-US" dirty="0"/>
                  <a:t>[W] is an (M x </a:t>
                </a:r>
                <a:r>
                  <a:rPr lang="en-US" dirty="0">
                    <a:solidFill>
                      <a:schemeClr val="accent6">
                        <a:lumMod val="75000"/>
                      </a:schemeClr>
                    </a:solidFill>
                  </a:rPr>
                  <a:t>N</a:t>
                </a:r>
                <a:r>
                  <a:rPr lang="en-US" dirty="0"/>
                  <a:t>) matrix (</a:t>
                </a:r>
                <a:r>
                  <a:rPr lang="en-US" dirty="0">
                    <a:solidFill>
                      <a:schemeClr val="accent6">
                        <a:lumMod val="75000"/>
                      </a:schemeClr>
                    </a:solidFill>
                  </a:rPr>
                  <a:t>N</a:t>
                </a:r>
                <a:r>
                  <a:rPr lang="en-US" dirty="0"/>
                  <a:t> singular values with M variable weights)</a:t>
                </a:r>
              </a:p>
              <a:p>
                <a:pPr marL="0" indent="0"/>
                <a:endParaRPr lang="en-US" dirty="0"/>
              </a:p>
            </p:txBody>
          </p:sp>
        </mc:Choice>
        <mc:Fallback>
          <p:sp>
            <p:nvSpPr>
              <p:cNvPr id="3" name="Content Placeholder 2">
                <a:extLst>
                  <a:ext uri="{FF2B5EF4-FFF2-40B4-BE49-F238E27FC236}">
                    <a16:creationId xmlns:a16="http://schemas.microsoft.com/office/drawing/2014/main" id="{F0C045C2-E64F-4288-B11D-8094C2AB87DF}"/>
                  </a:ext>
                </a:extLst>
              </p:cNvPr>
              <p:cNvSpPr>
                <a:spLocks noGrp="1" noRot="1" noChangeAspect="1" noMove="1" noResize="1" noEditPoints="1" noAdjustHandles="1" noChangeArrowheads="1" noChangeShapeType="1" noTextEdit="1"/>
              </p:cNvSpPr>
              <p:nvPr>
                <p:ph idx="1"/>
              </p:nvPr>
            </p:nvSpPr>
            <p:spPr>
              <a:blipFill>
                <a:blip r:embed="rId2"/>
                <a:stretch>
                  <a:fillRect l="-963" t="-1706" r="-1852"/>
                </a:stretch>
              </a:blipFill>
            </p:spPr>
            <p:txBody>
              <a:bodyPr/>
              <a:lstStyle/>
              <a:p>
                <a:r>
                  <a:rPr lang="en-US">
                    <a:noFill/>
                  </a:rPr>
                  <a:t> </a:t>
                </a:r>
              </a:p>
            </p:txBody>
          </p:sp>
        </mc:Fallback>
      </mc:AlternateContent>
    </p:spTree>
    <p:extLst>
      <p:ext uri="{BB962C8B-B14F-4D97-AF65-F5344CB8AC3E}">
        <p14:creationId xmlns:p14="http://schemas.microsoft.com/office/powerpoint/2010/main" val="415105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loadings on a map</a:t>
            </a:r>
          </a:p>
        </p:txBody>
      </p:sp>
      <p:sp>
        <p:nvSpPr>
          <p:cNvPr id="7" name="Rectangle 6"/>
          <p:cNvSpPr/>
          <p:nvPr/>
        </p:nvSpPr>
        <p:spPr>
          <a:xfrm>
            <a:off x="381000" y="1219200"/>
            <a:ext cx="8458200" cy="1323439"/>
          </a:xfrm>
          <a:prstGeom prst="rect">
            <a:avLst/>
          </a:prstGeom>
        </p:spPr>
        <p:txBody>
          <a:bodyPr wrap="square">
            <a:spAutoFit/>
          </a:bodyPr>
          <a:lstStyle/>
          <a:p>
            <a:r>
              <a:rPr lang="en-US" sz="2000" dirty="0">
                <a:latin typeface="CMU Bright" panose="020B0604020202020204" charset="0"/>
                <a:ea typeface="CMU Bright" panose="020B0604020202020204" charset="0"/>
                <a:cs typeface="CMU Bright" panose="020B0604020202020204" charset="0"/>
              </a:rPr>
              <a:t>Since each variable is a grid cell, for each singular value, we can plot the weights/loadings associated with each grid cell on a map. </a:t>
            </a:r>
          </a:p>
          <a:p>
            <a:r>
              <a:rPr lang="en-US" sz="2000" dirty="0">
                <a:latin typeface="CMU Bright" panose="020B0604020202020204" charset="0"/>
                <a:ea typeface="CMU Bright" panose="020B0604020202020204" charset="0"/>
                <a:cs typeface="CMU Bright" panose="020B0604020202020204" charset="0"/>
              </a:rPr>
              <a:t>Here, this reveals common patterns of global variability in annual temperature.</a:t>
            </a: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t="4319"/>
          <a:stretch/>
        </p:blipFill>
        <p:spPr>
          <a:xfrm>
            <a:off x="381000" y="2514599"/>
            <a:ext cx="3695700" cy="3536097"/>
          </a:xfrm>
        </p:spPr>
      </p:pic>
      <p:pic>
        <p:nvPicPr>
          <p:cNvPr id="3074" name="Picture 2" descr="The North Atlantic Oscillation | MuchAdoAboutClim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743200"/>
            <a:ext cx="2822388" cy="347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57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loadings on a map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2362200"/>
            <a:ext cx="3703320" cy="3703320"/>
          </a:xfrm>
        </p:spPr>
      </p:pic>
      <p:sp>
        <p:nvSpPr>
          <p:cNvPr id="5" name="Rectangle 4"/>
          <p:cNvSpPr/>
          <p:nvPr/>
        </p:nvSpPr>
        <p:spPr>
          <a:xfrm>
            <a:off x="1828800" y="3886200"/>
            <a:ext cx="1371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122" name="Picture 2" descr="The three phases of EN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979003"/>
            <a:ext cx="3984162" cy="24622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43400" y="2362200"/>
            <a:ext cx="3962400" cy="369332"/>
          </a:xfrm>
          <a:prstGeom prst="rect">
            <a:avLst/>
          </a:prstGeom>
          <a:noFill/>
        </p:spPr>
        <p:txBody>
          <a:bodyPr wrap="square" rtlCol="0">
            <a:spAutoFit/>
          </a:bodyPr>
          <a:lstStyle/>
          <a:p>
            <a:pPr algn="ctr"/>
            <a:r>
              <a:rPr lang="en-US" dirty="0"/>
              <a:t>El Nino Southern Oscillations</a:t>
            </a:r>
          </a:p>
        </p:txBody>
      </p:sp>
      <p:sp>
        <p:nvSpPr>
          <p:cNvPr id="10" name="Rectangle 9">
            <a:extLst>
              <a:ext uri="{FF2B5EF4-FFF2-40B4-BE49-F238E27FC236}">
                <a16:creationId xmlns:a16="http://schemas.microsoft.com/office/drawing/2014/main" id="{76835A21-414C-4714-8A73-35EB62BEB174}"/>
              </a:ext>
            </a:extLst>
          </p:cNvPr>
          <p:cNvSpPr/>
          <p:nvPr/>
        </p:nvSpPr>
        <p:spPr>
          <a:xfrm>
            <a:off x="381000" y="1219200"/>
            <a:ext cx="8458200" cy="1323439"/>
          </a:xfrm>
          <a:prstGeom prst="rect">
            <a:avLst/>
          </a:prstGeom>
        </p:spPr>
        <p:txBody>
          <a:bodyPr wrap="square">
            <a:spAutoFit/>
          </a:bodyPr>
          <a:lstStyle/>
          <a:p>
            <a:r>
              <a:rPr lang="en-US" sz="2000" dirty="0">
                <a:latin typeface="CMU Bright" panose="020B0604020202020204" charset="0"/>
                <a:ea typeface="CMU Bright" panose="020B0604020202020204" charset="0"/>
                <a:cs typeface="CMU Bright" panose="020B0604020202020204" charset="0"/>
              </a:rPr>
              <a:t>Since each variable is a grid cell, for each singular value, we can plot the weights/loadings associated with each grid cell on a map. </a:t>
            </a:r>
          </a:p>
          <a:p>
            <a:r>
              <a:rPr lang="en-US" sz="2000" dirty="0">
                <a:latin typeface="CMU Bright" panose="020B0604020202020204" charset="0"/>
                <a:ea typeface="CMU Bright" panose="020B0604020202020204" charset="0"/>
                <a:cs typeface="CMU Bright" panose="020B0604020202020204" charset="0"/>
              </a:rPr>
              <a:t>Here, this reveals common patterns of global variability in annual temperature.</a:t>
            </a:r>
          </a:p>
        </p:txBody>
      </p:sp>
    </p:spTree>
    <p:extLst>
      <p:ext uri="{BB962C8B-B14F-4D97-AF65-F5344CB8AC3E}">
        <p14:creationId xmlns:p14="http://schemas.microsoft.com/office/powerpoint/2010/main" val="36521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0370-A577-4D3B-818D-09A3CE3C0034}"/>
              </a:ext>
            </a:extLst>
          </p:cNvPr>
          <p:cNvSpPr>
            <a:spLocks noGrp="1"/>
          </p:cNvSpPr>
          <p:nvPr>
            <p:ph type="title"/>
          </p:nvPr>
        </p:nvSpPr>
        <p:spPr/>
        <p:txBody>
          <a:bodyPr/>
          <a:lstStyle/>
          <a:p>
            <a:r>
              <a:rPr lang="en-US" dirty="0"/>
              <a:t>Analyzing images with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2C0F91-CD30-4DD1-941B-18E6C46F9B64}"/>
                  </a:ext>
                </a:extLst>
              </p:cNvPr>
              <p:cNvSpPr>
                <a:spLocks noGrp="1"/>
              </p:cNvSpPr>
              <p:nvPr>
                <p:ph idx="1"/>
              </p:nvPr>
            </p:nvSpPr>
            <p:spPr/>
            <p:txBody>
              <a:bodyPr>
                <a:normAutofit/>
              </a:bodyPr>
              <a:lstStyle/>
              <a:p>
                <a:pPr marL="0" indent="0"/>
                <a:r>
                  <a:rPr lang="en-US" dirty="0"/>
                  <a:t>We can apply the same approach to analyze image data, like faces. In this case, our data, X, are composed of RGB values in different pixels across multiple images (such as faces).</a:t>
                </a:r>
              </a:p>
              <a:p>
                <a:pPr marL="0" indent="0"/>
                <a:endParaRPr lang="en-US" dirty="0"/>
              </a:p>
              <a:p>
                <a:pPr marL="0" indent="0"/>
                <a:r>
                  <a:rPr lang="en-US" dirty="0"/>
                  <a:t>If it’s in black and white, you have one RGB color (variable) per pixel:</a:t>
                </a:r>
              </a:p>
              <a:p>
                <a:pPr marL="0" indent="0"/>
                <a:endParaRPr lang="en-US" dirty="0"/>
              </a:p>
              <a:p>
                <a:pPr marL="0" indent="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23</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32</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2</m:t>
                                        </m:r>
                                      </m:sub>
                                    </m:sSub>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33</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3</m:t>
                                        </m:r>
                                      </m:sub>
                                    </m:sSub>
                                  </m:e>
                                </m:eqArr>
                              </m:e>
                            </m:mr>
                          </m:m>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𝑚</m:t>
                                    </m:r>
                                  </m:sub>
                                </m:sSub>
                              </m:e>
                            </m:mr>
                            <m:mr>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i="1">
                                        <a:latin typeface="Cambria Math" panose="02040503050406030204" pitchFamily="18" charset="0"/>
                                      </a:rPr>
                                      <m:t>𝑚</m:t>
                                    </m:r>
                                  </m:sub>
                                </m:sSub>
                              </m:e>
                            </m:mr>
                            <m:mr>
                              <m:e>
                                <m:eqArr>
                                  <m:eqArrPr>
                                    <m:ctrlPr>
                                      <a:rPr lang="en-US" i="1">
                                        <a:latin typeface="Cambria Math" panose="02040503050406030204" pitchFamily="18" charset="0"/>
                                      </a:rPr>
                                    </m:ctrlPr>
                                  </m:eqArrP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r>
                                          <a:rPr lang="en-US" i="1">
                                            <a:latin typeface="Cambria Math" panose="02040503050406030204" pitchFamily="18" charset="0"/>
                                          </a:rPr>
                                          <m:t>𝑚</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𝑚</m:t>
                                        </m:r>
                                      </m:sub>
                                    </m:sSub>
                                  </m:e>
                                </m:eqArr>
                              </m:e>
                            </m:mr>
                          </m:m>
                        </m:e>
                      </m:d>
                    </m:oMath>
                  </m:oMathPara>
                </a14:m>
                <a:endParaRPr lang="en-US" dirty="0"/>
              </a:p>
              <a:p>
                <a:pPr marL="0" indent="0"/>
                <a:endParaRPr lang="en-US" dirty="0"/>
              </a:p>
            </p:txBody>
          </p:sp>
        </mc:Choice>
        <mc:Fallback xmlns="">
          <p:sp>
            <p:nvSpPr>
              <p:cNvPr id="3" name="Content Placeholder 2">
                <a:extLst>
                  <a:ext uri="{FF2B5EF4-FFF2-40B4-BE49-F238E27FC236}">
                    <a16:creationId xmlns:a16="http://schemas.microsoft.com/office/drawing/2014/main" id="{D02C0F91-CD30-4DD1-941B-18E6C46F9B64}"/>
                  </a:ext>
                </a:extLst>
              </p:cNvPr>
              <p:cNvSpPr>
                <a:spLocks noGrp="1" noRot="1" noChangeAspect="1" noMove="1" noResize="1" noEditPoints="1" noAdjustHandles="1" noChangeArrowheads="1" noChangeShapeType="1" noTextEdit="1"/>
              </p:cNvSpPr>
              <p:nvPr>
                <p:ph idx="1"/>
              </p:nvPr>
            </p:nvSpPr>
            <p:spPr>
              <a:blipFill>
                <a:blip r:embed="rId2"/>
                <a:stretch>
                  <a:fillRect l="-1111" t="-1181" r="-111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1B281C5-DEAB-4B3E-9568-E3F86821527A}"/>
              </a:ext>
            </a:extLst>
          </p:cNvPr>
          <p:cNvSpPr txBox="1"/>
          <p:nvPr/>
        </p:nvSpPr>
        <p:spPr>
          <a:xfrm>
            <a:off x="3200400" y="3733800"/>
            <a:ext cx="3429000" cy="369332"/>
          </a:xfrm>
          <a:prstGeom prst="rect">
            <a:avLst/>
          </a:prstGeom>
          <a:noFill/>
        </p:spPr>
        <p:txBody>
          <a:bodyPr wrap="square" rtlCol="0">
            <a:spAutoFit/>
          </a:bodyPr>
          <a:lstStyle/>
          <a:p>
            <a:r>
              <a:rPr lang="en-US" dirty="0">
                <a:solidFill>
                  <a:schemeClr val="accent6">
                    <a:lumMod val="75000"/>
                  </a:schemeClr>
                </a:solidFill>
              </a:rPr>
              <a:t>Pixel 1   Pixel 2    Pixel 3  … Pixel </a:t>
            </a:r>
            <a:r>
              <a:rPr lang="en-US" i="1" dirty="0">
                <a:solidFill>
                  <a:schemeClr val="accent6">
                    <a:lumMod val="75000"/>
                  </a:schemeClr>
                </a:solidFill>
              </a:rPr>
              <a:t>m</a:t>
            </a:r>
          </a:p>
        </p:txBody>
      </p:sp>
      <p:sp>
        <p:nvSpPr>
          <p:cNvPr id="5" name="TextBox 4">
            <a:extLst>
              <a:ext uri="{FF2B5EF4-FFF2-40B4-BE49-F238E27FC236}">
                <a16:creationId xmlns:a16="http://schemas.microsoft.com/office/drawing/2014/main" id="{06E2B3A4-1683-41E4-9834-7116C07AC993}"/>
              </a:ext>
            </a:extLst>
          </p:cNvPr>
          <p:cNvSpPr txBox="1"/>
          <p:nvPr/>
        </p:nvSpPr>
        <p:spPr>
          <a:xfrm>
            <a:off x="6477000" y="4125746"/>
            <a:ext cx="1143000" cy="1631216"/>
          </a:xfrm>
          <a:prstGeom prst="rect">
            <a:avLst/>
          </a:prstGeom>
          <a:noFill/>
        </p:spPr>
        <p:txBody>
          <a:bodyPr wrap="square" rtlCol="0">
            <a:spAutoFit/>
          </a:bodyPr>
          <a:lstStyle/>
          <a:p>
            <a:r>
              <a:rPr lang="en-US" sz="2000" dirty="0">
                <a:solidFill>
                  <a:schemeClr val="accent6">
                    <a:lumMod val="75000"/>
                  </a:schemeClr>
                </a:solidFill>
              </a:rPr>
              <a:t>Image 1</a:t>
            </a:r>
          </a:p>
          <a:p>
            <a:r>
              <a:rPr lang="en-US" sz="2000" dirty="0">
                <a:solidFill>
                  <a:schemeClr val="accent6">
                    <a:lumMod val="75000"/>
                  </a:schemeClr>
                </a:solidFill>
              </a:rPr>
              <a:t>Image 2</a:t>
            </a:r>
          </a:p>
          <a:p>
            <a:r>
              <a:rPr lang="en-US" sz="2000" dirty="0">
                <a:solidFill>
                  <a:schemeClr val="accent6">
                    <a:lumMod val="75000"/>
                  </a:schemeClr>
                </a:solidFill>
              </a:rPr>
              <a:t>Image 3</a:t>
            </a:r>
          </a:p>
          <a:p>
            <a:r>
              <a:rPr lang="en-US" sz="2000" dirty="0">
                <a:solidFill>
                  <a:schemeClr val="accent6">
                    <a:lumMod val="75000"/>
                  </a:schemeClr>
                </a:solidFill>
              </a:rPr>
              <a:t>…</a:t>
            </a:r>
          </a:p>
          <a:p>
            <a:r>
              <a:rPr lang="en-US" sz="2000" dirty="0">
                <a:solidFill>
                  <a:schemeClr val="accent6">
                    <a:lumMod val="75000"/>
                  </a:schemeClr>
                </a:solidFill>
              </a:rPr>
              <a:t>Image</a:t>
            </a:r>
            <a:r>
              <a:rPr lang="en-US" sz="2000" i="1" dirty="0">
                <a:solidFill>
                  <a:schemeClr val="accent6">
                    <a:lumMod val="75000"/>
                  </a:schemeClr>
                </a:solidFill>
              </a:rPr>
              <a:t> n</a:t>
            </a:r>
          </a:p>
        </p:txBody>
      </p:sp>
    </p:spTree>
    <p:extLst>
      <p:ext uri="{BB962C8B-B14F-4D97-AF65-F5344CB8AC3E}">
        <p14:creationId xmlns:p14="http://schemas.microsoft.com/office/powerpoint/2010/main" val="94467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lecture</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Recap:</a:t>
            </a:r>
          </a:p>
          <a:p>
            <a:pPr marL="857250" lvl="1" indent="-457200">
              <a:buFont typeface="+mj-lt"/>
              <a:buAutoNum type="alphaLcParenR"/>
            </a:pPr>
            <a:r>
              <a:rPr lang="en-US" dirty="0"/>
              <a:t>What is PCA?</a:t>
            </a:r>
          </a:p>
          <a:p>
            <a:pPr marL="857250" lvl="1" indent="-457200">
              <a:buFont typeface="+mj-lt"/>
              <a:buAutoNum type="alphaLcParenR"/>
            </a:pPr>
            <a:r>
              <a:rPr lang="en-US" dirty="0"/>
              <a:t>How does it work?</a:t>
            </a:r>
          </a:p>
          <a:p>
            <a:pPr marL="457200" indent="-457200">
              <a:buFont typeface="+mj-lt"/>
              <a:buAutoNum type="arabicPeriod"/>
            </a:pPr>
            <a:endParaRPr lang="en-US" dirty="0"/>
          </a:p>
          <a:p>
            <a:pPr marL="457200" indent="-457200">
              <a:buFont typeface="+mj-lt"/>
              <a:buAutoNum type="arabicPeriod"/>
            </a:pPr>
            <a:r>
              <a:rPr lang="en-US" dirty="0"/>
              <a:t>Alternative approaches to PCA</a:t>
            </a:r>
          </a:p>
          <a:p>
            <a:pPr marL="857250" lvl="1" indent="-457200">
              <a:buFont typeface="+mj-lt"/>
              <a:buAutoNum type="alphaLcParenR"/>
            </a:pPr>
            <a:r>
              <a:rPr lang="en-US" dirty="0"/>
              <a:t>Covariance vs. correlation matrix</a:t>
            </a:r>
          </a:p>
          <a:p>
            <a:pPr marL="857250" lvl="1" indent="-457200">
              <a:buFont typeface="+mj-lt"/>
              <a:buAutoNum type="alphaLcParenR"/>
            </a:pPr>
            <a:r>
              <a:rPr lang="en-US" dirty="0"/>
              <a:t>Eigen-decomposition vs. singular value decomposition</a:t>
            </a:r>
          </a:p>
          <a:p>
            <a:pPr marL="457200" indent="-457200">
              <a:buFont typeface="+mj-lt"/>
              <a:buAutoNum type="arabicPeriod"/>
            </a:pPr>
            <a:endParaRPr lang="en-US" dirty="0"/>
          </a:p>
        </p:txBody>
      </p:sp>
    </p:spTree>
    <p:extLst>
      <p:ext uri="{BB962C8B-B14F-4D97-AF65-F5344CB8AC3E}">
        <p14:creationId xmlns:p14="http://schemas.microsoft.com/office/powerpoint/2010/main" val="25859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0370-A577-4D3B-818D-09A3CE3C0034}"/>
              </a:ext>
            </a:extLst>
          </p:cNvPr>
          <p:cNvSpPr>
            <a:spLocks noGrp="1"/>
          </p:cNvSpPr>
          <p:nvPr>
            <p:ph type="title"/>
          </p:nvPr>
        </p:nvSpPr>
        <p:spPr/>
        <p:txBody>
          <a:bodyPr/>
          <a:lstStyle/>
          <a:p>
            <a:r>
              <a:rPr lang="en-US" dirty="0"/>
              <a:t>Analyzing images with PCA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2C0F91-CD30-4DD1-941B-18E6C46F9B64}"/>
                  </a:ext>
                </a:extLst>
              </p:cNvPr>
              <p:cNvSpPr>
                <a:spLocks noGrp="1"/>
              </p:cNvSpPr>
              <p:nvPr>
                <p:ph idx="1"/>
              </p:nvPr>
            </p:nvSpPr>
            <p:spPr/>
            <p:txBody>
              <a:bodyPr>
                <a:normAutofit fontScale="92500" lnSpcReduction="10000"/>
              </a:bodyPr>
              <a:lstStyle/>
              <a:p>
                <a:pPr marL="0" indent="0"/>
                <a:r>
                  <a:rPr lang="en-US" dirty="0"/>
                  <a:t>We can apply the same approach to analyze image data, like faces. In this case, our data, X, are composed of RGB values in different pixels across multiple images (such as faces).</a:t>
                </a:r>
              </a:p>
              <a:p>
                <a:pPr marL="0" indent="0"/>
                <a:endParaRPr lang="en-US" dirty="0"/>
              </a:p>
              <a:p>
                <a:pPr marL="0" indent="0"/>
                <a:r>
                  <a:rPr lang="en-US" dirty="0"/>
                  <a:t>If it’s in color, you have three RGB colors (variables) per pixel:</a:t>
                </a:r>
              </a:p>
              <a:p>
                <a:pPr marL="0" indent="0"/>
                <a:endParaRPr lang="en-US" dirty="0"/>
              </a:p>
              <a:p>
                <a:pPr marL="0" indent="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23</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32</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2</m:t>
                                        </m:r>
                                      </m:sub>
                                    </m:sSub>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33</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3</m:t>
                                        </m:r>
                                      </m:sub>
                                    </m:sSub>
                                  </m:e>
                                </m:eqArr>
                              </m:e>
                            </m:mr>
                          </m:m>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𝑚</m:t>
                                    </m:r>
                                  </m:sub>
                                </m:sSub>
                              </m:e>
                            </m:mr>
                            <m:mr>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𝑚</m:t>
                                    </m:r>
                                  </m:sub>
                                </m:sSub>
                              </m:e>
                            </m:mr>
                            <m:mr>
                              <m:e>
                                <m:eqArr>
                                  <m:eqArrPr>
                                    <m:ctrlPr>
                                      <a:rPr lang="en-US" i="1">
                                        <a:latin typeface="Cambria Math" panose="02040503050406030204" pitchFamily="18" charset="0"/>
                                      </a:rPr>
                                    </m:ctrlPr>
                                  </m:eqArrP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𝑚</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b="0" i="1" smtClean="0">
                                            <a:latin typeface="Cambria Math" panose="02040503050406030204" pitchFamily="18" charset="0"/>
                                          </a:rPr>
                                          <m:t>𝑚</m:t>
                                        </m:r>
                                      </m:sub>
                                    </m:sSub>
                                  </m:e>
                                </m:eqArr>
                              </m:e>
                            </m:mr>
                          </m:m>
                        </m:e>
                      </m:d>
                    </m:oMath>
                  </m:oMathPara>
                </a14:m>
                <a:endParaRPr lang="en-US" dirty="0"/>
              </a:p>
              <a:p>
                <a:pPr marL="0" indent="0"/>
                <a:endParaRPr lang="en-US" dirty="0"/>
              </a:p>
              <a:p>
                <a:pPr marL="0" indent="0"/>
                <a:r>
                  <a:rPr lang="en-US" dirty="0"/>
                  <a:t>Can PCA compress our data in a better way than coarsening the pixel resolution? Can we use this for facial recognition?</a:t>
                </a:r>
              </a:p>
            </p:txBody>
          </p:sp>
        </mc:Choice>
        <mc:Fallback>
          <p:sp>
            <p:nvSpPr>
              <p:cNvPr id="3" name="Content Placeholder 2">
                <a:extLst>
                  <a:ext uri="{FF2B5EF4-FFF2-40B4-BE49-F238E27FC236}">
                    <a16:creationId xmlns:a16="http://schemas.microsoft.com/office/drawing/2014/main" id="{D02C0F91-CD30-4DD1-941B-18E6C46F9B64}"/>
                  </a:ext>
                </a:extLst>
              </p:cNvPr>
              <p:cNvSpPr>
                <a:spLocks noGrp="1" noRot="1" noChangeAspect="1" noMove="1" noResize="1" noEditPoints="1" noAdjustHandles="1" noChangeArrowheads="1" noChangeShapeType="1" noTextEdit="1"/>
              </p:cNvSpPr>
              <p:nvPr>
                <p:ph idx="1"/>
              </p:nvPr>
            </p:nvSpPr>
            <p:spPr>
              <a:blipFill>
                <a:blip r:embed="rId2"/>
                <a:stretch>
                  <a:fillRect l="-963" t="-1706" r="-1926" b="-249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1B281C5-DEAB-4B3E-9568-E3F86821527A}"/>
              </a:ext>
            </a:extLst>
          </p:cNvPr>
          <p:cNvSpPr txBox="1"/>
          <p:nvPr/>
        </p:nvSpPr>
        <p:spPr>
          <a:xfrm>
            <a:off x="2895600" y="3048000"/>
            <a:ext cx="4038600" cy="369332"/>
          </a:xfrm>
          <a:prstGeom prst="rect">
            <a:avLst/>
          </a:prstGeom>
          <a:noFill/>
        </p:spPr>
        <p:txBody>
          <a:bodyPr wrap="square" rtlCol="0">
            <a:spAutoFit/>
          </a:bodyPr>
          <a:lstStyle/>
          <a:p>
            <a:r>
              <a:rPr lang="en-US" dirty="0">
                <a:solidFill>
                  <a:schemeClr val="accent6">
                    <a:lumMod val="75000"/>
                  </a:schemeClr>
                </a:solidFill>
              </a:rPr>
              <a:t>Pixel 1R   Pixel 1G  Pixel 1B … Pixel (</a:t>
            </a:r>
            <a:r>
              <a:rPr lang="en-US" i="1" dirty="0">
                <a:solidFill>
                  <a:schemeClr val="accent6">
                    <a:lumMod val="75000"/>
                  </a:schemeClr>
                </a:solidFill>
              </a:rPr>
              <a:t>m/3)B</a:t>
            </a:r>
          </a:p>
        </p:txBody>
      </p:sp>
      <p:sp>
        <p:nvSpPr>
          <p:cNvPr id="5" name="TextBox 4">
            <a:extLst>
              <a:ext uri="{FF2B5EF4-FFF2-40B4-BE49-F238E27FC236}">
                <a16:creationId xmlns:a16="http://schemas.microsoft.com/office/drawing/2014/main" id="{06E2B3A4-1683-41E4-9834-7116C07AC993}"/>
              </a:ext>
            </a:extLst>
          </p:cNvPr>
          <p:cNvSpPr txBox="1"/>
          <p:nvPr/>
        </p:nvSpPr>
        <p:spPr>
          <a:xfrm>
            <a:off x="6362700" y="3352800"/>
            <a:ext cx="1143000" cy="1631216"/>
          </a:xfrm>
          <a:prstGeom prst="rect">
            <a:avLst/>
          </a:prstGeom>
          <a:noFill/>
        </p:spPr>
        <p:txBody>
          <a:bodyPr wrap="square" rtlCol="0">
            <a:spAutoFit/>
          </a:bodyPr>
          <a:lstStyle/>
          <a:p>
            <a:r>
              <a:rPr lang="en-US" sz="2000" dirty="0">
                <a:solidFill>
                  <a:schemeClr val="accent6">
                    <a:lumMod val="75000"/>
                  </a:schemeClr>
                </a:solidFill>
              </a:rPr>
              <a:t>Image 1</a:t>
            </a:r>
          </a:p>
          <a:p>
            <a:r>
              <a:rPr lang="en-US" sz="2000" dirty="0">
                <a:solidFill>
                  <a:schemeClr val="accent6">
                    <a:lumMod val="75000"/>
                  </a:schemeClr>
                </a:solidFill>
              </a:rPr>
              <a:t>Image 2</a:t>
            </a:r>
          </a:p>
          <a:p>
            <a:r>
              <a:rPr lang="en-US" sz="2000" dirty="0">
                <a:solidFill>
                  <a:schemeClr val="accent6">
                    <a:lumMod val="75000"/>
                  </a:schemeClr>
                </a:solidFill>
              </a:rPr>
              <a:t>Image 3</a:t>
            </a:r>
          </a:p>
          <a:p>
            <a:r>
              <a:rPr lang="en-US" sz="2000" dirty="0">
                <a:solidFill>
                  <a:schemeClr val="accent6">
                    <a:lumMod val="75000"/>
                  </a:schemeClr>
                </a:solidFill>
              </a:rPr>
              <a:t>…</a:t>
            </a:r>
          </a:p>
          <a:p>
            <a:r>
              <a:rPr lang="en-US" sz="2000" dirty="0">
                <a:solidFill>
                  <a:schemeClr val="accent6">
                    <a:lumMod val="75000"/>
                  </a:schemeClr>
                </a:solidFill>
              </a:rPr>
              <a:t>Image</a:t>
            </a:r>
            <a:r>
              <a:rPr lang="en-US" sz="2000" i="1" dirty="0">
                <a:solidFill>
                  <a:schemeClr val="accent6">
                    <a:lumMod val="75000"/>
                  </a:schemeClr>
                </a:solidFill>
              </a:rPr>
              <a:t> n</a:t>
            </a:r>
          </a:p>
        </p:txBody>
      </p:sp>
    </p:spTree>
    <p:extLst>
      <p:ext uri="{BB962C8B-B14F-4D97-AF65-F5344CB8AC3E}">
        <p14:creationId xmlns:p14="http://schemas.microsoft.com/office/powerpoint/2010/main" val="312943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5124-6C97-4AF3-9C6C-5CD7512CFDB4}"/>
              </a:ext>
            </a:extLst>
          </p:cNvPr>
          <p:cNvSpPr>
            <a:spLocks noGrp="1"/>
          </p:cNvSpPr>
          <p:nvPr>
            <p:ph type="title"/>
          </p:nvPr>
        </p:nvSpPr>
        <p:spPr/>
        <p:txBody>
          <a:bodyPr/>
          <a:lstStyle/>
          <a:p>
            <a:r>
              <a:rPr lang="en-US" dirty="0"/>
              <a:t>Facial image compression with PCA</a:t>
            </a:r>
          </a:p>
        </p:txBody>
      </p:sp>
      <p:pic>
        <p:nvPicPr>
          <p:cNvPr id="5" name="Content Placeholder 4" descr="A picture containing photo, old, different&#10;&#10;Description automatically generated">
            <a:extLst>
              <a:ext uri="{FF2B5EF4-FFF2-40B4-BE49-F238E27FC236}">
                <a16:creationId xmlns:a16="http://schemas.microsoft.com/office/drawing/2014/main" id="{7CCD6BF4-3034-4840-B1D2-39FC0F758A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86200" y="1295400"/>
            <a:ext cx="4869180" cy="4648200"/>
          </a:xfrm>
        </p:spPr>
      </p:pic>
      <p:sp>
        <p:nvSpPr>
          <p:cNvPr id="6" name="Content Placeholder 2">
            <a:extLst>
              <a:ext uri="{FF2B5EF4-FFF2-40B4-BE49-F238E27FC236}">
                <a16:creationId xmlns:a16="http://schemas.microsoft.com/office/drawing/2014/main" id="{2E425F11-568E-4D3E-B785-C8BA5B826F92}"/>
              </a:ext>
            </a:extLst>
          </p:cNvPr>
          <p:cNvSpPr txBox="1">
            <a:spLocks/>
          </p:cNvSpPr>
          <p:nvPr/>
        </p:nvSpPr>
        <p:spPr>
          <a:xfrm>
            <a:off x="457200" y="1295400"/>
            <a:ext cx="34290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None/>
              <a:defRPr sz="2400" kern="1200">
                <a:solidFill>
                  <a:srgbClr val="080808"/>
                </a:solidFill>
                <a:latin typeface="CMU Bright" panose="02000603000000000000" pitchFamily="2" charset="0"/>
                <a:ea typeface="CMU Bright" panose="02000603000000000000" pitchFamily="2" charset="0"/>
                <a:cs typeface="CMU Bright" panose="02000603000000000000" pitchFamily="2"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MU Bright" panose="02000603000000000000" pitchFamily="2" charset="0"/>
                <a:ea typeface="CMU Bright" panose="02000603000000000000" pitchFamily="2" charset="0"/>
                <a:cs typeface="CMU Bright" panose="02000603000000000000"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dirty="0"/>
              <a:t>Consider n=1000 faces like those at the right.</a:t>
            </a:r>
          </a:p>
          <a:p>
            <a:pPr marL="0" indent="0"/>
            <a:endParaRPr lang="en-US" dirty="0"/>
          </a:p>
          <a:p>
            <a:pPr marL="0" indent="0"/>
            <a:r>
              <a:rPr lang="en-US" dirty="0"/>
              <a:t>Each is composed of 64x64 pixels = 4096 variables.</a:t>
            </a:r>
          </a:p>
          <a:p>
            <a:pPr marL="0" indent="0"/>
            <a:endParaRPr lang="en-US" dirty="0"/>
          </a:p>
          <a:p>
            <a:pPr marL="0" indent="0"/>
            <a:r>
              <a:rPr lang="en-US" dirty="0"/>
              <a:t>Can we store approximations of these faces with &lt; 4096 variables?</a:t>
            </a:r>
          </a:p>
        </p:txBody>
      </p:sp>
    </p:spTree>
    <p:extLst>
      <p:ext uri="{BB962C8B-B14F-4D97-AF65-F5344CB8AC3E}">
        <p14:creationId xmlns:p14="http://schemas.microsoft.com/office/powerpoint/2010/main" val="224351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1150-EA5B-4146-B08A-9B591A65F771}"/>
              </a:ext>
            </a:extLst>
          </p:cNvPr>
          <p:cNvSpPr>
            <a:spLocks noGrp="1"/>
          </p:cNvSpPr>
          <p:nvPr>
            <p:ph type="title"/>
          </p:nvPr>
        </p:nvSpPr>
        <p:spPr/>
        <p:txBody>
          <a:bodyPr/>
          <a:lstStyle/>
          <a:p>
            <a:r>
              <a:rPr lang="en-US" dirty="0"/>
              <a:t>Loadings when using PCA on images</a:t>
            </a:r>
          </a:p>
        </p:txBody>
      </p:sp>
      <p:sp>
        <p:nvSpPr>
          <p:cNvPr id="3" name="Content Placeholder 2">
            <a:extLst>
              <a:ext uri="{FF2B5EF4-FFF2-40B4-BE49-F238E27FC236}">
                <a16:creationId xmlns:a16="http://schemas.microsoft.com/office/drawing/2014/main" id="{DC345563-56A5-4480-8F4E-AEC9665A7341}"/>
              </a:ext>
            </a:extLst>
          </p:cNvPr>
          <p:cNvSpPr>
            <a:spLocks noGrp="1"/>
          </p:cNvSpPr>
          <p:nvPr>
            <p:ph idx="1"/>
          </p:nvPr>
        </p:nvSpPr>
        <p:spPr/>
        <p:txBody>
          <a:bodyPr>
            <a:normAutofit/>
          </a:bodyPr>
          <a:lstStyle/>
          <a:p>
            <a:pPr marL="0" indent="0"/>
            <a:r>
              <a:rPr lang="en-US" sz="2000" dirty="0"/>
              <a:t>Again, for each singular value, we can plot the loadings associated with each of our pixels at that pixel location. These are called “eigenfaces.”</a:t>
            </a:r>
          </a:p>
        </p:txBody>
      </p:sp>
      <p:pic>
        <p:nvPicPr>
          <p:cNvPr id="5" name="Picture 4" descr="A picture containing photo, different, old, room&#10;&#10;Description automatically generated">
            <a:extLst>
              <a:ext uri="{FF2B5EF4-FFF2-40B4-BE49-F238E27FC236}">
                <a16:creationId xmlns:a16="http://schemas.microsoft.com/office/drawing/2014/main" id="{4C7F07FC-C50D-4045-8035-664C6C0795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1" y="2126040"/>
            <a:ext cx="4419600" cy="4228673"/>
          </a:xfrm>
          <a:prstGeom prst="rect">
            <a:avLst/>
          </a:prstGeom>
        </p:spPr>
      </p:pic>
    </p:spTree>
    <p:extLst>
      <p:ext uri="{BB962C8B-B14F-4D97-AF65-F5344CB8AC3E}">
        <p14:creationId xmlns:p14="http://schemas.microsoft.com/office/powerpoint/2010/main" val="17422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1150-EA5B-4146-B08A-9B591A65F771}"/>
              </a:ext>
            </a:extLst>
          </p:cNvPr>
          <p:cNvSpPr>
            <a:spLocks noGrp="1"/>
          </p:cNvSpPr>
          <p:nvPr>
            <p:ph type="title"/>
          </p:nvPr>
        </p:nvSpPr>
        <p:spPr/>
        <p:txBody>
          <a:bodyPr/>
          <a:lstStyle/>
          <a:p>
            <a:r>
              <a:rPr lang="en-US" dirty="0"/>
              <a:t>Image compression with PCA</a:t>
            </a:r>
          </a:p>
        </p:txBody>
      </p:sp>
      <p:sp>
        <p:nvSpPr>
          <p:cNvPr id="3" name="Content Placeholder 2">
            <a:extLst>
              <a:ext uri="{FF2B5EF4-FFF2-40B4-BE49-F238E27FC236}">
                <a16:creationId xmlns:a16="http://schemas.microsoft.com/office/drawing/2014/main" id="{DC345563-56A5-4480-8F4E-AEC9665A7341}"/>
              </a:ext>
            </a:extLst>
          </p:cNvPr>
          <p:cNvSpPr>
            <a:spLocks noGrp="1"/>
          </p:cNvSpPr>
          <p:nvPr>
            <p:ph idx="1"/>
          </p:nvPr>
        </p:nvSpPr>
        <p:spPr/>
        <p:txBody>
          <a:bodyPr/>
          <a:lstStyle/>
          <a:p>
            <a:pPr marL="0" indent="0"/>
            <a:r>
              <a:rPr lang="en-US" dirty="0"/>
              <a:t>We can reconstruct the faces with a subset K &lt; N of the PCs and singular values. This is what it looks like for K=50:</a:t>
            </a:r>
          </a:p>
        </p:txBody>
      </p:sp>
      <p:pic>
        <p:nvPicPr>
          <p:cNvPr id="6" name="Content Placeholder 4" descr="A close up of a mans face&#10;&#10;Description automatically generated">
            <a:extLst>
              <a:ext uri="{FF2B5EF4-FFF2-40B4-BE49-F238E27FC236}">
                <a16:creationId xmlns:a16="http://schemas.microsoft.com/office/drawing/2014/main" id="{AF481859-E538-455C-89C7-4C5034BED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9646" y="2133600"/>
            <a:ext cx="4425244" cy="4267200"/>
          </a:xfrm>
          <a:prstGeom prst="rect">
            <a:avLst/>
          </a:prstGeom>
        </p:spPr>
      </p:pic>
    </p:spTree>
    <p:extLst>
      <p:ext uri="{BB962C8B-B14F-4D97-AF65-F5344CB8AC3E}">
        <p14:creationId xmlns:p14="http://schemas.microsoft.com/office/powerpoint/2010/main" val="324060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1150-EA5B-4146-B08A-9B591A65F771}"/>
              </a:ext>
            </a:extLst>
          </p:cNvPr>
          <p:cNvSpPr>
            <a:spLocks noGrp="1"/>
          </p:cNvSpPr>
          <p:nvPr>
            <p:ph type="title"/>
          </p:nvPr>
        </p:nvSpPr>
        <p:spPr/>
        <p:txBody>
          <a:bodyPr/>
          <a:lstStyle/>
          <a:p>
            <a:r>
              <a:rPr lang="en-US" dirty="0"/>
              <a:t>Image compression with PCA</a:t>
            </a:r>
          </a:p>
        </p:txBody>
      </p:sp>
      <p:sp>
        <p:nvSpPr>
          <p:cNvPr id="3" name="Content Placeholder 2">
            <a:extLst>
              <a:ext uri="{FF2B5EF4-FFF2-40B4-BE49-F238E27FC236}">
                <a16:creationId xmlns:a16="http://schemas.microsoft.com/office/drawing/2014/main" id="{DC345563-56A5-4480-8F4E-AEC9665A7341}"/>
              </a:ext>
            </a:extLst>
          </p:cNvPr>
          <p:cNvSpPr>
            <a:spLocks noGrp="1"/>
          </p:cNvSpPr>
          <p:nvPr>
            <p:ph idx="1"/>
          </p:nvPr>
        </p:nvSpPr>
        <p:spPr/>
        <p:txBody>
          <a:bodyPr/>
          <a:lstStyle/>
          <a:p>
            <a:pPr marL="0" indent="0"/>
            <a:r>
              <a:rPr lang="en-US" dirty="0"/>
              <a:t>We can reconstruct the faces with a subset K &lt; N of the PCs and singular values. This is what it looks like for K=100:</a:t>
            </a:r>
          </a:p>
        </p:txBody>
      </p:sp>
      <p:pic>
        <p:nvPicPr>
          <p:cNvPr id="5" name="Content Placeholder 4" descr="A picture containing photo, different, room&#10;&#10;Description automatically generated">
            <a:extLst>
              <a:ext uri="{FF2B5EF4-FFF2-40B4-BE49-F238E27FC236}">
                <a16:creationId xmlns:a16="http://schemas.microsoft.com/office/drawing/2014/main" id="{784896A4-0E9B-4B6F-9F02-C6AC5277F5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8064" y="2130552"/>
            <a:ext cx="4443319" cy="4271245"/>
          </a:xfrm>
          <a:prstGeom prst="rect">
            <a:avLst/>
          </a:prstGeom>
        </p:spPr>
      </p:pic>
    </p:spTree>
    <p:extLst>
      <p:ext uri="{BB962C8B-B14F-4D97-AF65-F5344CB8AC3E}">
        <p14:creationId xmlns:p14="http://schemas.microsoft.com/office/powerpoint/2010/main" val="3387428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1150-EA5B-4146-B08A-9B591A65F771}"/>
              </a:ext>
            </a:extLst>
          </p:cNvPr>
          <p:cNvSpPr>
            <a:spLocks noGrp="1"/>
          </p:cNvSpPr>
          <p:nvPr>
            <p:ph type="title"/>
          </p:nvPr>
        </p:nvSpPr>
        <p:spPr/>
        <p:txBody>
          <a:bodyPr/>
          <a:lstStyle/>
          <a:p>
            <a:r>
              <a:rPr lang="en-US" dirty="0"/>
              <a:t>Image compression with PCA</a:t>
            </a:r>
          </a:p>
        </p:txBody>
      </p:sp>
      <p:sp>
        <p:nvSpPr>
          <p:cNvPr id="3" name="Content Placeholder 2">
            <a:extLst>
              <a:ext uri="{FF2B5EF4-FFF2-40B4-BE49-F238E27FC236}">
                <a16:creationId xmlns:a16="http://schemas.microsoft.com/office/drawing/2014/main" id="{DC345563-56A5-4480-8F4E-AEC9665A7341}"/>
              </a:ext>
            </a:extLst>
          </p:cNvPr>
          <p:cNvSpPr>
            <a:spLocks noGrp="1"/>
          </p:cNvSpPr>
          <p:nvPr>
            <p:ph idx="1"/>
          </p:nvPr>
        </p:nvSpPr>
        <p:spPr/>
        <p:txBody>
          <a:bodyPr/>
          <a:lstStyle/>
          <a:p>
            <a:pPr marL="0" indent="0"/>
            <a:r>
              <a:rPr lang="en-US" dirty="0"/>
              <a:t>We can reconstruct the faces with a subset K &lt; N of the PCs and singular values. This is what it looks like for K=250:</a:t>
            </a:r>
          </a:p>
        </p:txBody>
      </p:sp>
      <p:pic>
        <p:nvPicPr>
          <p:cNvPr id="6" name="Content Placeholder 4" descr="A picture containing photo&#10;&#10;Description automatically generated">
            <a:extLst>
              <a:ext uri="{FF2B5EF4-FFF2-40B4-BE49-F238E27FC236}">
                <a16:creationId xmlns:a16="http://schemas.microsoft.com/office/drawing/2014/main" id="{92DEDC94-2CE6-4969-9ADC-B4DD4CF51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8064" y="2130552"/>
            <a:ext cx="4493029" cy="4282717"/>
          </a:xfrm>
          <a:prstGeom prst="rect">
            <a:avLst/>
          </a:prstGeom>
        </p:spPr>
      </p:pic>
      <p:sp>
        <p:nvSpPr>
          <p:cNvPr id="4" name="TextBox 3">
            <a:extLst>
              <a:ext uri="{FF2B5EF4-FFF2-40B4-BE49-F238E27FC236}">
                <a16:creationId xmlns:a16="http://schemas.microsoft.com/office/drawing/2014/main" id="{DD256E4A-08F6-4E2B-AC3E-D83FF355F78E}"/>
              </a:ext>
            </a:extLst>
          </p:cNvPr>
          <p:cNvSpPr txBox="1"/>
          <p:nvPr/>
        </p:nvSpPr>
        <p:spPr>
          <a:xfrm>
            <a:off x="522732" y="2971800"/>
            <a:ext cx="2057400" cy="1631216"/>
          </a:xfrm>
          <a:prstGeom prst="rect">
            <a:avLst/>
          </a:prstGeom>
          <a:noFill/>
        </p:spPr>
        <p:txBody>
          <a:bodyPr wrap="square" rtlCol="0">
            <a:spAutoFit/>
          </a:bodyPr>
          <a:lstStyle/>
          <a:p>
            <a:r>
              <a:rPr lang="en-US" sz="2000" dirty="0">
                <a:latin typeface="CMU Bright" panose="020B0604020202020204" charset="0"/>
                <a:ea typeface="CMU Bright" panose="020B0604020202020204" charset="0"/>
                <a:cs typeface="CMU Bright" panose="020B0604020202020204" charset="0"/>
              </a:rPr>
              <a:t>With only 250 PCs, we can reproduce the 4096 variables quite well!</a:t>
            </a:r>
          </a:p>
        </p:txBody>
      </p:sp>
    </p:spTree>
    <p:extLst>
      <p:ext uri="{BB962C8B-B14F-4D97-AF65-F5344CB8AC3E}">
        <p14:creationId xmlns:p14="http://schemas.microsoft.com/office/powerpoint/2010/main" val="191227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D579-3DED-4D21-9807-A92034049C26}"/>
              </a:ext>
            </a:extLst>
          </p:cNvPr>
          <p:cNvSpPr>
            <a:spLocks noGrp="1"/>
          </p:cNvSpPr>
          <p:nvPr>
            <p:ph type="title"/>
          </p:nvPr>
        </p:nvSpPr>
        <p:spPr/>
        <p:txBody>
          <a:bodyPr/>
          <a:lstStyle/>
          <a:p>
            <a:r>
              <a:rPr lang="en-US" dirty="0"/>
              <a:t>Facial recognition with PCA</a:t>
            </a:r>
          </a:p>
        </p:txBody>
      </p:sp>
      <p:sp>
        <p:nvSpPr>
          <p:cNvPr id="3" name="Content Placeholder 2">
            <a:extLst>
              <a:ext uri="{FF2B5EF4-FFF2-40B4-BE49-F238E27FC236}">
                <a16:creationId xmlns:a16="http://schemas.microsoft.com/office/drawing/2014/main" id="{3A25DB95-4718-4300-B19E-8585E9638232}"/>
              </a:ext>
            </a:extLst>
          </p:cNvPr>
          <p:cNvSpPr>
            <a:spLocks noGrp="1"/>
          </p:cNvSpPr>
          <p:nvPr>
            <p:ph idx="1"/>
          </p:nvPr>
        </p:nvSpPr>
        <p:spPr/>
        <p:txBody>
          <a:bodyPr/>
          <a:lstStyle/>
          <a:p>
            <a:pPr marL="0" indent="0"/>
            <a:r>
              <a:rPr lang="en-US" dirty="0"/>
              <a:t>PCA can be used as part of facial recognition algorithms as well, not just image compression.</a:t>
            </a:r>
          </a:p>
          <a:p>
            <a:pPr marL="0" indent="0"/>
            <a:endParaRPr lang="en-US" dirty="0"/>
          </a:p>
          <a:p>
            <a:pPr marL="0" indent="0"/>
            <a:r>
              <a:rPr lang="en-US" dirty="0"/>
              <a:t>Just as we can use the PCs as predictors in a regression, we can use them in predictors in classifying faces.</a:t>
            </a:r>
          </a:p>
          <a:p>
            <a:pPr marL="0" indent="0"/>
            <a:endParaRPr lang="en-US" dirty="0"/>
          </a:p>
          <a:p>
            <a:pPr marL="0" indent="0"/>
            <a:r>
              <a:rPr lang="en-US" dirty="0"/>
              <a:t>In the above example with images of different people, we would be using it to identify a face from other objects.</a:t>
            </a:r>
          </a:p>
          <a:p>
            <a:pPr marL="0" indent="0"/>
            <a:endParaRPr lang="en-US" dirty="0"/>
          </a:p>
          <a:p>
            <a:pPr marL="0" indent="0"/>
            <a:r>
              <a:rPr lang="en-US" dirty="0"/>
              <a:t>If we wanted to recognize one face as opposed to other faces, we would use multiple images of the same face.</a:t>
            </a:r>
          </a:p>
        </p:txBody>
      </p:sp>
    </p:spTree>
    <p:extLst>
      <p:ext uri="{BB962C8B-B14F-4D97-AF65-F5344CB8AC3E}">
        <p14:creationId xmlns:p14="http://schemas.microsoft.com/office/powerpoint/2010/main" val="47424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CC3B-9487-431C-BC5B-A046FDE2210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5839828-EB93-4B13-A386-D236A1D82CCB}"/>
              </a:ext>
            </a:extLst>
          </p:cNvPr>
          <p:cNvSpPr>
            <a:spLocks noGrp="1"/>
          </p:cNvSpPr>
          <p:nvPr>
            <p:ph idx="1"/>
          </p:nvPr>
        </p:nvSpPr>
        <p:spPr/>
        <p:txBody>
          <a:bodyPr>
            <a:normAutofit fontScale="92500"/>
          </a:bodyPr>
          <a:lstStyle/>
          <a:p>
            <a:pPr marL="457200" indent="-457200">
              <a:buFont typeface="+mj-lt"/>
              <a:buAutoNum type="arabicPeriod"/>
            </a:pPr>
            <a:r>
              <a:rPr lang="en-US" dirty="0"/>
              <a:t>PCA is a useful tool for visualization and data compression, especially for geographic and image data.</a:t>
            </a:r>
          </a:p>
          <a:p>
            <a:pPr marL="457200" indent="-457200">
              <a:buFont typeface="+mj-lt"/>
              <a:buAutoNum type="arabicPeriod"/>
            </a:pPr>
            <a:endParaRPr lang="en-US" dirty="0"/>
          </a:p>
          <a:p>
            <a:pPr marL="457200" indent="-457200">
              <a:buFont typeface="+mj-lt"/>
              <a:buAutoNum type="arabicPeriod"/>
            </a:pPr>
            <a:r>
              <a:rPr lang="en-US" dirty="0"/>
              <a:t>But we should be careful about how we perform it. </a:t>
            </a:r>
          </a:p>
          <a:p>
            <a:pPr marL="857250" lvl="1" indent="-457200">
              <a:buFont typeface="+mj-lt"/>
              <a:buAutoNum type="alphaLcParenR"/>
            </a:pPr>
            <a:r>
              <a:rPr lang="en-US" dirty="0"/>
              <a:t>If our data variables are all different magnitudes and units, it is best to use the correlation matrix.</a:t>
            </a:r>
          </a:p>
          <a:p>
            <a:pPr marL="857250" lvl="1" indent="-457200">
              <a:buFont typeface="+mj-lt"/>
              <a:buAutoNum type="alphaLcParenR"/>
            </a:pPr>
            <a:r>
              <a:rPr lang="en-US" dirty="0"/>
              <a:t>If our data variables are different magnitudes but of the same variable at different locations/pixels, use the covariance matrix.</a:t>
            </a:r>
          </a:p>
          <a:p>
            <a:pPr marL="857250" lvl="1" indent="-457200">
              <a:buFont typeface="+mj-lt"/>
              <a:buAutoNum type="alphaLcParenR"/>
            </a:pPr>
            <a:endParaRPr lang="en-US" dirty="0"/>
          </a:p>
          <a:p>
            <a:pPr marL="457200" indent="-457200">
              <a:buFont typeface="+mj-lt"/>
              <a:buAutoNum type="arabicPeriod"/>
            </a:pPr>
            <a:r>
              <a:rPr lang="en-US" dirty="0"/>
              <a:t>If we have more variables than observations, we need to use singular value decomposition rather than eigen decomposition.</a:t>
            </a:r>
          </a:p>
          <a:p>
            <a:endParaRPr lang="en-US" dirty="0"/>
          </a:p>
          <a:p>
            <a:endParaRPr lang="en-US" dirty="0"/>
          </a:p>
        </p:txBody>
      </p:sp>
    </p:spTree>
    <p:extLst>
      <p:ext uri="{BB962C8B-B14F-4D97-AF65-F5344CB8AC3E}">
        <p14:creationId xmlns:p14="http://schemas.microsoft.com/office/powerpoint/2010/main" val="51853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Recap: What is PCA?</a:t>
            </a:r>
          </a:p>
        </p:txBody>
      </p:sp>
      <p:sp>
        <p:nvSpPr>
          <p:cNvPr id="3" name="Content Placeholder 2"/>
          <p:cNvSpPr>
            <a:spLocks noGrp="1"/>
          </p:cNvSpPr>
          <p:nvPr>
            <p:ph idx="1"/>
          </p:nvPr>
        </p:nvSpPr>
        <p:spPr/>
        <p:txBody>
          <a:bodyPr>
            <a:normAutofit fontScale="92500" lnSpcReduction="10000"/>
          </a:bodyPr>
          <a:lstStyle/>
          <a:p>
            <a:pPr marL="0" indent="0"/>
            <a:r>
              <a:rPr lang="en-US" dirty="0"/>
              <a:t>Visualizing and modeling data in more than 2 dimensions is conceptually difficult.</a:t>
            </a:r>
          </a:p>
          <a:p>
            <a:pPr marL="0" indent="0"/>
            <a:endParaRPr lang="en-US" dirty="0"/>
          </a:p>
          <a:p>
            <a:pPr marL="0" indent="0"/>
            <a:r>
              <a:rPr lang="en-US" dirty="0"/>
              <a:t>PCA transforms our data into a new variables (</a:t>
            </a:r>
            <a:r>
              <a:rPr lang="en-US" dirty="0">
                <a:solidFill>
                  <a:schemeClr val="tx1"/>
                </a:solidFill>
              </a:rPr>
              <a:t>principal components</a:t>
            </a:r>
            <a:r>
              <a:rPr lang="en-US" dirty="0"/>
              <a:t>) that sequentially maximize the information content (variance) of the original data. </a:t>
            </a:r>
          </a:p>
          <a:p>
            <a:endParaRPr lang="en-US" dirty="0"/>
          </a:p>
          <a:p>
            <a:pPr marL="0" indent="0"/>
            <a:r>
              <a:rPr lang="en-US" dirty="0"/>
              <a:t>The principal components (PCs) are </a:t>
            </a:r>
            <a:r>
              <a:rPr lang="en-US" dirty="0">
                <a:solidFill>
                  <a:srgbClr val="0070C0"/>
                </a:solidFill>
              </a:rPr>
              <a:t>orthogonal</a:t>
            </a:r>
            <a:r>
              <a:rPr lang="en-US" dirty="0">
                <a:solidFill>
                  <a:schemeClr val="tx1"/>
                </a:solidFill>
              </a:rPr>
              <a:t>,</a:t>
            </a:r>
            <a:r>
              <a:rPr lang="en-US" dirty="0">
                <a:solidFill>
                  <a:srgbClr val="0070C0"/>
                </a:solidFill>
              </a:rPr>
              <a:t> </a:t>
            </a:r>
            <a:r>
              <a:rPr lang="en-US" dirty="0">
                <a:solidFill>
                  <a:srgbClr val="00B050"/>
                </a:solidFill>
              </a:rPr>
              <a:t>linear projections</a:t>
            </a:r>
            <a:r>
              <a:rPr lang="en-US" dirty="0">
                <a:solidFill>
                  <a:srgbClr val="0070C0"/>
                </a:solidFill>
              </a:rPr>
              <a:t> </a:t>
            </a:r>
            <a:r>
              <a:rPr lang="en-US" dirty="0"/>
              <a:t>of the original variables that represent the </a:t>
            </a:r>
            <a:r>
              <a:rPr lang="en-US" dirty="0">
                <a:solidFill>
                  <a:schemeClr val="accent6">
                    <a:lumMod val="75000"/>
                  </a:schemeClr>
                </a:solidFill>
              </a:rPr>
              <a:t>directions of greatest variability </a:t>
            </a:r>
            <a:r>
              <a:rPr lang="en-US" dirty="0">
                <a:solidFill>
                  <a:schemeClr val="tx1"/>
                </a:solidFill>
              </a:rPr>
              <a:t>of the data.</a:t>
            </a:r>
          </a:p>
          <a:p>
            <a:pPr marL="0" indent="0"/>
            <a:endParaRPr lang="en-US" dirty="0">
              <a:solidFill>
                <a:schemeClr val="tx1"/>
              </a:solidFill>
            </a:endParaRPr>
          </a:p>
          <a:p>
            <a:pPr marL="0" indent="0"/>
            <a:r>
              <a:rPr lang="en-US" dirty="0"/>
              <a:t>We can use a subset of these PCs to compress our data and view it in an alternative coordinate system.</a:t>
            </a:r>
          </a:p>
        </p:txBody>
      </p:sp>
    </p:spTree>
    <p:extLst>
      <p:ext uri="{BB962C8B-B14F-4D97-AF65-F5344CB8AC3E}">
        <p14:creationId xmlns:p14="http://schemas.microsoft.com/office/powerpoint/2010/main" val="425222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What is PCA?</a:t>
            </a:r>
          </a:p>
        </p:txBody>
      </p:sp>
      <p:sp>
        <p:nvSpPr>
          <p:cNvPr id="3" name="Content Placeholder 2"/>
          <p:cNvSpPr>
            <a:spLocks noGrp="1"/>
          </p:cNvSpPr>
          <p:nvPr>
            <p:ph idx="1"/>
          </p:nvPr>
        </p:nvSpPr>
        <p:spPr/>
        <p:txBody>
          <a:bodyPr>
            <a:normAutofit fontScale="92500" lnSpcReduction="10000"/>
          </a:bodyPr>
          <a:lstStyle/>
          <a:p>
            <a:r>
              <a:rPr lang="en-US" dirty="0"/>
              <a:t>What are some of the benefits of these properties of PCA?</a:t>
            </a:r>
          </a:p>
          <a:p>
            <a:pPr marL="684213" indent="-454025">
              <a:buAutoNum type="arabicPeriod"/>
            </a:pPr>
            <a:r>
              <a:rPr lang="en-US" dirty="0"/>
              <a:t>The PCs are </a:t>
            </a:r>
            <a:r>
              <a:rPr lang="en-US" dirty="0">
                <a:solidFill>
                  <a:srgbClr val="0070C0"/>
                </a:solidFill>
              </a:rPr>
              <a:t>orthogonal</a:t>
            </a:r>
          </a:p>
          <a:p>
            <a:pPr marL="914400" lvl="1" indent="0">
              <a:buNone/>
            </a:pPr>
            <a:r>
              <a:rPr lang="en-US" dirty="0"/>
              <a:t>Regression models require independent predictors. Since the PCs are orthogonal, we can use them as predictors in a regression model rather than the original variables.</a:t>
            </a:r>
          </a:p>
          <a:p>
            <a:pPr marL="684213" indent="-454025">
              <a:buFont typeface="Arial" pitchFamily="34" charset="0"/>
              <a:buAutoNum type="arabicPeriod"/>
            </a:pPr>
            <a:r>
              <a:rPr lang="en-US" dirty="0"/>
              <a:t>The PCs are </a:t>
            </a:r>
            <a:r>
              <a:rPr lang="en-US" dirty="0">
                <a:solidFill>
                  <a:srgbClr val="00B050"/>
                </a:solidFill>
              </a:rPr>
              <a:t>linear projections</a:t>
            </a:r>
          </a:p>
          <a:p>
            <a:pPr marL="914400" lvl="1" indent="0">
              <a:buNone/>
            </a:pPr>
            <a:r>
              <a:rPr lang="en-US" dirty="0"/>
              <a:t>The PCs are weighted sums of the original variables, and these weights (loadings) reveal the importance and relationship between the original data variables in different modes of variability.</a:t>
            </a:r>
          </a:p>
          <a:p>
            <a:pPr marL="684213" indent="-454025">
              <a:buAutoNum type="arabicPeriod"/>
            </a:pPr>
            <a:r>
              <a:rPr lang="en-US" dirty="0"/>
              <a:t>The PCs represent the </a:t>
            </a:r>
            <a:r>
              <a:rPr lang="en-US" dirty="0">
                <a:solidFill>
                  <a:schemeClr val="accent6">
                    <a:lumMod val="75000"/>
                  </a:schemeClr>
                </a:solidFill>
              </a:rPr>
              <a:t>directions of greatest variability </a:t>
            </a:r>
          </a:p>
          <a:p>
            <a:pPr marL="914400" lvl="1" indent="0">
              <a:buNone/>
            </a:pPr>
            <a:r>
              <a:rPr lang="en-US" dirty="0">
                <a:solidFill>
                  <a:schemeClr val="tx1"/>
                </a:solidFill>
              </a:rPr>
              <a:t>We can retain the first K &lt; M PCs rather than all M variables without losing much information.</a:t>
            </a:r>
            <a:endParaRPr lang="en-US" dirty="0"/>
          </a:p>
        </p:txBody>
      </p:sp>
    </p:spTree>
    <p:extLst>
      <p:ext uri="{BB962C8B-B14F-4D97-AF65-F5344CB8AC3E}">
        <p14:creationId xmlns:p14="http://schemas.microsoft.com/office/powerpoint/2010/main" val="195390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Recap: How does PCA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r>
                  <a:rPr lang="en-US" dirty="0"/>
                  <a:t>PCA finds </a:t>
                </a:r>
                <a:r>
                  <a:rPr lang="en-US" dirty="0">
                    <a:solidFill>
                      <a:srgbClr val="00B050"/>
                    </a:solidFill>
                  </a:rPr>
                  <a:t>linear combinations </a:t>
                </a:r>
                <a:r>
                  <a:rPr lang="en-US" dirty="0"/>
                  <a:t>(i.e. weighted sums), </a:t>
                </a:r>
                <a:r>
                  <a:rPr lang="en-US" dirty="0">
                    <a:solidFill>
                      <a:schemeClr val="tx1"/>
                    </a:solidFill>
                  </a:rPr>
                  <a:t>U</a:t>
                </a:r>
                <a:r>
                  <a:rPr lang="en-US" dirty="0"/>
                  <a:t>, of the original data variables, X, that “frontload” the information content in X:</a:t>
                </a:r>
              </a:p>
              <a:p>
                <a:pPr marL="0" indent="0"/>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𝑈</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d>
                        <m:dPr>
                          <m:begChr m:val="["/>
                          <m:endChr m:val="]"/>
                          <m:ctrlPr>
                            <a:rPr lang="en-US" b="0" i="1" smtClean="0">
                              <a:latin typeface="Cambria Math" panose="02040503050406030204" pitchFamily="18" charset="0"/>
                            </a:rPr>
                          </m:ctrlPr>
                        </m:dPr>
                        <m:e>
                          <m:r>
                            <a:rPr lang="en-US" b="0" i="1" smtClean="0">
                              <a:solidFill>
                                <a:srgbClr val="00B050"/>
                              </a:solidFill>
                              <a:latin typeface="Cambria Math" panose="02040503050406030204" pitchFamily="18" charset="0"/>
                            </a:rPr>
                            <m:t>𝑊</m:t>
                          </m:r>
                        </m:e>
                      </m:d>
                    </m:oMath>
                  </m:oMathPara>
                </a14:m>
                <a:endParaRPr lang="en-US" b="0" dirty="0"/>
              </a:p>
              <a:p>
                <a:pPr marL="0" indent="0"/>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solidFill>
                              <a:latin typeface="Cambria Math" panose="02040503050406030204" pitchFamily="18" charset="0"/>
                            </a:rPr>
                          </m:ctrlPr>
                        </m:dPr>
                        <m:e>
                          <m:m>
                            <m:mPr>
                              <m:mcs>
                                <m:mc>
                                  <m:mcPr>
                                    <m:count m:val="3"/>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12</m:t>
                                    </m:r>
                                  </m:sub>
                                </m:sSub>
                              </m:e>
                              <m:e>
                                <m:r>
                                  <a:rPr lang="en-US" b="0" i="1" smtClean="0">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22</m:t>
                                    </m:r>
                                  </m:sub>
                                </m:sSub>
                              </m:e>
                              <m:e>
                                <m:r>
                                  <a:rPr lang="en-US" b="0" i="1" smtClean="0">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31</m:t>
                                        </m:r>
                                      </m:sub>
                                    </m:sSub>
                                  </m:e>
                                  <m:e>
                                    <m:r>
                                      <a:rPr lang="en-US" b="0" i="1" smtClean="0">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3</m:t>
                                        </m:r>
                                        <m:r>
                                          <a:rPr lang="en-US" i="1">
                                            <a:solidFill>
                                              <a:schemeClr val="tx1"/>
                                            </a:solidFill>
                                            <a:latin typeface="Cambria Math" panose="02040503050406030204" pitchFamily="18" charset="0"/>
                                          </a:rPr>
                                          <m:t>2</m:t>
                                        </m:r>
                                      </m:sub>
                                    </m:sSub>
                                  </m:e>
                                  <m:e>
                                    <m:r>
                                      <a:rPr lang="en-US" b="0" i="1" smtClean="0">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2</m:t>
                                        </m:r>
                                      </m:sub>
                                    </m:sSub>
                                  </m:e>
                                </m:eqArr>
                              </m:e>
                              <m:e>
                                <m:eqArr>
                                  <m:eqArrPr>
                                    <m:ctrlPr>
                                      <a:rPr lang="en-US" b="0" i="1">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m:t>
                                    </m:r>
                                  </m:e>
                                  <m:e>
                                    <m:r>
                                      <a:rPr lang="en-US" b="0" i="1" smtClean="0">
                                        <a:solidFill>
                                          <a:schemeClr val="tx1"/>
                                        </a:solidFill>
                                        <a:latin typeface="Cambria Math" panose="02040503050406030204" pitchFamily="18" charset="0"/>
                                      </a:rPr>
                                      <m:t>…</m:t>
                                    </m:r>
                                  </m:e>
                                  <m:e>
                                    <m:r>
                                      <a:rPr lang="en-US" b="0" i="1" smtClean="0">
                                        <a:solidFill>
                                          <a:schemeClr val="tx1"/>
                                        </a:solidFill>
                                        <a:latin typeface="Cambria Math" panose="02040503050406030204" pitchFamily="18" charset="0"/>
                                      </a:rPr>
                                      <m:t>…</m:t>
                                    </m:r>
                                  </m:e>
                                </m:eqArr>
                              </m:e>
                            </m:mr>
                          </m:m>
                          <m:m>
                            <m:mPr>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𝑚</m:t>
                                        </m:r>
                                      </m:sub>
                                    </m:sSub>
                                  </m:e>
                                  <m:e>
                                    <m:r>
                                      <a:rPr lang="en-US" b="0" i="1" smtClean="0">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𝑚</m:t>
                                        </m:r>
                                      </m:sub>
                                    </m:sSub>
                                  </m:e>
                                </m:eqArr>
                              </m:e>
                            </m:mr>
                          </m:m>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smtClean="0">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smtClean="0">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i="1" smtClean="0">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r>
                                      <a:rPr lang="en-US" i="1" smtClean="0">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m:t>
                                        </m:r>
                                        <m:r>
                                          <a:rPr lang="en-US" i="1" smtClean="0">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smtClean="0">
                                            <a:solidFill>
                                              <a:schemeClr val="tx1"/>
                                            </a:solidFill>
                                            <a:latin typeface="Cambria Math" panose="02040503050406030204" pitchFamily="18" charset="0"/>
                                          </a:rPr>
                                          <m:t>𝑛𝑚</m:t>
                                        </m:r>
                                      </m:sub>
                                    </m:sSub>
                                  </m:e>
                                </m:eqArr>
                              </m:e>
                            </m:mr>
                          </m:m>
                        </m:e>
                      </m:d>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1</m:t>
                                    </m:r>
                                    <m:r>
                                      <a:rPr lang="en-US" i="1" smtClean="0">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2</m:t>
                                    </m:r>
                                    <m:r>
                                      <a:rPr lang="en-US" i="1" smtClean="0">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3</m:t>
                                        </m:r>
                                        <m:r>
                                          <a:rPr lang="en-US" i="1" smtClean="0">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𝑚</m:t>
                                        </m:r>
                                        <m:r>
                                          <a:rPr lang="en-US" i="1" smtClean="0">
                                            <a:solidFill>
                                              <a:schemeClr val="tx1"/>
                                            </a:solidFill>
                                            <a:latin typeface="Cambria Math" panose="02040503050406030204" pitchFamily="18" charset="0"/>
                                          </a:rPr>
                                          <m:t>𝑚</m:t>
                                        </m:r>
                                      </m:sub>
                                    </m:sSub>
                                  </m:e>
                                </m:eqArr>
                              </m:e>
                            </m:mr>
                          </m:m>
                        </m:e>
                      </m:d>
                    </m:oMath>
                  </m:oMathPara>
                </a14:m>
                <a:endParaRPr lang="en-US" dirty="0"/>
              </a:p>
              <a:p>
                <a:endParaRPr lang="en-US" dirty="0"/>
              </a:p>
              <a:p>
                <a:pPr marL="0" indent="0"/>
                <a:r>
                  <a:rPr lang="en-US" dirty="0"/>
                  <a:t>These transformed variables, U, are called the principal components.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1050" r="-1185"/>
                </a:stretch>
              </a:blipFill>
            </p:spPr>
            <p:txBody>
              <a:bodyPr/>
              <a:lstStyle/>
              <a:p>
                <a:r>
                  <a:rPr lang="en-US">
                    <a:noFill/>
                  </a:rPr>
                  <a:t> </a:t>
                </a:r>
              </a:p>
            </p:txBody>
          </p:sp>
        </mc:Fallback>
      </mc:AlternateContent>
    </p:spTree>
    <p:extLst>
      <p:ext uri="{BB962C8B-B14F-4D97-AF65-F5344CB8AC3E}">
        <p14:creationId xmlns:p14="http://schemas.microsoft.com/office/powerpoint/2010/main" val="401330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Recap: How does PCA 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d>
                        <m:dPr>
                          <m:begChr m:val="["/>
                          <m:endChr m:val="]"/>
                          <m:ctrlPr>
                            <a:rPr lang="en-US" b="0" i="1" smtClean="0">
                              <a:latin typeface="Cambria Math" panose="02040503050406030204" pitchFamily="18" charset="0"/>
                            </a:rPr>
                          </m:ctrlPr>
                        </m:dPr>
                        <m:e>
                          <m:r>
                            <a:rPr lang="en-US" b="0" i="1" smtClean="0">
                              <a:solidFill>
                                <a:srgbClr val="00B050"/>
                              </a:solidFill>
                              <a:latin typeface="Cambria Math" panose="02040503050406030204" pitchFamily="18" charset="0"/>
                            </a:rPr>
                            <m:t>𝑊</m:t>
                          </m:r>
                        </m:e>
                      </m:d>
                    </m:oMath>
                  </m:oMathPara>
                </a14:m>
                <a:endParaRPr lang="en-US" b="0" dirty="0"/>
              </a:p>
              <a:p>
                <a:pPr marL="0" indent="0"/>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12</m:t>
                                    </m:r>
                                  </m:sub>
                                </m:sSub>
                              </m:e>
                              <m:e>
                                <m:r>
                                  <a:rPr lang="en-US" b="0" i="1" smtClean="0">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22</m:t>
                                    </m:r>
                                  </m:sub>
                                </m:sSub>
                              </m:e>
                              <m:e>
                                <m:r>
                                  <a:rPr lang="en-US" b="0" i="1" smtClean="0">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31</m:t>
                                        </m:r>
                                      </m:sub>
                                    </m:sSub>
                                  </m:e>
                                  <m:e>
                                    <m:r>
                                      <a:rPr lang="en-US" b="0" i="1" smtClean="0">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3</m:t>
                                        </m:r>
                                        <m:r>
                                          <a:rPr lang="en-US" i="1">
                                            <a:solidFill>
                                              <a:schemeClr val="tx1"/>
                                            </a:solidFill>
                                            <a:latin typeface="Cambria Math" panose="02040503050406030204" pitchFamily="18" charset="0"/>
                                          </a:rPr>
                                          <m:t>2</m:t>
                                        </m:r>
                                      </m:sub>
                                    </m:sSub>
                                  </m:e>
                                  <m:e>
                                    <m:r>
                                      <a:rPr lang="en-US" b="0" i="1" smtClean="0">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2</m:t>
                                        </m:r>
                                      </m:sub>
                                    </m:sSub>
                                  </m:e>
                                </m:eqArr>
                              </m:e>
                              <m:e>
                                <m:eqArr>
                                  <m:eqArrPr>
                                    <m:ctrlPr>
                                      <a:rPr lang="en-US" b="0" i="1">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m:t>
                                    </m:r>
                                  </m:e>
                                  <m:e>
                                    <m:r>
                                      <a:rPr lang="en-US" b="0" i="1" smtClean="0">
                                        <a:solidFill>
                                          <a:schemeClr val="tx1"/>
                                        </a:solidFill>
                                        <a:latin typeface="Cambria Math" panose="02040503050406030204" pitchFamily="18" charset="0"/>
                                      </a:rPr>
                                      <m:t>…</m:t>
                                    </m:r>
                                  </m:e>
                                  <m:e>
                                    <m:r>
                                      <a:rPr lang="en-US" b="0" i="1" smtClean="0">
                                        <a:solidFill>
                                          <a:schemeClr val="tx1"/>
                                        </a:solidFill>
                                        <a:latin typeface="Cambria Math" panose="02040503050406030204" pitchFamily="18" charset="0"/>
                                      </a:rPr>
                                      <m:t>…</m:t>
                                    </m:r>
                                  </m:e>
                                </m:eqArr>
                              </m:e>
                            </m:mr>
                          </m:m>
                          <m:m>
                            <m:mPr>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𝑚</m:t>
                                        </m:r>
                                      </m:sub>
                                    </m:sSub>
                                  </m:e>
                                  <m:e>
                                    <m:r>
                                      <a:rPr lang="en-US" b="0" i="1" smtClean="0">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𝑚</m:t>
                                        </m:r>
                                      </m:sub>
                                    </m:sSub>
                                  </m:e>
                                </m:eqArr>
                              </m:e>
                            </m:mr>
                          </m:m>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smtClean="0">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smtClean="0">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i="1" smtClean="0">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r>
                                      <a:rPr lang="en-US" i="1" smtClean="0">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m:t>
                                        </m:r>
                                        <m:r>
                                          <a:rPr lang="en-US" i="1" smtClean="0">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i="1" smtClean="0">
                                            <a:solidFill>
                                              <a:schemeClr val="tx1"/>
                                            </a:solidFill>
                                            <a:latin typeface="Cambria Math" panose="02040503050406030204" pitchFamily="18" charset="0"/>
                                          </a:rPr>
                                          <m:t>𝑛𝑚</m:t>
                                        </m:r>
                                      </m:sub>
                                    </m:sSub>
                                  </m:e>
                                </m:eqArr>
                              </m:e>
                            </m:mr>
                          </m:m>
                        </m:e>
                      </m:d>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1</m:t>
                                    </m:r>
                                    <m:r>
                                      <a:rPr lang="en-US" i="1" smtClean="0">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2</m:t>
                                    </m:r>
                                    <m:r>
                                      <a:rPr lang="en-US" i="1" smtClean="0">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3</m:t>
                                        </m:r>
                                        <m:r>
                                          <a:rPr lang="en-US" i="1" smtClean="0">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𝑚</m:t>
                                        </m:r>
                                        <m:r>
                                          <a:rPr lang="en-US" i="1" smtClean="0">
                                            <a:solidFill>
                                              <a:schemeClr val="tx1"/>
                                            </a:solidFill>
                                            <a:latin typeface="Cambria Math" panose="02040503050406030204" pitchFamily="18" charset="0"/>
                                          </a:rPr>
                                          <m:t>𝑚</m:t>
                                        </m:r>
                                      </m:sub>
                                    </m:sSub>
                                  </m:e>
                                </m:eqArr>
                              </m:e>
                            </m:mr>
                          </m:m>
                        </m:e>
                      </m:d>
                    </m:oMath>
                  </m:oMathPara>
                </a14:m>
                <a:endParaRPr lang="en-US" dirty="0"/>
              </a:p>
              <a:p>
                <a:pPr marL="0" indent="0"/>
                <a:r>
                  <a:rPr lang="en-US" dirty="0"/>
                  <a:t>It turns out, the weights that sequentially maximize the variance in the PCs, conditional on being orthogonal, are the eigenvectors of the covariance matrix ([S]) of [X]:</a:t>
                </a:r>
              </a:p>
              <a:p>
                <a:pPr marL="0" indent="0"/>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e>
                      </m:d>
                      <m:d>
                        <m:dPr>
                          <m:begChr m:val="["/>
                          <m:endChr m:val="]"/>
                          <m:ctrlPr>
                            <a:rPr lang="en-US" i="1">
                              <a:latin typeface="Cambria Math" panose="02040503050406030204" pitchFamily="18" charset="0"/>
                            </a:rPr>
                          </m:ctrlPr>
                        </m:dPr>
                        <m:e>
                          <m:r>
                            <a:rPr lang="en-US" b="0" i="1" smtClean="0">
                              <a:solidFill>
                                <a:srgbClr val="00B050"/>
                              </a:solidFill>
                              <a:latin typeface="Cambria Math" panose="02040503050406030204" pitchFamily="18" charset="0"/>
                            </a:rPr>
                            <m:t>𝐸</m:t>
                          </m:r>
                        </m:e>
                      </m:d>
                    </m:oMath>
                  </m:oMathPara>
                </a14:m>
                <a:endParaRPr lang="en-US" dirty="0"/>
              </a:p>
              <a:p>
                <a:pPr marL="0" indent="0"/>
                <a14:m>
                  <m:oMathPara xmlns:m="http://schemas.openxmlformats.org/officeDocument/2006/math">
                    <m:oMathParaPr>
                      <m:jc m:val="centerGroup"/>
                    </m:oMathParaPr>
                    <m:oMath xmlns:m="http://schemas.openxmlformats.org/officeDocument/2006/math">
                      <m:d>
                        <m:dPr>
                          <m:begChr m:val="["/>
                          <m:endChr m:val="]"/>
                          <m:ctrlPr>
                            <a:rPr lang="en-US" i="1" smtClean="0">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𝑛𝑚</m:t>
                                        </m:r>
                                      </m:sub>
                                    </m:sSub>
                                  </m:e>
                                </m:eqArr>
                              </m:e>
                            </m:mr>
                          </m:m>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𝑛𝑚</m:t>
                                        </m:r>
                                      </m:sub>
                                    </m:sSub>
                                  </m:e>
                                </m:eqArr>
                              </m:e>
                            </m:mr>
                          </m:m>
                        </m:e>
                      </m:d>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𝑚𝑚</m:t>
                                        </m:r>
                                      </m:sub>
                                    </m:sSub>
                                  </m:e>
                                </m:eqArr>
                              </m:e>
                            </m:mr>
                          </m:m>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r="-1556"/>
                </a:stretch>
              </a:blipFill>
            </p:spPr>
            <p:txBody>
              <a:bodyPr/>
              <a:lstStyle/>
              <a:p>
                <a:r>
                  <a:rPr lang="en-US">
                    <a:noFill/>
                  </a:rPr>
                  <a:t> </a:t>
                </a:r>
              </a:p>
            </p:txBody>
          </p:sp>
        </mc:Fallback>
      </mc:AlternateContent>
      <p:sp>
        <p:nvSpPr>
          <p:cNvPr id="8" name="Rectangle 7"/>
          <p:cNvSpPr/>
          <p:nvPr/>
        </p:nvSpPr>
        <p:spPr>
          <a:xfrm>
            <a:off x="6629400" y="4191000"/>
            <a:ext cx="609600" cy="18288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6705600" y="382166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𝑒</m:t>
                              </m:r>
                            </m:e>
                            <m:sub>
                              <m:r>
                                <a:rPr lang="en-US" b="0" i="1" smtClean="0">
                                  <a:solidFill>
                                    <a:srgbClr val="00B050"/>
                                  </a:solidFill>
                                  <a:latin typeface="Cambria Math" panose="02040503050406030204" pitchFamily="18" charset="0"/>
                                </a:rPr>
                                <m:t>2</m:t>
                              </m:r>
                            </m:sub>
                          </m:sSub>
                        </m:e>
                      </m:acc>
                    </m:oMath>
                  </m:oMathPara>
                </a14:m>
                <a:endParaRPr lang="en-US" dirty="0">
                  <a:solidFill>
                    <a:srgbClr val="00B05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6705600" y="3821668"/>
                <a:ext cx="457200" cy="369332"/>
              </a:xfrm>
              <a:prstGeom prst="rect">
                <a:avLst/>
              </a:prstGeom>
              <a:blipFill>
                <a:blip r:embed="rId3"/>
                <a:stretch>
                  <a:fillRect/>
                </a:stretch>
              </a:blipFill>
            </p:spPr>
            <p:txBody>
              <a:bodyPr/>
              <a:lstStyle/>
              <a:p>
                <a:r>
                  <a:rPr lang="en-US">
                    <a:noFill/>
                  </a:rPr>
                  <a:t> </a:t>
                </a:r>
              </a:p>
            </p:txBody>
          </p:sp>
        </mc:Fallback>
      </mc:AlternateContent>
      <p:sp>
        <p:nvSpPr>
          <p:cNvPr id="10" name="Rectangle 9"/>
          <p:cNvSpPr/>
          <p:nvPr/>
        </p:nvSpPr>
        <p:spPr>
          <a:xfrm>
            <a:off x="5943600" y="4191000"/>
            <a:ext cx="609600" cy="18288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6019800" y="382166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𝑒</m:t>
                              </m:r>
                            </m:e>
                            <m:sub>
                              <m:r>
                                <a:rPr lang="en-US" b="0" i="1" smtClean="0">
                                  <a:solidFill>
                                    <a:srgbClr val="00B050"/>
                                  </a:solidFill>
                                  <a:latin typeface="Cambria Math" panose="02040503050406030204" pitchFamily="18" charset="0"/>
                                </a:rPr>
                                <m:t>1</m:t>
                              </m:r>
                            </m:sub>
                          </m:sSub>
                        </m:e>
                      </m:acc>
                    </m:oMath>
                  </m:oMathPara>
                </a14:m>
                <a:endParaRPr lang="en-US" dirty="0">
                  <a:solidFill>
                    <a:srgbClr val="00B05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6019800" y="3821668"/>
                <a:ext cx="457200" cy="369332"/>
              </a:xfrm>
              <a:prstGeom prst="rect">
                <a:avLst/>
              </a:prstGeom>
              <a:blipFill>
                <a:blip r:embed="rId4"/>
                <a:stretch>
                  <a:fillRect/>
                </a:stretch>
              </a:blipFill>
            </p:spPr>
            <p:txBody>
              <a:bodyPr/>
              <a:lstStyle/>
              <a:p>
                <a:r>
                  <a:rPr lang="en-US">
                    <a:noFill/>
                  </a:rPr>
                  <a:t> </a:t>
                </a:r>
              </a:p>
            </p:txBody>
          </p:sp>
        </mc:Fallback>
      </mc:AlternateContent>
      <p:sp>
        <p:nvSpPr>
          <p:cNvPr id="12" name="Rectangle 11"/>
          <p:cNvSpPr/>
          <p:nvPr/>
        </p:nvSpPr>
        <p:spPr>
          <a:xfrm>
            <a:off x="7665934" y="4191000"/>
            <a:ext cx="609600" cy="18288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7742134" y="382166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𝑒</m:t>
                              </m:r>
                            </m:e>
                            <m:sub>
                              <m:r>
                                <a:rPr lang="en-US" b="0" i="1" smtClean="0">
                                  <a:solidFill>
                                    <a:srgbClr val="00B050"/>
                                  </a:solidFill>
                                  <a:latin typeface="Cambria Math" panose="02040503050406030204" pitchFamily="18" charset="0"/>
                                </a:rPr>
                                <m:t>𝑚</m:t>
                              </m:r>
                            </m:sub>
                          </m:sSub>
                        </m:e>
                      </m:acc>
                    </m:oMath>
                  </m:oMathPara>
                </a14:m>
                <a:endParaRPr lang="en-US" dirty="0">
                  <a:solidFill>
                    <a:srgbClr val="00B05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7742134" y="3821668"/>
                <a:ext cx="457200"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651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F919-22FF-453E-A852-EBF8CCEDFD0B}"/>
              </a:ext>
            </a:extLst>
          </p:cNvPr>
          <p:cNvSpPr>
            <a:spLocks noGrp="1"/>
          </p:cNvSpPr>
          <p:nvPr>
            <p:ph type="title"/>
          </p:nvPr>
        </p:nvSpPr>
        <p:spPr/>
        <p:txBody>
          <a:bodyPr/>
          <a:lstStyle/>
          <a:p>
            <a:r>
              <a:rPr lang="en-US" dirty="0"/>
              <a:t>Understanding the eigenvector elements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A3BDE3-A49B-49B2-88F6-E4D9995CBD0A}"/>
                  </a:ext>
                </a:extLst>
              </p:cNvPr>
              <p:cNvSpPr>
                <a:spLocks noGrp="1"/>
              </p:cNvSpPr>
              <p:nvPr>
                <p:ph idx="1"/>
              </p:nvPr>
            </p:nvSpPr>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𝑛𝑚</m:t>
                                        </m:r>
                                      </m:sub>
                                    </m:sSub>
                                  </m:e>
                                </m:eqArr>
                              </m:e>
                            </m:mr>
                          </m:m>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31</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32</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𝑚</m:t>
                                        </m:r>
                                      </m:sub>
                                    </m:sSub>
                                  </m:e>
                                  <m:e>
                                    <m:r>
                                      <a:rPr lang="en-US" i="1">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𝑛𝑚</m:t>
                                        </m:r>
                                      </m:sub>
                                    </m:sSub>
                                  </m:e>
                                </m:eqArr>
                              </m:e>
                            </m:mr>
                          </m:m>
                        </m:e>
                      </m:d>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𝑒</m:t>
                                    </m:r>
                                  </m:e>
                                  <m:sub>
                                    <m:r>
                                      <a:rPr lang="en-US" i="1">
                                        <a:solidFill>
                                          <a:srgbClr val="00B050"/>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12</m:t>
                                    </m:r>
                                  </m:sub>
                                </m:sSub>
                              </m:e>
                              <m:e>
                                <m:r>
                                  <a:rPr lang="en-US" i="1">
                                    <a:solidFill>
                                      <a:schemeClr val="tx1"/>
                                    </a:solidFill>
                                    <a:latin typeface="Cambria Math" panose="02040503050406030204" pitchFamily="18" charset="0"/>
                                  </a:rPr>
                                  <m:t>… </m:t>
                                </m:r>
                              </m:e>
                            </m:mr>
                            <m:mr>
                              <m:e>
                                <m:sSub>
                                  <m:sSubPr>
                                    <m:ctrlPr>
                                      <a:rPr lang="en-US"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𝑒</m:t>
                                    </m:r>
                                  </m:e>
                                  <m:sub>
                                    <m:r>
                                      <a:rPr lang="en-US" i="1">
                                        <a:solidFill>
                                          <a:srgbClr val="00B0F0"/>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22</m:t>
                                    </m:r>
                                  </m:sub>
                                </m:sSub>
                              </m:e>
                              <m:e>
                                <m:r>
                                  <a:rPr lang="en-US" i="1">
                                    <a:solidFill>
                                      <a:schemeClr val="tx1"/>
                                    </a:solidFill>
                                    <a:latin typeface="Cambria Math" panose="02040503050406030204" pitchFamily="18" charset="0"/>
                                  </a:rPr>
                                  <m:t>… </m:t>
                                </m:r>
                              </m:e>
                            </m:mr>
                            <m:mr>
                              <m:e>
                                <m:eqArr>
                                  <m:eqArrPr>
                                    <m:ctrlPr>
                                      <a:rPr lang="en-US" i="1">
                                        <a:solidFill>
                                          <a:schemeClr val="tx1"/>
                                        </a:solidFill>
                                        <a:latin typeface="Cambria Math" panose="02040503050406030204" pitchFamily="18" charset="0"/>
                                      </a:rPr>
                                    </m:ctrlPr>
                                  </m:eqArrPr>
                                  <m:e>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i="1">
                                            <a:solidFill>
                                              <a:srgbClr val="C00000"/>
                                            </a:solidFill>
                                            <a:latin typeface="Cambria Math" panose="02040503050406030204" pitchFamily="18" charset="0"/>
                                          </a:rPr>
                                          <m:t>31</m:t>
                                        </m:r>
                                      </m:sub>
                                    </m:sSub>
                                  </m:e>
                                  <m:e>
                                    <m:r>
                                      <a:rPr lang="en-US" i="1" smtClean="0">
                                        <a:solidFill>
                                          <a:schemeClr val="tx1"/>
                                        </a:solidFill>
                                        <a:latin typeface="Cambria Math" panose="02040503050406030204" pitchFamily="18" charset="0"/>
                                      </a:rPr>
                                      <m:t>⋮</m:t>
                                    </m:r>
                                  </m:e>
                                  <m:e>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𝑒</m:t>
                                        </m:r>
                                      </m:e>
                                      <m:sub>
                                        <m:r>
                                          <a:rPr lang="en-US" i="1">
                                            <a:solidFill>
                                              <a:srgbClr val="7030A0"/>
                                            </a:solidFill>
                                            <a:latin typeface="Cambria Math" panose="02040503050406030204" pitchFamily="18" charset="0"/>
                                          </a:rPr>
                                          <m:t>𝑚</m:t>
                                        </m:r>
                                        <m:r>
                                          <a:rPr lang="en-US" i="1">
                                            <a:solidFill>
                                              <a:srgbClr val="7030A0"/>
                                            </a:solidFill>
                                            <a:latin typeface="Cambria Math" panose="02040503050406030204" pitchFamily="18" charset="0"/>
                                          </a:rPr>
                                          <m:t>1</m:t>
                                        </m:r>
                                      </m:sub>
                                    </m:sSub>
                                  </m:e>
                                </m:eqArr>
                              </m:e>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32</m:t>
                                        </m:r>
                                      </m:sub>
                                    </m:sSub>
                                  </m:e>
                                  <m:e>
                                    <m:r>
                                      <a:rPr lang="en-US" i="1" smtClean="0">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2</m:t>
                                        </m:r>
                                      </m:sub>
                                    </m:sSub>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m:t>
                                    </m:r>
                                  </m:e>
                                  <m:e>
                                    <m:r>
                                      <a:rPr lang="en-US"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qArr>
                              </m:e>
                            </m:mr>
                          </m:m>
                          <m:m>
                            <m:mPr>
                              <m:mcs>
                                <m:mc>
                                  <m:mcPr>
                                    <m:count m:val="1"/>
                                    <m:mcJc m:val="center"/>
                                  </m:mcPr>
                                </m:mc>
                              </m:mcs>
                              <m:ctrlPr>
                                <a:rPr lang="en-US" i="1">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𝑚</m:t>
                                    </m:r>
                                  </m:sub>
                                </m:sSub>
                              </m:e>
                            </m:mr>
                            <m:m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Sub>
                              </m:e>
                            </m:mr>
                            <m:mr>
                              <m:e>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𝑚</m:t>
                                        </m:r>
                                      </m:sub>
                                    </m:sSub>
                                  </m:e>
                                  <m:e>
                                    <m:r>
                                      <a:rPr lang="en-US" i="1" smtClean="0">
                                        <a:solidFill>
                                          <a:schemeClr val="tx1"/>
                                        </a:solidFill>
                                        <a:latin typeface="Cambria Math" panose="02040503050406030204" pitchFamily="18" charset="0"/>
                                      </a:rPr>
                                      <m:t>⋮</m:t>
                                    </m:r>
                                  </m:e>
                                  <m:e>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i="1">
                                            <a:solidFill>
                                              <a:schemeClr val="tx1"/>
                                            </a:solidFill>
                                            <a:latin typeface="Cambria Math" panose="02040503050406030204" pitchFamily="18" charset="0"/>
                                          </a:rPr>
                                          <m:t>𝑚𝑚</m:t>
                                        </m:r>
                                      </m:sub>
                                    </m:sSub>
                                  </m:e>
                                </m:eqArr>
                              </m:e>
                            </m:mr>
                          </m:m>
                        </m:e>
                      </m:d>
                    </m:oMath>
                  </m:oMathPara>
                </a14:m>
                <a:endParaRPr lang="en-US" dirty="0"/>
              </a:p>
              <a:p>
                <a:endParaRPr lang="en-US" dirty="0"/>
              </a:p>
              <a:p>
                <a:pPr marL="0" indent="0"/>
                <a:r>
                  <a:rPr lang="en-US" dirty="0"/>
                  <a:t>The elements of each eigenvector are the</a:t>
                </a:r>
                <a:r>
                  <a:rPr lang="en-US" dirty="0">
                    <a:solidFill>
                      <a:schemeClr val="accent6">
                        <a:lumMod val="75000"/>
                      </a:schemeClr>
                    </a:solidFill>
                  </a:rPr>
                  <a:t> loadings </a:t>
                </a:r>
                <a:r>
                  <a:rPr lang="en-US" dirty="0"/>
                  <a:t>on each variable in that PC:</a:t>
                </a:r>
              </a:p>
              <a:p>
                <a:pPr marL="0" indent="0" algn="ct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𝑒</m:t>
                        </m:r>
                      </m:e>
                      <m:sub>
                        <m:r>
                          <a:rPr lang="en-US" i="1">
                            <a:solidFill>
                              <a:srgbClr val="00B050"/>
                            </a:solidFill>
                            <a:latin typeface="Cambria Math" panose="02040503050406030204" pitchFamily="18" charset="0"/>
                          </a:rPr>
                          <m:t>11</m:t>
                        </m:r>
                      </m:sub>
                    </m:sSub>
                  </m:oMath>
                </a14:m>
                <a:r>
                  <a:rPr lang="en-US" dirty="0"/>
                  <a:t>= weight on X</a:t>
                </a:r>
                <a:r>
                  <a:rPr lang="en-US" baseline="-25000" dirty="0"/>
                  <a:t>1 </a:t>
                </a:r>
                <a:r>
                  <a:rPr lang="en-US" dirty="0"/>
                  <a:t>(variable 1)</a:t>
                </a:r>
                <a:r>
                  <a:rPr lang="en-US" baseline="-25000" dirty="0"/>
                  <a:t> </a:t>
                </a:r>
                <a:r>
                  <a:rPr lang="en-US" dirty="0"/>
                  <a:t>in 1</a:t>
                </a:r>
                <a:r>
                  <a:rPr lang="en-US" baseline="30000" dirty="0"/>
                  <a:t>st</a:t>
                </a:r>
                <a:r>
                  <a:rPr lang="en-US" dirty="0"/>
                  <a:t> PC</a:t>
                </a:r>
              </a:p>
              <a:p>
                <a:pPr marL="0" indent="0" algn="ctr"/>
                <a14:m>
                  <m:oMath xmlns:m="http://schemas.openxmlformats.org/officeDocument/2006/math">
                    <m:sSub>
                      <m:sSubPr>
                        <m:ctrlPr>
                          <a:rPr lang="en-US"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𝑒</m:t>
                        </m:r>
                      </m:e>
                      <m:sub>
                        <m:r>
                          <a:rPr lang="en-US" b="0" i="1" smtClean="0">
                            <a:solidFill>
                              <a:srgbClr val="00B0F0"/>
                            </a:solidFill>
                            <a:latin typeface="Cambria Math" panose="02040503050406030204" pitchFamily="18" charset="0"/>
                          </a:rPr>
                          <m:t>2</m:t>
                        </m:r>
                        <m:r>
                          <a:rPr lang="en-US" i="1">
                            <a:solidFill>
                              <a:srgbClr val="00B0F0"/>
                            </a:solidFill>
                            <a:latin typeface="Cambria Math" panose="02040503050406030204" pitchFamily="18" charset="0"/>
                          </a:rPr>
                          <m:t>1</m:t>
                        </m:r>
                      </m:sub>
                    </m:sSub>
                  </m:oMath>
                </a14:m>
                <a:r>
                  <a:rPr lang="en-US" dirty="0"/>
                  <a:t>= weight on X</a:t>
                </a:r>
                <a:r>
                  <a:rPr lang="en-US" baseline="-25000" dirty="0"/>
                  <a:t>2 </a:t>
                </a:r>
                <a:r>
                  <a:rPr lang="en-US" dirty="0"/>
                  <a:t>(variable 2) in 1</a:t>
                </a:r>
                <a:r>
                  <a:rPr lang="en-US" baseline="30000" dirty="0"/>
                  <a:t>st</a:t>
                </a:r>
                <a:r>
                  <a:rPr lang="en-US" dirty="0"/>
                  <a:t> PC</a:t>
                </a:r>
              </a:p>
              <a:p>
                <a:pPr marL="0" indent="0" algn="ct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3</m:t>
                        </m:r>
                        <m:r>
                          <a:rPr lang="en-US" i="1">
                            <a:solidFill>
                              <a:srgbClr val="C00000"/>
                            </a:solidFill>
                            <a:latin typeface="Cambria Math" panose="02040503050406030204" pitchFamily="18" charset="0"/>
                          </a:rPr>
                          <m:t>1</m:t>
                        </m:r>
                      </m:sub>
                    </m:sSub>
                  </m:oMath>
                </a14:m>
                <a:r>
                  <a:rPr lang="en-US" dirty="0"/>
                  <a:t>= weight on X</a:t>
                </a:r>
                <a:r>
                  <a:rPr lang="en-US" baseline="-25000" dirty="0"/>
                  <a:t>3 </a:t>
                </a:r>
                <a:r>
                  <a:rPr lang="en-US" dirty="0"/>
                  <a:t>(variable 3) in 1</a:t>
                </a:r>
                <a:r>
                  <a:rPr lang="en-US" baseline="30000" dirty="0"/>
                  <a:t>st</a:t>
                </a:r>
                <a:r>
                  <a:rPr lang="en-US" dirty="0"/>
                  <a:t> PC</a:t>
                </a:r>
              </a:p>
              <a:p>
                <a:pPr marL="0" indent="0" algn="ctr"/>
                <a:r>
                  <a:rPr lang="en-US" dirty="0"/>
                  <a:t>…</a:t>
                </a:r>
              </a:p>
              <a:p>
                <a:pPr marL="0" indent="0" algn="ctr"/>
                <a14:m>
                  <m:oMath xmlns:m="http://schemas.openxmlformats.org/officeDocument/2006/math">
                    <m:sSub>
                      <m:sSubPr>
                        <m:ctrlPr>
                          <a:rPr lang="en-US"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𝑒</m:t>
                        </m:r>
                      </m:e>
                      <m:sub>
                        <m:r>
                          <a:rPr lang="en-US" b="0" i="1" smtClean="0">
                            <a:solidFill>
                              <a:srgbClr val="7030A0"/>
                            </a:solidFill>
                            <a:latin typeface="Cambria Math" panose="02040503050406030204" pitchFamily="18" charset="0"/>
                          </a:rPr>
                          <m:t>𝑚</m:t>
                        </m:r>
                        <m:r>
                          <a:rPr lang="en-US" i="1">
                            <a:solidFill>
                              <a:srgbClr val="7030A0"/>
                            </a:solidFill>
                            <a:latin typeface="Cambria Math" panose="02040503050406030204" pitchFamily="18" charset="0"/>
                          </a:rPr>
                          <m:t>1</m:t>
                        </m:r>
                      </m:sub>
                    </m:sSub>
                  </m:oMath>
                </a14:m>
                <a:r>
                  <a:rPr lang="en-US" dirty="0"/>
                  <a:t>= weight on </a:t>
                </a:r>
                <a:r>
                  <a:rPr lang="en-US" dirty="0" err="1"/>
                  <a:t>X</a:t>
                </a:r>
                <a:r>
                  <a:rPr lang="en-US" baseline="-25000" dirty="0" err="1"/>
                  <a:t>m</a:t>
                </a:r>
                <a:r>
                  <a:rPr lang="en-US" baseline="-25000" dirty="0"/>
                  <a:t> </a:t>
                </a:r>
                <a:r>
                  <a:rPr lang="en-US" dirty="0"/>
                  <a:t>(variable m) in 1</a:t>
                </a:r>
                <a:r>
                  <a:rPr lang="en-US" baseline="30000" dirty="0"/>
                  <a:t>st</a:t>
                </a:r>
                <a:r>
                  <a:rPr lang="en-US" dirty="0"/>
                  <a:t> PC</a:t>
                </a:r>
              </a:p>
              <a:p>
                <a:pPr marL="0" indent="0"/>
                <a:endParaRPr lang="en-US" dirty="0"/>
              </a:p>
              <a:p>
                <a:pPr marL="0" indent="0"/>
                <a:endParaRPr lang="en-US" dirty="0"/>
              </a:p>
            </p:txBody>
          </p:sp>
        </mc:Choice>
        <mc:Fallback xmlns="">
          <p:sp>
            <p:nvSpPr>
              <p:cNvPr id="3" name="Content Placeholder 2">
                <a:extLst>
                  <a:ext uri="{FF2B5EF4-FFF2-40B4-BE49-F238E27FC236}">
                    <a16:creationId xmlns:a16="http://schemas.microsoft.com/office/drawing/2014/main" id="{DDA3BDE3-A49B-49B2-88F6-E4D9995CBD0A}"/>
                  </a:ext>
                </a:extLst>
              </p:cNvPr>
              <p:cNvSpPr>
                <a:spLocks noGrp="1" noRot="1" noChangeAspect="1" noMove="1" noResize="1" noEditPoints="1" noAdjustHandles="1" noChangeArrowheads="1" noChangeShapeType="1" noTextEdit="1"/>
              </p:cNvSpPr>
              <p:nvPr>
                <p:ph idx="1"/>
              </p:nvPr>
            </p:nvSpPr>
            <p:spPr>
              <a:blipFill>
                <a:blip r:embed="rId2"/>
                <a:stretch>
                  <a:fillRect l="-963" r="-1852"/>
                </a:stretch>
              </a:blipFill>
            </p:spPr>
            <p:txBody>
              <a:bodyPr/>
              <a:lstStyle/>
              <a:p>
                <a:r>
                  <a:rPr lang="en-US">
                    <a:noFill/>
                  </a:rPr>
                  <a:t> </a:t>
                </a:r>
              </a:p>
            </p:txBody>
          </p:sp>
        </mc:Fallback>
      </mc:AlternateContent>
    </p:spTree>
    <p:extLst>
      <p:ext uri="{BB962C8B-B14F-4D97-AF65-F5344CB8AC3E}">
        <p14:creationId xmlns:p14="http://schemas.microsoft.com/office/powerpoint/2010/main" val="410992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1F12-5B56-4D78-8265-440E6980E724}"/>
              </a:ext>
            </a:extLst>
          </p:cNvPr>
          <p:cNvSpPr>
            <a:spLocks noGrp="1"/>
          </p:cNvSpPr>
          <p:nvPr>
            <p:ph type="title"/>
          </p:nvPr>
        </p:nvSpPr>
        <p:spPr/>
        <p:txBody>
          <a:bodyPr/>
          <a:lstStyle/>
          <a:p>
            <a:r>
              <a:rPr lang="en-US" dirty="0"/>
              <a:t>What might be a shortcoming of this?</a:t>
            </a:r>
          </a:p>
        </p:txBody>
      </p:sp>
      <p:sp>
        <p:nvSpPr>
          <p:cNvPr id="3" name="Content Placeholder 2">
            <a:extLst>
              <a:ext uri="{FF2B5EF4-FFF2-40B4-BE49-F238E27FC236}">
                <a16:creationId xmlns:a16="http://schemas.microsoft.com/office/drawing/2014/main" id="{37B45192-CEED-4020-AB50-8CA374BE6646}"/>
              </a:ext>
            </a:extLst>
          </p:cNvPr>
          <p:cNvSpPr>
            <a:spLocks noGrp="1"/>
          </p:cNvSpPr>
          <p:nvPr>
            <p:ph idx="1"/>
          </p:nvPr>
        </p:nvSpPr>
        <p:spPr/>
        <p:txBody>
          <a:bodyPr>
            <a:normAutofit fontScale="92500" lnSpcReduction="10000"/>
          </a:bodyPr>
          <a:lstStyle/>
          <a:p>
            <a:r>
              <a:rPr lang="en-US" dirty="0"/>
              <a:t>Let X</a:t>
            </a:r>
            <a:r>
              <a:rPr lang="en-US" baseline="-25000" dirty="0"/>
              <a:t>1</a:t>
            </a:r>
            <a:r>
              <a:rPr lang="en-US" dirty="0"/>
              <a:t> = People’s height in meters</a:t>
            </a:r>
          </a:p>
          <a:p>
            <a:pPr marL="515938" indent="-515938"/>
            <a:r>
              <a:rPr lang="en-US" dirty="0"/>
              <a:t>	X</a:t>
            </a:r>
            <a:r>
              <a:rPr lang="en-US" baseline="-25000" dirty="0"/>
              <a:t>2</a:t>
            </a:r>
            <a:r>
              <a:rPr lang="en-US" dirty="0"/>
              <a:t> = People’s weight in pounds</a:t>
            </a:r>
          </a:p>
          <a:p>
            <a:endParaRPr lang="en-US" dirty="0"/>
          </a:p>
          <a:p>
            <a:pPr marL="0" indent="0"/>
            <a:r>
              <a:rPr lang="en-US" dirty="0"/>
              <a:t>Which variable do you think would have a higher loading? What if we changed the units of X</a:t>
            </a:r>
            <a:r>
              <a:rPr lang="en-US" baseline="-25000" dirty="0"/>
              <a:t>1</a:t>
            </a:r>
            <a:r>
              <a:rPr lang="en-US" dirty="0"/>
              <a:t> to millimeters?</a:t>
            </a:r>
          </a:p>
          <a:p>
            <a:pPr marL="0" indent="0"/>
            <a:endParaRPr lang="en-US" dirty="0"/>
          </a:p>
          <a:p>
            <a:pPr marL="0" indent="0"/>
            <a:r>
              <a:rPr lang="en-US" dirty="0"/>
              <a:t>In the first case, X</a:t>
            </a:r>
            <a:r>
              <a:rPr lang="en-US" baseline="-25000" dirty="0"/>
              <a:t>2</a:t>
            </a:r>
            <a:r>
              <a:rPr lang="en-US" dirty="0"/>
              <a:t> would likely be more importance, while in the second case X</a:t>
            </a:r>
            <a:r>
              <a:rPr lang="en-US" baseline="-25000" dirty="0"/>
              <a:t>1</a:t>
            </a:r>
            <a:r>
              <a:rPr lang="en-US" dirty="0"/>
              <a:t> would be. But in reality, the variables are the same in both cases!</a:t>
            </a:r>
          </a:p>
          <a:p>
            <a:pPr marL="0" indent="0"/>
            <a:endParaRPr lang="en-US" baseline="-25000" dirty="0"/>
          </a:p>
          <a:p>
            <a:pPr marL="0" indent="0"/>
            <a:r>
              <a:rPr lang="en-US" dirty="0"/>
              <a:t>Using the covariance matrix of the data for PCA will show the variables with the greatest magnitudes explain the most variability, when the magnitude depends on the data units.</a:t>
            </a:r>
          </a:p>
        </p:txBody>
      </p:sp>
    </p:spTree>
    <p:extLst>
      <p:ext uri="{BB962C8B-B14F-4D97-AF65-F5344CB8AC3E}">
        <p14:creationId xmlns:p14="http://schemas.microsoft.com/office/powerpoint/2010/main" val="271878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4CB3-F867-43A6-ADB8-1458300610BD}"/>
              </a:ext>
            </a:extLst>
          </p:cNvPr>
          <p:cNvSpPr>
            <a:spLocks noGrp="1"/>
          </p:cNvSpPr>
          <p:nvPr>
            <p:ph type="title"/>
          </p:nvPr>
        </p:nvSpPr>
        <p:spPr/>
        <p:txBody>
          <a:bodyPr/>
          <a:lstStyle/>
          <a:p>
            <a:r>
              <a:rPr lang="en-US" dirty="0"/>
              <a:t>Overcoming this shortcoming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3D8F0-4DCF-4DB6-85F5-4DD3EC958013}"/>
                  </a:ext>
                </a:extLst>
              </p:cNvPr>
              <p:cNvSpPr>
                <a:spLocks noGrp="1"/>
              </p:cNvSpPr>
              <p:nvPr>
                <p:ph idx="1"/>
              </p:nvPr>
            </p:nvSpPr>
            <p:spPr/>
            <p:txBody>
              <a:bodyPr>
                <a:normAutofit lnSpcReduction="10000"/>
              </a:bodyPr>
              <a:lstStyle/>
              <a:p>
                <a:pPr marL="0" indent="0"/>
                <a:r>
                  <a:rPr lang="en-US" dirty="0"/>
                  <a:t>When we perform PCA, we first “center” our data [X] by subtracting each variable’s mean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𝑋</m:t>
                        </m:r>
                      </m:e>
                    </m:acc>
                  </m:oMath>
                </a14:m>
                <a:r>
                  <a:rPr lang="en-US" dirty="0"/>
                  <a:t> from each observation to obtain </a:t>
                </a:r>
                <a14:m>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sup>
                        <m:r>
                          <a:rPr lang="en-US" b="0" i="0" smtClean="0">
                            <a:latin typeface="Cambria Math" panose="02040503050406030204" pitchFamily="18" charset="0"/>
                          </a:rPr>
                          <m:t>′</m:t>
                        </m:r>
                      </m:sup>
                    </m:sSup>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0" smtClean="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oMath>
                </a14:m>
                <a:endParaRPr lang="en-US" dirty="0"/>
              </a:p>
              <a:p>
                <a:pPr marL="0" indent="0"/>
                <a:endParaRPr lang="en-US" dirty="0"/>
              </a:p>
              <a:p>
                <a:pPr marL="0" indent="0"/>
                <a:r>
                  <a:rPr lang="en-US" dirty="0"/>
                  <a:t>We can also standardize our data [X] by dividing each centered observation X’ by that variable’s standard deviation </a:t>
                </a:r>
                <a:r>
                  <a:rPr lang="en-US" i="1" dirty="0"/>
                  <a:t>s</a:t>
                </a:r>
                <a:r>
                  <a:rPr lang="en-US" dirty="0"/>
                  <a:t> to obtain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b="0" i="1" smtClean="0">
                            <a:latin typeface="Cambria Math" panose="02040503050406030204" pitchFamily="18" charset="0"/>
                          </a:rPr>
                          <m:t>)</m:t>
                        </m:r>
                      </m:den>
                    </m:f>
                  </m:oMath>
                </a14:m>
                <a:endParaRPr lang="en-US" dirty="0"/>
              </a:p>
              <a:p>
                <a:pPr marL="0" indent="0"/>
                <a:endParaRPr lang="en-US" dirty="0"/>
              </a:p>
              <a:p>
                <a:pPr marL="0" indent="0"/>
                <a:r>
                  <a:rPr lang="en-US" dirty="0"/>
                  <a:t>Performing PCA using the covariance matrix of [Z] is equivalent to performing PCA using the correlation matrix of [X], i.e. our weight matrix is the eigenvector matrix of the correlation matrix [R] instead of the covariance matrix [S].</a:t>
                </a:r>
              </a:p>
            </p:txBody>
          </p:sp>
        </mc:Choice>
        <mc:Fallback xmlns="">
          <p:sp>
            <p:nvSpPr>
              <p:cNvPr id="3" name="Content Placeholder 2">
                <a:extLst>
                  <a:ext uri="{FF2B5EF4-FFF2-40B4-BE49-F238E27FC236}">
                    <a16:creationId xmlns:a16="http://schemas.microsoft.com/office/drawing/2014/main" id="{F883D8F0-4DCF-4DB6-85F5-4DD3EC958013}"/>
                  </a:ext>
                </a:extLst>
              </p:cNvPr>
              <p:cNvSpPr>
                <a:spLocks noGrp="1" noRot="1" noChangeAspect="1" noMove="1" noResize="1" noEditPoints="1" noAdjustHandles="1" noChangeArrowheads="1" noChangeShapeType="1" noTextEdit="1"/>
              </p:cNvSpPr>
              <p:nvPr>
                <p:ph idx="1"/>
              </p:nvPr>
            </p:nvSpPr>
            <p:spPr>
              <a:blipFill>
                <a:blip r:embed="rId2"/>
                <a:stretch>
                  <a:fillRect l="-1111" t="-1969" r="-963" b="-656"/>
                </a:stretch>
              </a:blipFill>
            </p:spPr>
            <p:txBody>
              <a:bodyPr/>
              <a:lstStyle/>
              <a:p>
                <a:r>
                  <a:rPr lang="en-US">
                    <a:noFill/>
                  </a:rPr>
                  <a:t> </a:t>
                </a:r>
              </a:p>
            </p:txBody>
          </p:sp>
        </mc:Fallback>
      </mc:AlternateContent>
    </p:spTree>
    <p:extLst>
      <p:ext uri="{BB962C8B-B14F-4D97-AF65-F5344CB8AC3E}">
        <p14:creationId xmlns:p14="http://schemas.microsoft.com/office/powerpoint/2010/main" val="370244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90000"/>
          </a:schemeClr>
        </a:solidFill>
        <a:ln>
          <a:solidFill>
            <a:schemeClr val="bg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25634</TotalTime>
  <Words>1875</Words>
  <Application>Microsoft Office PowerPoint</Application>
  <PresentationFormat>On-screen Show (4:3)</PresentationFormat>
  <Paragraphs>180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Gill Sans MT</vt:lpstr>
      <vt:lpstr>Arial</vt:lpstr>
      <vt:lpstr>Cambria Math</vt:lpstr>
      <vt:lpstr>Calibri Light</vt:lpstr>
      <vt:lpstr>Calibri</vt:lpstr>
      <vt:lpstr>CMU Bright</vt:lpstr>
      <vt:lpstr>Office Theme</vt:lpstr>
      <vt:lpstr>Principal Components Analysis 3 (PCA)</vt:lpstr>
      <vt:lpstr>Organization of lecture</vt:lpstr>
      <vt:lpstr>Recap: What is PCA?</vt:lpstr>
      <vt:lpstr>Recap: What is PCA?</vt:lpstr>
      <vt:lpstr>Recap: How does PCA work?</vt:lpstr>
      <vt:lpstr>Recap: How does PCA work?</vt:lpstr>
      <vt:lpstr>Understanding the eigenvector elements</vt:lpstr>
      <vt:lpstr>What might be a shortcoming of this?</vt:lpstr>
      <vt:lpstr>Overcoming this shortcoming</vt:lpstr>
      <vt:lpstr>PCA w/ the correlation vs. covariance matrix</vt:lpstr>
      <vt:lpstr>PCA w/ the correlation vs. covariance matrix</vt:lpstr>
      <vt:lpstr>PCA w/ covariance vs. correlation matrix</vt:lpstr>
      <vt:lpstr>How do you perform PCA on gridded data?</vt:lpstr>
      <vt:lpstr>PCA on global temperature data</vt:lpstr>
      <vt:lpstr>PCA on gridded data</vt:lpstr>
      <vt:lpstr>PCA when N &lt; M</vt:lpstr>
      <vt:lpstr>PCA loadings on a map</vt:lpstr>
      <vt:lpstr>PCA loadings on a map</vt:lpstr>
      <vt:lpstr>Analyzing images with PCA</vt:lpstr>
      <vt:lpstr>Analyzing images with PCA</vt:lpstr>
      <vt:lpstr>Facial image compression with PCA</vt:lpstr>
      <vt:lpstr>Loadings when using PCA on images</vt:lpstr>
      <vt:lpstr>Image compression with PCA</vt:lpstr>
      <vt:lpstr>Image compression with PCA</vt:lpstr>
      <vt:lpstr>Image compression with PCA</vt:lpstr>
      <vt:lpstr>Facial recognition with PCA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Herman</dc:creator>
  <cp:lastModifiedBy>Quinn, Julianne Dorothy (jdq6nn)</cp:lastModifiedBy>
  <cp:revision>770</cp:revision>
  <dcterms:created xsi:type="dcterms:W3CDTF">2006-08-16T00:00:00Z</dcterms:created>
  <dcterms:modified xsi:type="dcterms:W3CDTF">2020-09-03T16:37:06Z</dcterms:modified>
</cp:coreProperties>
</file>