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256" r:id="rId2"/>
    <p:sldId id="305" r:id="rId3"/>
    <p:sldId id="312" r:id="rId4"/>
    <p:sldId id="311" r:id="rId5"/>
    <p:sldId id="313" r:id="rId6"/>
    <p:sldId id="316" r:id="rId7"/>
    <p:sldId id="314" r:id="rId8"/>
    <p:sldId id="315" r:id="rId9"/>
    <p:sldId id="318" r:id="rId10"/>
    <p:sldId id="317" r:id="rId11"/>
    <p:sldId id="307" r:id="rId12"/>
    <p:sldId id="328" r:id="rId13"/>
    <p:sldId id="329" r:id="rId14"/>
    <p:sldId id="330" r:id="rId15"/>
    <p:sldId id="331" r:id="rId16"/>
    <p:sldId id="352" r:id="rId17"/>
    <p:sldId id="340" r:id="rId18"/>
    <p:sldId id="339" r:id="rId19"/>
    <p:sldId id="342" r:id="rId20"/>
    <p:sldId id="353" r:id="rId21"/>
    <p:sldId id="345" r:id="rId22"/>
    <p:sldId id="346" r:id="rId23"/>
    <p:sldId id="347" r:id="rId24"/>
    <p:sldId id="350" r:id="rId25"/>
    <p:sldId id="356" r:id="rId26"/>
    <p:sldId id="359" r:id="rId27"/>
    <p:sldId id="360" r:id="rId28"/>
    <p:sldId id="358" r:id="rId29"/>
    <p:sldId id="361" r:id="rId30"/>
    <p:sldId id="349" r:id="rId31"/>
    <p:sldId id="351" r:id="rId32"/>
    <p:sldId id="354" r:id="rId33"/>
    <p:sldId id="355" r:id="rId34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37"/>
      <p:bold r:id="rId38"/>
      <p:italic r:id="rId39"/>
      <p:boldItalic r:id="rId40"/>
    </p:embeddedFont>
    <p:embeddedFont>
      <p:font typeface="Calibri Light" panose="020F0302020204030204" pitchFamily="34" charset="0"/>
      <p:regular r:id="rId41"/>
      <p:italic r:id="rId42"/>
    </p:embeddedFont>
    <p:embeddedFont>
      <p:font typeface="Cambria Math" panose="02040503050406030204" pitchFamily="18" charset="0"/>
      <p:regular r:id="rId43"/>
    </p:embeddedFont>
    <p:embeddedFont>
      <p:font typeface="CMU Bright" panose="020B0604020202020204" charset="0"/>
      <p:regular r:id="rId44"/>
      <p:bold r:id="rId45"/>
      <p:italic r:id="rId46"/>
      <p:boldItalic r:id="rId47"/>
    </p:embeddedFont>
    <p:embeddedFont>
      <p:font typeface="Gill Sans MT" panose="020B0502020104020203" pitchFamily="34" charset="0"/>
      <p:regular r:id="rId48"/>
      <p:bold r:id="rId49"/>
      <p:italic r:id="rId50"/>
      <p:boldItalic r:id="rId5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ulianne Quinn" initials="JQ" lastIdx="16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0070C0"/>
    <a:srgbClr val="F747E6"/>
    <a:srgbClr val="9B1595"/>
    <a:srgbClr val="994D00"/>
    <a:srgbClr val="4DAF4A"/>
    <a:srgbClr val="AC0000"/>
    <a:srgbClr val="984EA3"/>
    <a:srgbClr val="080808"/>
    <a:srgbClr val="F5F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0C27522-3D66-4EFC-87D2-C7930BB95221}" v="1" dt="2020-05-07T02:34:46.91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061" autoAdjust="0"/>
  </p:normalViewPr>
  <p:slideViewPr>
    <p:cSldViewPr>
      <p:cViewPr varScale="1">
        <p:scale>
          <a:sx n="102" d="100"/>
          <a:sy n="102" d="100"/>
        </p:scale>
        <p:origin x="732" y="63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3804" y="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3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6.fntdata"/><Relationship Id="rId47" Type="http://schemas.openxmlformats.org/officeDocument/2006/relationships/font" Target="fonts/font11.fntdata"/><Relationship Id="rId50" Type="http://schemas.openxmlformats.org/officeDocument/2006/relationships/font" Target="fonts/font14.fntdata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2.fntdata"/><Relationship Id="rId46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5.fntdata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1.fntdata"/><Relationship Id="rId40" Type="http://schemas.openxmlformats.org/officeDocument/2006/relationships/font" Target="fonts/font4.fntdata"/><Relationship Id="rId45" Type="http://schemas.openxmlformats.org/officeDocument/2006/relationships/font" Target="fonts/font9.fntdata"/><Relationship Id="rId53" Type="http://schemas.openxmlformats.org/officeDocument/2006/relationships/presProps" Target="presProps.xml"/><Relationship Id="rId58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49" Type="http://schemas.openxmlformats.org/officeDocument/2006/relationships/font" Target="fonts/font13.fntdata"/><Relationship Id="rId57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8.fntdata"/><Relationship Id="rId52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43" Type="http://schemas.openxmlformats.org/officeDocument/2006/relationships/font" Target="fonts/font7.fntdata"/><Relationship Id="rId48" Type="http://schemas.openxmlformats.org/officeDocument/2006/relationships/font" Target="fonts/font12.fntdata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font" Target="fonts/font15.fntdata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90C27522-3D66-4EFC-87D2-C7930BB95221}"/>
    <pc:docChg chg="addSld">
      <pc:chgData name="" userId="" providerId="" clId="Web-{90C27522-3D66-4EFC-87D2-C7930BB95221}" dt="2020-05-07T02:34:46.912" v="0"/>
      <pc:docMkLst>
        <pc:docMk/>
      </pc:docMkLst>
      <pc:sldChg chg="new">
        <pc:chgData name="" userId="" providerId="" clId="Web-{90C27522-3D66-4EFC-87D2-C7930BB95221}" dt="2020-05-07T02:34:46.912" v="0"/>
        <pc:sldMkLst>
          <pc:docMk/>
          <pc:sldMk cId="1611721982" sldId="256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A2FEDD-B18D-4F08-B90A-F02966C56EEE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697F78-A2D2-4017-94F3-8344B8CF6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773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9AB784-4AF1-413D-AB7B-F5436CAD37BA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4B61EE-8620-4879-91C8-A7D2C140D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422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4000">
                <a:solidFill>
                  <a:srgbClr val="080808"/>
                </a:solidFill>
                <a:latin typeface="Gill Sans MT" panose="020B0502020104020203" pitchFamily="34" charset="0"/>
                <a:ea typeface="CMU Sans Serif" panose="02000603000000000000" pitchFamily="2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tint val="75000"/>
                  </a:schemeClr>
                </a:solidFill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3048000" y="6432421"/>
            <a:ext cx="3352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ea typeface="CMU Bright" panose="020B0604020202020204" charset="0"/>
                <a:cs typeface="CMU Bright" panose="020B0604020202020204" charset="0"/>
              </a:rPr>
              <a:t>SYS 4021/6021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53F4D4-FED3-49A4-9537-075D1DE7382E}"/>
              </a:ext>
            </a:extLst>
          </p:cNvPr>
          <p:cNvSpPr txBox="1"/>
          <p:nvPr userDrawn="1"/>
        </p:nvSpPr>
        <p:spPr>
          <a:xfrm>
            <a:off x="6400800" y="6432420"/>
            <a:ext cx="16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63D96EE0-91F5-4781-A41B-653131AAB8D1}" type="datetime3">
              <a:rPr lang="en-US" sz="1400" smtClean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ea typeface="CMU Bright" panose="020B0604020202020204" charset="0"/>
                <a:cs typeface="CMU Bright" panose="020B0604020202020204" charset="0"/>
              </a:rPr>
              <a:t>18 October 2020</a:t>
            </a:fld>
            <a:endParaRPr lang="en-US" sz="1400" dirty="0">
              <a:solidFill>
                <a:schemeClr val="bg1">
                  <a:lumMod val="50000"/>
                </a:schemeClr>
              </a:solidFill>
              <a:latin typeface="Calibri Light" panose="020F0302020204030204" pitchFamily="34" charset="0"/>
              <a:ea typeface="CMU Bright" panose="020B0604020202020204" charset="0"/>
              <a:cs typeface="CMU Bright" panose="020B060402020202020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371600"/>
            <a:ext cx="8229600" cy="449580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/>
          <p:cNvCxnSpPr>
            <a:cxnSpLocks/>
          </p:cNvCxnSpPr>
          <p:nvPr userDrawn="1"/>
        </p:nvCxnSpPr>
        <p:spPr>
          <a:xfrm>
            <a:off x="457200" y="1071324"/>
            <a:ext cx="8229600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B3D0146-D179-464F-AB23-2BB8C64D0727}"/>
              </a:ext>
            </a:extLst>
          </p:cNvPr>
          <p:cNvSpPr txBox="1"/>
          <p:nvPr userDrawn="1"/>
        </p:nvSpPr>
        <p:spPr>
          <a:xfrm>
            <a:off x="7772400" y="6432419"/>
            <a:ext cx="1143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67E1A3F-FB5B-4BC7-9C0E-B3F00C3AC118}" type="slidenum">
              <a:rPr lang="en-US" sz="1400" smtClean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ea typeface="CMU Bright" panose="020B0604020202020204" charset="0"/>
                <a:cs typeface="CMU Bright" panose="020B0604020202020204" charset="0"/>
              </a:rPr>
              <a:pPr algn="r"/>
              <a:t>‹#›</a:t>
            </a:fld>
            <a:endParaRPr lang="en-US" sz="1400" dirty="0">
              <a:solidFill>
                <a:schemeClr val="bg1">
                  <a:lumMod val="50000"/>
                </a:schemeClr>
              </a:solidFill>
              <a:latin typeface="Calibri Light" panose="020F0302020204030204" pitchFamily="34" charset="0"/>
              <a:ea typeface="CMU Bright" panose="020B0604020202020204" charset="0"/>
              <a:cs typeface="CMU Bright" panose="020B060402020202020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253F4D4-FED3-49A4-9537-075D1DE7382E}"/>
              </a:ext>
            </a:extLst>
          </p:cNvPr>
          <p:cNvSpPr txBox="1"/>
          <p:nvPr userDrawn="1"/>
        </p:nvSpPr>
        <p:spPr>
          <a:xfrm>
            <a:off x="6400800" y="6432420"/>
            <a:ext cx="16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63D96EE0-91F5-4781-A41B-653131AAB8D1}" type="datetime3">
              <a:rPr lang="en-US" sz="1400" smtClean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ea typeface="CMU Bright" panose="020B0604020202020204" charset="0"/>
                <a:cs typeface="CMU Bright" panose="020B0604020202020204" charset="0"/>
              </a:rPr>
              <a:t>18 October 2020</a:t>
            </a:fld>
            <a:endParaRPr lang="en-US" sz="1400" dirty="0">
              <a:solidFill>
                <a:schemeClr val="bg1">
                  <a:lumMod val="50000"/>
                </a:schemeClr>
              </a:solidFill>
              <a:latin typeface="Calibri Light" panose="020F0302020204030204" pitchFamily="34" charset="0"/>
              <a:ea typeface="CMU Bright" panose="020B0604020202020204" charset="0"/>
              <a:cs typeface="CMU Bright" panose="020B0604020202020204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3048000" y="6432421"/>
            <a:ext cx="3352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ea typeface="CMU Bright" panose="020B0604020202020204" charset="0"/>
                <a:cs typeface="CMU Bright" panose="020B0604020202020204" charset="0"/>
              </a:rPr>
              <a:t>SYS 4021/6021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7DE668-E942-4BA9-8F38-851D79671806}"/>
              </a:ext>
            </a:extLst>
          </p:cNvPr>
          <p:cNvSpPr txBox="1"/>
          <p:nvPr userDrawn="1"/>
        </p:nvSpPr>
        <p:spPr>
          <a:xfrm>
            <a:off x="7772400" y="6432419"/>
            <a:ext cx="1143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67E1A3F-FB5B-4BC7-9C0E-B3F00C3AC118}" type="slidenum">
              <a:rPr lang="en-US" sz="1400" smtClean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ea typeface="CMU Bright" panose="020B0604020202020204" charset="0"/>
                <a:cs typeface="CMU Bright" panose="020B0604020202020204" charset="0"/>
              </a:rPr>
              <a:pPr algn="r"/>
              <a:t>‹#›</a:t>
            </a:fld>
            <a:endParaRPr lang="en-US" sz="1400" dirty="0">
              <a:solidFill>
                <a:schemeClr val="bg1">
                  <a:lumMod val="50000"/>
                </a:schemeClr>
              </a:solidFill>
              <a:latin typeface="Calibri Light" panose="020F0302020204030204" pitchFamily="34" charset="0"/>
              <a:ea typeface="CMU Bright" panose="020B0604020202020204" charset="0"/>
              <a:cs typeface="CMU Bright" panose="020B060402020202020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53F4D4-FED3-49A4-9537-075D1DE7382E}"/>
              </a:ext>
            </a:extLst>
          </p:cNvPr>
          <p:cNvSpPr txBox="1"/>
          <p:nvPr userDrawn="1"/>
        </p:nvSpPr>
        <p:spPr>
          <a:xfrm>
            <a:off x="6400800" y="6432420"/>
            <a:ext cx="16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63D96EE0-91F5-4781-A41B-653131AAB8D1}" type="datetime3">
              <a:rPr lang="en-US" sz="1400" smtClean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ea typeface="CMU Bright" panose="020B0604020202020204" charset="0"/>
                <a:cs typeface="CMU Bright" panose="020B0604020202020204" charset="0"/>
              </a:rPr>
              <a:t>18 October 2020</a:t>
            </a:fld>
            <a:endParaRPr lang="en-US" sz="1400" dirty="0">
              <a:solidFill>
                <a:schemeClr val="bg1">
                  <a:lumMod val="50000"/>
                </a:schemeClr>
              </a:solidFill>
              <a:latin typeface="Calibri Light" panose="020F0302020204030204" pitchFamily="34" charset="0"/>
              <a:ea typeface="CMU Bright" panose="020B0604020202020204" charset="0"/>
              <a:cs typeface="CMU Bright" panose="020B0604020202020204" charset="0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3048000" y="6432421"/>
            <a:ext cx="3352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ea typeface="CMU Bright" panose="020B0604020202020204" charset="0"/>
                <a:cs typeface="CMU Bright" panose="020B0604020202020204" charset="0"/>
              </a:rPr>
              <a:t>SYS 4021/6021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648200"/>
          </a:xfrm>
        </p:spPr>
        <p:txBody>
          <a:bodyPr/>
          <a:lstStyle>
            <a:lvl2pPr marL="742950" indent="-285750">
              <a:buFont typeface="Arial" panose="020B0604020202020204" pitchFamily="34" charset="0"/>
              <a:buChar char="•"/>
              <a:defRPr sz="240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defRPr>
            </a:lvl2pPr>
            <a:lvl3pPr>
              <a:defRPr sz="200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defRPr>
            </a:lvl3pPr>
            <a:lvl4pPr>
              <a:defRPr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defRPr>
            </a:lvl4pPr>
            <a:lvl5pPr>
              <a:defRPr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9" name="Straight Connector 8"/>
          <p:cNvCxnSpPr>
            <a:cxnSpLocks/>
          </p:cNvCxnSpPr>
          <p:nvPr userDrawn="1"/>
        </p:nvCxnSpPr>
        <p:spPr>
          <a:xfrm>
            <a:off x="457200" y="1071324"/>
            <a:ext cx="8229600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86AB3F3-14ED-482D-8C7C-3C174C867BFE}"/>
              </a:ext>
            </a:extLst>
          </p:cNvPr>
          <p:cNvSpPr txBox="1"/>
          <p:nvPr userDrawn="1"/>
        </p:nvSpPr>
        <p:spPr>
          <a:xfrm>
            <a:off x="7772400" y="6432419"/>
            <a:ext cx="1143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67E1A3F-FB5B-4BC7-9C0E-B3F00C3AC118}" type="slidenum">
              <a:rPr lang="en-US" sz="1400" smtClean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ea typeface="CMU Bright" panose="020B0604020202020204" charset="0"/>
                <a:cs typeface="CMU Bright" panose="020B0604020202020204" charset="0"/>
              </a:rPr>
              <a:pPr algn="r"/>
              <a:t>‹#›</a:t>
            </a:fld>
            <a:endParaRPr lang="en-US" sz="1400" dirty="0">
              <a:solidFill>
                <a:schemeClr val="bg1">
                  <a:lumMod val="50000"/>
                </a:schemeClr>
              </a:solidFill>
              <a:latin typeface="Calibri Light" panose="020F0302020204030204" pitchFamily="34" charset="0"/>
              <a:ea typeface="CMU Bright" panose="020B0604020202020204" charset="0"/>
              <a:cs typeface="CMU Bright" panose="020B0604020202020204" charset="0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3048000" y="6432421"/>
            <a:ext cx="3352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ea typeface="CMU Bright" panose="020B0604020202020204" charset="0"/>
                <a:cs typeface="CMU Bright" panose="020B0604020202020204" charset="0"/>
              </a:rPr>
              <a:t>SYS 4021/6021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253F4D4-FED3-49A4-9537-075D1DE7382E}"/>
              </a:ext>
            </a:extLst>
          </p:cNvPr>
          <p:cNvSpPr txBox="1"/>
          <p:nvPr userDrawn="1"/>
        </p:nvSpPr>
        <p:spPr>
          <a:xfrm>
            <a:off x="6400800" y="6432420"/>
            <a:ext cx="16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63D96EE0-91F5-4781-A41B-653131AAB8D1}" type="datetime3">
              <a:rPr lang="en-US" sz="1400" smtClean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ea typeface="CMU Bright" panose="020B0604020202020204" charset="0"/>
                <a:cs typeface="CMU Bright" panose="020B0604020202020204" charset="0"/>
              </a:rPr>
              <a:t>18 October 2020</a:t>
            </a:fld>
            <a:endParaRPr lang="en-US" sz="1400" dirty="0">
              <a:solidFill>
                <a:schemeClr val="bg1">
                  <a:lumMod val="50000"/>
                </a:schemeClr>
              </a:solidFill>
              <a:latin typeface="Calibri Light" panose="020F0302020204030204" pitchFamily="34" charset="0"/>
              <a:ea typeface="CMU Bright" panose="020B0604020202020204" charset="0"/>
              <a:cs typeface="CMU Bright" panose="020B060402020202020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AF4F21-20B7-4011-8948-4F6A5B631102}"/>
              </a:ext>
            </a:extLst>
          </p:cNvPr>
          <p:cNvSpPr txBox="1"/>
          <p:nvPr userDrawn="1"/>
        </p:nvSpPr>
        <p:spPr>
          <a:xfrm>
            <a:off x="7772400" y="6432419"/>
            <a:ext cx="1143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67E1A3F-FB5B-4BC7-9C0E-B3F00C3AC118}" type="slidenum">
              <a:rPr lang="en-US" sz="1400" smtClean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ea typeface="CMU Bright" panose="020B0604020202020204" charset="0"/>
                <a:cs typeface="CMU Bright" panose="020B0604020202020204" charset="0"/>
              </a:rPr>
              <a:pPr algn="r"/>
              <a:t>‹#›</a:t>
            </a:fld>
            <a:endParaRPr lang="en-US" sz="1400" dirty="0">
              <a:solidFill>
                <a:schemeClr val="bg1">
                  <a:lumMod val="50000"/>
                </a:schemeClr>
              </a:solidFill>
              <a:latin typeface="Calibri Light" panose="020F0302020204030204" pitchFamily="34" charset="0"/>
              <a:ea typeface="CMU Bright" panose="020B0604020202020204" charset="0"/>
              <a:cs typeface="CMU Bright" panose="020B060402020202020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53F4D4-FED3-49A4-9537-075D1DE7382E}"/>
              </a:ext>
            </a:extLst>
          </p:cNvPr>
          <p:cNvSpPr txBox="1"/>
          <p:nvPr userDrawn="1"/>
        </p:nvSpPr>
        <p:spPr>
          <a:xfrm>
            <a:off x="6400800" y="6432420"/>
            <a:ext cx="16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63D96EE0-91F5-4781-A41B-653131AAB8D1}" type="datetime3">
              <a:rPr lang="en-US" sz="1400" smtClean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ea typeface="CMU Bright" panose="020B0604020202020204" charset="0"/>
                <a:cs typeface="CMU Bright" panose="020B0604020202020204" charset="0"/>
              </a:rPr>
              <a:t>18 October 2020</a:t>
            </a:fld>
            <a:endParaRPr lang="en-US" sz="1400" dirty="0">
              <a:solidFill>
                <a:schemeClr val="bg1">
                  <a:lumMod val="50000"/>
                </a:schemeClr>
              </a:solidFill>
              <a:latin typeface="Calibri Light" panose="020F0302020204030204" pitchFamily="34" charset="0"/>
              <a:ea typeface="CMU Bright" panose="020B0604020202020204" charset="0"/>
              <a:cs typeface="CMU Bright" panose="020B060402020202020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3048000" y="6432421"/>
            <a:ext cx="3352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ea typeface="CMU Bright" panose="020B0604020202020204" charset="0"/>
                <a:cs typeface="CMU Bright" panose="020B0604020202020204" charset="0"/>
              </a:rPr>
              <a:t>SYS 4021/6021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defRPr>
            </a:lvl2pPr>
            <a:lvl3pPr>
              <a:defRPr sz="200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defRPr>
            </a:lvl3pPr>
            <a:lvl4pPr>
              <a:defRPr sz="180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defRPr>
            </a:lvl4pPr>
            <a:lvl5pPr>
              <a:defRPr sz="180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defRPr>
            </a:lvl2pPr>
            <a:lvl3pPr>
              <a:defRPr sz="200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defRPr>
            </a:lvl3pPr>
            <a:lvl4pPr>
              <a:defRPr sz="180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defRPr>
            </a:lvl4pPr>
            <a:lvl5pPr>
              <a:defRPr sz="180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9" name="Straight Connector 8"/>
          <p:cNvCxnSpPr>
            <a:cxnSpLocks/>
          </p:cNvCxnSpPr>
          <p:nvPr userDrawn="1"/>
        </p:nvCxnSpPr>
        <p:spPr>
          <a:xfrm>
            <a:off x="457200" y="1071324"/>
            <a:ext cx="8229600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67EACDA-E3B5-4748-B362-EF15AD5021A4}"/>
              </a:ext>
            </a:extLst>
          </p:cNvPr>
          <p:cNvSpPr txBox="1"/>
          <p:nvPr userDrawn="1"/>
        </p:nvSpPr>
        <p:spPr>
          <a:xfrm>
            <a:off x="7772400" y="6432419"/>
            <a:ext cx="1143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67E1A3F-FB5B-4BC7-9C0E-B3F00C3AC118}" type="slidenum">
              <a:rPr lang="en-US" sz="1400" smtClean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ea typeface="CMU Bright" panose="020B0604020202020204" charset="0"/>
                <a:cs typeface="CMU Bright" panose="020B0604020202020204" charset="0"/>
              </a:rPr>
              <a:pPr algn="r"/>
              <a:t>‹#›</a:t>
            </a:fld>
            <a:endParaRPr lang="en-US" sz="1400" dirty="0">
              <a:solidFill>
                <a:schemeClr val="bg1">
                  <a:lumMod val="50000"/>
                </a:schemeClr>
              </a:solidFill>
              <a:latin typeface="Calibri Light" panose="020F0302020204030204" pitchFamily="34" charset="0"/>
              <a:ea typeface="CMU Bright" panose="020B0604020202020204" charset="0"/>
              <a:cs typeface="CMU Bright" panose="020B060402020202020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253F4D4-FED3-49A4-9537-075D1DE7382E}"/>
              </a:ext>
            </a:extLst>
          </p:cNvPr>
          <p:cNvSpPr txBox="1"/>
          <p:nvPr userDrawn="1"/>
        </p:nvSpPr>
        <p:spPr>
          <a:xfrm>
            <a:off x="6400800" y="6432420"/>
            <a:ext cx="16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63D96EE0-91F5-4781-A41B-653131AAB8D1}" type="datetime3">
              <a:rPr lang="en-US" sz="1400" smtClean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ea typeface="CMU Bright" panose="020B0604020202020204" charset="0"/>
                <a:cs typeface="CMU Bright" panose="020B0604020202020204" charset="0"/>
              </a:rPr>
              <a:t>18 October 2020</a:t>
            </a:fld>
            <a:endParaRPr lang="en-US" sz="1400" dirty="0">
              <a:solidFill>
                <a:schemeClr val="bg1">
                  <a:lumMod val="50000"/>
                </a:schemeClr>
              </a:solidFill>
              <a:latin typeface="Calibri Light" panose="020F0302020204030204" pitchFamily="34" charset="0"/>
              <a:ea typeface="CMU Bright" panose="020B0604020202020204" charset="0"/>
              <a:cs typeface="CMU Bright" panose="020B0604020202020204" charset="0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3048000" y="6432421"/>
            <a:ext cx="3352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ea typeface="CMU Bright" panose="020B0604020202020204" charset="0"/>
                <a:cs typeface="CMU Bright" panose="020B0604020202020204" charset="0"/>
              </a:rPr>
              <a:t>SYS 4021/6021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4040188" cy="7921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935162"/>
            <a:ext cx="4040188" cy="40846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43000"/>
            <a:ext cx="4041775" cy="7921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935162"/>
            <a:ext cx="4041775" cy="40846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1" name="Straight Connector 10"/>
          <p:cNvCxnSpPr>
            <a:cxnSpLocks/>
          </p:cNvCxnSpPr>
          <p:nvPr userDrawn="1"/>
        </p:nvCxnSpPr>
        <p:spPr>
          <a:xfrm>
            <a:off x="457200" y="1071324"/>
            <a:ext cx="8229600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3E7CA5B-6634-4D68-BBEE-E23D6A65A00F}"/>
              </a:ext>
            </a:extLst>
          </p:cNvPr>
          <p:cNvSpPr txBox="1"/>
          <p:nvPr userDrawn="1"/>
        </p:nvSpPr>
        <p:spPr>
          <a:xfrm>
            <a:off x="7772400" y="6432419"/>
            <a:ext cx="1143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67E1A3F-FB5B-4BC7-9C0E-B3F00C3AC118}" type="slidenum">
              <a:rPr lang="en-US" sz="1400" smtClean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ea typeface="CMU Bright" panose="020B0604020202020204" charset="0"/>
                <a:cs typeface="CMU Bright" panose="020B0604020202020204" charset="0"/>
              </a:rPr>
              <a:pPr algn="r"/>
              <a:t>‹#›</a:t>
            </a:fld>
            <a:endParaRPr lang="en-US" sz="1400" dirty="0">
              <a:solidFill>
                <a:schemeClr val="bg1">
                  <a:lumMod val="50000"/>
                </a:schemeClr>
              </a:solidFill>
              <a:latin typeface="Calibri Light" panose="020F0302020204030204" pitchFamily="34" charset="0"/>
              <a:ea typeface="CMU Bright" panose="020B0604020202020204" charset="0"/>
              <a:cs typeface="CMU Bright" panose="020B060402020202020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253F4D4-FED3-49A4-9537-075D1DE7382E}"/>
              </a:ext>
            </a:extLst>
          </p:cNvPr>
          <p:cNvSpPr txBox="1"/>
          <p:nvPr userDrawn="1"/>
        </p:nvSpPr>
        <p:spPr>
          <a:xfrm>
            <a:off x="6400800" y="6432420"/>
            <a:ext cx="16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63D96EE0-91F5-4781-A41B-653131AAB8D1}" type="datetime3">
              <a:rPr lang="en-US" sz="1400" smtClean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ea typeface="CMU Bright" panose="020B0604020202020204" charset="0"/>
                <a:cs typeface="CMU Bright" panose="020B0604020202020204" charset="0"/>
              </a:rPr>
              <a:t>18 October 2020</a:t>
            </a:fld>
            <a:endParaRPr lang="en-US" sz="1400" dirty="0">
              <a:solidFill>
                <a:schemeClr val="bg1">
                  <a:lumMod val="50000"/>
                </a:schemeClr>
              </a:solidFill>
              <a:latin typeface="Calibri Light" panose="020F0302020204030204" pitchFamily="34" charset="0"/>
              <a:ea typeface="CMU Bright" panose="020B0604020202020204" charset="0"/>
              <a:cs typeface="CMU Bright" panose="020B0604020202020204" charset="0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3048000" y="6432421"/>
            <a:ext cx="3352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ea typeface="CMU Bright" panose="020B0604020202020204" charset="0"/>
                <a:cs typeface="CMU Bright" panose="020B0604020202020204" charset="0"/>
              </a:rPr>
              <a:t>SYS 4021/6021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7" name="Straight Connector 6"/>
          <p:cNvCxnSpPr>
            <a:cxnSpLocks/>
          </p:cNvCxnSpPr>
          <p:nvPr userDrawn="1"/>
        </p:nvCxnSpPr>
        <p:spPr>
          <a:xfrm>
            <a:off x="457200" y="1071324"/>
            <a:ext cx="8229600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3ABF768-4B8D-4443-ADBF-91227F7BE559}"/>
              </a:ext>
            </a:extLst>
          </p:cNvPr>
          <p:cNvSpPr txBox="1"/>
          <p:nvPr userDrawn="1"/>
        </p:nvSpPr>
        <p:spPr>
          <a:xfrm>
            <a:off x="7772400" y="6432419"/>
            <a:ext cx="1143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67E1A3F-FB5B-4BC7-9C0E-B3F00C3AC118}" type="slidenum">
              <a:rPr lang="en-US" sz="1400" smtClean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ea typeface="CMU Bright" panose="020B0604020202020204" charset="0"/>
                <a:cs typeface="CMU Bright" panose="020B0604020202020204" charset="0"/>
              </a:rPr>
              <a:pPr algn="r"/>
              <a:t>‹#›</a:t>
            </a:fld>
            <a:endParaRPr lang="en-US" sz="1400" dirty="0">
              <a:solidFill>
                <a:schemeClr val="bg1">
                  <a:lumMod val="50000"/>
                </a:schemeClr>
              </a:solidFill>
              <a:latin typeface="Calibri Light" panose="020F0302020204030204" pitchFamily="34" charset="0"/>
              <a:ea typeface="CMU Bright" panose="020B0604020202020204" charset="0"/>
              <a:cs typeface="CMU Bright" panose="020B060402020202020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253F4D4-FED3-49A4-9537-075D1DE7382E}"/>
              </a:ext>
            </a:extLst>
          </p:cNvPr>
          <p:cNvSpPr txBox="1"/>
          <p:nvPr userDrawn="1"/>
        </p:nvSpPr>
        <p:spPr>
          <a:xfrm>
            <a:off x="6400800" y="6432420"/>
            <a:ext cx="16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63D96EE0-91F5-4781-A41B-653131AAB8D1}" type="datetime3">
              <a:rPr lang="en-US" sz="1400" smtClean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ea typeface="CMU Bright" panose="020B0604020202020204" charset="0"/>
                <a:cs typeface="CMU Bright" panose="020B0604020202020204" charset="0"/>
              </a:rPr>
              <a:t>18 October 2020</a:t>
            </a:fld>
            <a:endParaRPr lang="en-US" sz="1400" dirty="0">
              <a:solidFill>
                <a:schemeClr val="bg1">
                  <a:lumMod val="50000"/>
                </a:schemeClr>
              </a:solidFill>
              <a:latin typeface="Calibri Light" panose="020F0302020204030204" pitchFamily="34" charset="0"/>
              <a:ea typeface="CMU Bright" panose="020B0604020202020204" charset="0"/>
              <a:cs typeface="CMU Bright" panose="020B0604020202020204" charset="0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3048000" y="6432421"/>
            <a:ext cx="3352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ea typeface="CMU Bright" panose="020B0604020202020204" charset="0"/>
                <a:cs typeface="CMU Bright" panose="020B0604020202020204" charset="0"/>
              </a:rPr>
              <a:t>SYS 4021/6021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599FE01-A349-4D4A-89C2-9337B0B39F03}"/>
              </a:ext>
            </a:extLst>
          </p:cNvPr>
          <p:cNvSpPr txBox="1"/>
          <p:nvPr userDrawn="1"/>
        </p:nvSpPr>
        <p:spPr>
          <a:xfrm>
            <a:off x="7772400" y="6432419"/>
            <a:ext cx="1143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67E1A3F-FB5B-4BC7-9C0E-B3F00C3AC118}" type="slidenum">
              <a:rPr lang="en-US" sz="1400" smtClean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ea typeface="CMU Bright" panose="020B0604020202020204" charset="0"/>
                <a:cs typeface="CMU Bright" panose="020B0604020202020204" charset="0"/>
              </a:rPr>
              <a:pPr algn="r"/>
              <a:t>‹#›</a:t>
            </a:fld>
            <a:endParaRPr lang="en-US" sz="1400" dirty="0">
              <a:solidFill>
                <a:schemeClr val="bg1">
                  <a:lumMod val="50000"/>
                </a:schemeClr>
              </a:solidFill>
              <a:latin typeface="Calibri Light" panose="020F0302020204030204" pitchFamily="34" charset="0"/>
              <a:ea typeface="CMU Bright" panose="020B0604020202020204" charset="0"/>
              <a:cs typeface="CMU Bright" panose="020B060402020202020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253F4D4-FED3-49A4-9537-075D1DE7382E}"/>
              </a:ext>
            </a:extLst>
          </p:cNvPr>
          <p:cNvSpPr txBox="1"/>
          <p:nvPr userDrawn="1"/>
        </p:nvSpPr>
        <p:spPr>
          <a:xfrm>
            <a:off x="6400800" y="6432420"/>
            <a:ext cx="16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63D96EE0-91F5-4781-A41B-653131AAB8D1}" type="datetime3">
              <a:rPr lang="en-US" sz="1400" smtClean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ea typeface="CMU Bright" panose="020B0604020202020204" charset="0"/>
                <a:cs typeface="CMU Bright" panose="020B0604020202020204" charset="0"/>
              </a:rPr>
              <a:t>18 October 2020</a:t>
            </a:fld>
            <a:endParaRPr lang="en-US" sz="1400" dirty="0">
              <a:solidFill>
                <a:schemeClr val="bg1">
                  <a:lumMod val="50000"/>
                </a:schemeClr>
              </a:solidFill>
              <a:latin typeface="Calibri Light" panose="020F0302020204030204" pitchFamily="34" charset="0"/>
              <a:ea typeface="CMU Bright" panose="020B0604020202020204" charset="0"/>
              <a:cs typeface="CMU Bright" panose="020B0604020202020204" charset="0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3048000" y="6432421"/>
            <a:ext cx="3352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ea typeface="CMU Bright" panose="020B0604020202020204" charset="0"/>
                <a:cs typeface="CMU Bright" panose="020B0604020202020204" charset="0"/>
              </a:rPr>
              <a:t>SYS 4021/6021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4B8CEA-3483-4415-8F70-148251CC7B12}"/>
              </a:ext>
            </a:extLst>
          </p:cNvPr>
          <p:cNvSpPr txBox="1"/>
          <p:nvPr userDrawn="1"/>
        </p:nvSpPr>
        <p:spPr>
          <a:xfrm>
            <a:off x="7772400" y="6432419"/>
            <a:ext cx="1143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67E1A3F-FB5B-4BC7-9C0E-B3F00C3AC118}" type="slidenum">
              <a:rPr lang="en-US" sz="1400" smtClean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ea typeface="CMU Bright" panose="020B0604020202020204" charset="0"/>
                <a:cs typeface="CMU Bright" panose="020B0604020202020204" charset="0"/>
              </a:rPr>
              <a:pPr algn="r"/>
              <a:t>‹#›</a:t>
            </a:fld>
            <a:endParaRPr lang="en-US" sz="1400" dirty="0">
              <a:solidFill>
                <a:schemeClr val="bg1">
                  <a:lumMod val="50000"/>
                </a:schemeClr>
              </a:solidFill>
              <a:latin typeface="Calibri Light" panose="020F0302020204030204" pitchFamily="34" charset="0"/>
              <a:ea typeface="CMU Bright" panose="020B0604020202020204" charset="0"/>
              <a:cs typeface="CMU Bright" panose="020B060402020202020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253F4D4-FED3-49A4-9537-075D1DE7382E}"/>
              </a:ext>
            </a:extLst>
          </p:cNvPr>
          <p:cNvSpPr txBox="1"/>
          <p:nvPr userDrawn="1"/>
        </p:nvSpPr>
        <p:spPr>
          <a:xfrm>
            <a:off x="6400800" y="6432420"/>
            <a:ext cx="16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63D96EE0-91F5-4781-A41B-653131AAB8D1}" type="datetime3">
              <a:rPr lang="en-US" sz="1400" smtClean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ea typeface="CMU Bright" panose="020B0604020202020204" charset="0"/>
                <a:cs typeface="CMU Bright" panose="020B0604020202020204" charset="0"/>
              </a:rPr>
              <a:t>18 October 2020</a:t>
            </a:fld>
            <a:endParaRPr lang="en-US" sz="1400" dirty="0">
              <a:solidFill>
                <a:schemeClr val="bg1">
                  <a:lumMod val="50000"/>
                </a:schemeClr>
              </a:solidFill>
              <a:latin typeface="Calibri Light" panose="020F0302020204030204" pitchFamily="34" charset="0"/>
              <a:ea typeface="CMU Bright" panose="020B0604020202020204" charset="0"/>
              <a:cs typeface="CMU Bright" panose="020B0604020202020204" charset="0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3048000" y="6432421"/>
            <a:ext cx="3352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ea typeface="CMU Bright" panose="020B0604020202020204" charset="0"/>
                <a:cs typeface="CMU Bright" panose="020B0604020202020204" charset="0"/>
              </a:rPr>
              <a:t>SYS 4021/6021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259C88-1912-488D-825C-A0DEFFE63BF9}"/>
              </a:ext>
            </a:extLst>
          </p:cNvPr>
          <p:cNvSpPr txBox="1"/>
          <p:nvPr userDrawn="1"/>
        </p:nvSpPr>
        <p:spPr>
          <a:xfrm>
            <a:off x="7772400" y="6432419"/>
            <a:ext cx="1143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67E1A3F-FB5B-4BC7-9C0E-B3F00C3AC118}" type="slidenum">
              <a:rPr lang="en-US" sz="1400" smtClean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ea typeface="CMU Bright" panose="020B0604020202020204" charset="0"/>
                <a:cs typeface="CMU Bright" panose="020B0604020202020204" charset="0"/>
              </a:rPr>
              <a:pPr algn="r"/>
              <a:t>‹#›</a:t>
            </a:fld>
            <a:endParaRPr lang="en-US" sz="1400" dirty="0">
              <a:solidFill>
                <a:schemeClr val="bg1">
                  <a:lumMod val="50000"/>
                </a:schemeClr>
              </a:solidFill>
              <a:latin typeface="Calibri Light" panose="020F0302020204030204" pitchFamily="34" charset="0"/>
              <a:ea typeface="CMU Bright" panose="020B0604020202020204" charset="0"/>
              <a:cs typeface="CMU Bright" panose="020B060402020202020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253F4D4-FED3-49A4-9537-075D1DE7382E}"/>
              </a:ext>
            </a:extLst>
          </p:cNvPr>
          <p:cNvSpPr txBox="1"/>
          <p:nvPr userDrawn="1"/>
        </p:nvSpPr>
        <p:spPr>
          <a:xfrm>
            <a:off x="6400800" y="6432420"/>
            <a:ext cx="16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63D96EE0-91F5-4781-A41B-653131AAB8D1}" type="datetime3">
              <a:rPr lang="en-US" sz="1400" smtClean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ea typeface="CMU Bright" panose="020B0604020202020204" charset="0"/>
                <a:cs typeface="CMU Bright" panose="020B0604020202020204" charset="0"/>
              </a:rPr>
              <a:t>18 October 2020</a:t>
            </a:fld>
            <a:endParaRPr lang="en-US" sz="1400" dirty="0">
              <a:solidFill>
                <a:schemeClr val="bg1">
                  <a:lumMod val="50000"/>
                </a:schemeClr>
              </a:solidFill>
              <a:latin typeface="Calibri Light" panose="020F0302020204030204" pitchFamily="34" charset="0"/>
              <a:ea typeface="CMU Bright" panose="020B0604020202020204" charset="0"/>
              <a:cs typeface="CMU Bright" panose="020B0604020202020204" charset="0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3048000" y="6432421"/>
            <a:ext cx="3352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ea typeface="CMU Bright" panose="020B0604020202020204" charset="0"/>
                <a:cs typeface="CMU Bright" panose="020B0604020202020204" charset="0"/>
              </a:rPr>
              <a:t>SYS 4021/6021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95400"/>
            <a:ext cx="8229600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24600" y="6440951"/>
            <a:ext cx="1143000" cy="2951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ea typeface="CMU Bright" panose="02000603000000000000" pitchFamily="2" charset="0"/>
                <a:cs typeface="CMU Bright" panose="02000603000000000000" pitchFamily="2" charset="0"/>
              </a:defRPr>
            </a:lvl1pPr>
          </a:lstStyle>
          <a:p>
            <a:fld id="{106453D6-5E8B-4273-A821-4A4E06412C82}" type="datetime1">
              <a:rPr lang="en-US" smtClean="0"/>
              <a:t>10/18/2020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440951"/>
            <a:ext cx="1143000" cy="2646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ea typeface="CMU Bright" panose="02000603000000000000" pitchFamily="2" charset="0"/>
                <a:cs typeface="CMU Bright" panose="02000603000000000000" pitchFamily="2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>
            <a:cxnSpLocks/>
          </p:cNvCxnSpPr>
          <p:nvPr userDrawn="1"/>
        </p:nvCxnSpPr>
        <p:spPr>
          <a:xfrm>
            <a:off x="2743200" y="6416041"/>
            <a:ext cx="6019800" cy="0"/>
          </a:xfrm>
          <a:prstGeom prst="line">
            <a:avLst/>
          </a:prstGeom>
          <a:ln w="158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Image result for uva logo">
            <a:extLst>
              <a:ext uri="{FF2B5EF4-FFF2-40B4-BE49-F238E27FC236}">
                <a16:creationId xmlns:a16="http://schemas.microsoft.com/office/drawing/2014/main" id="{997F4BF2-E6A3-4E30-A0E4-767185C6E92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6125534"/>
            <a:ext cx="2514600" cy="630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3200" kern="1200">
          <a:solidFill>
            <a:srgbClr val="080808"/>
          </a:solidFill>
          <a:latin typeface="Gill Sans MT" panose="020B0502020104020203" pitchFamily="34" charset="0"/>
          <a:ea typeface="CMU Sans Serif" panose="02000603000000000000" pitchFamily="2" charset="0"/>
          <a:cs typeface="Arial" panose="020B0604020202020204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None/>
        <a:defRPr sz="2400" kern="1200">
          <a:solidFill>
            <a:srgbClr val="080808"/>
          </a:solidFill>
          <a:latin typeface="CMU Bright" panose="02000603000000000000" pitchFamily="2" charset="0"/>
          <a:ea typeface="CMU Bright" panose="02000603000000000000" pitchFamily="2" charset="0"/>
          <a:cs typeface="CMU Bright" panose="02000603000000000000" pitchFamily="2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8B8A9-F440-4A7A-891F-E5FA0F42CF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Generalized Linear Models 1 (GLM)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E36DF8-96FC-4ADB-901C-8F726D7A05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SYS 4021/6021</a:t>
            </a:r>
          </a:p>
          <a:p>
            <a:r>
              <a:rPr lang="en-US" dirty="0"/>
              <a:t>Laura Barnes and Julianne Quinn</a:t>
            </a:r>
          </a:p>
        </p:txBody>
      </p:sp>
    </p:spTree>
    <p:extLst>
      <p:ext uri="{BB962C8B-B14F-4D97-AF65-F5344CB8AC3E}">
        <p14:creationId xmlns:p14="http://schemas.microsoft.com/office/powerpoint/2010/main" val="16117219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Challenger Example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7043" y="1371600"/>
            <a:ext cx="4629912" cy="22440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905000"/>
            <a:ext cx="6172200" cy="3809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1173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Problems with this regression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sz="2200" dirty="0"/>
              <a:t>Predicts values of the response outside of its range, and between discrete values.</a:t>
            </a:r>
          </a:p>
          <a:p>
            <a:pPr marL="457200" indent="-457200">
              <a:buAutoNum type="arabicPeriod"/>
            </a:pPr>
            <a:endParaRPr lang="en-US" sz="2200" dirty="0"/>
          </a:p>
        </p:txBody>
      </p:sp>
      <p:pic>
        <p:nvPicPr>
          <p:cNvPr id="7" name="Content Placehold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2209800"/>
            <a:ext cx="5096812" cy="3145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035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Problems with this regression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sz="2200" dirty="0"/>
              <a:t>Predicts values of the response outside of its range, and between discrete values.</a:t>
            </a:r>
          </a:p>
          <a:p>
            <a:pPr marL="457200" indent="-457200">
              <a:buAutoNum type="arabicPeriod"/>
            </a:pPr>
            <a:endParaRPr lang="en-US" sz="2200" dirty="0"/>
          </a:p>
          <a:p>
            <a:pPr marL="457200" indent="-457200">
              <a:buAutoNum type="arabicPeriod"/>
            </a:pPr>
            <a:r>
              <a:rPr lang="en-US" sz="2200" dirty="0"/>
              <a:t>Non-Gaussian distribution of Y results in non-Gaussian distribution of </a:t>
            </a:r>
            <a:r>
              <a:rPr lang="el-GR" sz="2200" dirty="0"/>
              <a:t>ε</a:t>
            </a:r>
            <a:r>
              <a:rPr lang="en-US" sz="2200" dirty="0"/>
              <a:t>, and binary values of Y result in a pattern in the residuals vs. fitted plot.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0" y="3501619"/>
            <a:ext cx="4381500" cy="2704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2171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with this regression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en-US" dirty="0"/>
              <a:t>These problems will arise whenever we have a non-continuous response variable. For example:</a:t>
            </a:r>
          </a:p>
          <a:p>
            <a:pPr marL="1025525" indent="-563563">
              <a:buAutoNum type="arabicPeriod"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Binary</a:t>
            </a:r>
            <a:r>
              <a:rPr lang="en-US" dirty="0"/>
              <a:t> response (e.g. success/failure)</a:t>
            </a:r>
          </a:p>
          <a:p>
            <a:pPr marL="1025525" indent="-563563">
              <a:buAutoNum type="arabicPeriod"/>
            </a:pPr>
            <a:r>
              <a:rPr lang="en-US" dirty="0">
                <a:solidFill>
                  <a:srgbClr val="0070C0"/>
                </a:solidFill>
              </a:rPr>
              <a:t>Categorical</a:t>
            </a:r>
            <a:r>
              <a:rPr lang="en-US" dirty="0"/>
              <a:t> response (e.g. species of flowers)</a:t>
            </a:r>
          </a:p>
          <a:p>
            <a:pPr marL="1025525" indent="-563563">
              <a:buAutoNum type="arabicPeriod"/>
            </a:pPr>
            <a:r>
              <a:rPr lang="en-US" dirty="0">
                <a:solidFill>
                  <a:srgbClr val="00B050"/>
                </a:solidFill>
              </a:rPr>
              <a:t>Countable</a:t>
            </a:r>
            <a:r>
              <a:rPr lang="en-US" dirty="0"/>
              <a:t> response (e.g. casualties)</a:t>
            </a:r>
          </a:p>
          <a:p>
            <a:pPr marL="0" indent="0"/>
            <a:endParaRPr lang="en-US" dirty="0"/>
          </a:p>
          <a:p>
            <a:pPr marL="0" indent="0"/>
            <a:r>
              <a:rPr lang="en-US" dirty="0"/>
              <a:t>Are there ways around this? </a:t>
            </a:r>
          </a:p>
          <a:p>
            <a:pPr marL="0" indent="0"/>
            <a:endParaRPr lang="en-US" dirty="0"/>
          </a:p>
          <a:p>
            <a:pPr marL="0" indent="0"/>
            <a:r>
              <a:rPr lang="en-US" dirty="0"/>
              <a:t>If Y is skewed, we can use a log or Box-Cox transformation to make it normal. Are there other transformations that can make categorical variables continuous?</a:t>
            </a:r>
          </a:p>
        </p:txBody>
      </p:sp>
    </p:spTree>
    <p:extLst>
      <p:ext uri="{BB962C8B-B14F-4D97-AF65-F5344CB8AC3E}">
        <p14:creationId xmlns:p14="http://schemas.microsoft.com/office/powerpoint/2010/main" val="1356166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Generalized Linear Models (GLMs)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/>
                <a:r>
                  <a:rPr lang="en-US" dirty="0"/>
                  <a:t>Generalized linear models (GLMs) extend regression modeling to include non-Gaussian-distributed response variables.</a:t>
                </a:r>
              </a:p>
              <a:p>
                <a:pPr marL="0" indent="0"/>
                <a:endParaRPr lang="en-US" dirty="0"/>
              </a:p>
              <a:p>
                <a:pPr marL="0" indent="0"/>
                <a:r>
                  <a:rPr lang="en-US" dirty="0"/>
                  <a:t>GLMs use a </a:t>
                </a:r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</a:rPr>
                  <a:t>link function </a:t>
                </a:r>
                <a:r>
                  <a:rPr lang="en-US" dirty="0"/>
                  <a:t>to relate the </a:t>
                </a:r>
                <a:r>
                  <a:rPr lang="en-US" dirty="0">
                    <a:solidFill>
                      <a:srgbClr val="0070C0"/>
                    </a:solidFill>
                  </a:rPr>
                  <a:t>mean of the response </a:t>
                </a:r>
                <a:r>
                  <a:rPr lang="en-US" dirty="0"/>
                  <a:t>to a </a:t>
                </a:r>
                <a:r>
                  <a:rPr lang="en-US" dirty="0">
                    <a:solidFill>
                      <a:srgbClr val="00B050"/>
                    </a:solidFill>
                  </a:rPr>
                  <a:t>linear function of the predictors </a:t>
                </a:r>
                <a:r>
                  <a:rPr lang="en-US" dirty="0"/>
                  <a:t>(where those predictors may be non-linear transformations of the original variables):</a:t>
                </a:r>
              </a:p>
              <a:p>
                <a:pPr marL="0" inden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  <a:p>
                <a:pPr marL="0" indent="0"/>
                <a:endParaRPr lang="en-US" dirty="0">
                  <a:solidFill>
                    <a:srgbClr val="00B050"/>
                  </a:solidFill>
                </a:endParaRPr>
              </a:p>
              <a:p>
                <a:pPr marL="0" indent="0"/>
                <a:r>
                  <a:rPr lang="en-US" dirty="0">
                    <a:solidFill>
                      <a:schemeClr val="tx1"/>
                    </a:solidFill>
                  </a:rPr>
                  <a:t>Technically, we assume </a:t>
                </a:r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</a:rPr>
                  <a:t>g(·) </a:t>
                </a:r>
                <a:r>
                  <a:rPr lang="en-US" dirty="0">
                    <a:solidFill>
                      <a:schemeClr val="tx1"/>
                    </a:solidFill>
                  </a:rPr>
                  <a:t>has a distribution from the exponential family. The Gaussian, binomial, and Poisson distributions satisfy this condition, among others.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1181" r="-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5444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Generalized Linear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200" dirty="0"/>
                  <a:t>GLM families include:</a:t>
                </a:r>
              </a:p>
              <a:p>
                <a:endParaRPr lang="en-US" sz="2200" dirty="0"/>
              </a:p>
              <a:p>
                <a:endParaRPr lang="en-US" sz="2200" dirty="0"/>
              </a:p>
              <a:p>
                <a:endParaRPr lang="en-US" sz="2200" dirty="0"/>
              </a:p>
              <a:p>
                <a:endParaRPr lang="en-US" sz="2200" dirty="0"/>
              </a:p>
              <a:p>
                <a:endParaRPr lang="en-US" sz="2200" dirty="0"/>
              </a:p>
              <a:p>
                <a:endParaRPr lang="en-US" sz="2200" dirty="0"/>
              </a:p>
              <a:p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]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sz="2200" dirty="0"/>
                  <a:t> where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200"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</m:d>
                  </m:oMath>
                </a14:m>
                <a:r>
                  <a:rPr lang="en-US" sz="2200" dirty="0"/>
                  <a:t> is constant and independent of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2200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10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35306967"/>
                  </p:ext>
                </p:extLst>
              </p:nvPr>
            </p:nvGraphicFramePr>
            <p:xfrm>
              <a:off x="1524000" y="1981200"/>
              <a:ext cx="6324601" cy="208953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4000">
                      <a:extLst>
                        <a:ext uri="{9D8B030D-6E8A-4147-A177-3AD203B41FA5}">
                          <a16:colId xmlns:a16="http://schemas.microsoft.com/office/drawing/2014/main" val="885121230"/>
                        </a:ext>
                      </a:extLst>
                    </a:gridCol>
                    <a:gridCol w="1717358">
                      <a:extLst>
                        <a:ext uri="{9D8B030D-6E8A-4147-A177-3AD203B41FA5}">
                          <a16:colId xmlns:a16="http://schemas.microsoft.com/office/drawing/2014/main" val="1817398844"/>
                        </a:ext>
                      </a:extLst>
                    </a:gridCol>
                    <a:gridCol w="1818323">
                      <a:extLst>
                        <a:ext uri="{9D8B030D-6E8A-4147-A177-3AD203B41FA5}">
                          <a16:colId xmlns:a16="http://schemas.microsoft.com/office/drawing/2014/main" val="1496064023"/>
                        </a:ext>
                      </a:extLst>
                    </a:gridCol>
                    <a:gridCol w="1264920">
                      <a:extLst>
                        <a:ext uri="{9D8B030D-6E8A-4147-A177-3AD203B41FA5}">
                          <a16:colId xmlns:a16="http://schemas.microsoft.com/office/drawing/2014/main" val="424701208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Family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Link Function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Variance Function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Response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3414871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Gaussian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Real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1186375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Poisson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⁡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[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]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Count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64106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Binomial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⁡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[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]</m:t>
                                        </m:r>
                                      </m:num>
                                      <m:den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1−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[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]</m:t>
                                        </m:r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[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]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Binary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518878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35306967"/>
                  </p:ext>
                </p:extLst>
              </p:nvPr>
            </p:nvGraphicFramePr>
            <p:xfrm>
              <a:off x="1524000" y="1981200"/>
              <a:ext cx="6324601" cy="208953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4000">
                      <a:extLst>
                        <a:ext uri="{9D8B030D-6E8A-4147-A177-3AD203B41FA5}">
                          <a16:colId xmlns:a16="http://schemas.microsoft.com/office/drawing/2014/main" val="885121230"/>
                        </a:ext>
                      </a:extLst>
                    </a:gridCol>
                    <a:gridCol w="1717358">
                      <a:extLst>
                        <a:ext uri="{9D8B030D-6E8A-4147-A177-3AD203B41FA5}">
                          <a16:colId xmlns:a16="http://schemas.microsoft.com/office/drawing/2014/main" val="1817398844"/>
                        </a:ext>
                      </a:extLst>
                    </a:gridCol>
                    <a:gridCol w="1818323">
                      <a:extLst>
                        <a:ext uri="{9D8B030D-6E8A-4147-A177-3AD203B41FA5}">
                          <a16:colId xmlns:a16="http://schemas.microsoft.com/office/drawing/2014/main" val="1496064023"/>
                        </a:ext>
                      </a:extLst>
                    </a:gridCol>
                    <a:gridCol w="1264920">
                      <a:extLst>
                        <a:ext uri="{9D8B030D-6E8A-4147-A177-3AD203B41FA5}">
                          <a16:colId xmlns:a16="http://schemas.microsoft.com/office/drawing/2014/main" val="4247012086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Family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Link Function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Variance Function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Response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3414871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Gaussian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89362" t="-180328" r="-180851" b="-2934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Real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1186375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Poisson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89362" t="-280328" r="-180851" b="-1934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79195" t="-280328" r="-71141" b="-1934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Count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6410622"/>
                      </a:ext>
                    </a:extLst>
                  </a:tr>
                  <a:tr h="707771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Binomial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89362" t="-200000" r="-180851" b="-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79195" t="-200000" r="-71141" b="-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Binary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5188780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Rectangle 4"/>
          <p:cNvSpPr/>
          <p:nvPr/>
        </p:nvSpPr>
        <p:spPr>
          <a:xfrm>
            <a:off x="1524000" y="2590800"/>
            <a:ext cx="6324601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685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Generalized Linear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dirty="0"/>
                  <a:t>GLM families include: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exp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pPr marL="0" indent="0"/>
                <a:r>
                  <a:rPr lang="en-US" dirty="0"/>
                  <a:t>This is distinct from linear regression with a log transformation of Y because it assumes a different distribution of the residuals.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10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07858701"/>
                  </p:ext>
                </p:extLst>
              </p:nvPr>
            </p:nvGraphicFramePr>
            <p:xfrm>
              <a:off x="1524000" y="1981200"/>
              <a:ext cx="6324601" cy="208953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4000">
                      <a:extLst>
                        <a:ext uri="{9D8B030D-6E8A-4147-A177-3AD203B41FA5}">
                          <a16:colId xmlns:a16="http://schemas.microsoft.com/office/drawing/2014/main" val="885121230"/>
                        </a:ext>
                      </a:extLst>
                    </a:gridCol>
                    <a:gridCol w="1717358">
                      <a:extLst>
                        <a:ext uri="{9D8B030D-6E8A-4147-A177-3AD203B41FA5}">
                          <a16:colId xmlns:a16="http://schemas.microsoft.com/office/drawing/2014/main" val="1817398844"/>
                        </a:ext>
                      </a:extLst>
                    </a:gridCol>
                    <a:gridCol w="1818323">
                      <a:extLst>
                        <a:ext uri="{9D8B030D-6E8A-4147-A177-3AD203B41FA5}">
                          <a16:colId xmlns:a16="http://schemas.microsoft.com/office/drawing/2014/main" val="1496064023"/>
                        </a:ext>
                      </a:extLst>
                    </a:gridCol>
                    <a:gridCol w="1264920">
                      <a:extLst>
                        <a:ext uri="{9D8B030D-6E8A-4147-A177-3AD203B41FA5}">
                          <a16:colId xmlns:a16="http://schemas.microsoft.com/office/drawing/2014/main" val="424701208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Family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Link Function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Variance Function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Response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3414871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Gaussian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Real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1186375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Poisson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⁡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[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]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Count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64106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Binomial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⁡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[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]</m:t>
                                        </m:r>
                                      </m:num>
                                      <m:den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1−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[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]</m:t>
                                        </m:r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[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]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Binary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5811304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07858701"/>
                  </p:ext>
                </p:extLst>
              </p:nvPr>
            </p:nvGraphicFramePr>
            <p:xfrm>
              <a:off x="1524000" y="1981200"/>
              <a:ext cx="6324601" cy="208953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4000">
                      <a:extLst>
                        <a:ext uri="{9D8B030D-6E8A-4147-A177-3AD203B41FA5}">
                          <a16:colId xmlns:a16="http://schemas.microsoft.com/office/drawing/2014/main" val="885121230"/>
                        </a:ext>
                      </a:extLst>
                    </a:gridCol>
                    <a:gridCol w="1717358">
                      <a:extLst>
                        <a:ext uri="{9D8B030D-6E8A-4147-A177-3AD203B41FA5}">
                          <a16:colId xmlns:a16="http://schemas.microsoft.com/office/drawing/2014/main" val="1817398844"/>
                        </a:ext>
                      </a:extLst>
                    </a:gridCol>
                    <a:gridCol w="1818323">
                      <a:extLst>
                        <a:ext uri="{9D8B030D-6E8A-4147-A177-3AD203B41FA5}">
                          <a16:colId xmlns:a16="http://schemas.microsoft.com/office/drawing/2014/main" val="1496064023"/>
                        </a:ext>
                      </a:extLst>
                    </a:gridCol>
                    <a:gridCol w="1264920">
                      <a:extLst>
                        <a:ext uri="{9D8B030D-6E8A-4147-A177-3AD203B41FA5}">
                          <a16:colId xmlns:a16="http://schemas.microsoft.com/office/drawing/2014/main" val="4247012086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Family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Link Function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Variance Function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Response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3414871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Gaussian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89362" t="-180328" r="-180851" b="-2934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Real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1186375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Poisson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89362" t="-280328" r="-180851" b="-1934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79195" t="-280328" r="-71141" b="-1934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Count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6410622"/>
                      </a:ext>
                    </a:extLst>
                  </a:tr>
                  <a:tr h="707771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Binomial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89362" t="-200000" r="-180851" b="-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79195" t="-200000" r="-71141" b="-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Binary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5811304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Rectangle 4"/>
          <p:cNvSpPr/>
          <p:nvPr/>
        </p:nvSpPr>
        <p:spPr>
          <a:xfrm>
            <a:off x="1529697" y="2971800"/>
            <a:ext cx="6324601" cy="3963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590800" y="4114800"/>
            <a:ext cx="56388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81000" y="4953000"/>
            <a:ext cx="8153400" cy="838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846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Generalized Linear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305800" cy="4648200"/>
              </a:xfrm>
            </p:spPr>
            <p:txBody>
              <a:bodyPr>
                <a:normAutofit/>
              </a:bodyPr>
              <a:lstStyle/>
              <a:p>
                <a:r>
                  <a:rPr lang="en-US" sz="2200" dirty="0"/>
                  <a:t>GLM families include:</a:t>
                </a:r>
              </a:p>
              <a:p>
                <a:endParaRPr lang="en-US" sz="2200" dirty="0"/>
              </a:p>
              <a:p>
                <a:endParaRPr lang="en-US" sz="2200" dirty="0"/>
              </a:p>
              <a:p>
                <a:endParaRPr lang="en-US" sz="2200" dirty="0"/>
              </a:p>
              <a:p>
                <a:endParaRPr lang="en-US" sz="2200" dirty="0"/>
              </a:p>
              <a:p>
                <a:endParaRPr lang="en-US" sz="2200" dirty="0"/>
              </a:p>
              <a:p>
                <a:endParaRPr lang="en-US" sz="2200" dirty="0"/>
              </a:p>
              <a:p>
                <a:pPr marL="0" indent="0"/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</m:d>
                              </m:num>
                              <m:den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</m:d>
                              </m:den>
                            </m:f>
                          </m:e>
                        </m:d>
                      </m:e>
                    </m:fun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sz="200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exp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d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exp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d>
                      </m:den>
                    </m:f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sz="2000" dirty="0"/>
                  <a:t> where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</m:d>
                    <m:r>
                      <a:rPr lang="en-US" sz="20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]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d>
                  </m:oMath>
                </a14:m>
                <a:endParaRPr lang="en-US" sz="2000" dirty="0"/>
              </a:p>
              <a:p>
                <a:endParaRPr lang="en-US" sz="2200" dirty="0"/>
              </a:p>
              <a:p>
                <a:r>
                  <a:rPr lang="en-US" sz="2200" dirty="0"/>
                  <a:t>What is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] </m:t>
                    </m:r>
                  </m:oMath>
                </a14:m>
                <a:r>
                  <a:rPr lang="en-US" sz="2200" dirty="0"/>
                  <a:t>for a binary variable?</a:t>
                </a:r>
              </a:p>
              <a:p>
                <a:endParaRPr lang="en-US" sz="2200" dirty="0"/>
              </a:p>
              <a:p>
                <a:endParaRPr lang="en-US" sz="2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305800" cy="4648200"/>
              </a:xfrm>
              <a:blipFill>
                <a:blip r:embed="rId2"/>
                <a:stretch>
                  <a:fillRect l="-954" t="-10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65479142"/>
                  </p:ext>
                </p:extLst>
              </p:nvPr>
            </p:nvGraphicFramePr>
            <p:xfrm>
              <a:off x="1524000" y="1981200"/>
              <a:ext cx="6324601" cy="208953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4000">
                      <a:extLst>
                        <a:ext uri="{9D8B030D-6E8A-4147-A177-3AD203B41FA5}">
                          <a16:colId xmlns:a16="http://schemas.microsoft.com/office/drawing/2014/main" val="885121230"/>
                        </a:ext>
                      </a:extLst>
                    </a:gridCol>
                    <a:gridCol w="1717358">
                      <a:extLst>
                        <a:ext uri="{9D8B030D-6E8A-4147-A177-3AD203B41FA5}">
                          <a16:colId xmlns:a16="http://schemas.microsoft.com/office/drawing/2014/main" val="1817398844"/>
                        </a:ext>
                      </a:extLst>
                    </a:gridCol>
                    <a:gridCol w="1818323">
                      <a:extLst>
                        <a:ext uri="{9D8B030D-6E8A-4147-A177-3AD203B41FA5}">
                          <a16:colId xmlns:a16="http://schemas.microsoft.com/office/drawing/2014/main" val="1496064023"/>
                        </a:ext>
                      </a:extLst>
                    </a:gridCol>
                    <a:gridCol w="1264920">
                      <a:extLst>
                        <a:ext uri="{9D8B030D-6E8A-4147-A177-3AD203B41FA5}">
                          <a16:colId xmlns:a16="http://schemas.microsoft.com/office/drawing/2014/main" val="424701208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Family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Link Function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Variance Function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Response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3414871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Gaussian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Real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1186375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Poisson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⁡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[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]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Count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3788322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Binomial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⁡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[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]</m:t>
                                        </m:r>
                                      </m:num>
                                      <m:den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1−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[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]</m:t>
                                        </m:r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[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]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Binary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1687165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65479142"/>
                  </p:ext>
                </p:extLst>
              </p:nvPr>
            </p:nvGraphicFramePr>
            <p:xfrm>
              <a:off x="1524000" y="1981200"/>
              <a:ext cx="6324601" cy="208953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4000">
                      <a:extLst>
                        <a:ext uri="{9D8B030D-6E8A-4147-A177-3AD203B41FA5}">
                          <a16:colId xmlns:a16="http://schemas.microsoft.com/office/drawing/2014/main" val="885121230"/>
                        </a:ext>
                      </a:extLst>
                    </a:gridCol>
                    <a:gridCol w="1717358">
                      <a:extLst>
                        <a:ext uri="{9D8B030D-6E8A-4147-A177-3AD203B41FA5}">
                          <a16:colId xmlns:a16="http://schemas.microsoft.com/office/drawing/2014/main" val="1817398844"/>
                        </a:ext>
                      </a:extLst>
                    </a:gridCol>
                    <a:gridCol w="1818323">
                      <a:extLst>
                        <a:ext uri="{9D8B030D-6E8A-4147-A177-3AD203B41FA5}">
                          <a16:colId xmlns:a16="http://schemas.microsoft.com/office/drawing/2014/main" val="1496064023"/>
                        </a:ext>
                      </a:extLst>
                    </a:gridCol>
                    <a:gridCol w="1264920">
                      <a:extLst>
                        <a:ext uri="{9D8B030D-6E8A-4147-A177-3AD203B41FA5}">
                          <a16:colId xmlns:a16="http://schemas.microsoft.com/office/drawing/2014/main" val="4247012086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Family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Link Function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Variance Function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Response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3414871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Gaussian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89362" t="-180328" r="-180851" b="-2934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Real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1186375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Poisson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89362" t="-280328" r="-180851" b="-1934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79195" t="-280328" r="-71141" b="-1934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Count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37883226"/>
                      </a:ext>
                    </a:extLst>
                  </a:tr>
                  <a:tr h="707771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Binomial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89362" t="-200000" r="-180851" b="-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79195" t="-200000" r="-71141" b="-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Binary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1687165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Rectangle 4"/>
          <p:cNvSpPr/>
          <p:nvPr/>
        </p:nvSpPr>
        <p:spPr>
          <a:xfrm>
            <a:off x="1523999" y="3382795"/>
            <a:ext cx="6324601" cy="685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514600" y="4114800"/>
            <a:ext cx="61722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81000" y="4953000"/>
            <a:ext cx="8153400" cy="838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628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Generalized Linear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382000" cy="4648200"/>
              </a:xfrm>
            </p:spPr>
            <p:txBody>
              <a:bodyPr>
                <a:normAutofit/>
              </a:bodyPr>
              <a:lstStyle/>
              <a:p>
                <a:r>
                  <a:rPr lang="en-US" sz="2200" dirty="0"/>
                  <a:t>GLM families include:</a:t>
                </a:r>
              </a:p>
              <a:p>
                <a:endParaRPr lang="en-US" sz="2200" dirty="0"/>
              </a:p>
              <a:p>
                <a:endParaRPr lang="en-US" sz="2200" dirty="0"/>
              </a:p>
              <a:p>
                <a:endParaRPr lang="en-US" sz="2200" dirty="0"/>
              </a:p>
              <a:p>
                <a:endParaRPr lang="en-US" sz="2200" dirty="0"/>
              </a:p>
              <a:p>
                <a:endParaRPr lang="en-US" sz="2200" dirty="0"/>
              </a:p>
              <a:p>
                <a:endParaRPr lang="en-US" sz="220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</m:d>
                              </m:num>
                              <m:den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</m:d>
                              </m:den>
                            </m:f>
                          </m:e>
                        </m:d>
                      </m:e>
                    </m:func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sz="200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exp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d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exp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d>
                      </m:den>
                    </m:f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sz="2000" dirty="0"/>
                  <a:t> where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</m:d>
                    <m:r>
                      <a:rPr lang="en-US" sz="20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]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d>
                  </m:oMath>
                </a14:m>
                <a:endParaRPr lang="en-US" sz="2000" dirty="0"/>
              </a:p>
              <a:p>
                <a:endParaRPr lang="en-US" sz="2200" dirty="0"/>
              </a:p>
              <a:p>
                <a:r>
                  <a:rPr lang="en-US" sz="2200" dirty="0"/>
                  <a:t>What is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] </m:t>
                    </m:r>
                  </m:oMath>
                </a14:m>
                <a:r>
                  <a:rPr lang="en-US" sz="2200" dirty="0"/>
                  <a:t>for a binary variable? </a:t>
                </a:r>
                <a:r>
                  <a:rPr lang="en-US" sz="2200" dirty="0">
                    <a:solidFill>
                      <a:srgbClr val="FF0000"/>
                    </a:solidFill>
                  </a:rPr>
                  <a:t>E[Y] = P(Y=1)</a:t>
                </a:r>
              </a:p>
              <a:p>
                <a:endParaRPr lang="en-US" sz="2200" dirty="0"/>
              </a:p>
              <a:p>
                <a:endParaRPr lang="en-US" sz="2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382000" cy="4648200"/>
              </a:xfrm>
              <a:blipFill>
                <a:blip r:embed="rId2"/>
                <a:stretch>
                  <a:fillRect l="-945" t="-10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9927056"/>
                  </p:ext>
                </p:extLst>
              </p:nvPr>
            </p:nvGraphicFramePr>
            <p:xfrm>
              <a:off x="1524000" y="1981200"/>
              <a:ext cx="6324601" cy="208953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4000">
                      <a:extLst>
                        <a:ext uri="{9D8B030D-6E8A-4147-A177-3AD203B41FA5}">
                          <a16:colId xmlns:a16="http://schemas.microsoft.com/office/drawing/2014/main" val="885121230"/>
                        </a:ext>
                      </a:extLst>
                    </a:gridCol>
                    <a:gridCol w="1717358">
                      <a:extLst>
                        <a:ext uri="{9D8B030D-6E8A-4147-A177-3AD203B41FA5}">
                          <a16:colId xmlns:a16="http://schemas.microsoft.com/office/drawing/2014/main" val="1817398844"/>
                        </a:ext>
                      </a:extLst>
                    </a:gridCol>
                    <a:gridCol w="1818323">
                      <a:extLst>
                        <a:ext uri="{9D8B030D-6E8A-4147-A177-3AD203B41FA5}">
                          <a16:colId xmlns:a16="http://schemas.microsoft.com/office/drawing/2014/main" val="1496064023"/>
                        </a:ext>
                      </a:extLst>
                    </a:gridCol>
                    <a:gridCol w="1264920">
                      <a:extLst>
                        <a:ext uri="{9D8B030D-6E8A-4147-A177-3AD203B41FA5}">
                          <a16:colId xmlns:a16="http://schemas.microsoft.com/office/drawing/2014/main" val="424701208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Family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Link Function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Variance Function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Response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3414871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Gaussian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Real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1186375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Poisson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⁡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[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]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Count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3788322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Binomial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⁡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[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]</m:t>
                                        </m:r>
                                      </m:num>
                                      <m:den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1−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[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]</m:t>
                                        </m:r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[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]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Binary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1687165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9927056"/>
                  </p:ext>
                </p:extLst>
              </p:nvPr>
            </p:nvGraphicFramePr>
            <p:xfrm>
              <a:off x="1524000" y="1981200"/>
              <a:ext cx="6324601" cy="208953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4000">
                      <a:extLst>
                        <a:ext uri="{9D8B030D-6E8A-4147-A177-3AD203B41FA5}">
                          <a16:colId xmlns:a16="http://schemas.microsoft.com/office/drawing/2014/main" val="885121230"/>
                        </a:ext>
                      </a:extLst>
                    </a:gridCol>
                    <a:gridCol w="1717358">
                      <a:extLst>
                        <a:ext uri="{9D8B030D-6E8A-4147-A177-3AD203B41FA5}">
                          <a16:colId xmlns:a16="http://schemas.microsoft.com/office/drawing/2014/main" val="1817398844"/>
                        </a:ext>
                      </a:extLst>
                    </a:gridCol>
                    <a:gridCol w="1818323">
                      <a:extLst>
                        <a:ext uri="{9D8B030D-6E8A-4147-A177-3AD203B41FA5}">
                          <a16:colId xmlns:a16="http://schemas.microsoft.com/office/drawing/2014/main" val="1496064023"/>
                        </a:ext>
                      </a:extLst>
                    </a:gridCol>
                    <a:gridCol w="1264920">
                      <a:extLst>
                        <a:ext uri="{9D8B030D-6E8A-4147-A177-3AD203B41FA5}">
                          <a16:colId xmlns:a16="http://schemas.microsoft.com/office/drawing/2014/main" val="4247012086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Family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Link Function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Variance Function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Response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3414871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Gaussian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89362" t="-180328" r="-180851" b="-2934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Real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1186375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Poisson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89362" t="-280328" r="-180851" b="-1934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79195" t="-280328" r="-71141" b="-1934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Count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37883226"/>
                      </a:ext>
                    </a:extLst>
                  </a:tr>
                  <a:tr h="707771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Binomial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89362" t="-200000" r="-180851" b="-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79195" t="-200000" r="-71141" b="-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Binary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1687165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Rectangle 6"/>
          <p:cNvSpPr/>
          <p:nvPr/>
        </p:nvSpPr>
        <p:spPr>
          <a:xfrm>
            <a:off x="1523999" y="3382795"/>
            <a:ext cx="6324601" cy="685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2929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Generalized Linear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382000" cy="4648200"/>
              </a:xfrm>
            </p:spPr>
            <p:txBody>
              <a:bodyPr>
                <a:normAutofit/>
              </a:bodyPr>
              <a:lstStyle/>
              <a:p>
                <a:r>
                  <a:rPr lang="en-US" sz="2200" dirty="0"/>
                  <a:t>GLM families include:</a:t>
                </a:r>
              </a:p>
              <a:p>
                <a:endParaRPr lang="en-US" sz="2200" dirty="0"/>
              </a:p>
              <a:p>
                <a:endParaRPr lang="en-US" sz="2200" dirty="0"/>
              </a:p>
              <a:p>
                <a:endParaRPr lang="en-US" sz="2200" dirty="0"/>
              </a:p>
              <a:p>
                <a:endParaRPr lang="en-US" sz="2200" dirty="0"/>
              </a:p>
              <a:p>
                <a:endParaRPr lang="en-US" sz="2200" dirty="0"/>
              </a:p>
              <a:p>
                <a:endParaRPr lang="en-US" sz="2200" dirty="0"/>
              </a:p>
              <a:p>
                <a:pPr marL="0" indent="0"/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</m:d>
                              </m:num>
                              <m:den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</m:d>
                              </m:den>
                            </m:f>
                          </m:e>
                        </m:d>
                      </m:e>
                    </m:func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sz="200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exp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d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exp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d>
                      </m:den>
                    </m:f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sz="2000" dirty="0"/>
                  <a:t> where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</m:d>
                    <m:r>
                      <a:rPr lang="en-US" sz="20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]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d>
                  </m:oMath>
                </a14:m>
                <a:endParaRPr lang="en-US" sz="2000" dirty="0"/>
              </a:p>
              <a:p>
                <a:endParaRPr lang="en-US" sz="2200" dirty="0"/>
              </a:p>
              <a:p>
                <a:pPr marL="0" indent="0"/>
                <a:r>
                  <a:rPr lang="en-US" sz="2200" dirty="0"/>
                  <a:t>Therefore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20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</m:d>
                              </m:num>
                              <m:den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</m:d>
                              </m:den>
                            </m:f>
                          </m:e>
                        </m:d>
                      </m:e>
                    </m:func>
                    <m:r>
                      <a:rPr lang="en-US" sz="22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20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=1)</m:t>
                                </m:r>
                              </m:num>
                              <m:den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=1)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US" sz="22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20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20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sz="22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2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2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sz="22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2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en-US" sz="22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=1)</m:t>
                                </m:r>
                              </m:num>
                              <m:den>
                                <m:r>
                                  <a:rPr lang="en-US" sz="22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sz="22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2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en-US" sz="22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=0)</m:t>
                                </m:r>
                              </m:den>
                            </m:f>
                          </m:e>
                        </m:d>
                      </m:e>
                    </m:func>
                  </m:oMath>
                </a14:m>
                <a:r>
                  <a:rPr lang="en-US" sz="2200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382000" cy="4648200"/>
              </a:xfrm>
              <a:blipFill>
                <a:blip r:embed="rId2"/>
                <a:stretch>
                  <a:fillRect l="-945" t="-10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2687652" y="5941367"/>
            <a:ext cx="6019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CMU Bright" panose="020B0604020202020204" charset="0"/>
                <a:ea typeface="CMU Bright" panose="020B0604020202020204" charset="0"/>
                <a:cs typeface="CMU Bright" panose="020B0604020202020204" charset="0"/>
              </a:rPr>
              <a:t>This is called the </a:t>
            </a:r>
            <a:r>
              <a:rPr lang="en-US" sz="2200" dirty="0">
                <a:solidFill>
                  <a:schemeClr val="accent6">
                    <a:lumMod val="75000"/>
                  </a:schemeClr>
                </a:solidFill>
                <a:latin typeface="CMU Bright" panose="020B0604020202020204" charset="0"/>
                <a:ea typeface="CMU Bright" panose="020B0604020202020204" charset="0"/>
                <a:cs typeface="CMU Bright" panose="020B0604020202020204" charset="0"/>
              </a:rPr>
              <a:t>logit</a:t>
            </a:r>
            <a:r>
              <a:rPr lang="en-US" sz="2200" dirty="0">
                <a:latin typeface="CMU Bright" panose="020B0604020202020204" charset="0"/>
                <a:ea typeface="CMU Bright" panose="020B0604020202020204" charset="0"/>
                <a:cs typeface="CMU Bright" panose="020B0604020202020204" charset="0"/>
              </a:rPr>
              <a:t> or </a:t>
            </a:r>
            <a:r>
              <a:rPr lang="en-US" sz="2200" dirty="0">
                <a:solidFill>
                  <a:schemeClr val="accent6">
                    <a:lumMod val="75000"/>
                  </a:schemeClr>
                </a:solidFill>
                <a:latin typeface="CMU Bright" panose="020B0604020202020204" charset="0"/>
                <a:ea typeface="CMU Bright" panose="020B0604020202020204" charset="0"/>
                <a:cs typeface="CMU Bright" panose="020B0604020202020204" charset="0"/>
              </a:rPr>
              <a:t>logistic</a:t>
            </a:r>
            <a:r>
              <a:rPr lang="en-US" sz="2200" dirty="0">
                <a:latin typeface="CMU Bright" panose="020B0604020202020204" charset="0"/>
                <a:ea typeface="CMU Bright" panose="020B0604020202020204" charset="0"/>
                <a:cs typeface="CMU Bright" panose="020B0604020202020204" charset="0"/>
              </a:rPr>
              <a:t> function.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5126606"/>
                  </p:ext>
                </p:extLst>
              </p:nvPr>
            </p:nvGraphicFramePr>
            <p:xfrm>
              <a:off x="1524000" y="1981200"/>
              <a:ext cx="6324601" cy="208953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4000">
                      <a:extLst>
                        <a:ext uri="{9D8B030D-6E8A-4147-A177-3AD203B41FA5}">
                          <a16:colId xmlns:a16="http://schemas.microsoft.com/office/drawing/2014/main" val="885121230"/>
                        </a:ext>
                      </a:extLst>
                    </a:gridCol>
                    <a:gridCol w="1717358">
                      <a:extLst>
                        <a:ext uri="{9D8B030D-6E8A-4147-A177-3AD203B41FA5}">
                          <a16:colId xmlns:a16="http://schemas.microsoft.com/office/drawing/2014/main" val="1817398844"/>
                        </a:ext>
                      </a:extLst>
                    </a:gridCol>
                    <a:gridCol w="1818323">
                      <a:extLst>
                        <a:ext uri="{9D8B030D-6E8A-4147-A177-3AD203B41FA5}">
                          <a16:colId xmlns:a16="http://schemas.microsoft.com/office/drawing/2014/main" val="1496064023"/>
                        </a:ext>
                      </a:extLst>
                    </a:gridCol>
                    <a:gridCol w="1264920">
                      <a:extLst>
                        <a:ext uri="{9D8B030D-6E8A-4147-A177-3AD203B41FA5}">
                          <a16:colId xmlns:a16="http://schemas.microsoft.com/office/drawing/2014/main" val="424701208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Family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Link Function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Variance Function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Response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3414871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Gaussian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Real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1186375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Poisson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⁡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[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]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Count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3788322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Binomial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⁡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[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]</m:t>
                                        </m:r>
                                      </m:num>
                                      <m:den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1−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[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]</m:t>
                                        </m:r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[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]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Binary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1687165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5126606"/>
                  </p:ext>
                </p:extLst>
              </p:nvPr>
            </p:nvGraphicFramePr>
            <p:xfrm>
              <a:off x="1524000" y="1981200"/>
              <a:ext cx="6324601" cy="208953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4000">
                      <a:extLst>
                        <a:ext uri="{9D8B030D-6E8A-4147-A177-3AD203B41FA5}">
                          <a16:colId xmlns:a16="http://schemas.microsoft.com/office/drawing/2014/main" val="885121230"/>
                        </a:ext>
                      </a:extLst>
                    </a:gridCol>
                    <a:gridCol w="1717358">
                      <a:extLst>
                        <a:ext uri="{9D8B030D-6E8A-4147-A177-3AD203B41FA5}">
                          <a16:colId xmlns:a16="http://schemas.microsoft.com/office/drawing/2014/main" val="1817398844"/>
                        </a:ext>
                      </a:extLst>
                    </a:gridCol>
                    <a:gridCol w="1818323">
                      <a:extLst>
                        <a:ext uri="{9D8B030D-6E8A-4147-A177-3AD203B41FA5}">
                          <a16:colId xmlns:a16="http://schemas.microsoft.com/office/drawing/2014/main" val="1496064023"/>
                        </a:ext>
                      </a:extLst>
                    </a:gridCol>
                    <a:gridCol w="1264920">
                      <a:extLst>
                        <a:ext uri="{9D8B030D-6E8A-4147-A177-3AD203B41FA5}">
                          <a16:colId xmlns:a16="http://schemas.microsoft.com/office/drawing/2014/main" val="4247012086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Family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Link Function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Variance Function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Response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3414871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Gaussian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89362" t="-180328" r="-180851" b="-2934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Real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1186375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Poisson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89362" t="-280328" r="-180851" b="-1934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79195" t="-280328" r="-71141" b="-1934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Count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37883226"/>
                      </a:ext>
                    </a:extLst>
                  </a:tr>
                  <a:tr h="707771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Binomial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89362" t="-200000" r="-180851" b="-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79195" t="-200000" r="-71141" b="-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Binary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1687165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" name="Rectangle 7"/>
          <p:cNvSpPr/>
          <p:nvPr/>
        </p:nvSpPr>
        <p:spPr>
          <a:xfrm>
            <a:off x="1523999" y="3382795"/>
            <a:ext cx="6324601" cy="685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072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Organization of lecture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Review of linear regression assumptions and what we can do if they are not met.</a:t>
            </a:r>
          </a:p>
          <a:p>
            <a:pPr marL="914400" lvl="1" indent="-452438">
              <a:buFont typeface="+mj-lt"/>
              <a:buAutoNum type="alphaLcParenR"/>
            </a:pPr>
            <a:r>
              <a:rPr lang="en-US" dirty="0"/>
              <a:t>Non-linear relationships</a:t>
            </a:r>
          </a:p>
          <a:p>
            <a:pPr marL="914400" lvl="1" indent="-452438">
              <a:buFont typeface="+mj-lt"/>
              <a:buAutoNum type="alphaLcParenR"/>
            </a:pPr>
            <a:r>
              <a:rPr lang="en-US" dirty="0"/>
              <a:t>Non-Gaussian residuals</a:t>
            </a:r>
          </a:p>
          <a:p>
            <a:pPr marL="857250" lvl="1" indent="-457200">
              <a:buFont typeface="+mj-lt"/>
              <a:buAutoNum type="alphaLcParenR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What if we have a categorical response variable?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Introduction to Generalized Linear Models</a:t>
            </a:r>
          </a:p>
        </p:txBody>
      </p:sp>
    </p:spTree>
    <p:extLst>
      <p:ext uri="{BB962C8B-B14F-4D97-AF65-F5344CB8AC3E}">
        <p14:creationId xmlns:p14="http://schemas.microsoft.com/office/powerpoint/2010/main" val="258598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Generalized Linear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382000" cy="4648200"/>
              </a:xfrm>
            </p:spPr>
            <p:txBody>
              <a:bodyPr>
                <a:normAutofit/>
              </a:bodyPr>
              <a:lstStyle/>
              <a:p>
                <a:r>
                  <a:rPr lang="en-US" sz="2200" dirty="0"/>
                  <a:t>GLM families include:</a:t>
                </a:r>
              </a:p>
              <a:p>
                <a:endParaRPr lang="en-US" sz="2200" dirty="0"/>
              </a:p>
              <a:p>
                <a:endParaRPr lang="en-US" sz="2200" dirty="0"/>
              </a:p>
              <a:p>
                <a:endParaRPr lang="en-US" sz="2200" dirty="0"/>
              </a:p>
              <a:p>
                <a:endParaRPr lang="en-US" sz="2200" dirty="0"/>
              </a:p>
              <a:p>
                <a:endParaRPr lang="en-US" sz="2200" dirty="0"/>
              </a:p>
              <a:p>
                <a:endParaRPr lang="en-US" sz="2200" dirty="0"/>
              </a:p>
              <a:p>
                <a:pPr marL="0" indent="0"/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</m:d>
                              </m:num>
                              <m:den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</m:d>
                              </m:den>
                            </m:f>
                          </m:e>
                        </m:d>
                      </m:e>
                    </m:func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sz="200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exp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d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exp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d>
                      </m:den>
                    </m:f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sz="2000" dirty="0"/>
                  <a:t> where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</m:d>
                    <m:r>
                      <a:rPr lang="en-US" sz="20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]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d>
                  </m:oMath>
                </a14:m>
                <a:endParaRPr lang="en-US" sz="2000" dirty="0"/>
              </a:p>
              <a:p>
                <a:endParaRPr lang="en-US" sz="2200" dirty="0"/>
              </a:p>
              <a:p>
                <a:pPr marL="0" indent="0"/>
                <a:r>
                  <a:rPr lang="en-US" sz="2200" dirty="0"/>
                  <a:t>Therefore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20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</m:d>
                              </m:num>
                              <m:den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</m:d>
                              </m:den>
                            </m:f>
                          </m:e>
                        </m:d>
                      </m:e>
                    </m:func>
                    <m:r>
                      <a:rPr lang="en-US" sz="22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20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=1)</m:t>
                                </m:r>
                              </m:num>
                              <m:den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=1)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US" sz="22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20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20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sz="22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2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2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sz="22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2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en-US" sz="22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=1)</m:t>
                                </m:r>
                              </m:num>
                              <m:den>
                                <m:r>
                                  <a:rPr lang="en-US" sz="22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sz="22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2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en-US" sz="22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=0)</m:t>
                                </m:r>
                              </m:den>
                            </m:f>
                          </m:e>
                        </m:d>
                      </m:e>
                    </m:func>
                  </m:oMath>
                </a14:m>
                <a:r>
                  <a:rPr lang="en-US" sz="2200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382000" cy="4648200"/>
              </a:xfrm>
              <a:blipFill>
                <a:blip r:embed="rId2"/>
                <a:stretch>
                  <a:fillRect l="-945" t="-10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2687652" y="5941367"/>
            <a:ext cx="6019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CMU Bright" panose="020B0604020202020204" charset="0"/>
                <a:ea typeface="CMU Bright" panose="020B0604020202020204" charset="0"/>
                <a:cs typeface="CMU Bright" panose="020B0604020202020204" charset="0"/>
              </a:rPr>
              <a:t>It is the </a:t>
            </a:r>
            <a:r>
              <a:rPr lang="en-US" sz="2200" dirty="0">
                <a:solidFill>
                  <a:schemeClr val="accent6">
                    <a:lumMod val="75000"/>
                  </a:schemeClr>
                </a:solidFill>
                <a:latin typeface="CMU Bright" panose="020B0604020202020204" charset="0"/>
                <a:ea typeface="CMU Bright" panose="020B0604020202020204" charset="0"/>
                <a:cs typeface="CMU Bright" panose="020B0604020202020204" charset="0"/>
              </a:rPr>
              <a:t>log of the odds </a:t>
            </a:r>
            <a:r>
              <a:rPr lang="en-US" sz="2200" dirty="0">
                <a:latin typeface="CMU Bright" panose="020B0604020202020204" charset="0"/>
                <a:ea typeface="CMU Bright" panose="020B0604020202020204" charset="0"/>
                <a:cs typeface="CMU Bright" panose="020B0604020202020204" charset="0"/>
              </a:rPr>
              <a:t>of the event Y=1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5126606"/>
                  </p:ext>
                </p:extLst>
              </p:nvPr>
            </p:nvGraphicFramePr>
            <p:xfrm>
              <a:off x="1524000" y="1981200"/>
              <a:ext cx="6324601" cy="208953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4000">
                      <a:extLst>
                        <a:ext uri="{9D8B030D-6E8A-4147-A177-3AD203B41FA5}">
                          <a16:colId xmlns:a16="http://schemas.microsoft.com/office/drawing/2014/main" val="885121230"/>
                        </a:ext>
                      </a:extLst>
                    </a:gridCol>
                    <a:gridCol w="1717358">
                      <a:extLst>
                        <a:ext uri="{9D8B030D-6E8A-4147-A177-3AD203B41FA5}">
                          <a16:colId xmlns:a16="http://schemas.microsoft.com/office/drawing/2014/main" val="1817398844"/>
                        </a:ext>
                      </a:extLst>
                    </a:gridCol>
                    <a:gridCol w="1818323">
                      <a:extLst>
                        <a:ext uri="{9D8B030D-6E8A-4147-A177-3AD203B41FA5}">
                          <a16:colId xmlns:a16="http://schemas.microsoft.com/office/drawing/2014/main" val="1496064023"/>
                        </a:ext>
                      </a:extLst>
                    </a:gridCol>
                    <a:gridCol w="1264920">
                      <a:extLst>
                        <a:ext uri="{9D8B030D-6E8A-4147-A177-3AD203B41FA5}">
                          <a16:colId xmlns:a16="http://schemas.microsoft.com/office/drawing/2014/main" val="424701208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Family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Link Function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Variance Function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Response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3414871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Gaussian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Real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1186375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Poisson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⁡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[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]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Count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3788322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Binomial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⁡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[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]</m:t>
                                        </m:r>
                                      </m:num>
                                      <m:den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1−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[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]</m:t>
                                        </m:r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[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]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Binary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1687165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5126606"/>
                  </p:ext>
                </p:extLst>
              </p:nvPr>
            </p:nvGraphicFramePr>
            <p:xfrm>
              <a:off x="1524000" y="1981200"/>
              <a:ext cx="6324601" cy="208953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4000">
                      <a:extLst>
                        <a:ext uri="{9D8B030D-6E8A-4147-A177-3AD203B41FA5}">
                          <a16:colId xmlns:a16="http://schemas.microsoft.com/office/drawing/2014/main" val="885121230"/>
                        </a:ext>
                      </a:extLst>
                    </a:gridCol>
                    <a:gridCol w="1717358">
                      <a:extLst>
                        <a:ext uri="{9D8B030D-6E8A-4147-A177-3AD203B41FA5}">
                          <a16:colId xmlns:a16="http://schemas.microsoft.com/office/drawing/2014/main" val="1817398844"/>
                        </a:ext>
                      </a:extLst>
                    </a:gridCol>
                    <a:gridCol w="1818323">
                      <a:extLst>
                        <a:ext uri="{9D8B030D-6E8A-4147-A177-3AD203B41FA5}">
                          <a16:colId xmlns:a16="http://schemas.microsoft.com/office/drawing/2014/main" val="1496064023"/>
                        </a:ext>
                      </a:extLst>
                    </a:gridCol>
                    <a:gridCol w="1264920">
                      <a:extLst>
                        <a:ext uri="{9D8B030D-6E8A-4147-A177-3AD203B41FA5}">
                          <a16:colId xmlns:a16="http://schemas.microsoft.com/office/drawing/2014/main" val="4247012086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Family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Link Function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Variance Function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Response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3414871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Gaussian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89362" t="-180328" r="-180851" b="-2934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Real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1186375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Poisson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89362" t="-280328" r="-180851" b="-1934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79195" t="-280328" r="-71141" b="-1934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Count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37883226"/>
                      </a:ext>
                    </a:extLst>
                  </a:tr>
                  <a:tr h="707771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Binomial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89362" t="-200000" r="-180851" b="-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79195" t="-200000" r="-71141" b="-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Binary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1687165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" name="Rectangle 7"/>
          <p:cNvSpPr/>
          <p:nvPr/>
        </p:nvSpPr>
        <p:spPr>
          <a:xfrm>
            <a:off x="1523999" y="3382795"/>
            <a:ext cx="6324601" cy="685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6352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Generalized Linear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 marL="0" indent="0"/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</a:rPr>
                  <a:t>Key Insight: </a:t>
                </a:r>
                <a:r>
                  <a:rPr lang="en-US" dirty="0"/>
                  <a:t>Rather than predicting the event Y=0 or 1 with linear regression, we predict the log of the odds Y=1 instead of Y=0. We can convert this to the P(Y=1) or P(Y=0).</a:t>
                </a:r>
              </a:p>
              <a:p>
                <a:pPr marL="0" indent="0"/>
                <a:endParaRPr lang="en-US" dirty="0"/>
              </a:p>
              <a:p>
                <a:pPr marL="0" indent="0"/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=1)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:</a:t>
                </a:r>
              </a:p>
              <a:p>
                <a:pPr marL="0" indent="0" algn="ctr"/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endParaRPr lang="en-US" dirty="0"/>
              </a:p>
              <a:p>
                <a:pPr marL="0" inden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exp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exp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exp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  <m: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exp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exp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exp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</m:oMath>
                  </m:oMathPara>
                </a14:m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exp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exp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</m:oMath>
                  </m:oMathPara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marL="0" inden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exp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exp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41" t="-1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2687652" y="5941367"/>
            <a:ext cx="6019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MU Bright" panose="020B0604020202020204" charset="0"/>
                <a:ea typeface="CMU Bright" panose="020B0604020202020204" charset="0"/>
                <a:cs typeface="CMU Bright" panose="020B0604020202020204" charset="0"/>
              </a:rPr>
              <a:t>What does this function look like?</a:t>
            </a:r>
          </a:p>
        </p:txBody>
      </p:sp>
    </p:spTree>
    <p:extLst>
      <p:ext uri="{BB962C8B-B14F-4D97-AF65-F5344CB8AC3E}">
        <p14:creationId xmlns:p14="http://schemas.microsoft.com/office/powerpoint/2010/main" val="3889731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Function for P(Y=1)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11"/>
          <a:stretch/>
        </p:blipFill>
        <p:spPr>
          <a:xfrm>
            <a:off x="1143000" y="1576102"/>
            <a:ext cx="7149031" cy="4086795"/>
          </a:xfrm>
        </p:spPr>
      </p:pic>
    </p:spTree>
    <p:extLst>
      <p:ext uri="{BB962C8B-B14F-4D97-AF65-F5344CB8AC3E}">
        <p14:creationId xmlns:p14="http://schemas.microsoft.com/office/powerpoint/2010/main" val="3218809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Function for P(Y=1) and P(Y=0)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11"/>
          <a:stretch/>
        </p:blipFill>
        <p:spPr>
          <a:xfrm>
            <a:off x="1143000" y="1576102"/>
            <a:ext cx="7149031" cy="4086795"/>
          </a:xfrm>
        </p:spPr>
      </p:pic>
    </p:spTree>
    <p:extLst>
      <p:ext uri="{BB962C8B-B14F-4D97-AF65-F5344CB8AC3E}">
        <p14:creationId xmlns:p14="http://schemas.microsoft.com/office/powerpoint/2010/main" val="10373739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of Logistic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/>
            <a:r>
              <a:rPr lang="en-US" dirty="0"/>
              <a:t>The S-shape of the logistic function has many convenient properties over a linear function:</a:t>
            </a:r>
          </a:p>
          <a:p>
            <a:pPr marL="0" indent="0"/>
            <a:endParaRPr lang="en-US" dirty="0"/>
          </a:p>
          <a:p>
            <a:pPr marL="914400" indent="-452438">
              <a:buAutoNum type="arabicPeriod"/>
            </a:pPr>
            <a:r>
              <a:rPr lang="en-US" dirty="0"/>
              <a:t>The domain of the predictions for Y is (0,1), the same as the observations of Y.</a:t>
            </a:r>
          </a:p>
          <a:p>
            <a:pPr marL="914400" indent="-452438">
              <a:buAutoNum type="arabicPeriod"/>
            </a:pPr>
            <a:endParaRPr lang="en-US" dirty="0"/>
          </a:p>
          <a:p>
            <a:pPr marL="914400" indent="-452438">
              <a:buAutoNum type="arabicPeriod"/>
            </a:pPr>
            <a:r>
              <a:rPr lang="en-US" dirty="0"/>
              <a:t>The response function is smooth unlike a piecewise linear function.</a:t>
            </a:r>
          </a:p>
          <a:p>
            <a:pPr marL="914400" indent="-452438">
              <a:buAutoNum type="arabicPeriod"/>
            </a:pPr>
            <a:endParaRPr lang="en-US" dirty="0"/>
          </a:p>
          <a:p>
            <a:pPr marL="914400" indent="-452438">
              <a:buAutoNum type="arabicPeriod"/>
            </a:pPr>
            <a:r>
              <a:rPr lang="en-US" dirty="0"/>
              <a:t>The predicted values between 0 and 1 can be interpreted as probabilities, so we don’t need a binary classification. </a:t>
            </a:r>
          </a:p>
          <a:p>
            <a:pPr marL="914400" indent="0"/>
            <a:r>
              <a:rPr lang="en-US" dirty="0"/>
              <a:t>But we can choose a probability threshold (such as P(Y=1)&gt;0.5) to create a binary classification if we want.</a:t>
            </a:r>
          </a:p>
        </p:txBody>
      </p:sp>
    </p:spTree>
    <p:extLst>
      <p:ext uri="{BB962C8B-B14F-4D97-AF65-F5344CB8AC3E}">
        <p14:creationId xmlns:p14="http://schemas.microsoft.com/office/powerpoint/2010/main" val="2032744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6D1B8-BB80-4578-AB68-DE64AC465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does this work?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A267ED-B08E-47B6-AF3F-157FFDAA848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400" dirty="0"/>
                  <a:t>Linear Regression: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endParaRPr lang="en-US" dirty="0"/>
              </a:p>
              <a:p>
                <a:r>
                  <a:rPr lang="en-US" dirty="0"/>
                  <a:t>Logistic Regression: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=1)</m:t>
                                </m:r>
                              </m:num>
                              <m:den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=1)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:endParaRPr lang="en-US" dirty="0"/>
              </a:p>
              <a:p>
                <a:r>
                  <a:rPr lang="en-US" dirty="0"/>
                  <a:t>Domain of Y: </a:t>
                </a:r>
              </a:p>
              <a:p>
                <a:r>
                  <a:rPr lang="en-US" dirty="0"/>
                  <a:t>Domain of P(Y=1):</a:t>
                </a:r>
              </a:p>
              <a:p>
                <a:r>
                  <a:rPr lang="en-US" dirty="0"/>
                  <a:t>Domain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=1)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=1)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:</a:t>
                </a:r>
              </a:p>
              <a:p>
                <a:r>
                  <a:rPr lang="en-US" dirty="0"/>
                  <a:t>Domain of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=1)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=1)</m:t>
                                </m:r>
                              </m:den>
                            </m:f>
                          </m:e>
                        </m:d>
                      </m:e>
                    </m:func>
                  </m:oMath>
                </a14:m>
                <a:r>
                  <a:rPr lang="en-US" dirty="0"/>
                  <a:t>: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A267ED-B08E-47B6-AF3F-157FFDAA848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10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69218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6D1B8-BB80-4578-AB68-DE64AC465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does this work?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A267ED-B08E-47B6-AF3F-157FFDAA848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400" dirty="0"/>
                  <a:t>Linear Regression: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endParaRPr lang="en-US" dirty="0"/>
              </a:p>
              <a:p>
                <a:r>
                  <a:rPr lang="en-US" dirty="0"/>
                  <a:t>Logistic Regression: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=1)</m:t>
                                </m:r>
                              </m:num>
                              <m:den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=1)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:endParaRPr lang="en-US" dirty="0"/>
              </a:p>
              <a:p>
                <a:r>
                  <a:rPr lang="en-US" dirty="0"/>
                  <a:t>Domain of Y: </a:t>
                </a:r>
                <a:r>
                  <a:rPr lang="en-US" dirty="0">
                    <a:solidFill>
                      <a:srgbClr val="FF0000"/>
                    </a:solidFill>
                  </a:rPr>
                  <a:t>(-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,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)</a:t>
                </a:r>
              </a:p>
              <a:p>
                <a:r>
                  <a:rPr lang="en-US" dirty="0"/>
                  <a:t>Domain of P(Y=1): </a:t>
                </a:r>
              </a:p>
              <a:p>
                <a:r>
                  <a:rPr lang="en-US" dirty="0"/>
                  <a:t>Domain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=1)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=1)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: </a:t>
                </a:r>
              </a:p>
              <a:p>
                <a:r>
                  <a:rPr lang="en-US" dirty="0"/>
                  <a:t>Domain of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=1)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=1)</m:t>
                                </m:r>
                              </m:den>
                            </m:f>
                          </m:e>
                        </m:d>
                      </m:e>
                    </m:func>
                  </m:oMath>
                </a14:m>
                <a:r>
                  <a:rPr lang="en-US" dirty="0"/>
                  <a:t>: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A267ED-B08E-47B6-AF3F-157FFDAA848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10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98502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6D1B8-BB80-4578-AB68-DE64AC465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does this work?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A267ED-B08E-47B6-AF3F-157FFDAA848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400" dirty="0"/>
                  <a:t>Linear Regression: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endParaRPr lang="en-US" dirty="0"/>
              </a:p>
              <a:p>
                <a:r>
                  <a:rPr lang="en-US" dirty="0"/>
                  <a:t>Logistic Regression: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=1)</m:t>
                                </m:r>
                              </m:num>
                              <m:den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=1)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:endParaRPr lang="en-US" dirty="0"/>
              </a:p>
              <a:p>
                <a:r>
                  <a:rPr lang="en-US" dirty="0"/>
                  <a:t>Domain of Y: </a:t>
                </a:r>
                <a:r>
                  <a:rPr lang="en-US" dirty="0">
                    <a:solidFill>
                      <a:srgbClr val="FF0000"/>
                    </a:solidFill>
                  </a:rPr>
                  <a:t>(-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,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)</a:t>
                </a:r>
              </a:p>
              <a:p>
                <a:r>
                  <a:rPr lang="en-US" dirty="0"/>
                  <a:t>Domain of P(Y=1): </a:t>
                </a:r>
                <a:r>
                  <a:rPr lang="en-US" dirty="0">
                    <a:solidFill>
                      <a:srgbClr val="FF0000"/>
                    </a:solidFill>
                  </a:rPr>
                  <a:t>(0,1)</a:t>
                </a:r>
              </a:p>
              <a:p>
                <a:r>
                  <a:rPr lang="en-US" dirty="0"/>
                  <a:t>Domain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=1)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=1)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: </a:t>
                </a:r>
              </a:p>
              <a:p>
                <a:r>
                  <a:rPr lang="en-US" dirty="0"/>
                  <a:t>Domain of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=1)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=1)</m:t>
                                </m:r>
                              </m:den>
                            </m:f>
                          </m:e>
                        </m:d>
                      </m:e>
                    </m:func>
                  </m:oMath>
                </a14:m>
                <a:r>
                  <a:rPr lang="en-US" dirty="0"/>
                  <a:t>: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A267ED-B08E-47B6-AF3F-157FFDAA848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10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79149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6D1B8-BB80-4578-AB68-DE64AC465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does this work?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A267ED-B08E-47B6-AF3F-157FFDAA848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400" dirty="0"/>
                  <a:t>Linear Regression: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endParaRPr lang="en-US" dirty="0"/>
              </a:p>
              <a:p>
                <a:r>
                  <a:rPr lang="en-US" dirty="0"/>
                  <a:t>Logistic Regression: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=1)</m:t>
                                </m:r>
                              </m:num>
                              <m:den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=1)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:endParaRPr lang="en-US" dirty="0"/>
              </a:p>
              <a:p>
                <a:r>
                  <a:rPr lang="en-US" dirty="0"/>
                  <a:t>Domain of Y: </a:t>
                </a:r>
                <a:r>
                  <a:rPr lang="en-US" dirty="0">
                    <a:solidFill>
                      <a:srgbClr val="FF0000"/>
                    </a:solidFill>
                  </a:rPr>
                  <a:t>(-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,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)</a:t>
                </a:r>
              </a:p>
              <a:p>
                <a:r>
                  <a:rPr lang="en-US" dirty="0"/>
                  <a:t>Domain of P(Y=1): </a:t>
                </a:r>
                <a:r>
                  <a:rPr lang="en-US" dirty="0">
                    <a:solidFill>
                      <a:srgbClr val="FF0000"/>
                    </a:solidFill>
                  </a:rPr>
                  <a:t>(0,1)</a:t>
                </a:r>
              </a:p>
              <a:p>
                <a:r>
                  <a:rPr lang="en-US" dirty="0"/>
                  <a:t>Domain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=1)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=1)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: </a:t>
                </a:r>
                <a:r>
                  <a:rPr lang="en-US" dirty="0">
                    <a:solidFill>
                      <a:srgbClr val="FF0000"/>
                    </a:solidFill>
                  </a:rPr>
                  <a:t>(0,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)</a:t>
                </a:r>
              </a:p>
              <a:p>
                <a:r>
                  <a:rPr lang="en-US" dirty="0"/>
                  <a:t>Domain of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=1)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=1)</m:t>
                                </m:r>
                              </m:den>
                            </m:f>
                          </m:e>
                        </m:d>
                      </m:e>
                    </m:func>
                  </m:oMath>
                </a14:m>
                <a:r>
                  <a:rPr lang="en-US" dirty="0"/>
                  <a:t>: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A267ED-B08E-47B6-AF3F-157FFDAA848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10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48592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6D1B8-BB80-4578-AB68-DE64AC465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does this work?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A267ED-B08E-47B6-AF3F-157FFDAA848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400" dirty="0"/>
                  <a:t>Linear Regression: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endParaRPr lang="en-US" dirty="0"/>
              </a:p>
              <a:p>
                <a:r>
                  <a:rPr lang="en-US" dirty="0"/>
                  <a:t>Logistic Regression: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=1)</m:t>
                                </m:r>
                              </m:num>
                              <m:den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=1)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:endParaRPr lang="en-US" dirty="0"/>
              </a:p>
              <a:p>
                <a:r>
                  <a:rPr lang="en-US" dirty="0"/>
                  <a:t>Domain of Y: </a:t>
                </a:r>
                <a:r>
                  <a:rPr lang="en-US" dirty="0">
                    <a:solidFill>
                      <a:srgbClr val="FF0000"/>
                    </a:solidFill>
                  </a:rPr>
                  <a:t>(-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,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)</a:t>
                </a:r>
              </a:p>
              <a:p>
                <a:r>
                  <a:rPr lang="en-US" dirty="0"/>
                  <a:t>Domain of P(Y=1): </a:t>
                </a:r>
                <a:r>
                  <a:rPr lang="en-US" dirty="0">
                    <a:solidFill>
                      <a:srgbClr val="FF0000"/>
                    </a:solidFill>
                  </a:rPr>
                  <a:t>(0,1)</a:t>
                </a:r>
              </a:p>
              <a:p>
                <a:r>
                  <a:rPr lang="en-US" dirty="0"/>
                  <a:t>Domain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=1)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=1)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: </a:t>
                </a:r>
                <a:r>
                  <a:rPr lang="en-US" dirty="0">
                    <a:solidFill>
                      <a:srgbClr val="FF0000"/>
                    </a:solidFill>
                  </a:rPr>
                  <a:t>(0,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)</a:t>
                </a:r>
              </a:p>
              <a:p>
                <a:r>
                  <a:rPr lang="en-US" dirty="0"/>
                  <a:t>Domain of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=1)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=1)</m:t>
                                </m:r>
                              </m:den>
                            </m:f>
                          </m:e>
                        </m:d>
                      </m:e>
                    </m:func>
                  </m:oMath>
                </a14:m>
                <a:r>
                  <a:rPr lang="en-US" dirty="0"/>
                  <a:t>: </a:t>
                </a:r>
                <a:r>
                  <a:rPr lang="en-US" dirty="0">
                    <a:solidFill>
                      <a:srgbClr val="FF0000"/>
                    </a:solidFill>
                  </a:rPr>
                  <a:t>(-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,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)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A267ED-B08E-47B6-AF3F-157FFDAA848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10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7025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Assumptions of Multivariate Linear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u="sng" dirty="0"/>
                  <a:t>Assumptions</a:t>
                </a:r>
                <a:r>
                  <a:rPr lang="en-US" dirty="0"/>
                  <a:t>:</a:t>
                </a:r>
              </a:p>
              <a:p>
                <a:pPr marL="457200" indent="-457200">
                  <a:buAutoNum type="arabicPeriod"/>
                </a:pPr>
                <a:r>
                  <a:rPr lang="en-US" dirty="0"/>
                  <a:t>X relates linearly to Y</a:t>
                </a:r>
              </a:p>
              <a:p>
                <a:pPr marL="857250" lvl="1" indent="-457200">
                  <a:buFont typeface="Wingdings" panose="05000000000000000000" pitchFamily="2" charset="2"/>
                  <a:buChar char="Ø"/>
                </a:pPr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  <a:sym typeface="Wingdings" panose="05000000000000000000" pitchFamily="2" charset="2"/>
                  </a:rPr>
                  <a:t>Transform X </a:t>
                </a:r>
                <a:r>
                  <a:rPr lang="en-US" dirty="0">
                    <a:sym typeface="Wingdings" panose="05000000000000000000" pitchFamily="2" charset="2"/>
                  </a:rPr>
                  <a:t>if relationship is non-linear</a:t>
                </a:r>
                <a:endParaRPr lang="en-US" dirty="0"/>
              </a:p>
              <a:p>
                <a:pPr marL="457200" indent="-457200">
                  <a:buAutoNum type="arabicPeriod"/>
                </a:pPr>
                <a:r>
                  <a:rPr lang="el-GR" dirty="0">
                    <a:sym typeface="Wingdings" panose="05000000000000000000" pitchFamily="2" charset="2"/>
                  </a:rPr>
                  <a:t>ε</a:t>
                </a:r>
                <a:r>
                  <a:rPr lang="en-US" dirty="0">
                    <a:sym typeface="Wingdings" panose="05000000000000000000" pitchFamily="2" charset="2"/>
                  </a:rPr>
                  <a:t> are independent and Gaussian-distributed</a:t>
                </a:r>
              </a:p>
              <a:p>
                <a:pPr marL="857250" lvl="2" indent="-457200">
                  <a:buFont typeface="Wingdings" panose="05000000000000000000" pitchFamily="2" charset="2"/>
                  <a:buChar char="Ø"/>
                </a:pPr>
                <a:r>
                  <a:rPr lang="en-US" sz="2400" dirty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Transform Y </a:t>
                </a:r>
                <a:r>
                  <a:rPr lang="en-US" sz="2400" dirty="0">
                    <a:sym typeface="Wingdings" panose="05000000000000000000" pitchFamily="2" charset="2"/>
                  </a:rPr>
                  <a:t>if residuals are not Gaussian</a:t>
                </a:r>
              </a:p>
              <a:p>
                <a:pPr marL="457200" indent="-457200">
                  <a:buAutoNum type="arabicPeriod"/>
                </a:pPr>
                <a:r>
                  <a:rPr lang="en-US" dirty="0">
                    <a:sym typeface="Wingdings" panose="05000000000000000000" pitchFamily="2" charset="2"/>
                  </a:rPr>
                  <a:t>Y is quantitative</a:t>
                </a:r>
              </a:p>
              <a:p>
                <a:pPr marL="457200" indent="-457200">
                  <a:buAutoNum type="arabicPeriod"/>
                </a:pPr>
                <a:endParaRPr lang="en-US" dirty="0">
                  <a:sym typeface="Wingdings" panose="05000000000000000000" pitchFamily="2" charset="2"/>
                </a:endParaRPr>
              </a:p>
              <a:p>
                <a:pPr marL="0" indent="0"/>
                <a:r>
                  <a:rPr lang="en-US" dirty="0">
                    <a:sym typeface="Wingdings" panose="05000000000000000000" pitchFamily="2" charset="2"/>
                  </a:rPr>
                  <a:t>What can we do if Y is not quantitative? If we don’t change anything, what are the consequences of using linear regression?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2134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Logistic regression on the Challenger dataset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86127"/>
          <a:stretch/>
        </p:blipFill>
        <p:spPr>
          <a:xfrm>
            <a:off x="963739" y="1322463"/>
            <a:ext cx="7216521" cy="20153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5785" y="1752601"/>
            <a:ext cx="6472428" cy="4110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439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Logistic regression on the Challenger dataset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24364"/>
          <a:stretch/>
        </p:blipFill>
        <p:spPr>
          <a:xfrm>
            <a:off x="963738" y="1295400"/>
            <a:ext cx="7216521" cy="1098815"/>
          </a:xfrm>
          <a:prstGeom prst="rect">
            <a:avLst/>
          </a:prstGeom>
        </p:spPr>
      </p:pic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2180D736-64C2-4277-A9B5-78081A43F6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2100" y="2514600"/>
            <a:ext cx="6019800" cy="3613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514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Logistic regression on the Challenger dataset</a:t>
            </a:r>
          </a:p>
        </p:txBody>
      </p:sp>
      <p:pic>
        <p:nvPicPr>
          <p:cNvPr id="6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4AD2D047-4061-4E63-B218-FD46BA93BE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3624" y="2514600"/>
            <a:ext cx="5993395" cy="359761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B1909B6-5855-4651-B3CE-386A2E8389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490" y="1295400"/>
            <a:ext cx="7557019" cy="979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6505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Linear regression is inappropriate for predicting binary or categorical response variables.</a:t>
            </a:r>
          </a:p>
          <a:p>
            <a:pPr marL="857250" lvl="1" indent="-457200">
              <a:buFont typeface="+mj-lt"/>
              <a:buAutoNum type="alphaLcParenR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00B050"/>
                </a:solidFill>
              </a:rPr>
              <a:t>Generalized Linear Models </a:t>
            </a:r>
            <a:r>
              <a:rPr lang="en-US" dirty="0"/>
              <a:t>allow us to build linear models of a function of the response, transforming a binary or categorical variable onto the real numbers.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For </a:t>
            </a:r>
            <a:r>
              <a:rPr lang="en-US" dirty="0">
                <a:solidFill>
                  <a:srgbClr val="0070C0"/>
                </a:solidFill>
              </a:rPr>
              <a:t>binary</a:t>
            </a:r>
            <a:r>
              <a:rPr lang="en-US" dirty="0"/>
              <a:t> responses, a </a:t>
            </a:r>
            <a:r>
              <a:rPr lang="en-US" dirty="0">
                <a:solidFill>
                  <a:srgbClr val="0070C0"/>
                </a:solidFill>
              </a:rPr>
              <a:t>logit </a:t>
            </a:r>
            <a:r>
              <a:rPr lang="en-US" dirty="0"/>
              <a:t>or </a:t>
            </a:r>
            <a:r>
              <a:rPr lang="en-US" dirty="0">
                <a:solidFill>
                  <a:srgbClr val="0070C0"/>
                </a:solidFill>
              </a:rPr>
              <a:t>logistic function </a:t>
            </a:r>
            <a:r>
              <a:rPr lang="en-US" dirty="0"/>
              <a:t>of the log of the odds of the event is modeled as a linear function of the predictors. This can be re-arranged to predict the probability of the event’s occurrence.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209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Categorical Y Response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/>
            <a:r>
              <a:rPr lang="en-US" dirty="0"/>
              <a:t>On Jan 28, 1986, the space shuttle Challenger exploded shortly after liftoff. All astronauts on board were lost, including a grade school teacher.</a:t>
            </a:r>
          </a:p>
          <a:p>
            <a:pPr marL="0" indent="0"/>
            <a:endParaRPr lang="en-US" dirty="0"/>
          </a:p>
          <a:p>
            <a:pPr marL="0" indent="0"/>
            <a:r>
              <a:rPr lang="en-US" dirty="0"/>
              <a:t>Before the launch, the engineers from Morton Thiokol, the makers of the solid rocket boosters on the shuttle, gave NASA managers a briefing on the association between temperature and O-ring failure.</a:t>
            </a:r>
          </a:p>
          <a:p>
            <a:pPr marL="0" indent="0"/>
            <a:endParaRPr lang="en-US" dirty="0"/>
          </a:p>
          <a:p>
            <a:pPr marL="0" indent="0"/>
            <a:r>
              <a:rPr lang="en-US" dirty="0"/>
              <a:t>The analysis had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no visual displays </a:t>
            </a:r>
            <a:r>
              <a:rPr lang="en-US" dirty="0"/>
              <a:t>and </a:t>
            </a:r>
            <a:r>
              <a:rPr lang="en-US" dirty="0">
                <a:solidFill>
                  <a:srgbClr val="0070C0"/>
                </a:solidFill>
              </a:rPr>
              <a:t>no statistical models</a:t>
            </a:r>
            <a:r>
              <a:rPr lang="en-US" dirty="0"/>
              <a:t>. NASA managers were unconvinced and decided to launch. What if they had built a statistical model?</a:t>
            </a:r>
          </a:p>
        </p:txBody>
      </p:sp>
    </p:spTree>
    <p:extLst>
      <p:ext uri="{BB962C8B-B14F-4D97-AF65-F5344CB8AC3E}">
        <p14:creationId xmlns:p14="http://schemas.microsoft.com/office/powerpoint/2010/main" val="627318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Challenger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What would be the response variable in this model?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0,  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O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ring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success</m:t>
                              </m:r>
                            </m:e>
                            <m:e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m:rPr>
                                  <m:sty m:val="p"/>
                                </m:rPr>
                                <a:rPr lang="en-US" i="0">
                                  <a:latin typeface="Cambria Math" panose="02040503050406030204" pitchFamily="18" charset="0"/>
                                </a:rPr>
                                <m:t>O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i="0">
                                  <a:latin typeface="Cambria Math" panose="02040503050406030204" pitchFamily="18" charset="0"/>
                                </a:rPr>
                                <m:t>ring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failure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What would be the predictor variable(s)?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temperature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7992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Challenger Example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226" y="1161288"/>
            <a:ext cx="7135547" cy="181051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968" y="3049850"/>
            <a:ext cx="5059243" cy="312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657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Challenger Example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2478" y="1295400"/>
            <a:ext cx="6059043" cy="3661410"/>
          </a:xfrm>
          <a:prstGeom prst="rect">
            <a:avLst/>
          </a:prstGeom>
        </p:spPr>
      </p:pic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5105400"/>
            <a:ext cx="8229600" cy="838200"/>
          </a:xfrm>
        </p:spPr>
        <p:txBody>
          <a:bodyPr>
            <a:normAutofit fontScale="92500"/>
          </a:bodyPr>
          <a:lstStyle/>
          <a:p>
            <a:pPr marL="0" indent="0"/>
            <a:r>
              <a:rPr lang="en-US" dirty="0"/>
              <a:t>Even though the response is categorical, we can still fit a model and find temperature is significant. But is it a reasonable model?</a:t>
            </a:r>
          </a:p>
        </p:txBody>
      </p:sp>
    </p:spTree>
    <p:extLst>
      <p:ext uri="{BB962C8B-B14F-4D97-AF65-F5344CB8AC3E}">
        <p14:creationId xmlns:p14="http://schemas.microsoft.com/office/powerpoint/2010/main" val="3215377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Challenger Example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308" y="1371650"/>
            <a:ext cx="7133844" cy="127558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0824" y="2953512"/>
            <a:ext cx="5096812" cy="3145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9166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Challenger Example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3593" y="2950464"/>
            <a:ext cx="5096812" cy="3145536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2308" y="1371650"/>
            <a:ext cx="7133844" cy="1275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2083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alpha val="90000"/>
          </a:schemeClr>
        </a:solidFill>
        <a:ln>
          <a:solidFill>
            <a:schemeClr val="bg1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28715</TotalTime>
  <Words>1535</Words>
  <Application>Microsoft Office PowerPoint</Application>
  <PresentationFormat>On-screen Show (4:3)</PresentationFormat>
  <Paragraphs>305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1" baseType="lpstr">
      <vt:lpstr>Cambria Math</vt:lpstr>
      <vt:lpstr>CMU Bright</vt:lpstr>
      <vt:lpstr>Calibri Light</vt:lpstr>
      <vt:lpstr>Arial</vt:lpstr>
      <vt:lpstr>Calibri</vt:lpstr>
      <vt:lpstr>Wingdings</vt:lpstr>
      <vt:lpstr>Gill Sans MT</vt:lpstr>
      <vt:lpstr>Office Theme</vt:lpstr>
      <vt:lpstr>Generalized Linear Models 1 (GLM)</vt:lpstr>
      <vt:lpstr>Organization of lecture</vt:lpstr>
      <vt:lpstr>Assumptions of Multivariate Linear Regression</vt:lpstr>
      <vt:lpstr>Example of Categorical Y Response</vt:lpstr>
      <vt:lpstr>Challenger Example</vt:lpstr>
      <vt:lpstr>Challenger Example</vt:lpstr>
      <vt:lpstr>Challenger Example</vt:lpstr>
      <vt:lpstr>Challenger Example</vt:lpstr>
      <vt:lpstr>Challenger Example</vt:lpstr>
      <vt:lpstr>Challenger Example</vt:lpstr>
      <vt:lpstr>Problems with this regression model</vt:lpstr>
      <vt:lpstr>Problems with this regression model</vt:lpstr>
      <vt:lpstr>Problems with this regression model</vt:lpstr>
      <vt:lpstr>Generalized Linear Models (GLMs)</vt:lpstr>
      <vt:lpstr>Generalized Linear Models</vt:lpstr>
      <vt:lpstr>Generalized Linear Models</vt:lpstr>
      <vt:lpstr>Generalized Linear Models</vt:lpstr>
      <vt:lpstr>Generalized Linear Models</vt:lpstr>
      <vt:lpstr>Generalized Linear Models</vt:lpstr>
      <vt:lpstr>Generalized Linear Models</vt:lpstr>
      <vt:lpstr>Generalized Linear Models</vt:lpstr>
      <vt:lpstr>Logistic Function for P(Y=1)</vt:lpstr>
      <vt:lpstr>Logistic Function for P(Y=1) and P(Y=0)</vt:lpstr>
      <vt:lpstr>Properties of Logistic Function</vt:lpstr>
      <vt:lpstr>Why does this work?</vt:lpstr>
      <vt:lpstr>Why does this work?</vt:lpstr>
      <vt:lpstr>Why does this work?</vt:lpstr>
      <vt:lpstr>Why does this work?</vt:lpstr>
      <vt:lpstr>Why does this work?</vt:lpstr>
      <vt:lpstr>Logistic regression on the Challenger dataset</vt:lpstr>
      <vt:lpstr>Logistic regression on the Challenger dataset</vt:lpstr>
      <vt:lpstr>Logistic regression on the Challenger dataset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Jon Herman</dc:creator>
  <cp:lastModifiedBy>Quinn, Julianne Dorothy (jdq6nn)</cp:lastModifiedBy>
  <cp:revision>844</cp:revision>
  <dcterms:created xsi:type="dcterms:W3CDTF">2006-08-16T00:00:00Z</dcterms:created>
  <dcterms:modified xsi:type="dcterms:W3CDTF">2020-10-19T02:07:10Z</dcterms:modified>
</cp:coreProperties>
</file>