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305" r:id="rId3"/>
    <p:sldId id="330" r:id="rId4"/>
    <p:sldId id="331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19" r:id="rId14"/>
    <p:sldId id="320" r:id="rId15"/>
    <p:sldId id="321" r:id="rId16"/>
    <p:sldId id="322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23" r:id="rId27"/>
    <p:sldId id="351" r:id="rId28"/>
    <p:sldId id="325" r:id="rId29"/>
    <p:sldId id="324" r:id="rId30"/>
    <p:sldId id="352" r:id="rId31"/>
    <p:sldId id="326" r:id="rId32"/>
    <p:sldId id="353" r:id="rId33"/>
    <p:sldId id="354" r:id="rId3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alibri Light" panose="020F0302020204030204" pitchFamily="34" charset="0"/>
      <p:regular r:id="rId41"/>
      <p:italic r:id="rId42"/>
    </p:embeddedFont>
    <p:embeddedFont>
      <p:font typeface="Cambria Math" panose="02040503050406030204" pitchFamily="18" charset="0"/>
      <p:regular r:id="rId43"/>
    </p:embeddedFont>
    <p:embeddedFont>
      <p:font typeface="CMU Bright" panose="020B0604020202020204" charset="0"/>
      <p:regular r:id="rId44"/>
      <p:bold r:id="rId45"/>
      <p:italic r:id="rId46"/>
      <p:boldItalic r:id="rId47"/>
    </p:embeddedFont>
    <p:embeddedFont>
      <p:font typeface="Gill Sans MT" panose="020B0502020104020203" pitchFamily="34" charset="0"/>
      <p:regular r:id="rId48"/>
      <p:bold r:id="rId49"/>
      <p:italic r:id="rId50"/>
      <p:boldItalic r:id="rId5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anne Quinn" initials="JQ" lastIdx="1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70C0"/>
    <a:srgbClr val="F747E6"/>
    <a:srgbClr val="9B1595"/>
    <a:srgbClr val="994D00"/>
    <a:srgbClr val="4DAF4A"/>
    <a:srgbClr val="AC0000"/>
    <a:srgbClr val="984EA3"/>
    <a:srgbClr val="080808"/>
    <a:srgbClr val="F5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C27522-3D66-4EFC-87D2-C7930BB95221}" v="1" dt="2020-05-07T02:34:46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68" autoAdjust="0"/>
    <p:restoredTop sz="93540" autoAdjust="0"/>
  </p:normalViewPr>
  <p:slideViewPr>
    <p:cSldViewPr>
      <p:cViewPr varScale="1">
        <p:scale>
          <a:sx n="95" d="100"/>
          <a:sy n="95" d="100"/>
        </p:scale>
        <p:origin x="876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380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49" Type="http://schemas.openxmlformats.org/officeDocument/2006/relationships/font" Target="fonts/font13.fntdata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90C27522-3D66-4EFC-87D2-C7930BB95221}"/>
    <pc:docChg chg="addSld">
      <pc:chgData name="" userId="" providerId="" clId="Web-{90C27522-3D66-4EFC-87D2-C7930BB95221}" dt="2020-05-07T02:34:46.912" v="0"/>
      <pc:docMkLst>
        <pc:docMk/>
      </pc:docMkLst>
      <pc:sldChg chg="new">
        <pc:chgData name="" userId="" providerId="" clId="Web-{90C27522-3D66-4EFC-87D2-C7930BB95221}" dt="2020-05-07T02:34:46.912" v="0"/>
        <pc:sldMkLst>
          <pc:docMk/>
          <pc:sldMk cId="1611721982" sldId="25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A2FEDD-B18D-4F08-B90A-F02966C56EEE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97F78-A2D2-4017-94F3-8344B8CF6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73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AB784-4AF1-413D-AB7B-F5436CAD37BA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B61EE-8620-4879-91C8-A7D2C140D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4B61EE-8620-4879-91C8-A7D2C140D3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8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80808"/>
                </a:solidFill>
                <a:latin typeface="Gill Sans MT" panose="020B0502020104020203" pitchFamily="34" charset="0"/>
                <a:ea typeface="CMU Sans Serif" panose="02000603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16 October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495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457200" y="1071324"/>
            <a:ext cx="8229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3D0146-D179-464F-AB23-2BB8C64D0727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16 October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7DE668-E942-4BA9-8F38-851D79671806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16 October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48200"/>
          </a:xfrm>
        </p:spPr>
        <p:txBody>
          <a:bodyPr/>
          <a:lstStyle>
            <a:lvl2pPr marL="742950" indent="-285750">
              <a:buFont typeface="Arial" panose="020B0604020202020204" pitchFamily="34" charset="0"/>
              <a:buChar char="•"/>
              <a:defRPr sz="24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2pPr>
            <a:lvl3pPr>
              <a:defRPr sz="20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3pPr>
            <a:lvl4pPr>
              <a:defRPr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4pPr>
            <a:lvl5pPr>
              <a:defRPr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457200" y="1071324"/>
            <a:ext cx="8229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86AB3F3-14ED-482D-8C7C-3C174C867BFE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16 October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AF4F21-20B7-4011-8948-4F6A5B631102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16 October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2pPr>
            <a:lvl3pPr>
              <a:defRPr sz="20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3pPr>
            <a:lvl4pPr>
              <a:defRPr sz="18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4pPr>
            <a:lvl5pPr>
              <a:defRPr sz="18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2pPr>
            <a:lvl3pPr>
              <a:defRPr sz="20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3pPr>
            <a:lvl4pPr>
              <a:defRPr sz="18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4pPr>
            <a:lvl5pPr>
              <a:defRPr sz="18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457200" y="1071324"/>
            <a:ext cx="8229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67EACDA-E3B5-4748-B362-EF15AD5021A4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16 October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7921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35162"/>
            <a:ext cx="4040188" cy="4084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7921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35162"/>
            <a:ext cx="4041775" cy="40846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457200" y="1071324"/>
            <a:ext cx="8229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3E7CA5B-6634-4D68-BBEE-E23D6A65A00F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16 October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>
          <a:xfrm>
            <a:off x="457200" y="1071324"/>
            <a:ext cx="822960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ABF768-4B8D-4443-ADBF-91227F7BE559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16 October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99FE01-A349-4D4A-89C2-9337B0B39F03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16 October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4B8CEA-3483-4415-8F70-148251CC7B12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16 October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259C88-1912-488D-825C-A0DEFFE63BF9}"/>
              </a:ext>
            </a:extLst>
          </p:cNvPr>
          <p:cNvSpPr txBox="1"/>
          <p:nvPr userDrawn="1"/>
        </p:nvSpPr>
        <p:spPr>
          <a:xfrm>
            <a:off x="7772400" y="6432419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67E1A3F-FB5B-4BC7-9C0E-B3F00C3AC118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pPr algn="r"/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3F4D4-FED3-49A4-9537-075D1DE7382E}"/>
              </a:ext>
            </a:extLst>
          </p:cNvPr>
          <p:cNvSpPr txBox="1"/>
          <p:nvPr userDrawn="1"/>
        </p:nvSpPr>
        <p:spPr>
          <a:xfrm>
            <a:off x="6400800" y="6432420"/>
            <a:ext cx="16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3D96EE0-91F5-4781-A41B-653131AAB8D1}" type="datetime3">
              <a:rPr lang="en-US" sz="1400" smtClean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16 October 2020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Calibri Light" panose="020F0302020204030204" pitchFamily="34" charset="0"/>
              <a:ea typeface="CMU Bright" panose="020B0604020202020204" charset="0"/>
              <a:cs typeface="CMU Bright" panose="020B060402020202020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048000" y="6432421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ea typeface="CMU Bright" panose="020B0604020202020204" charset="0"/>
                <a:cs typeface="CMU Bright" panose="020B0604020202020204" charset="0"/>
              </a:rPr>
              <a:t>SYS 4021/6021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24600" y="6440951"/>
            <a:ext cx="1143000" cy="2951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</a:lstStyle>
          <a:p>
            <a:fld id="{106453D6-5E8B-4273-A821-4A4E06412C82}" type="datetime1">
              <a:rPr lang="en-US" smtClean="0"/>
              <a:t>10/16/2020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440951"/>
            <a:ext cx="1143000" cy="264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>
          <a:xfrm>
            <a:off x="2743200" y="6416041"/>
            <a:ext cx="6019800" cy="0"/>
          </a:xfrm>
          <a:prstGeom prst="line">
            <a:avLst/>
          </a:prstGeom>
          <a:ln w="158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uva logo">
            <a:extLst>
              <a:ext uri="{FF2B5EF4-FFF2-40B4-BE49-F238E27FC236}">
                <a16:creationId xmlns:a16="http://schemas.microsoft.com/office/drawing/2014/main" id="{997F4BF2-E6A3-4E30-A0E4-767185C6E9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125534"/>
            <a:ext cx="2514600" cy="630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rgbClr val="080808"/>
          </a:solidFill>
          <a:latin typeface="Gill Sans MT" panose="020B0502020104020203" pitchFamily="34" charset="0"/>
          <a:ea typeface="CMU Sans Serif" panose="02000603000000000000" pitchFamily="2" charset="0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rgbClr val="080808"/>
          </a:solidFill>
          <a:latin typeface="CMU Bright" panose="02000603000000000000" pitchFamily="2" charset="0"/>
          <a:ea typeface="CMU Bright" panose="02000603000000000000" pitchFamily="2" charset="0"/>
          <a:cs typeface="CMU Bright" panose="02000603000000000000" pitchFamily="2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8B8A9-F440-4A7A-891F-E5FA0F42CF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Generalized Linear Models 2 (GLM)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36DF8-96FC-4ADB-901C-8F726D7A0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SYS 4021/6021</a:t>
            </a:r>
          </a:p>
          <a:p>
            <a:r>
              <a:rPr lang="en-US" dirty="0"/>
              <a:t>Laura Barnes and Julianne Quinn</a:t>
            </a:r>
          </a:p>
        </p:txBody>
      </p:sp>
    </p:spTree>
    <p:extLst>
      <p:ext uri="{BB962C8B-B14F-4D97-AF65-F5344CB8AC3E}">
        <p14:creationId xmlns:p14="http://schemas.microsoft.com/office/powerpoint/2010/main" val="1611721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/>
                <a:r>
                  <a:rPr lang="en-US" sz="2000" dirty="0">
                    <a:solidFill>
                      <a:schemeClr val="tx1"/>
                    </a:solidFill>
                    <a:latin typeface="CMU Bright" panose="020B0604020202020204" charset="0"/>
                    <a:ea typeface="CMU Bright" panose="020B0604020202020204" charset="0"/>
                    <a:cs typeface="CMU Bright" panose="020B0604020202020204" charset="0"/>
                  </a:rPr>
                  <a:t>We want to find </a:t>
                </a:r>
                <a:r>
                  <a:rPr lang="el-GR" sz="2000" dirty="0">
                    <a:solidFill>
                      <a:schemeClr val="tx1"/>
                    </a:solidFill>
                    <a:latin typeface="CMU Bright" panose="020B0604020202020204" charset="0"/>
                    <a:ea typeface="CMU Bright" panose="020B0604020202020204" charset="0"/>
                    <a:cs typeface="CMU Bright" panose="020B0604020202020204" charset="0"/>
                  </a:rPr>
                  <a:t>β</a:t>
                </a:r>
                <a:r>
                  <a:rPr lang="en-US" sz="2000" dirty="0">
                    <a:solidFill>
                      <a:schemeClr val="tx1"/>
                    </a:solidFill>
                    <a:latin typeface="CMU Bright" panose="020B0604020202020204" charset="0"/>
                    <a:ea typeface="CMU Bright" panose="020B0604020202020204" charset="0"/>
                    <a:cs typeface="CMU Bright" panose="020B0604020202020204" charset="0"/>
                  </a:rPr>
                  <a:t> that maximizes: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/>
                <a:endParaRPr lang="en-US" sz="2000" dirty="0"/>
              </a:p>
              <a:p>
                <a:pPr marL="0" indent="0"/>
                <a:r>
                  <a:rPr lang="en-US" sz="2000" dirty="0"/>
                  <a:t>Or alternatively, the </a:t>
                </a:r>
                <a:r>
                  <a:rPr lang="en-US" sz="2000" dirty="0">
                    <a:solidFill>
                      <a:srgbClr val="0070C0"/>
                    </a:solidFill>
                  </a:rPr>
                  <a:t>log-likelihood</a:t>
                </a:r>
                <a:r>
                  <a:rPr lang="en-US" sz="2000" dirty="0"/>
                  <a:t>: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/>
                <a:endParaRPr lang="en-US" sz="2000" dirty="0"/>
              </a:p>
              <a:p>
                <a:pPr marL="0" indent="0"/>
                <a:r>
                  <a:rPr lang="en-US" sz="2000" dirty="0"/>
                  <a:t>Finding the values of </a:t>
                </a:r>
                <a:r>
                  <a:rPr lang="el-GR" sz="2000" dirty="0">
                    <a:solidFill>
                      <a:schemeClr val="tx1"/>
                    </a:solidFill>
                    <a:latin typeface="CMU Bright" panose="020B0604020202020204" charset="0"/>
                    <a:ea typeface="CMU Bright" panose="020B0604020202020204" charset="0"/>
                    <a:cs typeface="CMU Bright" panose="020B0604020202020204" charset="0"/>
                  </a:rPr>
                  <a:t>β</a:t>
                </a:r>
                <a:r>
                  <a:rPr lang="en-US" sz="2000" dirty="0">
                    <a:solidFill>
                      <a:schemeClr val="tx1"/>
                    </a:solidFill>
                    <a:latin typeface="CMU Bright" panose="020B0604020202020204" charset="0"/>
                    <a:ea typeface="CMU Bright" panose="020B0604020202020204" charset="0"/>
                    <a:cs typeface="CMU Bright" panose="020B0604020202020204" charset="0"/>
                  </a:rPr>
                  <a:t> that maximize this function requires an iterative search algorithm. It is common to use </a:t>
                </a:r>
                <a:r>
                  <a:rPr lang="en-US" sz="2000" dirty="0">
                    <a:solidFill>
                      <a:srgbClr val="00B050"/>
                    </a:solidFill>
                    <a:latin typeface="CMU Bright" panose="020B0604020202020204" charset="0"/>
                    <a:ea typeface="CMU Bright" panose="020B0604020202020204" charset="0"/>
                    <a:cs typeface="CMU Bright" panose="020B0604020202020204" charset="0"/>
                  </a:rPr>
                  <a:t>iteratively reweighted least squares</a:t>
                </a:r>
                <a:r>
                  <a:rPr lang="en-US" sz="2000" dirty="0">
                    <a:solidFill>
                      <a:schemeClr val="tx1"/>
                    </a:solidFill>
                    <a:latin typeface="CMU Bright" panose="020B0604020202020204" charset="0"/>
                    <a:ea typeface="CMU Bright" panose="020B0604020202020204" charset="0"/>
                    <a:cs typeface="CMU Bright" panose="020B0604020202020204" charset="0"/>
                  </a:rPr>
                  <a:t>. (We’ll see why this is a least squares algorithm in GLM3.)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91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logistic regression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Companies compete for road projects in Florida. They submit a proposal with a project cost and the state department of transportation awards contracts based on these proposals.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Sometimes the companies cheat by colluding on the bids.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Can we build a system to help Florida detect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collusion</a:t>
            </a:r>
            <a:r>
              <a:rPr lang="en-US" dirty="0"/>
              <a:t>? 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For each project, they know the </a:t>
            </a:r>
            <a:r>
              <a:rPr lang="en-US" dirty="0">
                <a:solidFill>
                  <a:srgbClr val="0070C0"/>
                </a:solidFill>
              </a:rPr>
              <a:t>number of bidders </a:t>
            </a:r>
            <a:r>
              <a:rPr lang="en-US" dirty="0"/>
              <a:t>and the </a:t>
            </a:r>
            <a:r>
              <a:rPr lang="en-US" dirty="0">
                <a:solidFill>
                  <a:srgbClr val="00B050"/>
                </a:solidFill>
              </a:rPr>
              <a:t>difference between the proposed cost and the DOT’s estimate</a:t>
            </a:r>
            <a:r>
              <a:rPr lang="en-US" dirty="0"/>
              <a:t> of the costs provided by one of their engineers.</a:t>
            </a:r>
          </a:p>
        </p:txBody>
      </p:sp>
    </p:spTree>
    <p:extLst>
      <p:ext uri="{BB962C8B-B14F-4D97-AF65-F5344CB8AC3E}">
        <p14:creationId xmlns:p14="http://schemas.microsoft.com/office/powerpoint/2010/main" val="158766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bid collusion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CMU Bright" panose="020B0604020202020204" charset="0"/>
                    <a:ea typeface="CMU Bright" panose="020B0604020202020204" charset="0"/>
                    <a:cs typeface="CMU Bright" panose="020B0604020202020204" charset="0"/>
                  </a:rPr>
                  <a:t>Let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latin typeface="CMU Bright" panose="020B0604020202020204" charset="0"/>
                    <a:ea typeface="CMU Bright" panose="020B0604020202020204" charset="0"/>
                    <a:cs typeface="CMU Bright" panose="020B0604020202020204" charset="0"/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  <a:latin typeface="CMU Bright" panose="020B0604020202020204" charset="0"/>
                    <a:ea typeface="CMU Bright" panose="020B0604020202020204" charset="0"/>
                    <a:cs typeface="CMU Bright" panose="020B0604020202020204" charset="0"/>
                  </a:rPr>
                  <a:t> = P(Y=1) = probability of collusion.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We have two predictors:</a:t>
                </a:r>
                <a:br>
                  <a:rPr lang="en-US" dirty="0"/>
                </a:br>
                <a:r>
                  <a:rPr lang="en-US" dirty="0">
                    <a:solidFill>
                      <a:srgbClr val="0070C0"/>
                    </a:solidFill>
                  </a:rPr>
                  <a:t>X</a:t>
                </a:r>
                <a:r>
                  <a:rPr lang="en-US" baseline="-25000" dirty="0">
                    <a:solidFill>
                      <a:srgbClr val="0070C0"/>
                    </a:solidFill>
                  </a:rPr>
                  <a:t>1</a:t>
                </a:r>
                <a:r>
                  <a:rPr lang="en-US" dirty="0"/>
                  <a:t> = number of bidders</a:t>
                </a:r>
              </a:p>
              <a:p>
                <a:r>
                  <a:rPr lang="en-US" dirty="0"/>
                  <a:t>	</a:t>
                </a:r>
                <a:r>
                  <a:rPr lang="en-US" dirty="0">
                    <a:solidFill>
                      <a:srgbClr val="00B050"/>
                    </a:solidFill>
                  </a:rPr>
                  <a:t>X</a:t>
                </a:r>
                <a:r>
                  <a:rPr lang="en-US" baseline="-25000" dirty="0">
                    <a:solidFill>
                      <a:srgbClr val="00B050"/>
                    </a:solidFill>
                  </a:rPr>
                  <a:t>2</a:t>
                </a:r>
                <a:r>
                  <a:rPr lang="en-US" dirty="0"/>
                  <a:t> = difference from engineer’s estimate</a:t>
                </a:r>
              </a:p>
              <a:p>
                <a:endParaRPr lang="en-US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pPr marL="0" indent="0"/>
                <a:r>
                  <a:rPr lang="en-US" dirty="0"/>
                  <a:t>How would you expect </a:t>
                </a:r>
                <a:r>
                  <a:rPr lang="en-US" dirty="0">
                    <a:solidFill>
                      <a:srgbClr val="0070C0"/>
                    </a:solidFill>
                  </a:rPr>
                  <a:t>X</a:t>
                </a:r>
                <a:r>
                  <a:rPr lang="en-US" baseline="-25000" dirty="0">
                    <a:solidFill>
                      <a:srgbClr val="0070C0"/>
                    </a:solidFill>
                  </a:rPr>
                  <a:t>1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X</a:t>
                </a:r>
                <a:r>
                  <a:rPr lang="en-US" baseline="-25000" dirty="0">
                    <a:solidFill>
                      <a:srgbClr val="00B050"/>
                    </a:solidFill>
                  </a:rPr>
                  <a:t>2 </a:t>
                </a:r>
                <a:r>
                  <a:rPr lang="en-US" dirty="0">
                    <a:solidFill>
                      <a:schemeClr val="tx1"/>
                    </a:solidFill>
                  </a:rPr>
                  <a:t>to relate to the odds of collusion?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706" b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32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bid collusion problem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835995"/>
            <a:ext cx="4630611" cy="2485473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0" y="1099038"/>
            <a:ext cx="9177147" cy="270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645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bid collusion problem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174328"/>
            <a:ext cx="5943600" cy="297179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40251"/>
            <a:ext cx="7665339" cy="196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113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bid collusion problem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784" y="2362200"/>
            <a:ext cx="6158432" cy="3792837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" y="1199388"/>
            <a:ext cx="8858250" cy="108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38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the GLM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95400"/>
            <a:ext cx="7417308" cy="470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22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logistic regression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1206" b="30653"/>
          <a:stretch/>
        </p:blipFill>
        <p:spPr>
          <a:xfrm>
            <a:off x="1679249" y="1752600"/>
            <a:ext cx="5981700" cy="10668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804" b="77136"/>
          <a:stretch/>
        </p:blipFill>
        <p:spPr>
          <a:xfrm>
            <a:off x="1679249" y="1205669"/>
            <a:ext cx="59817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57200" y="2909131"/>
                <a:ext cx="8229600" cy="31106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rgbClr val="080808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/>
                <a:r>
                  <a:rPr lang="en-US" sz="2200" dirty="0"/>
                  <a:t>Write an expression for the probability of cheating.</a:t>
                </a:r>
              </a:p>
              <a:p>
                <a:pPr marL="0" indent="0"/>
                <a:endParaRPr lang="en-US" sz="2200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𝐶𝑜𝑙𝑙𝑢𝑠𝑖𝑜𝑛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𝑁𝑜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𝐶𝑜𝑙𝑙𝑢𝑠𝑖𝑜𝑛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1.42120−0.75534 </m:t>
                      </m:r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𝐵𝑖𝑑𝑑𝑒𝑟𝑠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0.11220 </m:t>
                      </m:r>
                      <m:r>
                        <a:rPr lang="en-US" sz="2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𝐷𝑖𝑓𝑓𝑒𝑟𝑒𝑛𝑐𝑒</m:t>
                      </m:r>
                    </m:oMath>
                  </m:oMathPara>
                </a14:m>
                <a:endParaRPr lang="en-US" sz="2200" dirty="0">
                  <a:solidFill>
                    <a:srgbClr val="00B050"/>
                  </a:solidFill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1.42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120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−0.7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5534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𝐵𝑖𝑑𝑑𝑒𝑟𝑠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+0.11220 </m:t>
                              </m:r>
                              <m:r>
                                <a:rPr lang="en-US" sz="2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𝐷𝑖𝑓𝑓𝑒𝑟𝑒𝑛𝑐𝑒</m:t>
                              </m:r>
                            </m:e>
                          </m:d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1.42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120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−0.7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5534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𝐵𝑖𝑑𝑑𝑒𝑟𝑠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+0.11220 </m:t>
                              </m:r>
                              <m:r>
                                <a:rPr lang="en-US" sz="2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𝐷𝑖𝑓𝑓𝑒𝑟𝑒𝑛𝑐𝑒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200" dirty="0"/>
              </a:p>
              <a:p>
                <a:pPr marL="0" indent="0"/>
                <a:endParaRPr lang="en-US" sz="2200" dirty="0"/>
              </a:p>
              <a:p>
                <a:pPr marL="0" indent="0"/>
                <a:r>
                  <a:rPr lang="en-US" sz="2200" dirty="0"/>
                  <a:t>What is the probability of cheating if there are 3 bidders and the difference from the engineer’s estimate is 20%?</a:t>
                </a:r>
              </a:p>
              <a:p>
                <a:pPr marL="0" indent="0"/>
                <a:endParaRPr lang="en-US" sz="20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909131"/>
                <a:ext cx="8229600" cy="3110669"/>
              </a:xfrm>
              <a:prstGeom prst="rect">
                <a:avLst/>
              </a:prstGeom>
              <a:blipFill>
                <a:blip r:embed="rId3"/>
                <a:stretch>
                  <a:fillRect l="-667" t="-1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76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logistic regression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1206" b="30653"/>
          <a:stretch/>
        </p:blipFill>
        <p:spPr>
          <a:xfrm>
            <a:off x="1679249" y="1752600"/>
            <a:ext cx="5981700" cy="10668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804" b="77136"/>
          <a:stretch/>
        </p:blipFill>
        <p:spPr>
          <a:xfrm>
            <a:off x="1679249" y="1205669"/>
            <a:ext cx="59817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57200" y="2909131"/>
                <a:ext cx="8229600" cy="31106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rgbClr val="080808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CMU Bright" panose="02000603000000000000" pitchFamily="2" charset="0"/>
                    <a:ea typeface="CMU Bright" panose="02000603000000000000" pitchFamily="2" charset="0"/>
                    <a:cs typeface="CMU Bright" panose="02000603000000000000" pitchFamily="2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/>
                <a:r>
                  <a:rPr lang="en-US" sz="2200" dirty="0"/>
                  <a:t>Write an expression for the probability of cheating.</a:t>
                </a:r>
              </a:p>
              <a:p>
                <a:pPr marL="0" indent="0"/>
                <a:endParaRPr lang="en-US" sz="2200" dirty="0"/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𝐶𝑜𝑙𝑙𝑢𝑠𝑖𝑜𝑛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𝑁𝑜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𝐶𝑜𝑙𝑙𝑢𝑠𝑖𝑜𝑛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1.42120−0.75534 </m:t>
                      </m:r>
                      <m:r>
                        <a:rPr lang="en-US" sz="2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𝐵𝑖𝑑𝑑𝑒𝑟𝑠</m:t>
                      </m:r>
                      <m:r>
                        <a:rPr lang="en-US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0.11220 </m:t>
                      </m:r>
                      <m:r>
                        <a:rPr lang="en-US" sz="2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𝐷𝑖𝑓𝑓𝑒𝑟𝑒𝑛𝑐𝑒</m:t>
                      </m:r>
                    </m:oMath>
                  </m:oMathPara>
                </a14:m>
                <a:endParaRPr lang="en-US" sz="2200" dirty="0">
                  <a:solidFill>
                    <a:srgbClr val="00B050"/>
                  </a:solidFill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1.42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120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−0.7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5534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𝐵𝑖𝑑𝑑𝑒𝑟𝑠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+0.11220 </m:t>
                              </m:r>
                              <m:r>
                                <a:rPr lang="en-US" sz="2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𝐷𝑖𝑓𝑓𝑒𝑟𝑒𝑛𝑐𝑒</m:t>
                              </m:r>
                            </m:e>
                          </m:d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1.42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120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−0.7</m:t>
                              </m:r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5534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2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𝐵𝑖𝑑𝑑𝑒𝑟𝑠</m:t>
                              </m:r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+0.11220 </m:t>
                              </m:r>
                              <m:r>
                                <a:rPr lang="en-US" sz="2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𝐷𝑖𝑓𝑓𝑒𝑟𝑒𝑛𝑐𝑒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200" dirty="0"/>
              </a:p>
              <a:p>
                <a:pPr marL="0" indent="0"/>
                <a:endParaRPr lang="en-US" sz="2200" dirty="0"/>
              </a:p>
              <a:p>
                <a:pPr marL="0" indent="0"/>
                <a:r>
                  <a:rPr lang="en-US" sz="2200" dirty="0"/>
                  <a:t>What is the probability of cheating if there are 3 bidders and the difference from the engineer’s estimate is 20%? </a:t>
                </a:r>
                <a:r>
                  <a:rPr lang="en-US" sz="2200" dirty="0">
                    <a:solidFill>
                      <a:srgbClr val="FF0000"/>
                    </a:solidFill>
                  </a:rPr>
                  <a:t>0.80</a:t>
                </a:r>
              </a:p>
              <a:p>
                <a:pPr marL="0" indent="0"/>
                <a:endParaRPr lang="en-US" sz="20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909131"/>
                <a:ext cx="8229600" cy="3110669"/>
              </a:xfrm>
              <a:prstGeom prst="rect">
                <a:avLst/>
              </a:prstGeom>
              <a:blipFill>
                <a:blip r:embed="rId3"/>
                <a:stretch>
                  <a:fillRect l="-667" t="-1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926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logistic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/>
                <a:r>
                  <a:rPr lang="en-US" sz="2200" dirty="0"/>
                  <a:t>In linear regression,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represents the change in Y per unit change in </a:t>
                </a:r>
                <a:r>
                  <a:rPr lang="en-US" sz="2200" i="1" dirty="0"/>
                  <a:t>X</a:t>
                </a:r>
                <a:r>
                  <a:rPr lang="en-US" sz="2200" i="1" baseline="-25000" dirty="0"/>
                  <a:t>i</a:t>
                </a:r>
                <a:r>
                  <a:rPr lang="en-US" sz="2200" dirty="0"/>
                  <a:t>, while holding the other predictors constant.</a:t>
                </a:r>
              </a:p>
              <a:p>
                <a:pPr marL="0" indent="0"/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/>
                <a:r>
                  <a:rPr lang="en-US" sz="2200" dirty="0">
                    <a:solidFill>
                      <a:schemeClr val="tx1"/>
                    </a:solidFill>
                  </a:rPr>
                  <a:t>In logistic regression, our response is the log(odds).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tells us the </a:t>
                </a:r>
                <a:r>
                  <a:rPr lang="en-US" sz="2200" dirty="0">
                    <a:solidFill>
                      <a:schemeClr val="accent6">
                        <a:lumMod val="75000"/>
                      </a:schemeClr>
                    </a:solidFill>
                  </a:rPr>
                  <a:t>change in the log(odds) for a unit change in </a:t>
                </a:r>
                <a:r>
                  <a:rPr lang="en-US" sz="2200" i="1" dirty="0">
                    <a:solidFill>
                      <a:schemeClr val="accent6">
                        <a:lumMod val="75000"/>
                      </a:schemeClr>
                    </a:solidFill>
                  </a:rPr>
                  <a:t>X</a:t>
                </a:r>
                <a:r>
                  <a:rPr lang="en-US" sz="2200" i="1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i</a:t>
                </a:r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/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/>
                <a:r>
                  <a:rPr lang="en-US" sz="2200" dirty="0">
                    <a:solidFill>
                      <a:schemeClr val="tx1"/>
                    </a:solidFill>
                  </a:rPr>
                  <a:t>This is more interpretable if we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exponentiate</a:t>
                </a:r>
                <a:r>
                  <a:rPr lang="en-US" sz="2200" dirty="0">
                    <a:solidFill>
                      <a:schemeClr val="tx1"/>
                    </a:solidFill>
                  </a:rPr>
                  <a:t> both sides.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2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tells us the </a:t>
                </a:r>
                <a:r>
                  <a:rPr lang="en-US" sz="2200" dirty="0">
                    <a:solidFill>
                      <a:srgbClr val="0070C0"/>
                    </a:solidFill>
                  </a:rPr>
                  <a:t>change in the odds for a unit change in </a:t>
                </a:r>
                <a:r>
                  <a:rPr lang="en-US" sz="2200" i="1" dirty="0">
                    <a:solidFill>
                      <a:srgbClr val="0070C0"/>
                    </a:solidFill>
                  </a:rPr>
                  <a:t>X</a:t>
                </a:r>
                <a:r>
                  <a:rPr lang="en-US" sz="2200" i="1" baseline="-25000" dirty="0">
                    <a:solidFill>
                      <a:srgbClr val="0070C0"/>
                    </a:solidFill>
                  </a:rPr>
                  <a:t>i</a:t>
                </a:r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/>
                <a:endParaRPr lang="en-US" sz="2200" baseline="-25000" dirty="0">
                  <a:solidFill>
                    <a:schemeClr val="tx1"/>
                  </a:solidFill>
                </a:endParaRPr>
              </a:p>
              <a:p>
                <a:pPr marL="0" indent="0"/>
                <a:r>
                  <a:rPr lang="en-US" sz="2200" dirty="0">
                    <a:solidFill>
                      <a:schemeClr val="tx1"/>
                    </a:solidFill>
                  </a:rPr>
                  <a:t>Even better, </a:t>
                </a:r>
                <a:r>
                  <a:rPr lang="en-US" sz="2200" dirty="0">
                    <a:solidFill>
                      <a:srgbClr val="00B050"/>
                    </a:solidFill>
                  </a:rPr>
                  <a:t>100(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200" dirty="0">
                    <a:solidFill>
                      <a:srgbClr val="00B050"/>
                    </a:solidFill>
                  </a:rPr>
                  <a:t>‒1) </a:t>
                </a:r>
                <a:r>
                  <a:rPr lang="en-US" sz="2200" dirty="0">
                    <a:solidFill>
                      <a:schemeClr val="tx1"/>
                    </a:solidFill>
                  </a:rPr>
                  <a:t>gives the </a:t>
                </a:r>
                <a:r>
                  <a:rPr lang="en-US" sz="2200" dirty="0">
                    <a:solidFill>
                      <a:srgbClr val="00B050"/>
                    </a:solidFill>
                  </a:rPr>
                  <a:t>% change in the odds per unit change in </a:t>
                </a:r>
                <a:r>
                  <a:rPr lang="en-US" sz="2200" i="1" dirty="0">
                    <a:solidFill>
                      <a:srgbClr val="00B050"/>
                    </a:solidFill>
                  </a:rPr>
                  <a:t>X</a:t>
                </a:r>
                <a:r>
                  <a:rPr lang="en-US" sz="2200" i="1" baseline="-25000" dirty="0">
                    <a:solidFill>
                      <a:srgbClr val="00B050"/>
                    </a:solidFill>
                  </a:rPr>
                  <a:t>i</a:t>
                </a:r>
                <a:r>
                  <a:rPr lang="en-US" sz="2200" dirty="0"/>
                  <a:t>, while holding the other predictors constant.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59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Review of generalized linear models and logistic regression.</a:t>
            </a:r>
          </a:p>
          <a:p>
            <a:pPr marL="857250" lvl="1" indent="-457200">
              <a:buFont typeface="+mj-lt"/>
              <a:buAutoNum type="alphaLcParenR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Parameter estimation for logistic regression models.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Interpreting coefficients in logistic regression models and testing their statistical significance.</a:t>
            </a:r>
          </a:p>
        </p:txBody>
      </p:sp>
    </p:spTree>
    <p:extLst>
      <p:ext uri="{BB962C8B-B14F-4D97-AF65-F5344CB8AC3E}">
        <p14:creationId xmlns:p14="http://schemas.microsoft.com/office/powerpoint/2010/main" val="25859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logistic regression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909130"/>
                <a:ext cx="8229600" cy="3034469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9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9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90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90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90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𝐶𝑜𝑙𝑙𝑢𝑠𝑖𝑜𝑛</m:t>
                                  </m:r>
                                  <m:r>
                                    <a:rPr lang="en-US" sz="190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𝑁𝑜</m:t>
                                  </m:r>
                                  <m: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𝐶𝑜𝑙𝑙𝑢𝑠𝑖𝑜𝑛</m:t>
                                  </m:r>
                                  <m:r>
                                    <a:rPr lang="en-US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=1.42</m:t>
                      </m:r>
                      <m:r>
                        <a:rPr lang="en-US" sz="1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120</m:t>
                      </m:r>
                      <m:r>
                        <a:rPr lang="en-US" sz="1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−0.7</m:t>
                      </m:r>
                      <m:r>
                        <a:rPr lang="en-US" sz="1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5534</m:t>
                      </m:r>
                      <m:r>
                        <a:rPr lang="en-US" sz="1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9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𝐵𝑖𝑑𝑑𝑒𝑟𝑠</m:t>
                      </m:r>
                      <m:r>
                        <a:rPr lang="en-US" sz="19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+0.11220 </m:t>
                      </m:r>
                      <m:r>
                        <a:rPr lang="en-US" sz="19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𝐷𝑖𝑓𝑓𝑒𝑟𝑒𝑛𝑐𝑒</m:t>
                      </m:r>
                    </m:oMath>
                  </m:oMathPara>
                </a14:m>
                <a:endParaRPr lang="en-US" sz="1900" dirty="0">
                  <a:solidFill>
                    <a:srgbClr val="00B050"/>
                  </a:solidFill>
                </a:endParaRPr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Bidders: </a:t>
                </a:r>
                <a:r>
                  <a:rPr lang="en-US" dirty="0"/>
                  <a:t>100(</a:t>
                </a:r>
                <a:r>
                  <a:rPr lang="en-US" dirty="0" err="1"/>
                  <a:t>exp</a:t>
                </a:r>
                <a:r>
                  <a:rPr lang="en-US" dirty="0"/>
                  <a:t>(-0.75534</a:t>
                </a:r>
                <a:r>
                  <a:rPr lang="en-US" dirty="0">
                    <a:solidFill>
                      <a:schemeClr val="tx1"/>
                    </a:solidFill>
                  </a:rPr>
                  <a:t>)‒1) = -53%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Difference: </a:t>
                </a:r>
                <a:r>
                  <a:rPr lang="en-US" dirty="0"/>
                  <a:t>100(</a:t>
                </a:r>
                <a:r>
                  <a:rPr lang="en-US" dirty="0" err="1"/>
                  <a:t>exp</a:t>
                </a:r>
                <a:r>
                  <a:rPr lang="en-US" dirty="0"/>
                  <a:t>(-0.11220</a:t>
                </a:r>
                <a:r>
                  <a:rPr lang="en-US" dirty="0">
                    <a:solidFill>
                      <a:schemeClr val="tx1"/>
                    </a:solidFill>
                  </a:rPr>
                  <a:t>)‒1) = +12%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909130"/>
                <a:ext cx="8229600" cy="3034469"/>
              </a:xfrm>
              <a:blipFill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41206" b="30653"/>
          <a:stretch/>
        </p:blipFill>
        <p:spPr>
          <a:xfrm>
            <a:off x="1679249" y="1752600"/>
            <a:ext cx="5981700" cy="106680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3"/>
          <a:srcRect t="10804" b="77136"/>
          <a:stretch/>
        </p:blipFill>
        <p:spPr>
          <a:xfrm>
            <a:off x="1679249" y="1205669"/>
            <a:ext cx="59817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2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and Coefficient Significance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/>
                <a:r>
                  <a:rPr lang="en-US" dirty="0"/>
                  <a:t>We now know how to interpret the model coefficients, but how do we determine if they are significant, and likewise, if the model has predictive value?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In linear least squares regression, we use the model utility test to assess model significance.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Recall the test statistic for the model utility test is the F statistic:</a:t>
                </a:r>
              </a:p>
              <a:p>
                <a:pPr marL="0" indent="0"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𝑀𝑆𝑆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𝑅𝑆𝑆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r>
                  <a:rPr lang="en-US" dirty="0"/>
                  <a:t> where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61963" indent="-46196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is the model sum of squares          (variance in Y explained by the model),</a:t>
                </a:r>
              </a:p>
              <a:p>
                <a:pPr marL="461963" indent="-46196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is the residual sum of squares         (variance of the residuals, i.e. unexplained variance in Y)</a:t>
                </a:r>
              </a:p>
              <a:p>
                <a:pPr marL="461963" indent="-461963"/>
                <a:r>
                  <a:rPr lang="en-US" dirty="0"/>
                  <a:t>and </a:t>
                </a:r>
                <a:r>
                  <a:rPr lang="en-US" i="1" dirty="0"/>
                  <a:t>p</a:t>
                </a:r>
                <a:r>
                  <a:rPr lang="en-US" dirty="0"/>
                  <a:t> is the number of predictors, </a:t>
                </a:r>
                <a:r>
                  <a:rPr lang="en-US" i="1" dirty="0"/>
                  <a:t>n</a:t>
                </a:r>
                <a:r>
                  <a:rPr lang="en-US" dirty="0"/>
                  <a:t> the number of observations.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231" r="-1111" b="-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96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utility test for 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/>
                <a:r>
                  <a:rPr lang="en-US" dirty="0"/>
                  <a:t>We can’t use an F test for logistic regression for the same reason we can’t estimate parameters by minimizing the sum of squared errors: we don’t know the true probabilities.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But we can test the same hypothesis another way:</a:t>
                </a:r>
              </a:p>
              <a:p>
                <a:pPr marL="461963" indent="0"/>
                <a:r>
                  <a:rPr lang="en-US" dirty="0"/>
                  <a:t>H0: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461963" indent="0"/>
                <a:r>
                  <a:rPr lang="en-US" dirty="0"/>
                  <a:t>Ha: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for some </a:t>
                </a:r>
                <a:r>
                  <a:rPr lang="en-US" i="1" dirty="0"/>
                  <a:t>i</a:t>
                </a:r>
              </a:p>
              <a:p>
                <a:pPr marL="0" indent="0"/>
                <a:endParaRPr lang="en-US" i="1" dirty="0"/>
              </a:p>
              <a:p>
                <a:pPr marL="0" indent="0"/>
                <a:r>
                  <a:rPr lang="en-US" dirty="0"/>
                  <a:t>If we accept H0, we choose a model with only an intercept, a “null model”: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If we reject H0, there is evidence the larger model has utility beyond the null model.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837" r="-1259" b="-1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6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utility for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What does a null model predict?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 both cases it is predicting the </a:t>
                </a:r>
                <a:r>
                  <a:rPr lang="en-US" dirty="0">
                    <a:solidFill>
                      <a:srgbClr val="00B050"/>
                    </a:solidFill>
                  </a:rPr>
                  <a:t>mean of the response</a:t>
                </a:r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r>
                  <a:rPr lang="en-US" dirty="0"/>
                  <a:t>What is the mean of the response in logistic regression? 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The average log odds, or re-formatted for probability, the </a:t>
                </a:r>
                <a:r>
                  <a:rPr lang="en-US" dirty="0">
                    <a:solidFill>
                      <a:srgbClr val="00B050"/>
                    </a:solidFill>
                  </a:rPr>
                  <a:t>average probability of observing the event</a:t>
                </a:r>
                <a:r>
                  <a:rPr lang="en-US" dirty="0"/>
                  <a:t>: </a:t>
                </a:r>
                <a:r>
                  <a:rPr lang="en-US" i="1" dirty="0"/>
                  <a:t>k</a:t>
                </a:r>
                <a:r>
                  <a:rPr lang="en-US" dirty="0"/>
                  <a:t>/</a:t>
                </a:r>
                <a:r>
                  <a:rPr lang="en-US" i="1" dirty="0"/>
                  <a:t>n</a:t>
                </a:r>
                <a:r>
                  <a:rPr lang="en-US" dirty="0"/>
                  <a:t>, where </a:t>
                </a:r>
                <a:r>
                  <a:rPr lang="en-US" i="1" dirty="0"/>
                  <a:t>k</a:t>
                </a:r>
                <a:r>
                  <a:rPr lang="en-US" dirty="0"/>
                  <a:t> is the number of times Y=1 out of </a:t>
                </a:r>
                <a:r>
                  <a:rPr lang="en-US" i="1" dirty="0"/>
                  <a:t>n</a:t>
                </a:r>
                <a:r>
                  <a:rPr lang="en-US" dirty="0"/>
                  <a:t> observations.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50" r="-296" b="-1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05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utility for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Both parameter estimation and model utility are based 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sum of squared errors</a:t>
            </a:r>
            <a:r>
              <a:rPr lang="en-US" dirty="0"/>
              <a:t> for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linear regression</a:t>
            </a:r>
            <a:r>
              <a:rPr lang="en-US" dirty="0"/>
              <a:t>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Parameter estimation for </a:t>
            </a:r>
            <a:r>
              <a:rPr lang="en-US" dirty="0">
                <a:solidFill>
                  <a:srgbClr val="00B050"/>
                </a:solidFill>
              </a:rPr>
              <a:t>logistic regression </a:t>
            </a:r>
            <a:r>
              <a:rPr lang="en-US" dirty="0"/>
              <a:t>is based on the </a:t>
            </a:r>
            <a:r>
              <a:rPr lang="en-US" dirty="0">
                <a:solidFill>
                  <a:srgbClr val="00B050"/>
                </a:solidFill>
              </a:rPr>
              <a:t>likelihood</a:t>
            </a:r>
            <a:r>
              <a:rPr lang="en-US" dirty="0"/>
              <a:t> function. Guess what? So is model utility.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In logistic regression we </a:t>
            </a:r>
            <a:r>
              <a:rPr lang="en-US" dirty="0">
                <a:solidFill>
                  <a:schemeClr val="tx1"/>
                </a:solidFill>
              </a:rPr>
              <a:t>compare the likelihood </a:t>
            </a:r>
            <a:r>
              <a:rPr lang="en-US" dirty="0"/>
              <a:t>of the null model to the likelihood of the larger model to see if we can reject H0 in favor of the more complex model.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test statistic </a:t>
            </a:r>
            <a:r>
              <a:rPr lang="en-US" dirty="0"/>
              <a:t>is not an F statistic, but the </a:t>
            </a:r>
            <a:r>
              <a:rPr lang="en-US" dirty="0">
                <a:solidFill>
                  <a:srgbClr val="0070C0"/>
                </a:solidFill>
              </a:rPr>
              <a:t>deviance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362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Deviance test statistic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/>
                <a:r>
                  <a:rPr lang="en-US" dirty="0"/>
                  <a:t>Deviance, D, is defined as: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  <a:p>
                <a:pPr marL="0" indent="0"/>
                <a:r>
                  <a:rPr lang="en-US" dirty="0"/>
                  <a:t>We want high likelihoods, or low deviances. 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When comparing two models, we compare their deviances,        D</a:t>
                </a:r>
                <a:r>
                  <a:rPr lang="en-US" baseline="-25000" dirty="0"/>
                  <a:t>0</a:t>
                </a:r>
                <a:r>
                  <a:rPr lang="en-US" dirty="0"/>
                  <a:t> – D</a:t>
                </a:r>
                <a:r>
                  <a:rPr lang="en-US" baseline="-25000" dirty="0"/>
                  <a:t>1</a:t>
                </a:r>
                <a:r>
                  <a:rPr lang="en-US" dirty="0"/>
                  <a:t>, where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D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0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is the deviance of the null model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rgbClr val="0070C0"/>
                    </a:solidFill>
                  </a:rPr>
                  <a:t>D</a:t>
                </a:r>
                <a:r>
                  <a:rPr lang="en-US" baseline="-25000" dirty="0">
                    <a:solidFill>
                      <a:srgbClr val="0070C0"/>
                    </a:solidFill>
                  </a:rPr>
                  <a:t>1</a:t>
                </a:r>
                <a:r>
                  <a:rPr lang="en-US" dirty="0">
                    <a:solidFill>
                      <a:srgbClr val="0070C0"/>
                    </a:solidFill>
                  </a:rPr>
                  <a:t> is the deviance of the larger model</a:t>
                </a:r>
                <a:r>
                  <a:rPr lang="en-US" dirty="0"/>
                  <a:t>. The greater this difference, the better the larger model.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But like RSS, adding predictors will always reduce the deviance, so we need to penalize the addition of parameters.</a:t>
                </a:r>
              </a:p>
              <a:p>
                <a:pPr marL="0" indent="0"/>
                <a:endParaRPr lang="en-US" dirty="0"/>
              </a:p>
              <a:p>
                <a:pPr marL="0" indent="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as </a:t>
                </a:r>
                <a:r>
                  <a:rPr lang="en-US" i="1" dirty="0"/>
                  <a:t>n</a:t>
                </a:r>
                <a:r>
                  <a:rPr lang="en-US" dirty="0"/>
                  <a:t>→∞ where </a:t>
                </a:r>
                <a:r>
                  <a:rPr lang="en-US" i="1" dirty="0"/>
                  <a:t>p </a:t>
                </a:r>
                <a:r>
                  <a:rPr lang="en-US" dirty="0"/>
                  <a:t>is the number of predictors in the complex model. This parameter will control for overfitting.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23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03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Deviance test for model utility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To implement the </a:t>
            </a:r>
            <a:r>
              <a:rPr lang="en-US" dirty="0">
                <a:solidFill>
                  <a:srgbClr val="0070C0"/>
                </a:solidFill>
              </a:rPr>
              <a:t>deviance test </a:t>
            </a:r>
            <a:r>
              <a:rPr lang="en-US" dirty="0"/>
              <a:t>(aka </a:t>
            </a:r>
            <a:r>
              <a:rPr lang="en-US" dirty="0">
                <a:solidFill>
                  <a:srgbClr val="0070C0"/>
                </a:solidFill>
              </a:rPr>
              <a:t>likelihood test</a:t>
            </a:r>
            <a:r>
              <a:rPr lang="en-US" dirty="0"/>
              <a:t>) for model utility in R, we need to build a null model.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We can then compare the null and complex models using the </a:t>
            </a:r>
            <a:r>
              <a:rPr lang="en-US" dirty="0" err="1"/>
              <a:t>anova</a:t>
            </a:r>
            <a:r>
              <a:rPr lang="en-US" dirty="0"/>
              <a:t> function with the argument </a:t>
            </a:r>
            <a:r>
              <a:rPr lang="en-US" dirty="0">
                <a:solidFill>
                  <a:srgbClr val="00B050"/>
                </a:solidFill>
              </a:rPr>
              <a:t>test=“Chi”</a:t>
            </a:r>
            <a:r>
              <a:rPr lang="en-US" dirty="0"/>
              <a:t> to indicate our test-statistic has a Chi-Squared distribution, not an F distribution like in a partial F test.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7591"/>
          <a:stretch/>
        </p:blipFill>
        <p:spPr>
          <a:xfrm>
            <a:off x="1447989" y="4088130"/>
            <a:ext cx="6248019" cy="18554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90588"/>
          <a:stretch/>
        </p:blipFill>
        <p:spPr>
          <a:xfrm>
            <a:off x="1447990" y="2209800"/>
            <a:ext cx="6248019" cy="18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7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Deviance to compare nested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/>
                <a:r>
                  <a:rPr lang="en-US" dirty="0"/>
                  <a:t>We can also use deviance to compare nested models (in fact, the null model is nested within the complex model).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Let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D</a:t>
                </a:r>
                <a:r>
                  <a:rPr lang="en-US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1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be the deviance of the smaller model </a:t>
                </a:r>
                <a:r>
                  <a:rPr lang="en-US" dirty="0"/>
                  <a:t>with </a:t>
                </a:r>
                <a:r>
                  <a:rPr lang="en-US" i="1" dirty="0"/>
                  <a:t>p</a:t>
                </a:r>
                <a:r>
                  <a:rPr lang="en-US" dirty="0"/>
                  <a:t> predictors and </a:t>
                </a:r>
                <a:r>
                  <a:rPr lang="en-US" dirty="0">
                    <a:solidFill>
                      <a:srgbClr val="0070C0"/>
                    </a:solidFill>
                  </a:rPr>
                  <a:t>D</a:t>
                </a:r>
                <a:r>
                  <a:rPr lang="en-US" baseline="-25000" dirty="0">
                    <a:solidFill>
                      <a:srgbClr val="0070C0"/>
                    </a:solidFill>
                  </a:rPr>
                  <a:t>2</a:t>
                </a:r>
                <a:r>
                  <a:rPr lang="en-US" dirty="0">
                    <a:solidFill>
                      <a:srgbClr val="0070C0"/>
                    </a:solidFill>
                  </a:rPr>
                  <a:t> be the deviance of the larger model </a:t>
                </a:r>
                <a:r>
                  <a:rPr lang="en-US" dirty="0"/>
                  <a:t>with </a:t>
                </a:r>
                <a:r>
                  <a:rPr lang="en-US" i="1" dirty="0"/>
                  <a:t>p </a:t>
                </a:r>
                <a:r>
                  <a:rPr lang="en-US" dirty="0"/>
                  <a:t>+ </a:t>
                </a:r>
                <a:r>
                  <a:rPr lang="en-US" i="1" dirty="0"/>
                  <a:t>q</a:t>
                </a:r>
                <a:r>
                  <a:rPr lang="en-US" dirty="0"/>
                  <a:t> predictors.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Sup>
                      <m:sSubSup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The null and hypotheses are the same as for the F test in linear regression:</a:t>
                </a:r>
                <a:br>
                  <a:rPr lang="en-US" dirty="0"/>
                </a:br>
                <a:r>
                  <a:rPr lang="en-US" dirty="0"/>
                  <a:t>	H0: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/>
                <a:r>
                  <a:rPr lang="en-US" dirty="0"/>
                  <a:t>	Ha: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 for some </a:t>
                </a:r>
                <a:r>
                  <a:rPr lang="en-US" i="1" dirty="0"/>
                  <a:t>i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181" r="-2222" b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764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a main effects and interaction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90" y="1204150"/>
            <a:ext cx="8610219" cy="483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663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a main effects and interaction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In this case, we reject H0 at the 10% level, but not at the 5% level.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00200"/>
            <a:ext cx="6129909" cy="179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6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Generalized Linear Models (GLMs)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/>
                <a:r>
                  <a:rPr lang="en-US" dirty="0"/>
                  <a:t>Generalized linear models (GLMs) extend regression modeling to include non-Gaussian-distributed response variables.</a:t>
                </a:r>
              </a:p>
              <a:p>
                <a:pPr marL="0" indent="0"/>
                <a:endParaRPr lang="en-US" dirty="0"/>
              </a:p>
              <a:p>
                <a:pPr marL="0" indent="0"/>
                <a:r>
                  <a:rPr lang="en-US" dirty="0"/>
                  <a:t>GLMs use a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link function </a:t>
                </a:r>
                <a:r>
                  <a:rPr lang="en-US" dirty="0"/>
                  <a:t>to relate the </a:t>
                </a:r>
                <a:r>
                  <a:rPr lang="en-US" dirty="0">
                    <a:solidFill>
                      <a:srgbClr val="0070C0"/>
                    </a:solidFill>
                  </a:rPr>
                  <a:t>mean of the response </a:t>
                </a:r>
                <a:r>
                  <a:rPr lang="en-US" dirty="0"/>
                  <a:t>to a </a:t>
                </a:r>
                <a:r>
                  <a:rPr lang="en-US" dirty="0">
                    <a:solidFill>
                      <a:srgbClr val="00B050"/>
                    </a:solidFill>
                  </a:rPr>
                  <a:t>linear function of the predictors </a:t>
                </a:r>
                <a:r>
                  <a:rPr lang="en-US" dirty="0"/>
                  <a:t>(where those predictors may be non-linear transformations of the original variables):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/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/>
                <a:r>
                  <a:rPr lang="en-US" dirty="0">
                    <a:solidFill>
                      <a:schemeClr val="tx1"/>
                    </a:solidFill>
                  </a:rPr>
                  <a:t>Technically, we assume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g(·) </a:t>
                </a:r>
                <a:r>
                  <a:rPr lang="en-US" dirty="0">
                    <a:solidFill>
                      <a:schemeClr val="tx1"/>
                    </a:solidFill>
                  </a:rPr>
                  <a:t>has a distribution from the exponential family. The Gaussian, binomial, and Poisson distributions satisfy this condition, among others.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181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922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Deviance test for coefficient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Since we can use the deviance test to compare nested models, we can therefore use it to test the significance of particular coefficients by adding or dropping a single predictor from one model to the next and comparing their deviances.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If the model with one additional predictor has a statistically lower deviance, that predictor is significant.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This approach is called a </a:t>
            </a:r>
            <a:r>
              <a:rPr lang="en-US" dirty="0">
                <a:solidFill>
                  <a:srgbClr val="0070C0"/>
                </a:solidFill>
              </a:rPr>
              <a:t>partial deviance</a:t>
            </a:r>
            <a:r>
              <a:rPr lang="en-US" dirty="0"/>
              <a:t>, or </a:t>
            </a:r>
            <a:r>
              <a:rPr lang="en-US" dirty="0">
                <a:solidFill>
                  <a:srgbClr val="0070C0"/>
                </a:solidFill>
              </a:rPr>
              <a:t>partial likelihood </a:t>
            </a:r>
            <a:r>
              <a:rPr lang="en-US" dirty="0"/>
              <a:t>test.</a:t>
            </a:r>
          </a:p>
        </p:txBody>
      </p:sp>
    </p:spTree>
    <p:extLst>
      <p:ext uri="{BB962C8B-B14F-4D97-AF65-F5344CB8AC3E}">
        <p14:creationId xmlns:p14="http://schemas.microsoft.com/office/powerpoint/2010/main" val="41141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If we call the </a:t>
            </a:r>
            <a:r>
              <a:rPr lang="en-US" dirty="0" err="1"/>
              <a:t>anova</a:t>
            </a:r>
            <a:r>
              <a:rPr lang="en-US" dirty="0"/>
              <a:t> function with the argument test=“Chi” but only pass one model, it will tell us the significance of each predictor’s coefficient. This test is adding them one at a time to the null model.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84" y="2895600"/>
            <a:ext cx="6047232" cy="288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96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/>
            <a:r>
              <a:rPr lang="en-US" dirty="0"/>
              <a:t>If we use the drop1 function with the argument test=“Chi”, it will tell us the significance of each coefficient based on the deviance of the full model compared to the model with all but that predictor.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The numbers aren’t the same for Bidders, but that’s because the prior case is giving us its significance in the model with only Bidders as a predictor. This is their significance in the full model.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362200"/>
            <a:ext cx="6082665" cy="199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3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Logistic regression allows us to predict the probability of a binary response using a logistic function of the predictors.</a:t>
            </a:r>
          </a:p>
          <a:p>
            <a:pPr marL="857250" lvl="1" indent="-457200">
              <a:buFont typeface="+mj-lt"/>
              <a:buAutoNum type="alphaLcParenR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Parameter estimation for logistic regression models must be performed using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maximum likelihood estimation</a:t>
            </a:r>
            <a:r>
              <a:rPr lang="en-US" dirty="0"/>
              <a:t>, since the true probability is unknown to compute a residual.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likelihood</a:t>
            </a:r>
            <a:r>
              <a:rPr lang="en-US" dirty="0"/>
              <a:t>, or </a:t>
            </a:r>
            <a:r>
              <a:rPr lang="en-US" dirty="0">
                <a:solidFill>
                  <a:srgbClr val="0070C0"/>
                </a:solidFill>
              </a:rPr>
              <a:t>deviance</a:t>
            </a:r>
            <a:r>
              <a:rPr lang="en-US" dirty="0"/>
              <a:t>, can also be used to test </a:t>
            </a:r>
            <a:r>
              <a:rPr lang="en-US" dirty="0">
                <a:solidFill>
                  <a:srgbClr val="0070C0"/>
                </a:solidFill>
              </a:rPr>
              <a:t>model utility </a:t>
            </a:r>
            <a:r>
              <a:rPr lang="en-US" dirty="0"/>
              <a:t>against a null model. </a:t>
            </a:r>
            <a:r>
              <a:rPr lang="en-US" dirty="0">
                <a:solidFill>
                  <a:srgbClr val="00B050"/>
                </a:solidFill>
              </a:rPr>
              <a:t>Partial likelihood </a:t>
            </a:r>
            <a:r>
              <a:rPr lang="en-US" dirty="0"/>
              <a:t>can be used to assess </a:t>
            </a:r>
            <a:r>
              <a:rPr lang="en-US" dirty="0">
                <a:solidFill>
                  <a:srgbClr val="00B050"/>
                </a:solidFill>
              </a:rPr>
              <a:t>parameter significance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4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/>
                <a:r>
                  <a:rPr lang="en-US" dirty="0"/>
                  <a:t>When we have a binary response variable, the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link function </a:t>
                </a:r>
                <a:r>
                  <a:rPr lang="en-US" dirty="0"/>
                  <a:t>is the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logit</a:t>
                </a:r>
                <a:r>
                  <a:rPr lang="en-US" dirty="0"/>
                  <a:t> or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logistic</a:t>
                </a:r>
                <a:r>
                  <a:rPr lang="en-US" dirty="0"/>
                  <a:t> function, and E[Y] represents p=P(Y=1):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=0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/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/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called the odds, so we are predicting the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log-odds</a:t>
                </a:r>
                <a:r>
                  <a:rPr lang="en-US" dirty="0">
                    <a:solidFill>
                      <a:schemeClr val="tx1"/>
                    </a:solidFill>
                  </a:rPr>
                  <a:t> as a linear function of our predictors (which may be non-linear). </a:t>
                </a:r>
              </a:p>
              <a:p>
                <a:pPr marL="0" indent="0"/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/>
                <a:r>
                  <a:rPr lang="en-US" dirty="0">
                    <a:solidFill>
                      <a:schemeClr val="tx1"/>
                    </a:solidFill>
                  </a:rPr>
                  <a:t>This is the same as predicting </a:t>
                </a:r>
                <a:r>
                  <a:rPr lang="en-US" i="1" dirty="0">
                    <a:solidFill>
                      <a:schemeClr val="tx1"/>
                    </a:solidFill>
                  </a:rPr>
                  <a:t>p</a:t>
                </a:r>
                <a:r>
                  <a:rPr lang="en-US" dirty="0">
                    <a:solidFill>
                      <a:schemeClr val="tx1"/>
                    </a:solidFill>
                  </a:rPr>
                  <a:t> as a logistic function of our predictors: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/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444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82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Function for P(Y=1) and P(Y=0)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1"/>
          <a:stretch/>
        </p:blipFill>
        <p:spPr>
          <a:xfrm>
            <a:off x="1143000" y="1576102"/>
            <a:ext cx="7149031" cy="4086795"/>
          </a:xfrm>
        </p:spPr>
      </p:pic>
    </p:spTree>
    <p:extLst>
      <p:ext uri="{BB962C8B-B14F-4D97-AF65-F5344CB8AC3E}">
        <p14:creationId xmlns:p14="http://schemas.microsoft.com/office/powerpoint/2010/main" val="2595145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How do we estimate the parameters </a:t>
            </a:r>
            <a:r>
              <a:rPr lang="el-GR" dirty="0"/>
              <a:t>β</a:t>
            </a:r>
            <a:r>
              <a:rPr lang="en-US" dirty="0"/>
              <a:t> for logistic regression?</a:t>
            </a:r>
          </a:p>
          <a:p>
            <a:endParaRPr lang="en-US" dirty="0"/>
          </a:p>
          <a:p>
            <a:r>
              <a:rPr lang="en-US" dirty="0"/>
              <a:t>How do we estimate them for linear regression?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Find the values which minimize the sum of squared errors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/>
            <a:r>
              <a:rPr lang="en-US" dirty="0">
                <a:solidFill>
                  <a:schemeClr val="tx1"/>
                </a:solidFill>
              </a:rPr>
              <a:t>What are our errors in logistic regression? </a:t>
            </a:r>
          </a:p>
          <a:p>
            <a:pPr marL="461963" indent="0"/>
            <a:r>
              <a:rPr lang="en-US" dirty="0">
                <a:solidFill>
                  <a:schemeClr val="tx1"/>
                </a:solidFill>
              </a:rPr>
              <a:t>We’re predicting a probability of occurrence, but we don’t observe the probability, we only observe a binary 0/1 response. </a:t>
            </a:r>
          </a:p>
          <a:p>
            <a:pPr marL="0" indent="0"/>
            <a:endParaRPr lang="en-US" dirty="0">
              <a:solidFill>
                <a:schemeClr val="tx1"/>
              </a:solidFill>
            </a:endParaRPr>
          </a:p>
          <a:p>
            <a:pPr marL="0" indent="0"/>
            <a:r>
              <a:rPr lang="en-US" dirty="0">
                <a:solidFill>
                  <a:srgbClr val="0070C0"/>
                </a:solidFill>
              </a:rPr>
              <a:t>If we don’t know the true probability, we can’t compute a residual, and therefore can’t minimize the sum of squared errors.</a:t>
            </a:r>
          </a:p>
        </p:txBody>
      </p:sp>
    </p:spTree>
    <p:extLst>
      <p:ext uri="{BB962C8B-B14F-4D97-AF65-F5344CB8AC3E}">
        <p14:creationId xmlns:p14="http://schemas.microsoft.com/office/powerpoint/2010/main" val="344786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In logistic regression we need to use a different objective function for parameter estimation.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Rather than finding the parameters that minimize the sum of squared errors, we find the parameters under which we would be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most likely </a:t>
            </a:r>
            <a:r>
              <a:rPr lang="en-US" dirty="0"/>
              <a:t>to observe the binary responses we did.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This is called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maximum likelihood estimation </a:t>
            </a:r>
            <a:r>
              <a:rPr lang="en-US" dirty="0"/>
              <a:t>(MLE).</a:t>
            </a:r>
          </a:p>
        </p:txBody>
      </p:sp>
    </p:spTree>
    <p:extLst>
      <p:ext uri="{BB962C8B-B14F-4D97-AF65-F5344CB8AC3E}">
        <p14:creationId xmlns:p14="http://schemas.microsoft.com/office/powerpoint/2010/main" val="366964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estimation (MLE)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/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Maximum likelihood estimation </a:t>
                </a:r>
                <a:r>
                  <a:rPr lang="en-US" dirty="0"/>
                  <a:t>finds the parameters that maximize the </a:t>
                </a:r>
                <a:r>
                  <a:rPr lang="en-US" dirty="0">
                    <a:solidFill>
                      <a:srgbClr val="0070C0"/>
                    </a:solidFill>
                  </a:rPr>
                  <a:t>likelihood function</a:t>
                </a:r>
              </a:p>
              <a:p>
                <a:endParaRPr lang="en-US" dirty="0">
                  <a:solidFill>
                    <a:srgbClr val="0070C0"/>
                  </a:solidFill>
                </a:endParaRPr>
              </a:p>
              <a:p>
                <a:pPr marL="0" indent="0"/>
                <a:r>
                  <a:rPr lang="en-US" dirty="0">
                    <a:solidFill>
                      <a:schemeClr val="tx1"/>
                    </a:solidFill>
                  </a:rPr>
                  <a:t>The </a:t>
                </a:r>
                <a:r>
                  <a:rPr lang="en-US" dirty="0">
                    <a:solidFill>
                      <a:srgbClr val="0070C0"/>
                    </a:solidFill>
                  </a:rPr>
                  <a:t>likelihood function </a:t>
                </a:r>
                <a:r>
                  <a:rPr lang="en-US" dirty="0">
                    <a:solidFill>
                      <a:schemeClr val="tx1"/>
                    </a:solidFill>
                  </a:rPr>
                  <a:t>is the probability of observing exactly what was observed as a function of different parameter values: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/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/>
                <a:r>
                  <a:rPr lang="en-US" dirty="0">
                    <a:solidFill>
                      <a:schemeClr val="tx1"/>
                    </a:solidFill>
                  </a:rPr>
                  <a:t>If all of our observations are independent, an assumption of both linear and logistic regression, then</a:t>
                </a:r>
              </a:p>
              <a:p>
                <a:pPr mar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50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48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CMU Bright" panose="020B0604020202020204" charset="0"/>
                    <a:ea typeface="CMU Bright" panose="020B0604020202020204" charset="0"/>
                    <a:cs typeface="CMU Bright" panose="020B0604020202020204" charset="0"/>
                  </a:rPr>
                  <a:t>We want to find </a:t>
                </a:r>
                <a:r>
                  <a:rPr lang="el-GR" dirty="0">
                    <a:solidFill>
                      <a:schemeClr val="tx1"/>
                    </a:solidFill>
                    <a:latin typeface="CMU Bright" panose="020B0604020202020204" charset="0"/>
                    <a:ea typeface="CMU Bright" panose="020B0604020202020204" charset="0"/>
                    <a:cs typeface="CMU Bright" panose="020B0604020202020204" charset="0"/>
                  </a:rPr>
                  <a:t>β</a:t>
                </a:r>
                <a:r>
                  <a:rPr lang="en-US" dirty="0">
                    <a:solidFill>
                      <a:schemeClr val="tx1"/>
                    </a:solidFill>
                    <a:latin typeface="CMU Bright" panose="020B0604020202020204" charset="0"/>
                    <a:ea typeface="CMU Bright" panose="020B0604020202020204" charset="0"/>
                    <a:cs typeface="CMU Bright" panose="020B0604020202020204" charset="0"/>
                  </a:rPr>
                  <a:t> that maximizes: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So what is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? We know: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We can represent this in the likelihood function 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𝑋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03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90000"/>
          </a:schemeClr>
        </a:solidFill>
        <a:ln>
          <a:solidFill>
            <a:schemeClr val="bg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31407</TotalTime>
  <Words>2019</Words>
  <Application>Microsoft Office PowerPoint</Application>
  <PresentationFormat>On-screen Show (4:3)</PresentationFormat>
  <Paragraphs>208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Gill Sans MT</vt:lpstr>
      <vt:lpstr>CMU Bright</vt:lpstr>
      <vt:lpstr>Cambria Math</vt:lpstr>
      <vt:lpstr>Arial</vt:lpstr>
      <vt:lpstr>Calibri Light</vt:lpstr>
      <vt:lpstr>Calibri</vt:lpstr>
      <vt:lpstr>Office Theme</vt:lpstr>
      <vt:lpstr>Generalized Linear Models 2 (GLM)</vt:lpstr>
      <vt:lpstr>Organization of lecture</vt:lpstr>
      <vt:lpstr>Review of Generalized Linear Models (GLMs)</vt:lpstr>
      <vt:lpstr>Logistic Regression</vt:lpstr>
      <vt:lpstr>Logistic Function for P(Y=1) and P(Y=0)</vt:lpstr>
      <vt:lpstr>Parameter estimation</vt:lpstr>
      <vt:lpstr>Parameter estimation</vt:lpstr>
      <vt:lpstr>Maximum likelihood estimation (MLE)</vt:lpstr>
      <vt:lpstr>Maximum likelihood estimation</vt:lpstr>
      <vt:lpstr>Maximum likelihood estimation</vt:lpstr>
      <vt:lpstr>Example logistic regression problem</vt:lpstr>
      <vt:lpstr>Road bid collusion problem</vt:lpstr>
      <vt:lpstr>Road bid collusion problem</vt:lpstr>
      <vt:lpstr>Road bid collusion problem</vt:lpstr>
      <vt:lpstr>Road bid collusion problem</vt:lpstr>
      <vt:lpstr>Fitting the GLM</vt:lpstr>
      <vt:lpstr>Interpreting the logistic regression model</vt:lpstr>
      <vt:lpstr>Interpreting the logistic regression model</vt:lpstr>
      <vt:lpstr>Interpreting the logistic regression model</vt:lpstr>
      <vt:lpstr>Interpreting logistic regression coefficients</vt:lpstr>
      <vt:lpstr>Model and Coefficient Significance</vt:lpstr>
      <vt:lpstr>Model utility test for logistic regression</vt:lpstr>
      <vt:lpstr>Model utility for logistic regression</vt:lpstr>
      <vt:lpstr>Model utility for logistic regression</vt:lpstr>
      <vt:lpstr>Deviance test statistic</vt:lpstr>
      <vt:lpstr>Deviance test for model utility</vt:lpstr>
      <vt:lpstr>Deviance to compare nested models</vt:lpstr>
      <vt:lpstr>Comparing a main effects and interaction model</vt:lpstr>
      <vt:lpstr>Comparing a main effects and interaction model</vt:lpstr>
      <vt:lpstr>Deviance test for coefficient significance</vt:lpstr>
      <vt:lpstr>Parameter significance</vt:lpstr>
      <vt:lpstr>Parameter significance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Jon Herman</dc:creator>
  <cp:lastModifiedBy>Quinn, Julianne Dorothy (jdq6nn)</cp:lastModifiedBy>
  <cp:revision>875</cp:revision>
  <dcterms:created xsi:type="dcterms:W3CDTF">2006-08-16T00:00:00Z</dcterms:created>
  <dcterms:modified xsi:type="dcterms:W3CDTF">2020-10-17T03:36:59Z</dcterms:modified>
</cp:coreProperties>
</file>