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305" r:id="rId3"/>
    <p:sldId id="343" r:id="rId4"/>
    <p:sldId id="340" r:id="rId5"/>
    <p:sldId id="344" r:id="rId6"/>
    <p:sldId id="370" r:id="rId7"/>
    <p:sldId id="345" r:id="rId8"/>
    <p:sldId id="346" r:id="rId9"/>
    <p:sldId id="341" r:id="rId10"/>
    <p:sldId id="347" r:id="rId11"/>
    <p:sldId id="348" r:id="rId12"/>
    <p:sldId id="339" r:id="rId13"/>
    <p:sldId id="349" r:id="rId14"/>
    <p:sldId id="308" r:id="rId15"/>
    <p:sldId id="309" r:id="rId16"/>
    <p:sldId id="333" r:id="rId17"/>
    <p:sldId id="350" r:id="rId18"/>
    <p:sldId id="351" r:id="rId19"/>
    <p:sldId id="310" r:id="rId20"/>
    <p:sldId id="354" r:id="rId21"/>
    <p:sldId id="353" r:id="rId22"/>
    <p:sldId id="355" r:id="rId23"/>
    <p:sldId id="356" r:id="rId24"/>
    <p:sldId id="359" r:id="rId25"/>
    <p:sldId id="358" r:id="rId26"/>
    <p:sldId id="360" r:id="rId27"/>
    <p:sldId id="362" r:id="rId28"/>
    <p:sldId id="366" r:id="rId29"/>
    <p:sldId id="334" r:id="rId30"/>
    <p:sldId id="367" r:id="rId31"/>
    <p:sldId id="368" r:id="rId32"/>
    <p:sldId id="335" r:id="rId33"/>
    <p:sldId id="336" r:id="rId34"/>
    <p:sldId id="337" r:id="rId35"/>
    <p:sldId id="369" r:id="rId36"/>
    <p:sldId id="338" r:id="rId37"/>
    <p:sldId id="371" r:id="rId3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Calibri Light" panose="020F0302020204030204" pitchFamily="34" charset="0"/>
      <p:regular r:id="rId45"/>
      <p:italic r:id="rId46"/>
    </p:embeddedFont>
    <p:embeddedFont>
      <p:font typeface="Cambria Math" panose="02040503050406030204" pitchFamily="18" charset="0"/>
      <p:regular r:id="rId47"/>
    </p:embeddedFont>
    <p:embeddedFont>
      <p:font typeface="CMU Bright" panose="020B0604020202020204" charset="0"/>
      <p:regular r:id="rId48"/>
      <p:bold r:id="rId49"/>
      <p:italic r:id="rId50"/>
      <p:boldItalic r:id="rId51"/>
    </p:embeddedFont>
    <p:embeddedFont>
      <p:font typeface="Gill Sans MT" panose="020B0502020104020203" pitchFamily="34" charset="0"/>
      <p:regular r:id="rId52"/>
      <p:bold r:id="rId53"/>
      <p:italic r:id="rId54"/>
      <p:boldItalic r:id="rId5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anne Quinn" initials="JQ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70C0"/>
    <a:srgbClr val="F747E6"/>
    <a:srgbClr val="9B1595"/>
    <a:srgbClr val="994D00"/>
    <a:srgbClr val="4DAF4A"/>
    <a:srgbClr val="AC0000"/>
    <a:srgbClr val="984EA3"/>
    <a:srgbClr val="080808"/>
    <a:srgbClr val="F5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C27522-3D66-4EFC-87D2-C7930BB95221}" v="1" dt="2020-05-07T02:34:46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061" autoAdjust="0"/>
  </p:normalViewPr>
  <p:slideViewPr>
    <p:cSldViewPr>
      <p:cViewPr varScale="1">
        <p:scale>
          <a:sx n="102" d="100"/>
          <a:sy n="102" d="100"/>
        </p:scale>
        <p:origin x="732" y="6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presProps" Target="presProps.xml"/><Relationship Id="rId61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90C27522-3D66-4EFC-87D2-C7930BB95221}"/>
    <pc:docChg chg="addSld">
      <pc:chgData name="" userId="" providerId="" clId="Web-{90C27522-3D66-4EFC-87D2-C7930BB95221}" dt="2020-05-07T02:34:46.912" v="0"/>
      <pc:docMkLst>
        <pc:docMk/>
      </pc:docMkLst>
      <pc:sldChg chg="new">
        <pc:chgData name="" userId="" providerId="" clId="Web-{90C27522-3D66-4EFC-87D2-C7930BB95221}" dt="2020-05-07T02:34:46.912" v="0"/>
        <pc:sldMkLst>
          <pc:docMk/>
          <pc:sldMk cId="1611721982" sldId="25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2FEDD-B18D-4F08-B90A-F02966C56EE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97F78-A2D2-4017-94F3-8344B8CF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AB784-4AF1-413D-AB7B-F5436CAD37B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B61EE-8620-4879-91C8-A7D2C140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80808"/>
                </a:solidFill>
                <a:latin typeface="Gill Sans MT" panose="020B0502020104020203" pitchFamily="34" charset="0"/>
                <a:ea typeface="CMU Sans Serif" panose="02000603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19 October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495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457200" y="1071324"/>
            <a:ext cx="8229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3D0146-D179-464F-AB23-2BB8C64D0727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19 October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7DE668-E942-4BA9-8F38-851D79671806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19 October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48200"/>
          </a:xfrm>
        </p:spPr>
        <p:txBody>
          <a:bodyPr/>
          <a:lstStyle>
            <a:lvl2pPr marL="742950" indent="-285750">
              <a:buFont typeface="Arial" panose="020B0604020202020204" pitchFamily="34" charset="0"/>
              <a:buChar char="•"/>
              <a:defRPr sz="24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2pPr>
            <a:lvl3pPr>
              <a:defRPr sz="20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3pPr>
            <a:lvl4pPr>
              <a:defRPr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4pPr>
            <a:lvl5pPr>
              <a:defRPr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457200" y="1071324"/>
            <a:ext cx="8229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6AB3F3-14ED-482D-8C7C-3C174C867BFE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19 October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AF4F21-20B7-4011-8948-4F6A5B631102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19 October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2pPr>
            <a:lvl3pPr>
              <a:defRPr sz="20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3pPr>
            <a:lvl4pPr>
              <a:defRPr sz="18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4pPr>
            <a:lvl5pPr>
              <a:defRPr sz="18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2pPr>
            <a:lvl3pPr>
              <a:defRPr sz="20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3pPr>
            <a:lvl4pPr>
              <a:defRPr sz="18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4pPr>
            <a:lvl5pPr>
              <a:defRPr sz="18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457200" y="1071324"/>
            <a:ext cx="8229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67EACDA-E3B5-4748-B362-EF15AD5021A4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19 October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792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35162"/>
            <a:ext cx="4040188" cy="4084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792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35162"/>
            <a:ext cx="4041775" cy="4084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457200" y="1071324"/>
            <a:ext cx="8229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3E7CA5B-6634-4D68-BBEE-E23D6A65A00F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19 October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457200" y="1071324"/>
            <a:ext cx="8229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ABF768-4B8D-4443-ADBF-91227F7BE559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19 October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99FE01-A349-4D4A-89C2-9337B0B39F03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19 October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4B8CEA-3483-4415-8F70-148251CC7B12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19 October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259C88-1912-488D-825C-A0DEFFE63BF9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19 October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24600" y="6440951"/>
            <a:ext cx="1143000" cy="295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</a:lstStyle>
          <a:p>
            <a:fld id="{106453D6-5E8B-4273-A821-4A4E06412C82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40951"/>
            <a:ext cx="11430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2743200" y="6416041"/>
            <a:ext cx="6019800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va logo">
            <a:extLst>
              <a:ext uri="{FF2B5EF4-FFF2-40B4-BE49-F238E27FC236}">
                <a16:creationId xmlns:a16="http://schemas.microsoft.com/office/drawing/2014/main" id="{997F4BF2-E6A3-4E30-A0E4-767185C6E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125534"/>
            <a:ext cx="2514600" cy="63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rgbClr val="080808"/>
          </a:solidFill>
          <a:latin typeface="Gill Sans MT" panose="020B0502020104020203" pitchFamily="34" charset="0"/>
          <a:ea typeface="CMU Sans Serif" panose="02000603000000000000" pitchFamily="2" charset="0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rgbClr val="080808"/>
          </a:solidFill>
          <a:latin typeface="CMU Bright" panose="02000603000000000000" pitchFamily="2" charset="0"/>
          <a:ea typeface="CMU Bright" panose="02000603000000000000" pitchFamily="2" charset="0"/>
          <a:cs typeface="CMU Bright" panose="02000603000000000000" pitchFamily="2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8B8A9-F440-4A7A-891F-E5FA0F42CF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Generalized Linear Models 3 (GLM)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36DF8-96FC-4ADB-901C-8F726D7A0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SYS 4021/6021</a:t>
            </a:r>
          </a:p>
          <a:p>
            <a:r>
              <a:rPr lang="en-US" dirty="0"/>
              <a:t>Laura Barnes and Julianne Quinn</a:t>
            </a:r>
          </a:p>
        </p:txBody>
      </p:sp>
    </p:spTree>
    <p:extLst>
      <p:ext uri="{BB962C8B-B14F-4D97-AF65-F5344CB8AC3E}">
        <p14:creationId xmlns:p14="http://schemas.microsoft.com/office/powerpoint/2010/main" val="1611721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 in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/>
            <a:r>
              <a:rPr lang="en-US" dirty="0"/>
              <a:t>Variable selection in logistic regression is similar to variable selection in linear regression.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We can use a partial likelihood test to determine significance, but this isn’t ideal for the same reason a t-test isn’t: test multiplicity.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Criterion based metrics still apply, and we can still use automated selection methods.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But test sets and cross-validation are even more important for logistic regression because we care more about prediction out of sample than inference on model coefficients.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36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sets for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/>
              <a:t>Similar to linear regression, we split our data into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dirty="0"/>
              <a:t>2/3 for training 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dirty="0"/>
              <a:t>1/3 for testing.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In linear regression, we use </a:t>
            </a:r>
            <a:r>
              <a:rPr lang="en-US" dirty="0" err="1"/>
              <a:t>pMSE</a:t>
            </a:r>
            <a:r>
              <a:rPr lang="en-US" dirty="0"/>
              <a:t> on the test set as our evaluation metric. What should it be for logistic regression?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Since we care about classification into binary categories, we need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decision function </a:t>
            </a:r>
            <a:r>
              <a:rPr lang="en-US" dirty="0"/>
              <a:t>to map probabilities to categories.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Based on the decision function, we can count our total misclassification errors: </a:t>
            </a:r>
            <a:r>
              <a:rPr lang="en-US" dirty="0">
                <a:solidFill>
                  <a:srgbClr val="00B050"/>
                </a:solidFill>
              </a:rPr>
              <a:t>false positives </a:t>
            </a:r>
            <a:r>
              <a:rPr lang="en-US" dirty="0"/>
              <a:t>+ </a:t>
            </a:r>
            <a:r>
              <a:rPr lang="en-US" dirty="0">
                <a:solidFill>
                  <a:srgbClr val="0070C0"/>
                </a:solidFill>
              </a:rPr>
              <a:t>false negatives</a:t>
            </a:r>
          </a:p>
        </p:txBody>
      </p:sp>
    </p:spTree>
    <p:extLst>
      <p:ext uri="{BB962C8B-B14F-4D97-AF65-F5344CB8AC3E}">
        <p14:creationId xmlns:p14="http://schemas.microsoft.com/office/powerpoint/2010/main" val="4465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1295400"/>
            <a:ext cx="6197600" cy="4648200"/>
          </a:xfrm>
        </p:spPr>
      </p:pic>
    </p:spTree>
    <p:extLst>
      <p:ext uri="{BB962C8B-B14F-4D97-AF65-F5344CB8AC3E}">
        <p14:creationId xmlns:p14="http://schemas.microsoft.com/office/powerpoint/2010/main" val="508583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/>
                <a:r>
                  <a:rPr lang="en-US" dirty="0"/>
                  <a:t>A decision function maps the probability/odds of an event to a finite set of categories.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For logistic regression, we choose a threshold, T, for the probability of the event. If P(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i</a:t>
                </a:r>
                <a:r>
                  <a:rPr lang="en-US" dirty="0"/>
                  <a:t>=1) &gt; T, we predict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otherwise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/>
                <a:endParaRPr lang="en-US" baseline="-25000" dirty="0"/>
              </a:p>
              <a:p>
                <a:pPr marL="0" indent="0"/>
                <a:r>
                  <a:rPr lang="en-US" dirty="0"/>
                  <a:t>A threshold T=0.5 is “risk neutral”; false positives and false negatives are weighted equally. 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If T&gt;0.5, we prefer false negatives to false positives and vice versa.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837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0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classification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The R package </a:t>
            </a:r>
            <a:r>
              <a:rPr lang="en-US" dirty="0" err="1"/>
              <a:t>bestglm</a:t>
            </a:r>
            <a:r>
              <a:rPr lang="en-US" dirty="0"/>
              <a:t> has a dataset on heart disease in a heart disease-high region of South Africa.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We want to predict whether an individual will have coronary heart disease (</a:t>
            </a:r>
            <a:r>
              <a:rPr lang="en-US" dirty="0" err="1"/>
              <a:t>chd</a:t>
            </a:r>
            <a:r>
              <a:rPr lang="en-US" dirty="0"/>
              <a:t>) as a function of their personal and family health history.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874" y="4648200"/>
            <a:ext cx="6484239" cy="14409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49865" b="83684"/>
          <a:stretch/>
        </p:blipFill>
        <p:spPr>
          <a:xfrm>
            <a:off x="2235988" y="3758972"/>
            <a:ext cx="4672013" cy="73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6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heart disease models in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compare the performance of 3 models in testing:</a:t>
            </a:r>
          </a:p>
          <a:p>
            <a:pPr marL="914400" indent="-452438">
              <a:buAutoNum type="arabicParenR"/>
            </a:pPr>
            <a:r>
              <a:rPr lang="en-US" dirty="0"/>
              <a:t>Main effects</a:t>
            </a:r>
          </a:p>
          <a:p>
            <a:pPr marL="914400" indent="-452438">
              <a:buAutoNum type="arabicParenR"/>
            </a:pPr>
            <a:r>
              <a:rPr lang="en-US" dirty="0"/>
              <a:t>Main effects + interactions</a:t>
            </a:r>
          </a:p>
          <a:p>
            <a:pPr marL="914400" indent="-452438">
              <a:buAutoNum type="arabicParenR"/>
            </a:pPr>
            <a:r>
              <a:rPr lang="en-US" dirty="0"/>
              <a:t>Stepwise from main effects + interactions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0526" r="9442" b="28947"/>
          <a:stretch/>
        </p:blipFill>
        <p:spPr>
          <a:xfrm>
            <a:off x="352505" y="3059677"/>
            <a:ext cx="8438990" cy="2267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621" y="5441720"/>
            <a:ext cx="6826758" cy="51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7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effects true vs. fitted plot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68" y="1523373"/>
            <a:ext cx="7440063" cy="4496427"/>
          </a:xfrm>
        </p:spPr>
      </p:pic>
      <p:cxnSp>
        <p:nvCxnSpPr>
          <p:cNvPr id="5" name="Straight Connector 4"/>
          <p:cNvCxnSpPr/>
          <p:nvPr/>
        </p:nvCxnSpPr>
        <p:spPr>
          <a:xfrm>
            <a:off x="5120640" y="1600200"/>
            <a:ext cx="0" cy="388620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87240" y="1143000"/>
            <a:ext cx="1066800" cy="380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T=0.5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81600" y="3543300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15000" y="3358634"/>
                <a:ext cx="2362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Predict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358634"/>
                <a:ext cx="2362200" cy="369332"/>
              </a:xfrm>
              <a:prstGeom prst="rect">
                <a:avLst/>
              </a:prstGeom>
              <a:blipFill>
                <a:blip r:embed="rId3"/>
                <a:stretch>
                  <a:fillRect l="-2326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4495800" y="3543300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55621" y="3358634"/>
                <a:ext cx="2362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Predict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0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621" y="3358634"/>
                <a:ext cx="2362200" cy="369332"/>
              </a:xfrm>
              <a:prstGeom prst="rect">
                <a:avLst/>
              </a:prstGeom>
              <a:blipFill>
                <a:blip r:embed="rId4"/>
                <a:stretch>
                  <a:fillRect l="-206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181600" y="1600200"/>
            <a:ext cx="2895600" cy="30354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91640" y="5174316"/>
            <a:ext cx="3429000" cy="30354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00800" y="192128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True Positives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91639" y="480498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True Negatives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81600" y="5174316"/>
            <a:ext cx="2133600" cy="303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828800" y="1594234"/>
            <a:ext cx="3291840" cy="303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638800" y="480633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False Positives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28799" y="189778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 Negatives</a:t>
            </a:r>
          </a:p>
        </p:txBody>
      </p:sp>
    </p:spTree>
    <p:extLst>
      <p:ext uri="{BB962C8B-B14F-4D97-AF65-F5344CB8AC3E}">
        <p14:creationId xmlns:p14="http://schemas.microsoft.com/office/powerpoint/2010/main" val="357090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  <p:bldP spid="14" grpId="0" animBg="1"/>
      <p:bldP spid="15" grpId="0" animBg="1"/>
      <p:bldP spid="16" grpId="0"/>
      <p:bldP spid="17" grpId="0"/>
      <p:bldP spid="18" grpId="0" animBg="1"/>
      <p:bldP spid="19" grpId="0" animBg="1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effects true vs. fitted plot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68" y="1523373"/>
            <a:ext cx="7440063" cy="4496427"/>
          </a:xfrm>
        </p:spPr>
      </p:pic>
      <p:cxnSp>
        <p:nvCxnSpPr>
          <p:cNvPr id="5" name="Straight Connector 4"/>
          <p:cNvCxnSpPr/>
          <p:nvPr/>
        </p:nvCxnSpPr>
        <p:spPr>
          <a:xfrm>
            <a:off x="5971032" y="1594234"/>
            <a:ext cx="0" cy="388620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37632" y="1137661"/>
            <a:ext cx="1066800" cy="380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T=0.6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019800" y="3537334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527933" y="3352668"/>
                <a:ext cx="2362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Predict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933" y="3352668"/>
                <a:ext cx="2362200" cy="369332"/>
              </a:xfrm>
              <a:prstGeom prst="rect">
                <a:avLst/>
              </a:prstGeom>
              <a:blipFill>
                <a:blip r:embed="rId3"/>
                <a:stretch>
                  <a:fillRect l="-2326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5394960" y="3537334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54781" y="3352668"/>
                <a:ext cx="2362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Predict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0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781" y="3352668"/>
                <a:ext cx="2362200" cy="369332"/>
              </a:xfrm>
              <a:prstGeom prst="rect">
                <a:avLst/>
              </a:prstGeom>
              <a:blipFill>
                <a:blip r:embed="rId4"/>
                <a:stretch>
                  <a:fillRect l="-2326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971030" y="1600200"/>
            <a:ext cx="2106170" cy="30354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91639" y="5174316"/>
            <a:ext cx="4279391" cy="30354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00800" y="192128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True Positives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91639" y="480498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True Negatives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13704" y="5174316"/>
            <a:ext cx="1301495" cy="303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828800" y="1594234"/>
            <a:ext cx="4038600" cy="303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777432" y="482048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False Positives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28799" y="189778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 Negatives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543800" y="4876800"/>
            <a:ext cx="0" cy="601062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691639" y="1594234"/>
            <a:ext cx="0" cy="601062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315557" y="1137661"/>
            <a:ext cx="0" cy="380373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417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effects true vs. fitted plot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68" y="1523373"/>
            <a:ext cx="7440063" cy="4496427"/>
          </a:xfrm>
        </p:spPr>
      </p:pic>
      <p:cxnSp>
        <p:nvCxnSpPr>
          <p:cNvPr id="5" name="Straight Connector 4"/>
          <p:cNvCxnSpPr/>
          <p:nvPr/>
        </p:nvCxnSpPr>
        <p:spPr>
          <a:xfrm>
            <a:off x="4274819" y="1600200"/>
            <a:ext cx="0" cy="388620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41419" y="1143000"/>
            <a:ext cx="1066800" cy="380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T=0.4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335779" y="3543300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69179" y="3358634"/>
                <a:ext cx="2362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Predict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179" y="3358634"/>
                <a:ext cx="2362200" cy="369332"/>
              </a:xfrm>
              <a:prstGeom prst="rect">
                <a:avLst/>
              </a:prstGeom>
              <a:blipFill>
                <a:blip r:embed="rId3"/>
                <a:stretch>
                  <a:fillRect l="-2326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3649979" y="3543300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09800" y="3358634"/>
                <a:ext cx="2362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Predict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0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358634"/>
                <a:ext cx="2362200" cy="369332"/>
              </a:xfrm>
              <a:prstGeom prst="rect">
                <a:avLst/>
              </a:prstGeom>
              <a:blipFill>
                <a:blip r:embed="rId4"/>
                <a:stretch>
                  <a:fillRect l="-2326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4482030" y="1600200"/>
            <a:ext cx="3595170" cy="30354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91640" y="5174316"/>
            <a:ext cx="2446019" cy="30354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00800" y="192128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True Positives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91639" y="480498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True Negatives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74819" y="5174316"/>
            <a:ext cx="3040381" cy="303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828800" y="1594234"/>
            <a:ext cx="2446019" cy="303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638800" y="480633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False Positives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28799" y="189778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 Negatives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543800" y="4876800"/>
            <a:ext cx="0" cy="601062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691639" y="1594234"/>
            <a:ext cx="0" cy="601062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648200" y="1137661"/>
            <a:ext cx="0" cy="380373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326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We can compare the true and false positives and negatives across models in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confusion matrix </a:t>
            </a:r>
            <a:r>
              <a:rPr lang="en-US" dirty="0"/>
              <a:t>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score table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013" y="2362200"/>
            <a:ext cx="5125974" cy="323621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327648" y="2340864"/>
            <a:ext cx="3048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05600" y="3390900"/>
            <a:ext cx="3048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14630" y="4453128"/>
            <a:ext cx="3048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867400" y="2563117"/>
            <a:ext cx="141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Threshold T</a:t>
            </a:r>
          </a:p>
        </p:txBody>
      </p:sp>
    </p:spTree>
    <p:extLst>
      <p:ext uri="{BB962C8B-B14F-4D97-AF65-F5344CB8AC3E}">
        <p14:creationId xmlns:p14="http://schemas.microsoft.com/office/powerpoint/2010/main" val="396733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Model evaluation for generalized linear models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/>
              <a:t>Diagnostics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/>
              <a:t>Variable selection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Decision functions to map probabilities to classifications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/>
              <a:t>Types of classification error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/>
              <a:t>Receiver Operator Characteristic (ROC) curves of classification errors for different decision functions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Principal Components Regression (PCR).</a:t>
            </a:r>
          </a:p>
        </p:txBody>
      </p:sp>
    </p:spTree>
    <p:extLst>
      <p:ext uri="{BB962C8B-B14F-4D97-AF65-F5344CB8AC3E}">
        <p14:creationId xmlns:p14="http://schemas.microsoft.com/office/powerpoint/2010/main" val="25859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We can compare the true and false positives and negatives across models in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confusion matrix </a:t>
            </a:r>
            <a:r>
              <a:rPr lang="en-US" dirty="0"/>
              <a:t>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score table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013" y="2362200"/>
            <a:ext cx="5125974" cy="32362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76600" y="3048000"/>
            <a:ext cx="4572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33800" y="297763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False positives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293692" y="4103132"/>
            <a:ext cx="4572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93692" y="5157620"/>
            <a:ext cx="4572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51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We can compare the true and false positives and negatives across models in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confusion matrix </a:t>
            </a:r>
            <a:r>
              <a:rPr lang="en-US" dirty="0"/>
              <a:t>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score table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013" y="2362200"/>
            <a:ext cx="5125974" cy="32362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36492" y="3226832"/>
            <a:ext cx="4572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57600" y="315491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False negatives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836492" y="4281320"/>
            <a:ext cx="4572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36492" y="5335808"/>
            <a:ext cx="4572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41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changed the threshold?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/>
                <a:r>
                  <a:rPr lang="en-US" dirty="0"/>
                  <a:t>A Receiver Operator Characteristic (ROC) curve allows us to compare models at different thresholds of the decision function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It plots the True Positive Rate (TPR) vs. the False Positive Rate (FPR)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What is 1-TPR? 1-FPR?</a:t>
                </a:r>
              </a:p>
              <a:p>
                <a:pPr marL="0" indent="0"/>
                <a:endParaRPr lang="en-US" dirty="0"/>
              </a:p>
              <a:p>
                <a:pPr marL="0" indent="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837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04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True/False Positive/Negative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/>
                <a:r>
                  <a:rPr lang="en-US" dirty="0"/>
                  <a:t>What is 1-TPR?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082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True/False Positive/Negative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/>
                <a:r>
                  <a:rPr lang="en-US" dirty="0"/>
                  <a:t>What is 1-TPR?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False Negative Rate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𝐹𝑁𝑅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589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True/False Positive/Negative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𝑃𝑅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/>
                <a:r>
                  <a:rPr lang="en-US" dirty="0"/>
                  <a:t>What is 1-FPR?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𝑃𝑅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=0|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13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True/False Positive/Negative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𝑃𝑅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/>
                <a:r>
                  <a:rPr lang="en-US" dirty="0"/>
                  <a:t>What is 1-FPR?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True Negative Rate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𝑃𝑅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=0|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𝑁𝑅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198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ROC curve plots TPR vs. FPR</a:t>
            </a:r>
          </a:p>
          <a:p>
            <a:r>
              <a:rPr lang="en-US" dirty="0"/>
              <a:t>What’s the ideal point?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580" y="2209800"/>
            <a:ext cx="6252839" cy="3895212"/>
          </a:xfrm>
          <a:prstGeom prst="rect">
            <a:avLst/>
          </a:prstGeom>
        </p:spPr>
      </p:pic>
      <p:sp>
        <p:nvSpPr>
          <p:cNvPr id="5" name="5-Point Star 4"/>
          <p:cNvSpPr/>
          <p:nvPr/>
        </p:nvSpPr>
        <p:spPr>
          <a:xfrm>
            <a:off x="2039112" y="2450592"/>
            <a:ext cx="304800" cy="304800"/>
          </a:xfrm>
          <a:prstGeom prst="star5">
            <a:avLst/>
          </a:prstGeom>
          <a:solidFill>
            <a:srgbClr val="FFFF00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3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ROC curve plots TPR vs. FPR</a:t>
            </a:r>
          </a:p>
          <a:p>
            <a:r>
              <a:rPr lang="en-US" dirty="0"/>
              <a:t>How do we get FPR=0? TPR=1?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580" y="2209800"/>
            <a:ext cx="6252839" cy="3895212"/>
          </a:xfrm>
          <a:prstGeom prst="rect">
            <a:avLst/>
          </a:prstGeom>
        </p:spPr>
      </p:pic>
      <p:sp>
        <p:nvSpPr>
          <p:cNvPr id="5" name="5-Point Star 4"/>
          <p:cNvSpPr/>
          <p:nvPr/>
        </p:nvSpPr>
        <p:spPr>
          <a:xfrm>
            <a:off x="2039112" y="2450592"/>
            <a:ext cx="304800" cy="304800"/>
          </a:xfrm>
          <a:prstGeom prst="star5">
            <a:avLst/>
          </a:prstGeom>
          <a:solidFill>
            <a:srgbClr val="FFFF00">
              <a:alpha val="9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80090" y="28956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Label everything negative (T=1)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06510" y="2111737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Label everything positive (T=0)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305298" y="2120841"/>
            <a:ext cx="726122" cy="241359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191512" y="3541931"/>
            <a:ext cx="323088" cy="1944469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744255" y="2514600"/>
            <a:ext cx="494745" cy="9757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103120" y="5504688"/>
            <a:ext cx="152400" cy="152400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315200" y="2535974"/>
            <a:ext cx="152400" cy="152400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648712" y="2133600"/>
            <a:ext cx="627888" cy="76200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552403" y="4590365"/>
            <a:ext cx="152400" cy="152400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46943" y="3944034"/>
            <a:ext cx="152400" cy="152400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733800" y="3465731"/>
            <a:ext cx="152400" cy="152400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379280" y="3111441"/>
            <a:ext cx="152400" cy="152400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64422" y="2749327"/>
            <a:ext cx="152400" cy="152400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937444" y="3111441"/>
            <a:ext cx="2088426" cy="15551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21942" y="3801241"/>
            <a:ext cx="133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=1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2752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7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 for coronary heart disease models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31" y="1219200"/>
            <a:ext cx="7877937" cy="90944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107" y="2362200"/>
            <a:ext cx="5665784" cy="35295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97670" y="1219200"/>
            <a:ext cx="9862185" cy="5787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" y="2359152"/>
            <a:ext cx="5665784" cy="35295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08" y="1216152"/>
            <a:ext cx="9118092" cy="5551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" y="2359152"/>
            <a:ext cx="5665784" cy="352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7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Generalized Linear Models (GLMs)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/>
                <a:r>
                  <a:rPr lang="en-US" dirty="0"/>
                  <a:t>Generalized linear models (GLMs) extend regression modeling to include non-Gaussian-distributed response variables.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GLMs use a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link function </a:t>
                </a:r>
                <a:r>
                  <a:rPr lang="en-US" dirty="0"/>
                  <a:t>to relate the </a:t>
                </a:r>
                <a:r>
                  <a:rPr lang="en-US" dirty="0">
                    <a:solidFill>
                      <a:srgbClr val="0070C0"/>
                    </a:solidFill>
                  </a:rPr>
                  <a:t>mean of the response </a:t>
                </a:r>
                <a:r>
                  <a:rPr lang="en-US" dirty="0"/>
                  <a:t>to a </a:t>
                </a:r>
                <a:r>
                  <a:rPr lang="en-US" dirty="0">
                    <a:solidFill>
                      <a:srgbClr val="00B050"/>
                    </a:solidFill>
                  </a:rPr>
                  <a:t>linear function of the predictors </a:t>
                </a:r>
                <a:r>
                  <a:rPr lang="en-US" dirty="0"/>
                  <a:t>(where those predictors may be non-linear transformations of the original variables):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/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/>
                <a:r>
                  <a:rPr lang="en-US" dirty="0">
                    <a:solidFill>
                      <a:schemeClr val="tx1"/>
                    </a:solidFill>
                  </a:rPr>
                  <a:t>Technically, we assume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g(·) </a:t>
                </a:r>
                <a:r>
                  <a:rPr lang="en-US" dirty="0">
                    <a:solidFill>
                      <a:schemeClr val="tx1"/>
                    </a:solidFill>
                  </a:rPr>
                  <a:t>has a distribution from the exponential family. The Gaussian, binomial, and Poisson distributions satisfy this condition, among others.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181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33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Components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/>
            <a:r>
              <a:rPr lang="en-US" dirty="0"/>
              <a:t>Another way to select variables to try to improve classification is to combine them. This can also reduce </a:t>
            </a:r>
            <a:r>
              <a:rPr lang="en-US" dirty="0" err="1"/>
              <a:t>multicollinearity</a:t>
            </a:r>
            <a:r>
              <a:rPr lang="en-US" dirty="0"/>
              <a:t>. We can use PCs for this.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The first step is to perform PCA using all quantitative predictor variables.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We then select a subset of the PCs that explain </a:t>
            </a:r>
            <a:r>
              <a:rPr lang="en-US" i="1" dirty="0"/>
              <a:t>p</a:t>
            </a:r>
            <a:r>
              <a:rPr lang="en-US" dirty="0"/>
              <a:t>% of the variance. The modeler can use variable selection methods to decide on </a:t>
            </a:r>
            <a:r>
              <a:rPr lang="en-US" i="1" dirty="0"/>
              <a:t>p</a:t>
            </a:r>
            <a:r>
              <a:rPr lang="en-US" dirty="0"/>
              <a:t>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The PCs then become the predictors instead of the variables themselves. While this decreases interpretability, we’re more concerned about prediction than inference for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422025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Components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Instead of fitting the model: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  <a:p>
                <a:pPr marL="0" indent="0"/>
                <a:r>
                  <a:rPr lang="en-US" dirty="0"/>
                  <a:t>We fit the model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  <a:p>
                <a:pPr marL="0" indent="0"/>
                <a:r>
                  <a:rPr lang="en-US" dirty="0"/>
                  <a:t>Where </a:t>
                </a:r>
                <a:r>
                  <a:rPr lang="en-US" i="1" dirty="0"/>
                  <a:t>k</a:t>
                </a:r>
                <a:r>
                  <a:rPr lang="en-US" dirty="0"/>
                  <a:t> PCs explain </a:t>
                </a:r>
                <a:r>
                  <a:rPr lang="en-US" i="1" dirty="0"/>
                  <a:t>p</a:t>
                </a:r>
                <a:r>
                  <a:rPr lang="en-US" dirty="0"/>
                  <a:t>% of the variance of [X].</a:t>
                </a:r>
              </a:p>
              <a:p>
                <a:pPr marL="0" indent="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b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237716" y="1644134"/>
            <a:ext cx="1600200" cy="14066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19200" y="1307068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307068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61858" y="130750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858" y="1307507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80716" y="1310629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716" y="1310629"/>
                <a:ext cx="4572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099171" y="126313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171" y="1263134"/>
                <a:ext cx="4106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31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Components Regression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31" y="3046769"/>
            <a:ext cx="4976446" cy="300753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31" y="1524000"/>
            <a:ext cx="7877937" cy="14645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3641088"/>
            <a:ext cx="2421255" cy="181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17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Principal Components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We test three logistic regression models using the PCs that explain:</a:t>
            </a:r>
          </a:p>
          <a:p>
            <a:pPr marL="914400" indent="-452438">
              <a:buAutoNum type="arabicPeriod"/>
            </a:pPr>
            <a:r>
              <a:rPr lang="en-US" dirty="0"/>
              <a:t>80% of the variability</a:t>
            </a:r>
          </a:p>
          <a:p>
            <a:pPr marL="914400" indent="-452438">
              <a:buAutoNum type="arabicPeriod"/>
            </a:pPr>
            <a:r>
              <a:rPr lang="en-US" dirty="0"/>
              <a:t>90% of the variability</a:t>
            </a:r>
          </a:p>
          <a:p>
            <a:pPr marL="914400" indent="-452438">
              <a:buAutoNum type="arabicPeriod"/>
            </a:pPr>
            <a:r>
              <a:rPr lang="en-US" dirty="0"/>
              <a:t>95% of the variability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6" y="3593211"/>
            <a:ext cx="8940927" cy="235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22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effects vs. three PC regression models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241" y="1756029"/>
            <a:ext cx="5279517" cy="42637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52800" y="2438399"/>
            <a:ext cx="304800" cy="2026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52800" y="3505200"/>
            <a:ext cx="304800" cy="1905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34996" y="4572000"/>
            <a:ext cx="304800" cy="171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25738" y="5619750"/>
            <a:ext cx="304800" cy="2095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62400" y="3124200"/>
            <a:ext cx="2944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Using 80% of the PCs results in the lowest False Positives</a:t>
            </a:r>
          </a:p>
        </p:txBody>
      </p:sp>
    </p:spTree>
    <p:extLst>
      <p:ext uri="{BB962C8B-B14F-4D97-AF65-F5344CB8AC3E}">
        <p14:creationId xmlns:p14="http://schemas.microsoft.com/office/powerpoint/2010/main" val="50223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effects vs. three PC regression models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241" y="1756029"/>
            <a:ext cx="5279517" cy="42637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75127" y="2614352"/>
            <a:ext cx="304800" cy="2026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75127" y="3675281"/>
            <a:ext cx="304800" cy="1905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75127" y="4741195"/>
            <a:ext cx="304800" cy="1714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75127" y="5788059"/>
            <a:ext cx="304800" cy="2095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62400" y="3124200"/>
            <a:ext cx="2944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But the highest False Negatives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2400" y="2081431"/>
            <a:ext cx="2944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main effects model has the lowest False Negatives</a:t>
            </a:r>
          </a:p>
        </p:txBody>
      </p:sp>
    </p:spTree>
    <p:extLst>
      <p:ext uri="{BB962C8B-B14F-4D97-AF65-F5344CB8AC3E}">
        <p14:creationId xmlns:p14="http://schemas.microsoft.com/office/powerpoint/2010/main" val="318540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Curves of PC regression models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14600"/>
            <a:ext cx="6477000" cy="354949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290" y="1295400"/>
            <a:ext cx="9212580" cy="10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241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Model diagnostics are less crucial for GLMs.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/>
              <a:t>We expect to see patterns and non-constant variance in the residuals vs. fitted plot.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/>
              <a:t>Pearson and deviance residuals should be normal.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/>
              <a:t>We don’t want influential points.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Decision functions allow us to map probabilities to classifications to compute false positives and false negatives.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Receiver Operator Characteristic (ROC) curves allow us to compare models’ errors across decision function thresholds.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Principal Components Regression (PCR) can be useful for prediction in logistic regression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81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Diagnostics in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In linear regression, we assume the residuals are independent and Gaussian-distributed with a constant mean of 0 and constant variance.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In generalized linear models, and specifically logistic regression models, do we make these same assumptions?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What are the residuals in a logistic regression model?</a:t>
            </a:r>
          </a:p>
        </p:txBody>
      </p:sp>
    </p:spTree>
    <p:extLst>
      <p:ext uri="{BB962C8B-B14F-4D97-AF65-F5344CB8AC3E}">
        <p14:creationId xmlns:p14="http://schemas.microsoft.com/office/powerpoint/2010/main" val="380094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Residuals in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/>
                <a:r>
                  <a:rPr lang="en-US" dirty="0"/>
                  <a:t>In logistic regression we predict the log-odds or probability (p) of an event Y=1: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pPr marL="0" indent="0"/>
                <a:r>
                  <a:rPr lang="en-US" dirty="0"/>
                  <a:t>But we don’t know the true probability, so we can’t calculate the true residual.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But we can calculate the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response residual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binary response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is the predicted probability Y=1.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Another residual computed in logistic regression is the </a:t>
                </a:r>
                <a:r>
                  <a:rPr lang="en-US" dirty="0">
                    <a:solidFill>
                      <a:srgbClr val="0070C0"/>
                    </a:solidFill>
                  </a:rPr>
                  <a:t>deviance residual</a:t>
                </a:r>
                <a:r>
                  <a:rPr lang="en-US" dirty="0"/>
                  <a:t>. This relates to the Deviance statistic for model utility.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706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74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Deviance as an analogy to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/>
                <a:r>
                  <a:rPr lang="en-US" sz="2000" dirty="0"/>
                  <a:t>Because logistic regression uses maximum likelihood to estimate the parameters </a:t>
                </a:r>
                <a:r>
                  <a:rPr lang="el-GR" sz="2000" dirty="0"/>
                  <a:t>β</a:t>
                </a:r>
                <a:r>
                  <a:rPr lang="en-US" sz="2000" dirty="0"/>
                  <a:t>, it also minimizes the </a:t>
                </a:r>
                <a:r>
                  <a:rPr lang="en-US" sz="2000" dirty="0">
                    <a:solidFill>
                      <a:srgbClr val="00B050"/>
                    </a:solidFill>
                  </a:rPr>
                  <a:t>deviance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=−2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/>
                <a:endParaRPr lang="en-US" sz="2000" dirty="0"/>
              </a:p>
              <a:p>
                <a:pPr marL="0" indent="0" algn="ctr"/>
                <a:r>
                  <a:rPr lang="en-US" sz="1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Max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sz="1800" dirty="0"/>
              </a:p>
              <a:p>
                <a:pPr marL="0" indent="0" algn="ctr"/>
                <a:r>
                  <a:rPr lang="en-US" sz="1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Max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sz="1800" dirty="0"/>
                  <a:t> </a:t>
                </a:r>
              </a:p>
              <a:p>
                <a:pPr marL="0" indent="0" algn="ctr"/>
                <a:r>
                  <a:rPr lang="en-US" sz="1800" dirty="0"/>
                  <a:t>Min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=−2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−2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sz="1800" dirty="0"/>
              </a:p>
              <a:p>
                <a:pPr marL="0" indent="0"/>
                <a:endParaRPr lang="en-US" sz="1800" dirty="0"/>
              </a:p>
              <a:p>
                <a:pPr marL="0" indent="0"/>
                <a:r>
                  <a:rPr lang="en-US" sz="2000" dirty="0"/>
                  <a:t>In linear regression we try to minimize the sum of squared errors. We can rewrite the deviance in an analogous fashion:</a:t>
                </a:r>
              </a:p>
              <a:p>
                <a:pPr marL="0" indent="0"/>
                <a:endParaRPr lang="en-US" sz="2000" dirty="0"/>
              </a:p>
              <a:p>
                <a:pPr marL="0" indent="0" algn="ctr"/>
                <a:r>
                  <a:rPr lang="en-US" sz="1800" dirty="0"/>
                  <a:t>Min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8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d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8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8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8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8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</m:rad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1800" dirty="0"/>
              </a:p>
              <a:p>
                <a:pPr marL="0" indent="0" algn="ctr"/>
                <a:endParaRPr lang="en-US" sz="1800" dirty="0"/>
              </a:p>
              <a:p>
                <a:pPr marL="0" indent="0"/>
                <a:r>
                  <a:rPr lang="en-US" sz="2000" dirty="0"/>
                  <a:t>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values are called </a:t>
                </a:r>
                <a:r>
                  <a:rPr lang="en-US" sz="2000" dirty="0">
                    <a:solidFill>
                      <a:srgbClr val="0070C0"/>
                    </a:solidFill>
                  </a:rPr>
                  <a:t>deviance residuals</a:t>
                </a:r>
                <a:r>
                  <a:rPr lang="en-US" sz="2000" dirty="0"/>
                  <a:t>.</a:t>
                </a:r>
              </a:p>
              <a:p>
                <a:pPr marL="0" indent="0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444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31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Residuals in 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/>
                <a:r>
                  <a:rPr lang="en-US" dirty="0"/>
                  <a:t>We will use both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response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rgbClr val="0070C0"/>
                    </a:solidFill>
                  </a:rPr>
                  <a:t>deviance</a:t>
                </a:r>
                <a:r>
                  <a:rPr lang="en-US" dirty="0"/>
                  <a:t> residuals in diagnostics.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Unlike in linear regression, the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response residuals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do not have constant variance; their variance depends on the mean: </a:t>
                </a:r>
              </a:p>
              <a:p>
                <a:pPr marL="0" indent="0" algn="ctr"/>
                <a:r>
                  <a:rPr lang="en-US" dirty="0"/>
                  <a:t>Var(E[Y]) = E[Y](1-E[Y]). 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These residuals will also exhibit a pattern. So we are less concerned about the residuals vs. fitted plot.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But if we standardize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dividing by its standard deviation, this </a:t>
                </a:r>
                <a:r>
                  <a:rPr lang="en-US" dirty="0">
                    <a:solidFill>
                      <a:srgbClr val="00B050"/>
                    </a:solidFill>
                  </a:rPr>
                  <a:t>Pearson residual </a:t>
                </a:r>
                <a:r>
                  <a:rPr lang="en-US" dirty="0"/>
                  <a:t>should be approximately Gaussian:</a:t>
                </a:r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/>
                <a:endParaRPr lang="en-US" dirty="0"/>
              </a:p>
              <a:p>
                <a:pPr marL="0" indent="0"/>
                <a:r>
                  <a:rPr lang="en-US" dirty="0">
                    <a:solidFill>
                      <a:schemeClr val="tx1"/>
                    </a:solidFill>
                  </a:rPr>
                  <a:t>Standardized</a:t>
                </a:r>
                <a:r>
                  <a:rPr lang="en-US" dirty="0">
                    <a:solidFill>
                      <a:srgbClr val="0070C0"/>
                    </a:solidFill>
                  </a:rPr>
                  <a:t> deviance residuals </a:t>
                </a:r>
                <a:r>
                  <a:rPr lang="en-US" dirty="0"/>
                  <a:t>should also be Gaussian. And we will still be concerned about potential influential points.</a:t>
                </a:r>
              </a:p>
              <a:p>
                <a:pPr marL="0" indent="0" algn="ctr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39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again the road bid collusion problem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95400"/>
            <a:ext cx="7417308" cy="470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25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diagnostics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6400"/>
            <a:ext cx="7620000" cy="429443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19200"/>
            <a:ext cx="4748022" cy="2362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603355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We see an expected pattern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66800" y="2133600"/>
            <a:ext cx="609600" cy="38100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87084" y="19050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The residuals are fairly Gaussian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40386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Some potentially influential points</a:t>
            </a:r>
          </a:p>
        </p:txBody>
      </p:sp>
    </p:spTree>
    <p:extLst>
      <p:ext uri="{BB962C8B-B14F-4D97-AF65-F5344CB8AC3E}">
        <p14:creationId xmlns:p14="http://schemas.microsoft.com/office/powerpoint/2010/main" val="14685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90000"/>
          </a:schemeClr>
        </a:solidFill>
        <a:ln>
          <a:solidFill>
            <a:schemeClr val="bg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29803</TotalTime>
  <Words>1659</Words>
  <Application>Microsoft Office PowerPoint</Application>
  <PresentationFormat>On-screen Show (4:3)</PresentationFormat>
  <Paragraphs>221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Calibri</vt:lpstr>
      <vt:lpstr>CMU Bright</vt:lpstr>
      <vt:lpstr>Gill Sans MT</vt:lpstr>
      <vt:lpstr>Cambria Math</vt:lpstr>
      <vt:lpstr>Arial</vt:lpstr>
      <vt:lpstr>Calibri Light</vt:lpstr>
      <vt:lpstr>Office Theme</vt:lpstr>
      <vt:lpstr>Generalized Linear Models 3 (GLM)</vt:lpstr>
      <vt:lpstr>Organization of lecture</vt:lpstr>
      <vt:lpstr>Review of Generalized Linear Models (GLMs)</vt:lpstr>
      <vt:lpstr>Diagnostics in logistic regression</vt:lpstr>
      <vt:lpstr>Residuals in logistic regression</vt:lpstr>
      <vt:lpstr>Deviance as an analogy to least squares</vt:lpstr>
      <vt:lpstr>Residuals in logistic regression</vt:lpstr>
      <vt:lpstr>Consider again the road bid collusion problem</vt:lpstr>
      <vt:lpstr>Regression diagnostics</vt:lpstr>
      <vt:lpstr>Variable selection in logistic regression</vt:lpstr>
      <vt:lpstr>Test sets for logistic regression</vt:lpstr>
      <vt:lpstr>Types of errors</vt:lpstr>
      <vt:lpstr>Decision function</vt:lpstr>
      <vt:lpstr>Example classification problem</vt:lpstr>
      <vt:lpstr>Comparing heart disease models in testing</vt:lpstr>
      <vt:lpstr>Main effects true vs. fitted plot</vt:lpstr>
      <vt:lpstr>Main effects true vs. fitted plot</vt:lpstr>
      <vt:lpstr>Main effects true vs. fitted plot</vt:lpstr>
      <vt:lpstr>Comparing models</vt:lpstr>
      <vt:lpstr>Comparing models</vt:lpstr>
      <vt:lpstr>Comparing models</vt:lpstr>
      <vt:lpstr>What if we changed the threshold?</vt:lpstr>
      <vt:lpstr>Understanding True/False Positive/Negative Rates</vt:lpstr>
      <vt:lpstr>Understanding True/False Positive/Negative Rates</vt:lpstr>
      <vt:lpstr>Understanding True/False Positive/Negative Rates</vt:lpstr>
      <vt:lpstr>Understanding True/False Positive/Negative Rates</vt:lpstr>
      <vt:lpstr>ROC Curve</vt:lpstr>
      <vt:lpstr>ROC Curve</vt:lpstr>
      <vt:lpstr>ROC curve for coronary heart disease models</vt:lpstr>
      <vt:lpstr>Principal Components Regression</vt:lpstr>
      <vt:lpstr>Principal Components Regression</vt:lpstr>
      <vt:lpstr>Principal Components Regression</vt:lpstr>
      <vt:lpstr>Principal Components Regression</vt:lpstr>
      <vt:lpstr>Confusion Matrices</vt:lpstr>
      <vt:lpstr>Confusion Matrices</vt:lpstr>
      <vt:lpstr>ROC Curves of PC regression models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 Herman</dc:creator>
  <cp:lastModifiedBy>Quinn, Julianne Dorothy (jdq6nn)</cp:lastModifiedBy>
  <cp:revision>864</cp:revision>
  <dcterms:created xsi:type="dcterms:W3CDTF">2006-08-16T00:00:00Z</dcterms:created>
  <dcterms:modified xsi:type="dcterms:W3CDTF">2020-10-19T16:10:11Z</dcterms:modified>
</cp:coreProperties>
</file>