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5" r:id="rId3"/>
    <p:sldId id="380" r:id="rId4"/>
    <p:sldId id="381" r:id="rId5"/>
    <p:sldId id="372" r:id="rId6"/>
    <p:sldId id="373" r:id="rId7"/>
    <p:sldId id="374" r:id="rId8"/>
    <p:sldId id="382" r:id="rId9"/>
    <p:sldId id="383" r:id="rId10"/>
    <p:sldId id="375" r:id="rId11"/>
    <p:sldId id="376" r:id="rId12"/>
    <p:sldId id="384" r:id="rId13"/>
    <p:sldId id="385" r:id="rId14"/>
    <p:sldId id="386" r:id="rId15"/>
    <p:sldId id="387" r:id="rId16"/>
    <p:sldId id="388" r:id="rId17"/>
    <p:sldId id="377" r:id="rId18"/>
    <p:sldId id="390" r:id="rId19"/>
    <p:sldId id="391" r:id="rId20"/>
    <p:sldId id="392" r:id="rId21"/>
    <p:sldId id="378" r:id="rId22"/>
    <p:sldId id="393" r:id="rId23"/>
    <p:sldId id="379" r:id="rId24"/>
    <p:sldId id="394" r:id="rId25"/>
    <p:sldId id="371" r:id="rId26"/>
  </p:sldIdLst>
  <p:sldSz cx="9144000" cy="6858000" type="screen4x3"/>
  <p:notesSz cx="6858000" cy="9144000"/>
  <p:embeddedFontLst>
    <p:embeddedFont>
      <p:font typeface="CMU Bright" panose="020B0604020202020204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61" autoAdjust="0"/>
  </p:normalViewPr>
  <p:slideViewPr>
    <p:cSldViewPr>
      <p:cViewPr varScale="1">
        <p:scale>
          <a:sx n="112" d="100"/>
          <a:sy n="112" d="100"/>
        </p:scale>
        <p:origin x="1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3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Analysis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Components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" y="1295400"/>
            <a:ext cx="8834438" cy="714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101977"/>
                <a:ext cx="8229600" cy="1250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rgbClr val="080808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Trend</a:t>
                </a:r>
                <a:r>
                  <a:rPr lang="en-US" dirty="0" smtClean="0"/>
                  <a:t>: long term upward/downward movement</a:t>
                </a:r>
              </a:p>
              <a:p>
                <a:pPr marL="0" indent="0"/>
                <a:r>
                  <a:rPr lang="en-US" dirty="0" smtClean="0"/>
                  <a:t>How could we model this?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01977"/>
                <a:ext cx="8229600" cy="1250824"/>
              </a:xfrm>
              <a:prstGeom prst="rect">
                <a:avLst/>
              </a:prstGeom>
              <a:blipFill>
                <a:blip r:embed="rId4"/>
                <a:stretch>
                  <a:fillRect l="-1111" t="-6829" b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7" y="1219200"/>
            <a:ext cx="8691563" cy="11906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562225"/>
            <a:ext cx="8229600" cy="79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Might there be a better way to model this trend?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8400" y="4114800"/>
            <a:ext cx="2057400" cy="99060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4114800"/>
            <a:ext cx="2590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1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7" y="1219200"/>
            <a:ext cx="8691563" cy="119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2562225"/>
                <a:ext cx="8305800" cy="790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rgbClr val="080808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&gt;1982, 0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otherwise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2225"/>
                <a:ext cx="8305800" cy="790576"/>
              </a:xfrm>
              <a:prstGeom prst="rect">
                <a:avLst/>
              </a:prstGeom>
              <a:blipFill>
                <a:blip r:embed="rId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2438400" y="4114800"/>
            <a:ext cx="2057400" cy="99060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4114800"/>
            <a:ext cx="2590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791200" y="2514600"/>
            <a:ext cx="1371600" cy="5303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6057" y="3200400"/>
            <a:ext cx="176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try different cutoffs and see what results in the best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3044952"/>
            <a:ext cx="5468113" cy="31246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7" y="1219200"/>
            <a:ext cx="8691563" cy="11906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562225"/>
            <a:ext cx="8305800" cy="79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80808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What else do we need to model in this dataset?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8400" y="4114800"/>
            <a:ext cx="2057400" cy="99060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4114800"/>
            <a:ext cx="2590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 and seasons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Cycles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seasons</a:t>
            </a:r>
            <a:r>
              <a:rPr lang="en-US" dirty="0" smtClean="0"/>
              <a:t> are recurring long-term up and down movements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Cycles can have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duration of any length of time</a:t>
            </a:r>
            <a:r>
              <a:rPr lang="en-US" dirty="0" smtClean="0"/>
              <a:t>. They are measured from peak to peak, or trough to trough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Seasons are periodic patterns that complete themselves within a </a:t>
            </a:r>
            <a:r>
              <a:rPr lang="en-US" dirty="0" smtClean="0">
                <a:solidFill>
                  <a:srgbClr val="0070C0"/>
                </a:solidFill>
              </a:rPr>
              <a:t>specified time period </a:t>
            </a:r>
            <a:r>
              <a:rPr lang="en-US" dirty="0" smtClean="0"/>
              <a:t>and are then </a:t>
            </a:r>
            <a:r>
              <a:rPr lang="en-US" dirty="0" smtClean="0">
                <a:solidFill>
                  <a:srgbClr val="0070C0"/>
                </a:solidFill>
              </a:rPr>
              <a:t>repeated in the same amount of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cycles vs. seasons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Business cycle</a:t>
            </a:r>
            <a:r>
              <a:rPr lang="en-US" dirty="0" smtClean="0"/>
              <a:t>: Recurrent periods of prosperity (expansion) alternating with recession (contraction). Expansion ends at the peak and contraction ends at the trough.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Climate cycles</a:t>
            </a:r>
            <a:r>
              <a:rPr lang="en-US" dirty="0" smtClean="0"/>
              <a:t>: e.g. El Nino-Southern Oscillations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Seasons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/>
            <a:r>
              <a:rPr lang="en-US" dirty="0" smtClean="0">
                <a:solidFill>
                  <a:srgbClr val="0070C0"/>
                </a:solidFill>
              </a:rPr>
              <a:t>Weather measurements </a:t>
            </a:r>
            <a:r>
              <a:rPr lang="en-US" dirty="0" smtClean="0"/>
              <a:t>(e.g. daily temperature repeats over a year)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>
                <a:solidFill>
                  <a:srgbClr val="0070C0"/>
                </a:solidFill>
              </a:rPr>
              <a:t>Sales</a:t>
            </a:r>
            <a:r>
              <a:rPr lang="en-US" dirty="0" smtClean="0"/>
              <a:t> in a department store (repeats over a year)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>
                <a:solidFill>
                  <a:srgbClr val="0070C0"/>
                </a:solidFill>
              </a:rPr>
              <a:t>Tides</a:t>
            </a:r>
            <a:r>
              <a:rPr lang="en-US" dirty="0" smtClean="0"/>
              <a:t> (high tides repeat twice per day; spring tides repeat twice per month)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We model trends by including time as a predictor. How can we model seasonality?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There are a couple ways. One is through dummy variables.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For L seasons, we can use L-1 dummy variables to adjust the mean in each season relative to the base case season.</a:t>
            </a:r>
          </a:p>
        </p:txBody>
      </p:sp>
    </p:spTree>
    <p:extLst>
      <p:ext uri="{BB962C8B-B14F-4D97-AF65-F5344CB8AC3E}">
        <p14:creationId xmlns:p14="http://schemas.microsoft.com/office/powerpoint/2010/main" val="218879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92" y="3048000"/>
            <a:ext cx="5467815" cy="312446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551"/>
            <a:ext cx="9132094" cy="18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For monthly data exhibiting an annual season, we need 11 dummy variables.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What if we had daily data? Is it reasonable to use 364 dummy variables? We would need significantly &gt; 364 observations to do that.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For smoothly varying seasons that require more dummy variables than we have enough data to estimate, we can instead use trigonometric functions, e.g. sin(2</a:t>
            </a:r>
            <a:r>
              <a:rPr lang="el-GR" dirty="0" smtClean="0"/>
              <a:t>π</a:t>
            </a:r>
            <a:r>
              <a:rPr lang="en-US" dirty="0" smtClean="0"/>
              <a:t>t/T) and cos(</a:t>
            </a:r>
            <a:r>
              <a:rPr lang="en-US" dirty="0"/>
              <a:t>2</a:t>
            </a:r>
            <a:r>
              <a:rPr lang="el-GR" dirty="0"/>
              <a:t>π</a:t>
            </a:r>
            <a:r>
              <a:rPr lang="en-US" dirty="0"/>
              <a:t>t/T</a:t>
            </a:r>
            <a:r>
              <a:rPr lang="en-US" dirty="0" smtClean="0"/>
              <a:t>) where T = # of time steps in a season.</a:t>
            </a:r>
          </a:p>
        </p:txBody>
      </p:sp>
    </p:spTree>
    <p:extLst>
      <p:ext uri="{BB962C8B-B14F-4D97-AF65-F5344CB8AC3E}">
        <p14:creationId xmlns:p14="http://schemas.microsoft.com/office/powerpoint/2010/main" val="35945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Dummy variables allow for easier interpretation and testing.</a:t>
            </a:r>
          </a:p>
          <a:p>
            <a:endParaRPr lang="en-US" dirty="0" smtClean="0"/>
          </a:p>
          <a:p>
            <a:endParaRPr lang="en-US" dirty="0"/>
          </a:p>
          <a:p>
            <a:pPr marL="0" indent="0"/>
            <a:r>
              <a:rPr lang="en-US" dirty="0" smtClean="0"/>
              <a:t>Trigonometric models have better parsimony. Using trigonometric terms usually requires less parameters, but requires smoothly varying seasons.</a:t>
            </a:r>
          </a:p>
        </p:txBody>
      </p:sp>
    </p:spTree>
    <p:extLst>
      <p:ext uri="{BB962C8B-B14F-4D97-AF65-F5344CB8AC3E}">
        <p14:creationId xmlns:p14="http://schemas.microsoft.com/office/powerpoint/2010/main" val="33730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of Multiple Linear Regression and Generalized Linear Models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Time Series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Common Elements of Time Series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Regression Models of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 smtClean="0"/>
                  <a:t>While trends and cycles/seasons are common in time series data, modeling them still does not account for the autocorrelation in the dataset that violates the assumptions of MLR and GLMs.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To account for autocorrelation, we can regress the response variable on past values of itself. This is called 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autoregressive</a:t>
                </a:r>
                <a:r>
                  <a:rPr lang="en-US" dirty="0" smtClean="0"/>
                  <a:t> model: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We might also use past values of other predictors, X: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This significantly increases the complexity of our model selection problem.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3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7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Plots of Beer Sales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676400"/>
            <a:ext cx="7696200" cy="439782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8" y="1322231"/>
            <a:ext cx="7358063" cy="2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 smtClean="0"/>
                  <a:t>Rather than making pairwise scatterplots of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dirty="0" smtClean="0"/>
                  <a:t> with past observations of itself at different lags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(i.e.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time steps </a:t>
                </a:r>
                <a:r>
                  <a:rPr lang="en-US" dirty="0" err="1" smtClean="0"/>
                  <a:t>ago: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t-k</a:t>
                </a:r>
                <a:r>
                  <a:rPr lang="en-US" dirty="0" smtClean="0"/>
                  <a:t>), we will often plot these correlations on one plot.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This is called an Autocorrelation Function (ACF). It shows </a:t>
                </a:r>
                <a:r>
                  <a:rPr lang="en-US" dirty="0" err="1" smtClean="0"/>
                  <a:t>Corr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i="1" dirty="0" smtClean="0"/>
                  <a:t>,</a:t>
                </a:r>
                <a:r>
                  <a:rPr lang="en-US" i="1" dirty="0"/>
                  <a:t>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i="1" baseline="-25000" dirty="0" smtClean="0"/>
                  <a:t>-k</a:t>
                </a:r>
                <a:r>
                  <a:rPr lang="en-US" dirty="0" smtClean="0"/>
                  <a:t>) at different lags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The standard error for the autocorrelation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where </a:t>
                </a:r>
                <a:r>
                  <a:rPr lang="en-US" i="1" dirty="0" smtClean="0"/>
                  <a:t>n </a:t>
                </a:r>
                <a:r>
                  <a:rPr lang="en-US" dirty="0" smtClean="0"/>
                  <a:t>is the number of observations in the time series.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Any observation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of 0 is not statistically significant.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Sales ACF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62150"/>
            <a:ext cx="5039024" cy="391924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2702719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Time Series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 smtClean="0"/>
                  <a:t>Often we won’t build the autoregressive model directly to the observations, but to the residuals of our trend + seasonality model. This will account for the fact that the residuals are not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.</a:t>
                </a:r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For example, to model a variable Y that exhibits a trend and seasonality over L seasons, use: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season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, 0 otherwise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1778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Time series can be modeled with MLR and GLMs, but we have to account for autocorrelation to meet the </a:t>
            </a:r>
            <a:r>
              <a:rPr lang="en-US" dirty="0" err="1" smtClean="0"/>
              <a:t>iid</a:t>
            </a:r>
            <a:r>
              <a:rPr lang="en-US" dirty="0" smtClean="0"/>
              <a:t> assumptions of these methods.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There are many other common elements of time series that may need to be modeled:</a:t>
            </a:r>
          </a:p>
          <a:p>
            <a:pPr marL="8032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Trends</a:t>
            </a:r>
            <a:r>
              <a:rPr lang="en-US" dirty="0" smtClean="0"/>
              <a:t>: use </a:t>
            </a:r>
            <a:r>
              <a:rPr lang="en-US" i="1" dirty="0" smtClean="0"/>
              <a:t>t</a:t>
            </a:r>
            <a:r>
              <a:rPr lang="en-US" dirty="0" smtClean="0"/>
              <a:t> as a predictor</a:t>
            </a:r>
          </a:p>
          <a:p>
            <a:pPr marL="8032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Seasonality/cycles</a:t>
            </a:r>
            <a:r>
              <a:rPr lang="en-US" dirty="0" smtClean="0"/>
              <a:t>: use dummy variables or trigonometric functions</a:t>
            </a:r>
          </a:p>
          <a:p>
            <a:pPr marL="8032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Auto-correlation</a:t>
            </a:r>
            <a:r>
              <a:rPr lang="en-US" dirty="0" smtClean="0"/>
              <a:t>: consider past observations/past residuals as predictors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Discussed in Class So Far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Linear Regression: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Generalized Linear Models: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for logistic regression</a:t>
                </a:r>
              </a:p>
              <a:p>
                <a:endParaRPr lang="en-US" dirty="0"/>
              </a:p>
              <a:p>
                <a:pPr marL="0" indent="0"/>
                <a:r>
                  <a:rPr lang="en-US" dirty="0" smtClean="0"/>
                  <a:t>So far, we have only used the above models for cross-sectional data. What if we have a time series or longitudinal data?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8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A time series is a sequence of data that have been observed in successive order at different points in time.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It is commonly assumed time series data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spaced equally in time.</a:t>
            </a:r>
          </a:p>
          <a:p>
            <a:pPr marL="0" indent="0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/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Company earnings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Global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Air pollution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Stock prices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Johnson &amp; Johnson quarterly earnings per share, </a:t>
            </a:r>
          </a:p>
          <a:p>
            <a:pPr marL="0" indent="0"/>
            <a:r>
              <a:rPr lang="en-US" dirty="0" smtClean="0"/>
              <a:t>1960-I to </a:t>
            </a:r>
            <a:r>
              <a:rPr lang="en-US" dirty="0" smtClean="0"/>
              <a:t>1980-IV: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9"/>
          <a:stretch/>
        </p:blipFill>
        <p:spPr>
          <a:xfrm>
            <a:off x="2562791" y="3429000"/>
            <a:ext cx="4018415" cy="2928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43" y="2199638"/>
            <a:ext cx="6310313" cy="13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Returns of the NYSE. Daily value-weighted market returns of 2000 trading days, Feb 2, 1984 – Dec 31, </a:t>
            </a:r>
            <a:r>
              <a:rPr lang="en-US" dirty="0" smtClean="0"/>
              <a:t>1991: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8749"/>
            <a:ext cx="5250656" cy="726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15030"/>
            <a:ext cx="428684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Ham emails received per day, January 2000 – June </a:t>
            </a:r>
            <a:r>
              <a:rPr lang="en-US" dirty="0" smtClean="0"/>
              <a:t>2001: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077" y="1752600"/>
            <a:ext cx="9465469" cy="94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92" y="2742934"/>
            <a:ext cx="6001215" cy="34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If we want to predict the value of some variable Y at time t,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, can we use MLR or GLM?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These methods both assume adjacent observations are independent and identically distributed (</a:t>
            </a:r>
            <a:r>
              <a:rPr lang="en-US" dirty="0" err="1" smtClean="0"/>
              <a:t>iid</a:t>
            </a:r>
            <a:r>
              <a:rPr lang="en-US" dirty="0" smtClean="0"/>
              <a:t>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This is often violated with time series data. If we don’t account for that, we might get biased estimates or underestimate variability.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In time series analysis we’ll need to account for this “auto-correlation” (correlation of a variable with itself).</a:t>
            </a:r>
          </a:p>
        </p:txBody>
      </p:sp>
    </p:spTree>
    <p:extLst>
      <p:ext uri="{BB962C8B-B14F-4D97-AF65-F5344CB8AC3E}">
        <p14:creationId xmlns:p14="http://schemas.microsoft.com/office/powerpoint/2010/main" val="23780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/>
              <a:t>Autocorrelation </a:t>
            </a:r>
            <a:r>
              <a:rPr lang="en-US" dirty="0" smtClean="0"/>
              <a:t>is one common element of time series data we’ll need to account for in applying MLR or GLM to make forecasts.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What other common elements might time series include? Let’s consider an example.</a:t>
            </a:r>
          </a:p>
        </p:txBody>
      </p:sp>
    </p:spTree>
    <p:extLst>
      <p:ext uri="{BB962C8B-B14F-4D97-AF65-F5344CB8AC3E}">
        <p14:creationId xmlns:p14="http://schemas.microsoft.com/office/powerpoint/2010/main" val="3425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31049</TotalTime>
  <Words>908</Words>
  <Application>Microsoft Office PowerPoint</Application>
  <PresentationFormat>On-screen Show 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CMU Sans Serif</vt:lpstr>
      <vt:lpstr>CMU Bright</vt:lpstr>
      <vt:lpstr>Gill Sans MT</vt:lpstr>
      <vt:lpstr>Arial</vt:lpstr>
      <vt:lpstr>Cambria Math</vt:lpstr>
      <vt:lpstr>Calibri</vt:lpstr>
      <vt:lpstr>Calibri Light</vt:lpstr>
      <vt:lpstr>Office Theme</vt:lpstr>
      <vt:lpstr>Time Series Analysis 1</vt:lpstr>
      <vt:lpstr>Organization of lecture</vt:lpstr>
      <vt:lpstr>Models Discussed in Class So Far</vt:lpstr>
      <vt:lpstr>Time Series Overview</vt:lpstr>
      <vt:lpstr>Time Series Example</vt:lpstr>
      <vt:lpstr>Time Series Example</vt:lpstr>
      <vt:lpstr>Time Series Example</vt:lpstr>
      <vt:lpstr>Time Series Analysis</vt:lpstr>
      <vt:lpstr>Time Series Analysis</vt:lpstr>
      <vt:lpstr>Time Series Components</vt:lpstr>
      <vt:lpstr>Trend</vt:lpstr>
      <vt:lpstr>Trend</vt:lpstr>
      <vt:lpstr>Trend</vt:lpstr>
      <vt:lpstr>Cycles and seasons</vt:lpstr>
      <vt:lpstr>Example cycles vs. seasons</vt:lpstr>
      <vt:lpstr>Modeling seasonality</vt:lpstr>
      <vt:lpstr>Seasonality</vt:lpstr>
      <vt:lpstr>Modeling seasonality</vt:lpstr>
      <vt:lpstr>Modeling seasonality</vt:lpstr>
      <vt:lpstr>Autocorrelation</vt:lpstr>
      <vt:lpstr>Lag Plots of Beer Sales</vt:lpstr>
      <vt:lpstr>Autocorrelation</vt:lpstr>
      <vt:lpstr>Beer Sales ACF</vt:lpstr>
      <vt:lpstr>Regression for Time Series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Julianne Quinn</cp:lastModifiedBy>
  <cp:revision>894</cp:revision>
  <dcterms:created xsi:type="dcterms:W3CDTF">2006-08-16T00:00:00Z</dcterms:created>
  <dcterms:modified xsi:type="dcterms:W3CDTF">2020-11-04T04:06:12Z</dcterms:modified>
</cp:coreProperties>
</file>