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05" r:id="rId3"/>
    <p:sldId id="381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7" r:id="rId17"/>
    <p:sldId id="408" r:id="rId18"/>
    <p:sldId id="409" r:id="rId19"/>
    <p:sldId id="406" r:id="rId20"/>
    <p:sldId id="410" r:id="rId21"/>
    <p:sldId id="411" r:id="rId22"/>
    <p:sldId id="412" r:id="rId23"/>
    <p:sldId id="413" r:id="rId24"/>
    <p:sldId id="414" r:id="rId25"/>
    <p:sldId id="415" r:id="rId26"/>
    <p:sldId id="417" r:id="rId27"/>
    <p:sldId id="418" r:id="rId28"/>
    <p:sldId id="419" r:id="rId29"/>
    <p:sldId id="416" r:id="rId30"/>
    <p:sldId id="420" r:id="rId31"/>
    <p:sldId id="425" r:id="rId32"/>
    <p:sldId id="421" r:id="rId33"/>
    <p:sldId id="422" r:id="rId34"/>
    <p:sldId id="426" r:id="rId35"/>
    <p:sldId id="423" r:id="rId36"/>
    <p:sldId id="424" r:id="rId37"/>
    <p:sldId id="427" r:id="rId38"/>
    <p:sldId id="371" r:id="rId39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CMU Bright" panose="020B0604020202020204" charset="0"/>
      <p:regular r:id="rId47"/>
      <p:bold r:id="rId48"/>
      <p:italic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alibri Light" panose="020F0302020204030204" pitchFamily="34" charset="0"/>
      <p:regular r:id="rId55"/>
      <p: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61" autoAdjust="0"/>
  </p:normalViewPr>
  <p:slideViewPr>
    <p:cSldViewPr>
      <p:cViewPr varScale="1">
        <p:scale>
          <a:sx n="112" d="100"/>
          <a:sy n="112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9 November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11/9/2020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Series </a:t>
            </a:r>
            <a:r>
              <a:rPr lang="en-US" smtClean="0"/>
              <a:t>Analysis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5181600" cy="28592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2180"/>
          <a:stretch/>
        </p:blipFill>
        <p:spPr>
          <a:xfrm>
            <a:off x="0" y="1274749"/>
            <a:ext cx="9177147" cy="706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42824"/>
          <a:stretch/>
        </p:blipFill>
        <p:spPr>
          <a:xfrm>
            <a:off x="-1" y="1981201"/>
            <a:ext cx="9177147" cy="1451913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191000" y="3733800"/>
            <a:ext cx="6096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15897" y="5181600"/>
            <a:ext cx="609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7999" y="4876799"/>
            <a:ext cx="560461" cy="1154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7178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few notable peaks.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1479" y="3796099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13114" y="5084940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5556" y="4715608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5181600" cy="2859294"/>
          </a:xfrm>
        </p:spPr>
      </p:pic>
      <p:sp>
        <p:nvSpPr>
          <p:cNvPr id="10" name="Oval 9"/>
          <p:cNvSpPr/>
          <p:nvPr/>
        </p:nvSpPr>
        <p:spPr>
          <a:xfrm>
            <a:off x="4191000" y="3733800"/>
            <a:ext cx="609600" cy="228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7178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few notable peaks.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1479" y="3796099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1291483"/>
            <a:ext cx="7925181" cy="118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07" y="2668729"/>
            <a:ext cx="1677162" cy="496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4096" y="27320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corresponds to ~ 7 days, the expected weekly season.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5181600" cy="2859294"/>
          </a:xfrm>
        </p:spPr>
      </p:pic>
      <p:sp>
        <p:nvSpPr>
          <p:cNvPr id="13" name="TextBox 12"/>
          <p:cNvSpPr txBox="1"/>
          <p:nvPr/>
        </p:nvSpPr>
        <p:spPr>
          <a:xfrm>
            <a:off x="107178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few notable peaks.</a:t>
            </a:r>
          </a:p>
        </p:txBody>
      </p:sp>
      <p:sp>
        <p:nvSpPr>
          <p:cNvPr id="11" name="Oval 10"/>
          <p:cNvSpPr/>
          <p:nvPr/>
        </p:nvSpPr>
        <p:spPr>
          <a:xfrm>
            <a:off x="5415897" y="5181600"/>
            <a:ext cx="6096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13114" y="5084940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675"/>
          <a:stretch/>
        </p:blipFill>
        <p:spPr>
          <a:xfrm>
            <a:off x="674370" y="1176991"/>
            <a:ext cx="7795260" cy="1185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2572189"/>
            <a:ext cx="7839075" cy="9048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364478" y="2743200"/>
            <a:ext cx="7105152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2933700"/>
            <a:ext cx="76200" cy="92227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62200" y="3271612"/>
            <a:ext cx="3053697" cy="157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00600" y="3429000"/>
            <a:ext cx="914400" cy="16559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68581" y="3896527"/>
            <a:ext cx="330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corresponds to ~ 3.5 days, half the expected weekly season.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5" grpId="1" animBg="1"/>
      <p:bldP spid="18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We will often get modulated peaks 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harmonics</a:t>
            </a:r>
            <a:r>
              <a:rPr lang="en-US" dirty="0" smtClean="0"/>
              <a:t> like this. Their weighted sum (different amplitudes and phases) allows for asymmetric seasons (e.g. rise faster than fall)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03978"/>
            <a:ext cx="5730737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harmonics in hydrologic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34077"/>
            <a:ext cx="5852172" cy="43708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5776" y="3305372"/>
                <a:ext cx="2071080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6" y="3305372"/>
                <a:ext cx="2071080" cy="628249"/>
              </a:xfrm>
              <a:prstGeom prst="rect">
                <a:avLst/>
              </a:prstGeom>
              <a:blipFill>
                <a:blip r:embed="rId3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9316" y="411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 =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5181600" cy="2859294"/>
          </a:xfrm>
        </p:spPr>
      </p:pic>
      <p:sp>
        <p:nvSpPr>
          <p:cNvPr id="13" name="TextBox 12"/>
          <p:cNvSpPr txBox="1"/>
          <p:nvPr/>
        </p:nvSpPr>
        <p:spPr>
          <a:xfrm>
            <a:off x="107178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few notable peaks.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675"/>
          <a:stretch/>
        </p:blipFill>
        <p:spPr>
          <a:xfrm>
            <a:off x="674370" y="1176991"/>
            <a:ext cx="7795260" cy="1185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2572189"/>
            <a:ext cx="7839075" cy="9048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3751" y="2900852"/>
            <a:ext cx="5195879" cy="158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29001" y="3265237"/>
            <a:ext cx="533401" cy="1611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059668"/>
            <a:ext cx="5195879" cy="20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7999" y="4876799"/>
            <a:ext cx="560461" cy="1154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5556" y="4715608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907" y="3747852"/>
            <a:ext cx="3308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correspond to the low frequencies or high periods. Data with </a:t>
            </a:r>
            <a:r>
              <a:rPr lang="en-US" dirty="0" smtClean="0">
                <a:solidFill>
                  <a:srgbClr val="FF0000"/>
                </a:solidFill>
              </a:rPr>
              <a:t>high autocorrelation </a:t>
            </a:r>
            <a:r>
              <a:rPr lang="en-US" dirty="0" smtClean="0"/>
              <a:t>will exhibit greater variability on these longer time horizons.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6" grpId="0" animBg="1"/>
      <p:bldP spid="19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5181600" cy="2859294"/>
          </a:xfrm>
        </p:spPr>
      </p:pic>
      <p:sp>
        <p:nvSpPr>
          <p:cNvPr id="13" name="TextBox 12"/>
          <p:cNvSpPr txBox="1"/>
          <p:nvPr/>
        </p:nvSpPr>
        <p:spPr>
          <a:xfrm>
            <a:off x="107178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few notable peaks.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675"/>
          <a:stretch/>
        </p:blipFill>
        <p:spPr>
          <a:xfrm>
            <a:off x="674370" y="1176991"/>
            <a:ext cx="7795260" cy="1185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2572189"/>
            <a:ext cx="7839075" cy="9048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3751" y="2900852"/>
            <a:ext cx="5195879" cy="158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29001" y="3265237"/>
            <a:ext cx="533401" cy="1611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059668"/>
            <a:ext cx="5195879" cy="20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7999" y="4876799"/>
            <a:ext cx="560461" cy="1154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5556" y="4715608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907" y="3747852"/>
            <a:ext cx="3308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called </a:t>
            </a:r>
            <a:r>
              <a:rPr lang="en-US" dirty="0" smtClean="0">
                <a:solidFill>
                  <a:srgbClr val="FF0000"/>
                </a:solidFill>
              </a:rPr>
              <a:t>red noise</a:t>
            </a:r>
            <a:r>
              <a:rPr lang="en-US" dirty="0" smtClean="0"/>
              <a:t>, as like the red spectrum of visible light, it has the greatest amplitude at the lowest frequencies/highest wavelengths.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5181600" cy="2859294"/>
          </a:xfrm>
        </p:spPr>
      </p:pic>
      <p:sp>
        <p:nvSpPr>
          <p:cNvPr id="13" name="TextBox 12"/>
          <p:cNvSpPr txBox="1"/>
          <p:nvPr/>
        </p:nvSpPr>
        <p:spPr>
          <a:xfrm>
            <a:off x="107178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few notable peaks.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675"/>
          <a:stretch/>
        </p:blipFill>
        <p:spPr>
          <a:xfrm>
            <a:off x="674370" y="1176991"/>
            <a:ext cx="7795260" cy="1185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2572189"/>
            <a:ext cx="7839075" cy="9048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3751" y="2900852"/>
            <a:ext cx="5195879" cy="158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29001" y="3265237"/>
            <a:ext cx="533401" cy="1611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059668"/>
            <a:ext cx="5195879" cy="20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7999" y="4876799"/>
            <a:ext cx="560461" cy="1154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5556" y="4715608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907" y="3747852"/>
            <a:ext cx="330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won’t typically model this through seasons, but through autoregressive models.</a:t>
            </a:r>
          </a:p>
        </p:txBody>
      </p:sp>
    </p:spTree>
    <p:extLst>
      <p:ext uri="{BB962C8B-B14F-4D97-AF65-F5344CB8AC3E}">
        <p14:creationId xmlns:p14="http://schemas.microsoft.com/office/powerpoint/2010/main" val="42917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Periodogram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5181600" cy="2859294"/>
          </a:xfrm>
        </p:spPr>
      </p:pic>
      <p:sp>
        <p:nvSpPr>
          <p:cNvPr id="13" name="TextBox 12"/>
          <p:cNvSpPr txBox="1"/>
          <p:nvPr/>
        </p:nvSpPr>
        <p:spPr>
          <a:xfrm>
            <a:off x="107178" y="3657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a few notable peaks.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5675"/>
          <a:stretch/>
        </p:blipFill>
        <p:spPr>
          <a:xfrm>
            <a:off x="674370" y="1176991"/>
            <a:ext cx="7795260" cy="1185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" y="2572189"/>
            <a:ext cx="7839075" cy="9048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273751" y="2900852"/>
            <a:ext cx="5195879" cy="158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429001" y="3265237"/>
            <a:ext cx="533401" cy="16115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059668"/>
            <a:ext cx="5195879" cy="20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7999" y="4876799"/>
            <a:ext cx="560461" cy="1154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5556" y="4715608"/>
            <a:ext cx="3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93906" y="3747852"/>
            <a:ext cx="4169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modeling all of these peaks, the residuals should have about equal amplitudes at all frequencies. This is called “white noise” since white reflects all wavelengths/frequencies of visible light.</a:t>
            </a:r>
          </a:p>
        </p:txBody>
      </p:sp>
    </p:spTree>
    <p:extLst>
      <p:ext uri="{BB962C8B-B14F-4D97-AF65-F5344CB8AC3E}">
        <p14:creationId xmlns:p14="http://schemas.microsoft.com/office/powerpoint/2010/main" val="40332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Autoregressive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 smtClean="0"/>
                  <a:t>After modeling trends and seasonality, we will often be left with residuals that are </a:t>
                </a:r>
                <a:r>
                  <a:rPr lang="en-US" dirty="0" err="1" smtClean="0"/>
                  <a:t>autocorrelated</a:t>
                </a:r>
                <a:r>
                  <a:rPr lang="en-US" dirty="0" smtClean="0"/>
                  <a:t>. These can be modeled with autoregressive models.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An autoregressive model of order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abbreviated AR(p), is of the form: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r>
                  <a:rPr lang="en-US" dirty="0" smtClean="0"/>
                  <a:t>where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stationary (has a constant distribution over time)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are unknown regression parameters to be estimated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assumed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mean </a:t>
                </a:r>
                <a:r>
                  <a:rPr lang="el-GR" dirty="0" smtClean="0"/>
                  <a:t>μ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assumed to be zero. If not, it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4038600"/>
            <a:ext cx="662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of Time Series Concept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Trigonometric Models of Seasonality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Autoregressive (AR) Models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Moving Average (MA) Models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Autoregressive Moving Average (ARMA)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weakly stationary </a:t>
            </a:r>
            <a:r>
              <a:rPr lang="en-US" dirty="0" smtClean="0"/>
              <a:t>time series as one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Constant mean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Autocorrelation is a function of the lag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 smtClean="0"/>
              <a:t>We can detect nonstationary time series by looking at the time series plot or the autocorrelation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time series with a trend is nonstationary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 ACF with slow or linear decay is nonstationary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3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Non-Stationary Time Series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123341"/>
            <a:ext cx="5097068" cy="281264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268582"/>
            <a:ext cx="5905500" cy="1641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0"/>
            <a:ext cx="3810000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Non-Stationary Time Series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94" y="2667000"/>
            <a:ext cx="4609968" cy="36513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94" y="1143000"/>
            <a:ext cx="4736211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Time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 smtClean="0"/>
                  <a:t>Before modeling the correlation structure in the series, we make the time series stationary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Two popular approaches are to 1) regress on time and model the residuals, or 2) take differences and model those.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First difference: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= 2, 3, …, </a:t>
                </a:r>
                <a:r>
                  <a:rPr lang="en-US" i="1" dirty="0" smtClean="0"/>
                  <a:t>n</a:t>
                </a:r>
              </a:p>
              <a:p>
                <a:pPr marL="0" indent="0"/>
                <a:endParaRPr lang="en-US" i="1" dirty="0"/>
              </a:p>
              <a:p>
                <a:pPr marL="0" indent="0"/>
                <a:r>
                  <a:rPr lang="en-US" dirty="0" smtClean="0"/>
                  <a:t>If first differences don’t work, consider the second differences: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:r>
                  <a:rPr lang="en-US" i="1" dirty="0"/>
                  <a:t>t</a:t>
                </a:r>
                <a:r>
                  <a:rPr lang="en-US" dirty="0"/>
                  <a:t> = </a:t>
                </a:r>
                <a:r>
                  <a:rPr lang="en-US" dirty="0" smtClean="0"/>
                  <a:t>3</a:t>
                </a:r>
                <a:r>
                  <a:rPr lang="en-US" dirty="0"/>
                  <a:t>, …, </a:t>
                </a:r>
                <a:r>
                  <a:rPr lang="en-US" i="1" dirty="0" smtClean="0"/>
                  <a:t>n. </a:t>
                </a:r>
                <a:r>
                  <a:rPr lang="en-US" dirty="0" smtClean="0"/>
                  <a:t>This could capture a quadratic trend.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You can take higher order differences, but that is rare.</a:t>
                </a:r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Autoregressive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 smtClean="0"/>
                  <a:t>After modeling trends and seasonality, we will often be left with residuals that are </a:t>
                </a:r>
                <a:r>
                  <a:rPr lang="en-US" dirty="0" err="1" smtClean="0"/>
                  <a:t>autocorrelated</a:t>
                </a:r>
                <a:r>
                  <a:rPr lang="en-US" dirty="0" smtClean="0"/>
                  <a:t>. These can be modeled with autoregressive models.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An autoregressive model of order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abbreviated AR(p), is of the form: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r>
                  <a:rPr lang="en-US" dirty="0" smtClean="0"/>
                  <a:t>where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stationary (has a constant distribution over time)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are unknown regression parameters to be estimated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assumed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mean </a:t>
                </a:r>
                <a:r>
                  <a:rPr lang="el-GR" dirty="0" smtClean="0"/>
                  <a:t>μ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is assumed to be zero. If not, it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2000" y="4419600"/>
            <a:ext cx="7543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Order of Autoregressive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 smtClean="0"/>
                  <a:t>We can use OLS regression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, but how do we decide on the order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?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One could build multiple models and select the model with the lowest AIC/BIC or highest adjusted R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.</a:t>
                </a:r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You can also estimate the model order from plots of the ACF and what is called the partial ACF or PACF.</a:t>
                </a:r>
                <a:endParaRPr lang="en-US" dirty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70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4" y="2878077"/>
            <a:ext cx="5596432" cy="3299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dirty="0" smtClean="0"/>
                  <a:t>Recall the ACF shows </a:t>
                </a:r>
                <a:r>
                  <a:rPr lang="en-US" dirty="0" err="1" smtClean="0"/>
                  <a:t>Corr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i="1" dirty="0" smtClean="0"/>
                  <a:t>,</a:t>
                </a:r>
                <a:r>
                  <a:rPr lang="en-US" i="1" dirty="0"/>
                  <a:t> </a:t>
                </a:r>
                <a:r>
                  <a:rPr lang="en-US" i="1" dirty="0" err="1" smtClean="0"/>
                  <a:t>Y</a:t>
                </a:r>
                <a:r>
                  <a:rPr lang="en-US" i="1" baseline="-25000" dirty="0" err="1" smtClean="0"/>
                  <a:t>t</a:t>
                </a:r>
                <a:r>
                  <a:rPr lang="en-US" i="1" baseline="-25000" dirty="0" smtClean="0"/>
                  <a:t>-k</a:t>
                </a:r>
                <a:r>
                  <a:rPr lang="en-US" dirty="0" smtClean="0"/>
                  <a:t>) at different lags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Any observation outside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of 0 is statistically significant.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53200" y="366935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of these are significant. Do we need all of them in our autoregressive model?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47800" y="3200400"/>
            <a:ext cx="2743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If 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dirty="0"/>
              <a:t>, </a:t>
            </a:r>
            <a:r>
              <a:rPr lang="en-US" i="1" dirty="0" smtClean="0"/>
              <a:t>Y</a:t>
            </a:r>
            <a:r>
              <a:rPr lang="en-US" i="1" baseline="-25000" dirty="0" smtClean="0"/>
              <a:t>t-1</a:t>
            </a:r>
            <a:r>
              <a:rPr lang="en-US" dirty="0" smtClean="0"/>
              <a:t>) is high, so too will </a:t>
            </a:r>
            <a:r>
              <a:rPr lang="en-US" dirty="0" err="1" smtClean="0"/>
              <a:t>Corr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i="1" baseline="-25000" dirty="0" smtClean="0"/>
              <a:t>t-1</a:t>
            </a:r>
            <a:r>
              <a:rPr lang="en-US" i="1" dirty="0" smtClean="0"/>
              <a:t>, Y</a:t>
            </a:r>
            <a:r>
              <a:rPr lang="en-US" i="1" baseline="-25000" dirty="0" smtClean="0"/>
              <a:t>t-2</a:t>
            </a:r>
            <a:r>
              <a:rPr lang="en-US" dirty="0" smtClean="0"/>
              <a:t>) be high.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Therefore 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dirty="0"/>
              <a:t>, </a:t>
            </a:r>
            <a:r>
              <a:rPr lang="en-US" i="1" dirty="0" smtClean="0"/>
              <a:t>Y</a:t>
            </a:r>
            <a:r>
              <a:rPr lang="en-US" i="1" baseline="-25000" dirty="0" smtClean="0"/>
              <a:t>t-2</a:t>
            </a:r>
            <a:r>
              <a:rPr lang="en-US" dirty="0" smtClean="0"/>
              <a:t>) will likely be high as well.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If we put but </a:t>
            </a:r>
            <a:r>
              <a:rPr lang="en-US" i="1" dirty="0" smtClean="0"/>
              <a:t>Y</a:t>
            </a:r>
            <a:r>
              <a:rPr lang="en-US" i="1" baseline="-25000" dirty="0" smtClean="0"/>
              <a:t>t-2 </a:t>
            </a:r>
            <a:r>
              <a:rPr lang="en-US" dirty="0" smtClean="0"/>
              <a:t>and </a:t>
            </a:r>
            <a:r>
              <a:rPr lang="en-US" i="1" dirty="0" smtClean="0"/>
              <a:t>Y</a:t>
            </a:r>
            <a:r>
              <a:rPr lang="en-US" i="1" baseline="-25000" dirty="0" smtClean="0"/>
              <a:t>t-1</a:t>
            </a:r>
            <a:r>
              <a:rPr lang="en-US" dirty="0" smtClean="0"/>
              <a:t> in our model, we might have problems with </a:t>
            </a:r>
            <a:r>
              <a:rPr lang="en-US" dirty="0" err="1" smtClean="0"/>
              <a:t>multicollinearity</a:t>
            </a:r>
            <a:r>
              <a:rPr lang="en-US" dirty="0" smtClean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We only want to add </a:t>
            </a:r>
            <a:r>
              <a:rPr lang="en-US" i="1" dirty="0" smtClean="0"/>
              <a:t>Y</a:t>
            </a:r>
            <a:r>
              <a:rPr lang="en-US" i="1" baseline="-25000" dirty="0" smtClean="0"/>
              <a:t>t-2</a:t>
            </a:r>
            <a:r>
              <a:rPr lang="en-US" i="1" dirty="0" smtClean="0"/>
              <a:t> </a:t>
            </a:r>
            <a:r>
              <a:rPr lang="en-US" dirty="0" smtClean="0"/>
              <a:t>in addition to </a:t>
            </a:r>
            <a:r>
              <a:rPr lang="en-US" i="1" dirty="0" smtClean="0"/>
              <a:t>Y</a:t>
            </a:r>
            <a:r>
              <a:rPr lang="en-US" i="1" baseline="-25000" dirty="0" smtClean="0"/>
              <a:t>t-1</a:t>
            </a:r>
            <a:r>
              <a:rPr lang="en-US" dirty="0" smtClean="0"/>
              <a:t> if it adds predictive value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while controlling for </a:t>
            </a:r>
            <a:r>
              <a:rPr lang="en-US" i="1" dirty="0" smtClean="0"/>
              <a:t>Y</a:t>
            </a:r>
            <a:r>
              <a:rPr lang="en-US" i="1" baseline="-25000" dirty="0" smtClean="0"/>
              <a:t>t-1</a:t>
            </a:r>
            <a:r>
              <a:rPr lang="en-US" i="1" dirty="0" smtClean="0"/>
              <a:t>.</a:t>
            </a:r>
          </a:p>
          <a:p>
            <a:pPr marL="0" indent="0"/>
            <a:endParaRPr lang="en-US" i="1" dirty="0"/>
          </a:p>
          <a:p>
            <a:pPr marL="0" indent="0"/>
            <a:r>
              <a:rPr lang="en-US" dirty="0" smtClean="0"/>
              <a:t>The partial autocorrelation assesses this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Autocorrelation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 smtClean="0"/>
                  <a:t>Partial autocorrelation is the correlation between values of the time series and itself at a specified lag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while controlling for correlations</a:t>
                </a:r>
                <a:r>
                  <a:rPr lang="en-US" dirty="0" smtClean="0"/>
                  <a:t> at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&lt;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.</a:t>
                </a:r>
              </a:p>
              <a:p>
                <a:pPr marL="0" indent="0"/>
                <a:endParaRPr lang="en-US" i="1" dirty="0"/>
              </a:p>
              <a:p>
                <a:pPr marL="0" indent="0"/>
                <a:r>
                  <a:rPr lang="en-US" dirty="0" smtClean="0"/>
                  <a:t>It is estimated by fitting AR(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) regression models progressively, incrementing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by one. The last coefficient in each regression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) is the partial autocorrelation at lag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the partial autocorrelation at lag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partial autocorrelation at lag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7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1" y="2004004"/>
            <a:ext cx="6127193" cy="361199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Autocorrelation Function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9824" y="2209800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three lags are significant in the PACF: lags 1, 2 and 7. </a:t>
            </a:r>
          </a:p>
          <a:p>
            <a:endParaRPr lang="en-US" dirty="0"/>
          </a:p>
          <a:p>
            <a:r>
              <a:rPr lang="en-US" dirty="0" smtClean="0"/>
              <a:t>We may not need lag 7.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2362200"/>
            <a:ext cx="15240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A time series is a sequence of data that have been observed in successive order at discrete points in time.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It is commonly assumed time series data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spaced equally in time.</a:t>
            </a:r>
          </a:p>
          <a:p>
            <a:pPr marL="0" indent="0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/>
            <a:r>
              <a:rPr lang="en-US" dirty="0" smtClean="0">
                <a:solidFill>
                  <a:schemeClr val="tx1"/>
                </a:solidFill>
              </a:rPr>
              <a:t>Time series often exhibit: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Cycles (repeated up and down movements)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Seasons (cycles with constant period)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Autocorrelation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order of 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For AR(</a:t>
            </a:r>
            <a:r>
              <a:rPr lang="en-US" i="1" dirty="0" smtClean="0"/>
              <a:t>p</a:t>
            </a:r>
            <a:r>
              <a:rPr lang="en-US" dirty="0" smtClean="0"/>
              <a:t>) models the PACF cuts-off, or becomes insignificant, after </a:t>
            </a:r>
            <a:r>
              <a:rPr lang="en-US" i="1" dirty="0" smtClean="0"/>
              <a:t>p</a:t>
            </a:r>
            <a:r>
              <a:rPr lang="en-US" dirty="0" smtClean="0"/>
              <a:t> lags.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For AR(</a:t>
            </a:r>
            <a:r>
              <a:rPr lang="en-US" i="1" dirty="0"/>
              <a:t>p</a:t>
            </a:r>
            <a:r>
              <a:rPr lang="en-US" dirty="0"/>
              <a:t>) models the </a:t>
            </a:r>
            <a:r>
              <a:rPr lang="en-US" dirty="0" smtClean="0"/>
              <a:t>ACF shows sinusoidal or exponential decay (tails off).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For nonstationary processes the ACF shows linear decay.</a:t>
            </a:r>
          </a:p>
        </p:txBody>
      </p:sp>
    </p:spTree>
    <p:extLst>
      <p:ext uri="{BB962C8B-B14F-4D97-AF65-F5344CB8AC3E}">
        <p14:creationId xmlns:p14="http://schemas.microsoft.com/office/powerpoint/2010/main" val="41987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order would you choose for these residuals?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8" y="1295400"/>
            <a:ext cx="7078063" cy="4172532"/>
          </a:xfrm>
        </p:spPr>
      </p:pic>
      <p:sp>
        <p:nvSpPr>
          <p:cNvPr id="6" name="Freeform 5"/>
          <p:cNvSpPr/>
          <p:nvPr/>
        </p:nvSpPr>
        <p:spPr>
          <a:xfrm>
            <a:off x="1905712" y="1625149"/>
            <a:ext cx="3349952" cy="777667"/>
          </a:xfrm>
          <a:custGeom>
            <a:avLst/>
            <a:gdLst>
              <a:gd name="connsiteX0" fmla="*/ 0 w 3349952"/>
              <a:gd name="connsiteY0" fmla="*/ 0 h 777667"/>
              <a:gd name="connsiteX1" fmla="*/ 367469 w 3349952"/>
              <a:gd name="connsiteY1" fmla="*/ 435836 h 777667"/>
              <a:gd name="connsiteX2" fmla="*/ 786213 w 3349952"/>
              <a:gd name="connsiteY2" fmla="*/ 615297 h 777667"/>
              <a:gd name="connsiteX3" fmla="*/ 1239140 w 3349952"/>
              <a:gd name="connsiteY3" fmla="*/ 427290 h 777667"/>
              <a:gd name="connsiteX4" fmla="*/ 1452785 w 3349952"/>
              <a:gd name="connsiteY4" fmla="*/ 384561 h 777667"/>
              <a:gd name="connsiteX5" fmla="*/ 1751888 w 3349952"/>
              <a:gd name="connsiteY5" fmla="*/ 564023 h 777667"/>
              <a:gd name="connsiteX6" fmla="*/ 1956987 w 3349952"/>
              <a:gd name="connsiteY6" fmla="*/ 717847 h 777667"/>
              <a:gd name="connsiteX7" fmla="*/ 2256090 w 3349952"/>
              <a:gd name="connsiteY7" fmla="*/ 743484 h 777667"/>
              <a:gd name="connsiteX8" fmla="*/ 2606467 w 3349952"/>
              <a:gd name="connsiteY8" fmla="*/ 632389 h 777667"/>
              <a:gd name="connsiteX9" fmla="*/ 3025211 w 3349952"/>
              <a:gd name="connsiteY9" fmla="*/ 581114 h 777667"/>
              <a:gd name="connsiteX10" fmla="*/ 3349952 w 3349952"/>
              <a:gd name="connsiteY10" fmla="*/ 777667 h 77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49952" h="777667">
                <a:moveTo>
                  <a:pt x="0" y="0"/>
                </a:moveTo>
                <a:cubicBezTo>
                  <a:pt x="118217" y="166643"/>
                  <a:pt x="236434" y="333287"/>
                  <a:pt x="367469" y="435836"/>
                </a:cubicBezTo>
                <a:cubicBezTo>
                  <a:pt x="498505" y="538386"/>
                  <a:pt x="640935" y="616721"/>
                  <a:pt x="786213" y="615297"/>
                </a:cubicBezTo>
                <a:cubicBezTo>
                  <a:pt x="931491" y="613873"/>
                  <a:pt x="1128045" y="465746"/>
                  <a:pt x="1239140" y="427290"/>
                </a:cubicBezTo>
                <a:cubicBezTo>
                  <a:pt x="1350235" y="388834"/>
                  <a:pt x="1367327" y="361772"/>
                  <a:pt x="1452785" y="384561"/>
                </a:cubicBezTo>
                <a:cubicBezTo>
                  <a:pt x="1538243" y="407350"/>
                  <a:pt x="1667854" y="508475"/>
                  <a:pt x="1751888" y="564023"/>
                </a:cubicBezTo>
                <a:cubicBezTo>
                  <a:pt x="1835922" y="619571"/>
                  <a:pt x="1872953" y="687937"/>
                  <a:pt x="1956987" y="717847"/>
                </a:cubicBezTo>
                <a:cubicBezTo>
                  <a:pt x="2041021" y="747757"/>
                  <a:pt x="2147843" y="757727"/>
                  <a:pt x="2256090" y="743484"/>
                </a:cubicBezTo>
                <a:cubicBezTo>
                  <a:pt x="2364337" y="729241"/>
                  <a:pt x="2478280" y="659451"/>
                  <a:pt x="2606467" y="632389"/>
                </a:cubicBezTo>
                <a:cubicBezTo>
                  <a:pt x="2734654" y="605327"/>
                  <a:pt x="2901297" y="556901"/>
                  <a:pt x="3025211" y="581114"/>
                </a:cubicBezTo>
                <a:cubicBezTo>
                  <a:pt x="3149125" y="605327"/>
                  <a:pt x="3249538" y="691497"/>
                  <a:pt x="3349952" y="77766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3724566"/>
            <a:ext cx="7620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09614" y="16581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Sinusoidal decay of ACF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410836"/>
            <a:ext cx="284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PACF cuts off after 2 lags (often ignore subsequent lags that become significant)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3899" y="5489047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Try AR(2) model. But what </a:t>
            </a:r>
            <a:r>
              <a:rPr lang="en-US" sz="2000" dirty="0"/>
              <a:t>if the ACF and PACF don’t follow this pattern?</a:t>
            </a:r>
          </a:p>
        </p:txBody>
      </p:sp>
    </p:spTree>
    <p:extLst>
      <p:ext uri="{BB962C8B-B14F-4D97-AF65-F5344CB8AC3E}">
        <p14:creationId xmlns:p14="http://schemas.microsoft.com/office/powerpoint/2010/main" val="7493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:r>
                  <a:rPr lang="en-US" dirty="0" smtClean="0"/>
                  <a:t>Another way to model persistence in residuals is with moving average models.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A moving average model of order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, abbreviated as MA(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), is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:r>
                  <a:rPr lang="en-US" dirty="0"/>
                  <a:t>where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are unknown regression parameters to be estimated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assumed </a:t>
                </a:r>
                <a:r>
                  <a:rPr lang="en-US" dirty="0" err="1"/>
                  <a:t>iid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are past residuals of the moving average model at lag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837" r="-2148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25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ACF and PACF of MA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 smtClean="0"/>
              <a:t>Because MA models must estimate coefficients on past residuals, which depend on the model fit, they have to be estimated iteratively through maximum likelihood estimation.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MA models are not as easily interpreted as AR models, but they are useful for modeling many real-world time series.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 order </a:t>
            </a:r>
            <a:r>
              <a:rPr lang="en-US" i="1" dirty="0" smtClean="0"/>
              <a:t>q</a:t>
            </a:r>
            <a:r>
              <a:rPr lang="en-US" dirty="0" smtClean="0"/>
              <a:t> of MA models can be determined according to the opposite pattern of AR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ACF cuts off or becomes insignificant after </a:t>
            </a:r>
            <a:r>
              <a:rPr lang="en-US" i="1" dirty="0" smtClean="0"/>
              <a:t>q</a:t>
            </a:r>
            <a:r>
              <a:rPr lang="en-US" dirty="0" smtClean="0"/>
              <a:t> lags.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PACF shows sinusoidal or exponential decay (tails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93" y="2587508"/>
            <a:ext cx="5459007" cy="321809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Moving Average Time Series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63685" y="2873254"/>
            <a:ext cx="304800" cy="2532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72115" y="4800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Sinusoidal decay of PACF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74964" y="2923652"/>
            <a:ext cx="2292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ACF cuts off after 2 lags (often ignore subsequent lags that become significant)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600" y="5682118"/>
            <a:ext cx="868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Try MA(2) model. But what </a:t>
            </a:r>
            <a:r>
              <a:rPr lang="en-US" sz="2000" dirty="0"/>
              <a:t>if the ACF and PACF don’t follow this </a:t>
            </a:r>
            <a:r>
              <a:rPr lang="en-US" sz="2000" dirty="0" smtClean="0"/>
              <a:t>pattern either?</a:t>
            </a: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26" y="1145647"/>
            <a:ext cx="6814947" cy="14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Autoregressive Moving Average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 smtClean="0"/>
                  <a:t>Some time series contain autoregressive and moving average components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An autoregressive </a:t>
                </a:r>
                <a:r>
                  <a:rPr lang="en-US" dirty="0"/>
                  <a:t>moving average </a:t>
                </a:r>
                <a:r>
                  <a:rPr lang="en-US" dirty="0" smtClean="0"/>
                  <a:t>model, </a:t>
                </a:r>
                <a:r>
                  <a:rPr lang="en-US" dirty="0"/>
                  <a:t>abbreviated as </a:t>
                </a:r>
                <a:r>
                  <a:rPr lang="en-US" dirty="0" smtClean="0"/>
                  <a:t>ARMA(</a:t>
                </a:r>
                <a:r>
                  <a:rPr lang="en-US" i="1" dirty="0" err="1" smtClean="0"/>
                  <a:t>p</a:t>
                </a:r>
                <a:r>
                  <a:rPr lang="en-US" dirty="0" err="1" smtClean="0"/>
                  <a:t>,</a:t>
                </a:r>
                <a:r>
                  <a:rPr lang="en-US" i="1" dirty="0" err="1" smtClean="0"/>
                  <a:t>q</a:t>
                </a:r>
                <a:r>
                  <a:rPr lang="en-US" dirty="0" smtClean="0"/>
                  <a:t>) has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AR terms and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MA terms: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where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stationary with 0 mean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(but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&lt;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&lt;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might be 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assumed </a:t>
                </a:r>
                <a:r>
                  <a:rPr lang="en-US" dirty="0" err="1"/>
                  <a:t>iid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past residuals of the </a:t>
                </a:r>
                <a:r>
                  <a:rPr lang="en-US" dirty="0" smtClean="0"/>
                  <a:t>ARMA model </a:t>
                </a:r>
                <a:r>
                  <a:rPr lang="en-US" dirty="0"/>
                  <a:t>at lag </a:t>
                </a:r>
                <a:r>
                  <a:rPr lang="en-US" i="1" dirty="0"/>
                  <a:t>k</a:t>
                </a:r>
                <a:r>
                  <a:rPr lang="en-US" dirty="0"/>
                  <a:t>.</a:t>
                </a:r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ARMA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Like MA models, the coefficients of ARMA models must be estimated through maximum likelihood estimation.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Since both AR and MA components are embedded in the time series, both the ACF and PACF tail off in a sinusoidal pattern or exponentially decay.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ARMA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" y="1259793"/>
            <a:ext cx="8539353" cy="1452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712546"/>
            <a:ext cx="5867400" cy="3458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264" y="2973169"/>
            <a:ext cx="2411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the ACF and PACF decay </a:t>
            </a:r>
            <a:r>
              <a:rPr lang="en-US" dirty="0" err="1" smtClean="0"/>
              <a:t>sinusoidally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see if there are seasonal components in a time series, and to estimate their periods, one can use the </a:t>
            </a:r>
            <a:r>
              <a:rPr lang="en-US" dirty="0" err="1" smtClean="0">
                <a:solidFill>
                  <a:srgbClr val="00B050"/>
                </a:solidFill>
              </a:rPr>
              <a:t>periodogram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Peaks in the </a:t>
            </a:r>
            <a:r>
              <a:rPr lang="en-US" dirty="0" err="1" smtClean="0"/>
              <a:t>periodogram</a:t>
            </a:r>
            <a:r>
              <a:rPr lang="en-US" dirty="0" smtClean="0"/>
              <a:t> at low frequencies can be a sign of autocorrelation, not seasonality.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Autocorrelation can be modeled through </a:t>
            </a:r>
            <a:r>
              <a:rPr lang="en-US" dirty="0" smtClean="0">
                <a:solidFill>
                  <a:srgbClr val="0070C0"/>
                </a:solidFill>
              </a:rPr>
              <a:t>autoregressive</a:t>
            </a:r>
            <a:r>
              <a:rPr lang="en-US" dirty="0" smtClean="0"/>
              <a:t> (AR),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moving average </a:t>
            </a:r>
            <a:r>
              <a:rPr lang="en-US" dirty="0" smtClean="0"/>
              <a:t>(MA), and </a:t>
            </a:r>
            <a:r>
              <a:rPr lang="en-US" dirty="0" smtClean="0">
                <a:solidFill>
                  <a:srgbClr val="7030A0"/>
                </a:solidFill>
              </a:rPr>
              <a:t>autoregressive moving average</a:t>
            </a:r>
            <a:r>
              <a:rPr lang="en-US" dirty="0" smtClean="0"/>
              <a:t> (ARMA)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ACF and PACF can help identify the orders of these models. When unclear, metrics like AIC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Time Series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 smtClean="0"/>
                  <a:t>We can capture trends, seasonality and autocorrelation through a series of models.</a:t>
                </a:r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For example, to model a variable Y that exhibits a trend and seasonality over L seasons, use: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if season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, 0 otherwise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dirty="0" err="1" smtClean="0"/>
                  <a:t>iid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0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Instead of using L-1 dummy variables to capture seasons, we noted this can also be captured with trigonometric functions.</a:t>
            </a:r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Sometimes we will know the</a:t>
            </a:r>
            <a:r>
              <a:rPr lang="en-US" dirty="0" smtClean="0">
                <a:solidFill>
                  <a:srgbClr val="00B050"/>
                </a:solidFill>
              </a:rPr>
              <a:t> period </a:t>
            </a:r>
            <a:r>
              <a:rPr lang="en-US" dirty="0" smtClean="0"/>
              <a:t>(T) intuitively. But what about the </a:t>
            </a:r>
            <a:r>
              <a:rPr lang="en-US" dirty="0" smtClean="0">
                <a:solidFill>
                  <a:srgbClr val="0070C0"/>
                </a:solidFill>
              </a:rPr>
              <a:t>phase shift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l-GR" dirty="0" smtClean="0">
                <a:solidFill>
                  <a:schemeClr val="tx1"/>
                </a:solidFill>
                <a:latin typeface="+mj-lt"/>
              </a:rPr>
              <a:t>φ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amplitude</a:t>
            </a:r>
            <a:r>
              <a:rPr lang="en-US" dirty="0" smtClean="0"/>
              <a:t> (A)? And what if there are multiple seasons in the dataset?</a:t>
            </a:r>
          </a:p>
        </p:txBody>
      </p:sp>
      <p:pic>
        <p:nvPicPr>
          <p:cNvPr id="1028" name="Picture 4" descr="Find Trigonometric Functions Given Their Graphs With Phase Shift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330505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V="1">
            <a:off x="2819400" y="27432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23673" y="2863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38400" y="2743200"/>
            <a:ext cx="381000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400" y="2373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70C0"/>
                </a:solidFill>
              </a:rPr>
              <a:t>φ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19400" y="2743200"/>
            <a:ext cx="1905000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240520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62600" y="2995458"/>
                <a:ext cx="180658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995458"/>
                <a:ext cx="180658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seasonality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/>
                <a:r>
                  <a:rPr lang="en-US" dirty="0" smtClean="0"/>
                  <a:t>Using trigonometric identities, we can rewrite the cosine function in a way that allows us to estimate the amplitude and phase like in a regression equation.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So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Therefore 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as predictors in a regression model, and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instead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dirty="0" smtClean="0"/>
                  <a:t> and </a:t>
                </a:r>
                <a:r>
                  <a:rPr lang="el-GR" dirty="0" smtClean="0">
                    <a:solidFill>
                      <a:srgbClr val="0070C0"/>
                    </a:solidFill>
                    <a:latin typeface="+mj-lt"/>
                  </a:rPr>
                  <a:t>φ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We just need to know the period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69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hunting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Sometimes the period 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dirty="0" smtClean="0"/>
              <a:t> is intuitive, e.g. monthly temperatures should have a period of 12, corresponding to 1 year.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If there are multiple seasons, it may not be obvious. They may add up to create cycles of non-constant period (e.g. El Nino Southern Oscillations).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To find these periods we will consider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spectral analysis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branches of time series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Time domain</a:t>
            </a:r>
            <a:r>
              <a:rPr lang="en-US" dirty="0" smtClean="0"/>
              <a:t>: The present value is modeled with the past values (time series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Frequency domain</a:t>
            </a:r>
            <a:r>
              <a:rPr lang="en-US" dirty="0" smtClean="0"/>
              <a:t>: The present value is modeled with periodic sines and cosines (spectral analysis)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 smtClean="0"/>
              <a:t>Spectral analysis acknowledges that any time series can be represented as a sum of sinusoids with different </a:t>
            </a:r>
            <a:r>
              <a:rPr lang="en-US" dirty="0" smtClean="0">
                <a:solidFill>
                  <a:srgbClr val="FF0000"/>
                </a:solidFill>
              </a:rPr>
              <a:t>amplitudes, A</a:t>
            </a:r>
            <a:r>
              <a:rPr lang="en-US" dirty="0" smtClean="0"/>
              <a:t>, oscillating at different </a:t>
            </a:r>
            <a:r>
              <a:rPr lang="en-US" dirty="0" smtClean="0">
                <a:solidFill>
                  <a:srgbClr val="00B050"/>
                </a:solidFill>
              </a:rPr>
              <a:t>frequencies, f</a:t>
            </a:r>
            <a:r>
              <a:rPr lang="en-US" dirty="0" smtClean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 smtClean="0"/>
              <a:t>The frequency is the inverse of the period, i.e. 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dirty="0" smtClean="0"/>
              <a:t> = 1/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0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Periodogram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 smtClean="0"/>
                  <a:t>The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periodogram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is used in spectral analysis to discover the periodic components of a time series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 smtClean="0"/>
                  <a:t>It plots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squared amplitude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(often smoothed) </a:t>
                </a:r>
                <a:r>
                  <a:rPr lang="en-US" dirty="0" smtClean="0"/>
                  <a:t>of the data with sinusoids oscillating at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where</a:t>
                </a:r>
                <a:r>
                  <a:rPr lang="en-US" i="1" dirty="0" smtClean="0"/>
                  <a:t> n </a:t>
                </a:r>
                <a:r>
                  <a:rPr lang="en-US" dirty="0" smtClean="0"/>
                  <a:t>is the number of time steps in the time series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/>
                <a:endParaRPr lang="en-US" dirty="0" smtClean="0"/>
              </a:p>
              <a:p>
                <a:pPr marL="0" indent="0"/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peak</a:t>
                </a:r>
                <a:r>
                  <a:rPr lang="en-US" dirty="0" smtClean="0"/>
                  <a:t> in the </a:t>
                </a:r>
                <a:r>
                  <a:rPr lang="en-US" dirty="0" err="1" smtClean="0"/>
                  <a:t>periodogram</a:t>
                </a:r>
                <a:r>
                  <a:rPr lang="en-US" dirty="0" smtClean="0"/>
                  <a:t> at some frequency indicates a strong (high amplitude) sinusoid at that frequency. This suggests there is seasonality at the corresponding period.</a:t>
                </a:r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5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31461</TotalTime>
  <Words>1497</Words>
  <Application>Microsoft Office PowerPoint</Application>
  <PresentationFormat>On-screen Show (4:3)</PresentationFormat>
  <Paragraphs>236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Gill Sans MT</vt:lpstr>
      <vt:lpstr>Arial</vt:lpstr>
      <vt:lpstr>Cambria Math</vt:lpstr>
      <vt:lpstr>CMU Sans Serif</vt:lpstr>
      <vt:lpstr>CMU Bright</vt:lpstr>
      <vt:lpstr>Calibri</vt:lpstr>
      <vt:lpstr>Calibri Light</vt:lpstr>
      <vt:lpstr>Office Theme</vt:lpstr>
      <vt:lpstr>Time Series Analysis 2</vt:lpstr>
      <vt:lpstr>Organization of lecture</vt:lpstr>
      <vt:lpstr>Time Series Overview</vt:lpstr>
      <vt:lpstr>Simple Time Series Models</vt:lpstr>
      <vt:lpstr>Modeling seasonality</vt:lpstr>
      <vt:lpstr>Modeling seasonality</vt:lpstr>
      <vt:lpstr>Period hunting</vt:lpstr>
      <vt:lpstr>Spectral Analysis</vt:lpstr>
      <vt:lpstr>Periodogram</vt:lpstr>
      <vt:lpstr>Example Periodogram</vt:lpstr>
      <vt:lpstr>Example Periodogram</vt:lpstr>
      <vt:lpstr>Example Periodogram</vt:lpstr>
      <vt:lpstr>Harmonics</vt:lpstr>
      <vt:lpstr>Example of harmonics in hydrologic data</vt:lpstr>
      <vt:lpstr>Example Periodogram</vt:lpstr>
      <vt:lpstr>Example Periodogram</vt:lpstr>
      <vt:lpstr>Example Periodogram</vt:lpstr>
      <vt:lpstr>Example Periodogram</vt:lpstr>
      <vt:lpstr>Autoregressive Models</vt:lpstr>
      <vt:lpstr>Stationarity</vt:lpstr>
      <vt:lpstr>Example Non-Stationary Time Series</vt:lpstr>
      <vt:lpstr>Example Non-Stationary Time Series</vt:lpstr>
      <vt:lpstr>Stationary Time Series</vt:lpstr>
      <vt:lpstr>Autoregressive Models</vt:lpstr>
      <vt:lpstr>The Order of Autoregressive Models</vt:lpstr>
      <vt:lpstr>Autocorrelation</vt:lpstr>
      <vt:lpstr>Partial Autocorrelation</vt:lpstr>
      <vt:lpstr>Partial Autocorrelation Function</vt:lpstr>
      <vt:lpstr>Partial Autocorrelation Function</vt:lpstr>
      <vt:lpstr>Choosing the order of AR models</vt:lpstr>
      <vt:lpstr>What order would you choose for these residuals?</vt:lpstr>
      <vt:lpstr>Moving Average Models</vt:lpstr>
      <vt:lpstr>ACF and PACF of MA Models</vt:lpstr>
      <vt:lpstr>Example Moving Average Time Series</vt:lpstr>
      <vt:lpstr>Autoregressive Moving Average Models</vt:lpstr>
      <vt:lpstr>Estimating ARMA models</vt:lpstr>
      <vt:lpstr>Example ARMA Time Series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Julianne Quinn</cp:lastModifiedBy>
  <cp:revision>924</cp:revision>
  <dcterms:created xsi:type="dcterms:W3CDTF">2006-08-16T00:00:00Z</dcterms:created>
  <dcterms:modified xsi:type="dcterms:W3CDTF">2020-11-09T18:04:58Z</dcterms:modified>
</cp:coreProperties>
</file>