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5" r:id="rId3"/>
    <p:sldId id="372" r:id="rId4"/>
    <p:sldId id="373" r:id="rId5"/>
    <p:sldId id="374" r:id="rId6"/>
    <p:sldId id="375" r:id="rId7"/>
    <p:sldId id="376" r:id="rId8"/>
    <p:sldId id="377" r:id="rId9"/>
    <p:sldId id="379" r:id="rId10"/>
    <p:sldId id="380" r:id="rId11"/>
    <p:sldId id="378" r:id="rId12"/>
    <p:sldId id="381" r:id="rId13"/>
    <p:sldId id="385" r:id="rId14"/>
    <p:sldId id="390" r:id="rId15"/>
    <p:sldId id="387" r:id="rId16"/>
    <p:sldId id="384" r:id="rId17"/>
    <p:sldId id="383" r:id="rId18"/>
    <p:sldId id="382" r:id="rId19"/>
    <p:sldId id="388" r:id="rId20"/>
    <p:sldId id="389" r:id="rId21"/>
    <p:sldId id="391" r:id="rId22"/>
    <p:sldId id="392" r:id="rId23"/>
    <p:sldId id="393" r:id="rId24"/>
    <p:sldId id="394" r:id="rId25"/>
    <p:sldId id="395" r:id="rId26"/>
    <p:sldId id="396" r:id="rId27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30"/>
      <p:bold r:id="rId31"/>
      <p:italic r:id="rId32"/>
      <p:boldItalic r:id="rId33"/>
    </p:embeddedFont>
    <p:embeddedFont>
      <p:font typeface="CMU Bright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61" autoAdjust="0"/>
  </p:normalViewPr>
  <p:slideViewPr>
    <p:cSldViewPr>
      <p:cViewPr varScale="1">
        <p:scale>
          <a:sx n="112" d="100"/>
          <a:sy n="112" d="100"/>
        </p:scale>
        <p:origin x="1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10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Analysis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ARIMA time series: GNP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80" y="2075900"/>
            <a:ext cx="5839640" cy="3943900"/>
          </a:xfrm>
        </p:spPr>
      </p:pic>
      <p:sp>
        <p:nvSpPr>
          <p:cNvPr id="5" name="Freeform 4"/>
          <p:cNvSpPr/>
          <p:nvPr/>
        </p:nvSpPr>
        <p:spPr>
          <a:xfrm>
            <a:off x="2303585" y="2503335"/>
            <a:ext cx="536330" cy="1916723"/>
          </a:xfrm>
          <a:custGeom>
            <a:avLst/>
            <a:gdLst>
              <a:gd name="connsiteX0" fmla="*/ 0 w 536330"/>
              <a:gd name="connsiteY0" fmla="*/ 0 h 1916723"/>
              <a:gd name="connsiteX1" fmla="*/ 175846 w 536330"/>
              <a:gd name="connsiteY1" fmla="*/ 1090246 h 1916723"/>
              <a:gd name="connsiteX2" fmla="*/ 369277 w 536330"/>
              <a:gd name="connsiteY2" fmla="*/ 1776046 h 1916723"/>
              <a:gd name="connsiteX3" fmla="*/ 536330 w 536330"/>
              <a:gd name="connsiteY3" fmla="*/ 1916723 h 191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330" h="1916723">
                <a:moveTo>
                  <a:pt x="0" y="0"/>
                </a:moveTo>
                <a:cubicBezTo>
                  <a:pt x="57150" y="397119"/>
                  <a:pt x="114300" y="794238"/>
                  <a:pt x="175846" y="1090246"/>
                </a:cubicBezTo>
                <a:cubicBezTo>
                  <a:pt x="237392" y="1386254"/>
                  <a:pt x="309196" y="1638300"/>
                  <a:pt x="369277" y="1776046"/>
                </a:cubicBezTo>
                <a:cubicBezTo>
                  <a:pt x="429358" y="1913792"/>
                  <a:pt x="482844" y="1915257"/>
                  <a:pt x="536330" y="19167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8820" y="2500404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ACF decays exponentially and then stays fairly insignificant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2409550"/>
            <a:ext cx="381000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5145" y="2500404"/>
            <a:ext cx="142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PACF cuts off after 2 lags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3" y="1205209"/>
            <a:ext cx="3590544" cy="7322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5800" y="120520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AR(2) model of first differences seems appropriate, so ARIMA(2,1,0) of GNP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in 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dirty="0" smtClean="0"/>
              <a:t>We now know several models we can use to capture autocorrelation in a time series, or in the residuals of a trend + seasonality model of a time series.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But how do we know if these models are adequate?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We want a model that is parsimonious as possible: we need enough parameters to model correlated observations, but we don’t want to </a:t>
            </a:r>
            <a:r>
              <a:rPr lang="en-US" dirty="0" err="1" smtClean="0"/>
              <a:t>overfit</a:t>
            </a:r>
            <a:r>
              <a:rPr lang="en-US" dirty="0" smtClean="0"/>
              <a:t> the data and increase the variance of our forecasts.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As with MLR, we will assess model performance with both metrics like AIC, BIC, Adjusted R</a:t>
            </a:r>
            <a:r>
              <a:rPr lang="en-US" baseline="30000" dirty="0" smtClean="0"/>
              <a:t>2</a:t>
            </a:r>
            <a:r>
              <a:rPr lang="en-US" dirty="0" smtClean="0"/>
              <a:t> and diagnostics.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45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in Time Series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 smtClean="0"/>
                  <a:t>Like MLR, we want our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to be normal with 0 mean and constant variance.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More importantly, we want them to be independent.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We can still use the residuals vs. fitted to check for lack of fit and heteroscedasticity, and the </a:t>
                </a:r>
                <a:r>
                  <a:rPr lang="en-US" dirty="0" err="1" smtClean="0"/>
                  <a:t>qqplot</a:t>
                </a:r>
                <a:r>
                  <a:rPr lang="en-US" dirty="0" smtClean="0"/>
                  <a:t> to check for normality.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GNP ARIMA model diagnostics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8503920" cy="3838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8718"/>
            <a:ext cx="5657469" cy="7322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600200"/>
            <a:ext cx="5657469" cy="31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48400" y="1264669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Finds ARIMA model that minimizes the AIC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25146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2209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Optimal model for AIC is an ARMA(2,1) model on the second differences (d=2)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GNP ARIMA model diagnostics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66860" cy="1611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23" y="2893948"/>
            <a:ext cx="6351754" cy="3202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0" y="6019800"/>
            <a:ext cx="462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Residuals vs. fitted look similar for both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GNP ARIMA model diagnostics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" y="1295400"/>
            <a:ext cx="8527542" cy="1417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0"/>
            <a:ext cx="6591784" cy="332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0" y="6019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Residuals are about equally Gaussian for both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in Time Series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 smtClean="0"/>
                  <a:t>Like MLR, we want our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to be normal with 0 mean and constant variance.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More importantly, we want them to be independent.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We can still use the residuals vs. fitted to check for lack of fit and heteroscedasticity, and the </a:t>
                </a:r>
                <a:r>
                  <a:rPr lang="en-US" dirty="0" err="1" smtClean="0"/>
                  <a:t>qqplot</a:t>
                </a:r>
                <a:r>
                  <a:rPr lang="en-US" dirty="0" smtClean="0"/>
                  <a:t> to check for normality.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We can use the ACF and PACF to check for independence, as well as the </a:t>
                </a:r>
                <a:r>
                  <a:rPr lang="en-US" dirty="0" err="1" smtClean="0"/>
                  <a:t>Ljung</a:t>
                </a:r>
                <a:r>
                  <a:rPr lang="en-US" dirty="0" smtClean="0"/>
                  <a:t>-Box test.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70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Ljung</a:t>
            </a:r>
            <a:r>
              <a:rPr lang="en-US" dirty="0" smtClean="0"/>
              <a:t> Box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</a:t>
            </a:r>
            <a:r>
              <a:rPr lang="en-US" dirty="0" err="1"/>
              <a:t>Ljung</a:t>
            </a:r>
            <a:r>
              <a:rPr lang="en-US" dirty="0"/>
              <a:t>-Box test determines whether the first </a:t>
            </a:r>
            <a:r>
              <a:rPr lang="en-US" i="1" dirty="0"/>
              <a:t>H</a:t>
            </a:r>
            <a:r>
              <a:rPr lang="en-US" dirty="0"/>
              <a:t> sample autocorrelations of the residuals, considered together, are significant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H0: Autocorrelation is not significant </a:t>
            </a:r>
            <a:br>
              <a:rPr lang="en-US" dirty="0" smtClean="0"/>
            </a:br>
            <a:r>
              <a:rPr lang="en-US" dirty="0" smtClean="0"/>
              <a:t>(model is adequate up to lag H)</a:t>
            </a:r>
          </a:p>
          <a:p>
            <a:endParaRPr lang="en-US" dirty="0" smtClean="0"/>
          </a:p>
          <a:p>
            <a:r>
              <a:rPr lang="en-US" dirty="0" smtClean="0"/>
              <a:t>Ha: Autocorrelation is significant </a:t>
            </a:r>
            <a:br>
              <a:rPr lang="en-US" dirty="0" smtClean="0"/>
            </a:br>
            <a:r>
              <a:rPr lang="en-US" dirty="0" smtClean="0"/>
              <a:t>(model is not adequate up to lag H)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Ljung</a:t>
            </a:r>
            <a:r>
              <a:rPr lang="en-US" dirty="0" smtClean="0"/>
              <a:t>-Box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test statistic of the </a:t>
                </a:r>
                <a:r>
                  <a:rPr lang="en-US" dirty="0" err="1" smtClean="0"/>
                  <a:t>Ljung</a:t>
                </a:r>
                <a:r>
                  <a:rPr lang="en-US" dirty="0" smtClean="0"/>
                  <a:t>-Box test is the Q-statistic: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r>
                  <a:rPr lang="en-US" dirty="0" smtClean="0"/>
                  <a:t>n’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–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;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# of observations in original time series, </a:t>
                </a:r>
                <a:br>
                  <a:rPr lang="en-US" dirty="0" smtClean="0"/>
                </a:br>
                <a:r>
                  <a:rPr lang="en-US" i="1" dirty="0" smtClean="0"/>
                  <a:t>d</a:t>
                </a:r>
                <a:r>
                  <a:rPr lang="en-US" dirty="0" smtClean="0"/>
                  <a:t> = degree of differencing used to transform original time series into stationary time series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sample autocorrelation of the residuals,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, at lag </a:t>
                </a:r>
                <a:r>
                  <a:rPr lang="en-US" i="1" dirty="0" smtClean="0"/>
                  <a:t>h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Under H0,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1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GNP ARIMA model diagnostics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979" y="2667000"/>
            <a:ext cx="3081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p-value is &lt;0.05, i.e. below the blue line, we reject H0 that the correlations are not significant.</a:t>
            </a:r>
          </a:p>
          <a:p>
            <a:endParaRPr lang="en-US" dirty="0"/>
          </a:p>
          <a:p>
            <a:r>
              <a:rPr lang="en-US" dirty="0" smtClean="0"/>
              <a:t>That is, we reject that the model is adequate at that lag. So the higher the dots, the better.</a:t>
            </a:r>
          </a:p>
          <a:p>
            <a:endParaRPr lang="en-US" dirty="0"/>
          </a:p>
          <a:p>
            <a:r>
              <a:rPr lang="en-US" dirty="0" smtClean="0"/>
              <a:t>This model becomes inadequate after only 1 lag.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4611"/>
            <a:ext cx="3496056" cy="46062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24" y="1743052"/>
            <a:ext cx="5457886" cy="4648200"/>
          </a:xfrm>
        </p:spPr>
      </p:pic>
      <p:sp>
        <p:nvSpPr>
          <p:cNvPr id="6" name="Rectangle 5"/>
          <p:cNvSpPr/>
          <p:nvPr/>
        </p:nvSpPr>
        <p:spPr>
          <a:xfrm>
            <a:off x="3332849" y="5334000"/>
            <a:ext cx="172352" cy="46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of </a:t>
            </a:r>
            <a:r>
              <a:rPr lang="en-US" dirty="0" smtClean="0"/>
              <a:t>ARMA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Autoregressive Integrated Moving Average (ARIMA)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 Series Model Diagnostics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Forecasting with Time Series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Box-Jenkins Method to Building Time Series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6" y="1746504"/>
            <a:ext cx="545788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GNP ARIMA model diagnostics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657600"/>
            <a:ext cx="3081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auto.arima</a:t>
            </a:r>
            <a:r>
              <a:rPr lang="en-US" dirty="0" smtClean="0"/>
              <a:t> model, which was ARIMA(2,2,1), is good for at least 20 lags.</a:t>
            </a:r>
          </a:p>
          <a:p>
            <a:endParaRPr lang="en-US" dirty="0"/>
          </a:p>
          <a:p>
            <a:r>
              <a:rPr lang="en-US" dirty="0" smtClean="0"/>
              <a:t>Therefore this model outperforms the ARIMA(2,1,0) model in both AIC and diagnostics.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4611"/>
            <a:ext cx="3496056" cy="4606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32849" y="5334000"/>
            <a:ext cx="172352" cy="46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/>
                <a:r>
                  <a:rPr lang="en-US" dirty="0" smtClean="0"/>
                  <a:t>Another important criterion for performance is how well the model does out of sample, specifically in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forecasting</a:t>
                </a:r>
                <a:r>
                  <a:rPr lang="en-US" dirty="0" smtClean="0"/>
                  <a:t> future values of the time series.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The standard criterion is to find which model has a lower MSE in forecasting future observations: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where </a:t>
                </a:r>
              </a:p>
              <a:p>
                <a:pPr marL="914400" indent="-452438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n</a:t>
                </a:r>
                <a:r>
                  <a:rPr lang="en-US" dirty="0" smtClean="0"/>
                  <a:t> is the number of observations the model was built to</a:t>
                </a:r>
              </a:p>
              <a:p>
                <a:pPr marL="914400" indent="-452438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m</a:t>
                </a:r>
                <a:r>
                  <a:rPr lang="en-US" dirty="0" smtClean="0"/>
                  <a:t> is the number of forecast observations</a:t>
                </a:r>
              </a:p>
              <a:p>
                <a:pPr marL="914400" indent="-45243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,…]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/>
                <a:r>
                  <a:rPr lang="en-US" dirty="0" smtClean="0"/>
                  <a:t>If the time series is AR(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), then for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≥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the one-step-ahead prediction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marL="0" indent="0"/>
                <a:endParaRPr lang="en-US" i="1" dirty="0"/>
              </a:p>
              <a:p>
                <a:pPr marL="0" indent="0"/>
                <a:r>
                  <a:rPr lang="en-US" dirty="0" smtClean="0"/>
                  <a:t>For ARMA models it is more complicated, because it also depends on the error you made in modeling/forecasting previous time steps, </a:t>
                </a:r>
                <a:r>
                  <a:rPr lang="en-US" i="1" dirty="0" err="1" smtClean="0"/>
                  <a:t>w</a:t>
                </a:r>
                <a:r>
                  <a:rPr lang="en-US" i="1" baseline="-25000" dirty="0" err="1" smtClean="0"/>
                  <a:t>t</a:t>
                </a:r>
                <a:r>
                  <a:rPr lang="en-US" i="1" baseline="-25000" dirty="0" smtClean="0"/>
                  <a:t>-k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69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dirty="0" smtClean="0"/>
                  <a:t>We will often be interested in probabilistic forecasts.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We can report a 100(1-</a:t>
                </a:r>
                <a:r>
                  <a:rPr lang="el-GR" dirty="0" smtClean="0"/>
                  <a:t>α</a:t>
                </a:r>
                <a:r>
                  <a:rPr lang="en-US" dirty="0" smtClean="0"/>
                  <a:t>)% prediction interval around our point forecast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is the standard error of the forecast and </a:t>
                </a:r>
                <a:r>
                  <a:rPr lang="en-US" i="1" dirty="0" smtClean="0"/>
                  <a:t>n</a:t>
                </a:r>
                <a:r>
                  <a:rPr lang="en-US" i="1" baseline="-25000" dirty="0" smtClean="0"/>
                  <a:t>p </a:t>
                </a:r>
                <a:r>
                  <a:rPr lang="en-US" dirty="0" smtClean="0"/>
                  <a:t>is the number of parameters in our time series model.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of our forecast error gets bigger with increasing forecast lead time </a:t>
                </a:r>
                <a:r>
                  <a:rPr lang="en-US" i="1" dirty="0" smtClean="0"/>
                  <a:t>m.</a:t>
                </a:r>
              </a:p>
              <a:p>
                <a:pPr marL="0" indent="0"/>
                <a:endParaRPr lang="en-US" i="1" dirty="0"/>
              </a:p>
              <a:p>
                <a:pPr marL="0" indent="0"/>
                <a:r>
                  <a:rPr lang="en-US" dirty="0" smtClean="0"/>
                  <a:t>ARMA forecasts quickly settle to the mean with a constant prediction error as the forecast lead time grows.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14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Forecast with GNP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Build a forecast to all but the last 3 years of quarterly GNP and then forecast the remainder.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7464552" cy="1629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3876024"/>
            <a:ext cx="4114800" cy="24869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324600" y="4038600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399211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Forecast and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Forecast with GNP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Build a forecast to all but the last 3 years of quarterly GNP and then forecast the remainder.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" y="2133600"/>
            <a:ext cx="8751951" cy="1417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619208"/>
            <a:ext cx="4602270" cy="27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Forecast with GNP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Build a forecast to all but the last 3 years of quarterly GNP and then forecast the remainder.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8" y="2209800"/>
            <a:ext cx="7606284" cy="1157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50" y="3645137"/>
            <a:ext cx="1842516" cy="897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3645137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the </a:t>
            </a:r>
            <a:r>
              <a:rPr lang="en-US" dirty="0" err="1" smtClean="0"/>
              <a:t>auto.arima</a:t>
            </a:r>
            <a:r>
              <a:rPr lang="en-US" dirty="0" smtClean="0"/>
              <a:t> model (ARIMA(2,2,1)) had better diagnostics and a lower AIC, the ARIMA(2,1,0) model had a lower forecast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Jenkins Time Series Model-Building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Tentative Identification</a:t>
            </a:r>
            <a:r>
              <a:rPr lang="en-US" dirty="0" smtClean="0"/>
              <a:t>: Historical time series data are used to identify possible ARIMA models.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Estimation</a:t>
            </a:r>
            <a:r>
              <a:rPr lang="en-US" dirty="0" smtClean="0"/>
              <a:t>: Estimate the parameters of the tentatively identified models.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Diagnostic checking</a:t>
            </a:r>
            <a:r>
              <a:rPr lang="en-US" dirty="0" smtClean="0"/>
              <a:t>: Check the adequacy of the tentatively identified models.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Forecasting</a:t>
            </a:r>
            <a:r>
              <a:rPr lang="en-US" dirty="0" smtClean="0"/>
              <a:t>: Once a final model is selected, it is used to forecast future time series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AR and MA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dirty="0"/>
                  <a:t>An autoregressive model of order </a:t>
                </a:r>
                <a:r>
                  <a:rPr lang="en-US" i="1" dirty="0"/>
                  <a:t>p</a:t>
                </a:r>
                <a:r>
                  <a:rPr lang="en-US" dirty="0"/>
                  <a:t>, abbreviated AR(p), is of the form: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A moving average model of order </a:t>
                </a:r>
                <a:r>
                  <a:rPr lang="en-US" i="1" dirty="0"/>
                  <a:t>q</a:t>
                </a:r>
                <a:r>
                  <a:rPr lang="en-US" dirty="0"/>
                  <a:t>, abbreviated as MA(</a:t>
                </a:r>
                <a:r>
                  <a:rPr lang="en-US" i="1" dirty="0"/>
                  <a:t>q</a:t>
                </a:r>
                <a:r>
                  <a:rPr lang="en-US" dirty="0"/>
                  <a:t>), is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ARMA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An autoregressive </a:t>
                </a:r>
                <a:r>
                  <a:rPr lang="en-US" dirty="0"/>
                  <a:t>moving average </a:t>
                </a:r>
                <a:r>
                  <a:rPr lang="en-US" dirty="0"/>
                  <a:t>model, </a:t>
                </a:r>
                <a:r>
                  <a:rPr lang="en-US" dirty="0"/>
                  <a:t>abbreviated as </a:t>
                </a:r>
                <a:r>
                  <a:rPr lang="en-US" dirty="0"/>
                  <a:t>ARMA(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q</a:t>
                </a:r>
                <a:r>
                  <a:rPr lang="en-US" dirty="0"/>
                  <a:t>) has </a:t>
                </a:r>
                <a:r>
                  <a:rPr lang="en-US" i="1" dirty="0"/>
                  <a:t>p</a:t>
                </a:r>
                <a:r>
                  <a:rPr lang="en-US" dirty="0"/>
                  <a:t> AR terms and </a:t>
                </a:r>
                <a:r>
                  <a:rPr lang="en-US" i="1" dirty="0"/>
                  <a:t>q</a:t>
                </a:r>
                <a:r>
                  <a:rPr lang="en-US" dirty="0"/>
                  <a:t> MA terms: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where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stationary with 0 mean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(but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:r>
                  <a:rPr lang="en-US" i="1" dirty="0"/>
                  <a:t>i</a:t>
                </a:r>
                <a:r>
                  <a:rPr lang="en-US" dirty="0"/>
                  <a:t>&lt;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j</a:t>
                </a:r>
                <a:r>
                  <a:rPr lang="en-US" dirty="0"/>
                  <a:t>&lt;</a:t>
                </a:r>
                <a:r>
                  <a:rPr lang="en-US" i="1" dirty="0"/>
                  <a:t>q</a:t>
                </a:r>
                <a:r>
                  <a:rPr lang="en-US" dirty="0"/>
                  <a:t> might be 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assumed </a:t>
                </a:r>
                <a:r>
                  <a:rPr lang="en-US" dirty="0" err="1"/>
                  <a:t>iid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past residuals of the </a:t>
                </a:r>
                <a:r>
                  <a:rPr lang="en-US" dirty="0"/>
                  <a:t>ARMA model </a:t>
                </a:r>
                <a:r>
                  <a:rPr lang="en-US" dirty="0"/>
                  <a:t>at lag </a:t>
                </a:r>
                <a:r>
                  <a:rPr lang="en-US" i="1" dirty="0"/>
                  <a:t>k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9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656018"/>
              </p:ext>
            </p:extLst>
          </p:nvPr>
        </p:nvGraphicFramePr>
        <p:xfrm>
          <a:off x="470731" y="26924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7947269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7178635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2905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989209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7689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Nonstationary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MA(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ARMA(</a:t>
                      </a:r>
                      <a:r>
                        <a:rPr lang="en-US" i="1" dirty="0" err="1" smtClean="0"/>
                        <a:t>p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791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ACF and PACF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We can often identify appropriate time series models from the autocorrelation and partial autocorrelation functions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506665"/>
              </p:ext>
            </p:extLst>
          </p:nvPr>
        </p:nvGraphicFramePr>
        <p:xfrm>
          <a:off x="470731" y="2692400"/>
          <a:ext cx="228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7947269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7178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Nonstationary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Slow, linear decay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791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9842"/>
              </p:ext>
            </p:extLst>
          </p:nvPr>
        </p:nvGraphicFramePr>
        <p:xfrm>
          <a:off x="470731" y="2692400"/>
          <a:ext cx="4191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7947269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7178635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29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Nonstationary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Slow, linear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Sinusoidal or exponential decay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</a:t>
                      </a:r>
                      <a:r>
                        <a:rPr lang="en-US" baseline="0" dirty="0" smtClean="0"/>
                        <a:t> off after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 lags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791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942896"/>
              </p:ext>
            </p:extLst>
          </p:nvPr>
        </p:nvGraphicFramePr>
        <p:xfrm>
          <a:off x="470731" y="2692400"/>
          <a:ext cx="61722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7947269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7178635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2905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9892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Nonstationary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MA(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Slow, linear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Sinusoidal or exponential 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Cuts</a:t>
                      </a:r>
                      <a:r>
                        <a:rPr lang="en-US" baseline="0" dirty="0" smtClean="0"/>
                        <a:t> off after </a:t>
                      </a:r>
                      <a:r>
                        <a:rPr lang="en-US" i="1" baseline="0" dirty="0" smtClean="0"/>
                        <a:t>q</a:t>
                      </a:r>
                      <a:r>
                        <a:rPr lang="en-US" baseline="0" dirty="0" smtClean="0"/>
                        <a:t> lags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</a:t>
                      </a:r>
                      <a:r>
                        <a:rPr lang="en-US" baseline="0" dirty="0" smtClean="0"/>
                        <a:t> off after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 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Sinusoidal or exponential decay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791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170419"/>
              </p:ext>
            </p:extLst>
          </p:nvPr>
        </p:nvGraphicFramePr>
        <p:xfrm>
          <a:off x="470731" y="26924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7947269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7178635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2905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989209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7689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Nonstationary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MA(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ARMA(</a:t>
                      </a:r>
                      <a:r>
                        <a:rPr lang="en-US" i="1" dirty="0" err="1" smtClean="0"/>
                        <a:t>p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6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Slow, linear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Sinusoidal or exponential 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Cuts</a:t>
                      </a:r>
                      <a:r>
                        <a:rPr lang="en-US" baseline="0" dirty="0" smtClean="0"/>
                        <a:t> off after </a:t>
                      </a:r>
                      <a:r>
                        <a:rPr lang="en-US" i="1" baseline="0" dirty="0" smtClean="0"/>
                        <a:t>q</a:t>
                      </a:r>
                      <a:r>
                        <a:rPr lang="en-US" baseline="0" dirty="0" smtClean="0"/>
                        <a:t> lags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Sinusoidal or exponential decay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</a:t>
                      </a:r>
                      <a:r>
                        <a:rPr lang="en-US" baseline="0" dirty="0" smtClean="0"/>
                        <a:t> off after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 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Sinusoidal or exponential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Sinusoidal or exponential decay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26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Backshift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/>
                <a:r>
                  <a:rPr lang="en-US" dirty="0" smtClean="0"/>
                  <a:t>To simplify the notation of ARMA models, we often use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backshift operator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: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We can extend it to powers: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i="1" baseline="-25000" dirty="0" smtClean="0"/>
              </a:p>
              <a:p>
                <a:pPr marL="0" indent="0"/>
                <a:endParaRPr lang="en-US" b="1" dirty="0"/>
              </a:p>
              <a:p>
                <a:pPr marL="0" indent="0"/>
                <a:r>
                  <a:rPr lang="en-US" dirty="0" smtClean="0"/>
                  <a:t>We can use similar notation for differencing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Writing this definition using the backshift operator we see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Differences of order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can be written generally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44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6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Autoregressive Integrated Moving Average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ARMA models can only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if it is stationary.</a:t>
                </a:r>
              </a:p>
              <a:p>
                <a:endParaRPr lang="en-US" dirty="0"/>
              </a:p>
              <a:p>
                <a:r>
                  <a:rPr lang="en-US" dirty="0" smtClean="0"/>
                  <a:t>If it is not stationary we can take differences.</a:t>
                </a:r>
              </a:p>
              <a:p>
                <a:endParaRPr lang="en-US" dirty="0"/>
              </a:p>
              <a:p>
                <a:pPr marL="0" indent="0"/>
                <a:r>
                  <a:rPr lang="en-US" dirty="0" smtClean="0"/>
                  <a:t>This can be done in one step with autoregressive integrated moving average (ARIMA) models.</a:t>
                </a:r>
              </a:p>
              <a:p>
                <a:endParaRPr lang="en-US" dirty="0"/>
              </a:p>
              <a:p>
                <a:r>
                  <a:rPr lang="en-US" dirty="0" smtClean="0"/>
                  <a:t>A stochastic process,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is said to be ARIMA(</a:t>
                </a:r>
                <a:r>
                  <a:rPr lang="en-US" i="1" dirty="0" err="1" smtClean="0"/>
                  <a:t>p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d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q</a:t>
                </a:r>
                <a:r>
                  <a:rPr lang="en-US" dirty="0" smtClean="0"/>
                  <a:t>) if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is ARMA(</a:t>
                </a:r>
                <a:r>
                  <a:rPr lang="en-US" i="1" dirty="0" err="1" smtClean="0"/>
                  <a:t>p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q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7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ARIMA time series: GNP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63592"/>
            <a:ext cx="4074108" cy="302816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1143000"/>
            <a:ext cx="9921240" cy="1204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518" y="2508915"/>
            <a:ext cx="3094482" cy="496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50299"/>
            <a:ext cx="5029200" cy="37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ARIMA time series: GNP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6210784" cy="395852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" y="1275969"/>
            <a:ext cx="9082659" cy="4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32115</TotalTime>
  <Words>843</Words>
  <Application>Microsoft Office PowerPoint</Application>
  <PresentationFormat>On-screen Show (4:3)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Gill Sans MT</vt:lpstr>
      <vt:lpstr>CMU Sans Serif</vt:lpstr>
      <vt:lpstr>CMU Bright</vt:lpstr>
      <vt:lpstr>Arial</vt:lpstr>
      <vt:lpstr>Cambria Math</vt:lpstr>
      <vt:lpstr>Calibri</vt:lpstr>
      <vt:lpstr>Calibri Light</vt:lpstr>
      <vt:lpstr>Office Theme</vt:lpstr>
      <vt:lpstr>Time Series Analysis 3</vt:lpstr>
      <vt:lpstr>Organization of lecture</vt:lpstr>
      <vt:lpstr>Review of AR and MA Models</vt:lpstr>
      <vt:lpstr>Review of ARMA Models</vt:lpstr>
      <vt:lpstr>Behavior of ACF and PACF</vt:lpstr>
      <vt:lpstr>Backshift Operator</vt:lpstr>
      <vt:lpstr>Autoregressive Integrated Moving Average Models</vt:lpstr>
      <vt:lpstr>Example ARIMA time series: GNP</vt:lpstr>
      <vt:lpstr>Example ARIMA time series: GNP</vt:lpstr>
      <vt:lpstr>Example ARIMA time series: GNP</vt:lpstr>
      <vt:lpstr>Diagnostics in Time Series Analysis</vt:lpstr>
      <vt:lpstr>Diagnostics in Time Series Analysis</vt:lpstr>
      <vt:lpstr>GNP ARIMA model diagnostics</vt:lpstr>
      <vt:lpstr>GNP ARIMA model diagnostics</vt:lpstr>
      <vt:lpstr>GNP ARIMA model diagnostics</vt:lpstr>
      <vt:lpstr>Diagnostics in Time Series Analysis</vt:lpstr>
      <vt:lpstr>Ljung Box Test</vt:lpstr>
      <vt:lpstr>Ljung-Box Test</vt:lpstr>
      <vt:lpstr>GNP ARIMA model diagnostics</vt:lpstr>
      <vt:lpstr>GNP ARIMA model diagnostics</vt:lpstr>
      <vt:lpstr>Forecasting</vt:lpstr>
      <vt:lpstr>Forecasting</vt:lpstr>
      <vt:lpstr>Example Forecast with GNP data</vt:lpstr>
      <vt:lpstr>Example Forecast with GNP data</vt:lpstr>
      <vt:lpstr>Example Forecast with GNP data</vt:lpstr>
      <vt:lpstr>Box Jenkins Time Series Model-Building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Julianne Quinn</cp:lastModifiedBy>
  <cp:revision>950</cp:revision>
  <dcterms:created xsi:type="dcterms:W3CDTF">2006-08-16T00:00:00Z</dcterms:created>
  <dcterms:modified xsi:type="dcterms:W3CDTF">2020-11-11T07:27:57Z</dcterms:modified>
</cp:coreProperties>
</file>