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Robot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gqqiZfKwRvOHvaR7TFuQSPEQWi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OpenSans-bold.fntdata"/><Relationship Id="rId12" Type="http://schemas.openxmlformats.org/officeDocument/2006/relationships/slide" Target="slides/slide8.xml"/><Relationship Id="rId34" Type="http://schemas.openxmlformats.org/officeDocument/2006/relationships/font" Target="fonts/OpenSans-regular.fntdata"/><Relationship Id="rId15" Type="http://schemas.openxmlformats.org/officeDocument/2006/relationships/slide" Target="slides/slide11.xml"/><Relationship Id="rId37" Type="http://schemas.openxmlformats.org/officeDocument/2006/relationships/font" Target="fonts/OpenSans-boldItalic.fntdata"/><Relationship Id="rId14" Type="http://schemas.openxmlformats.org/officeDocument/2006/relationships/slide" Target="slides/slide10.xml"/><Relationship Id="rId36"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These line graphs from our census data show that in the top 5  and bottom 5 counties, the poverty rate is declining.</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Mitchell: Initial thought was that areas with industrial or farm pollution would be less affluent and more rural. Reminder anything over 10 ppb (ug/L) considered too high</a:t>
            </a:r>
            <a:endParaRPr/>
          </a:p>
        </p:txBody>
      </p:sp>
      <p:sp>
        <p:nvSpPr>
          <p:cNvPr id="195" name="Google Shape;19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This is all counties compared to poverty level, and again, </a:t>
            </a:r>
            <a:endParaRPr/>
          </a:p>
          <a:p>
            <a:pPr indent="-298450" lvl="0" marL="457200" rtl="0" algn="l">
              <a:lnSpc>
                <a:spcPct val="100000"/>
              </a:lnSpc>
              <a:spcBef>
                <a:spcPts val="0"/>
              </a:spcBef>
              <a:spcAft>
                <a:spcPts val="0"/>
              </a:spcAft>
              <a:buSzPts val="1100"/>
              <a:buChar char="●"/>
            </a:pPr>
            <a:r>
              <a:rPr lang="en-US"/>
              <a:t>Our thought that since this is an environmental pollutant that is generally higher in MN than elsewhere, and we are only looking at counties, it is reasonable that no signal would show up in this data overall</a:t>
            </a:r>
            <a:endParaRPr/>
          </a:p>
          <a:p>
            <a:pPr indent="-298450" lvl="0" marL="457200" rtl="0" algn="l">
              <a:lnSpc>
                <a:spcPct val="100000"/>
              </a:lnSpc>
              <a:spcBef>
                <a:spcPts val="0"/>
              </a:spcBef>
              <a:spcAft>
                <a:spcPts val="0"/>
              </a:spcAft>
              <a:buSzPts val="1100"/>
              <a:buChar char="●"/>
            </a:pPr>
            <a:r>
              <a:rPr lang="en-US"/>
              <a:t>There are certain counties where it is much higher, but it is likely from historic pollution.</a:t>
            </a:r>
            <a:endParaRPr/>
          </a:p>
          <a:p>
            <a:pPr indent="-298450" lvl="0" marL="457200" rtl="0" algn="l">
              <a:lnSpc>
                <a:spcPct val="100000"/>
              </a:lnSpc>
              <a:spcBef>
                <a:spcPts val="0"/>
              </a:spcBef>
              <a:spcAft>
                <a:spcPts val="0"/>
              </a:spcAft>
              <a:buSzPts val="1100"/>
              <a:buChar char="●"/>
            </a:pPr>
            <a:r>
              <a:rPr lang="en-US"/>
              <a:t>Every county with elevated arsenic rates is rural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Counties with equal to or greater than 14% poverty rate</a:t>
            </a:r>
            <a:endParaRPr/>
          </a:p>
          <a:p>
            <a:pPr indent="-298450" lvl="0" marL="457200" marR="0" rtl="0" algn="l">
              <a:lnSpc>
                <a:spcPct val="100000"/>
              </a:lnSpc>
              <a:spcBef>
                <a:spcPts val="0"/>
              </a:spcBef>
              <a:spcAft>
                <a:spcPts val="0"/>
              </a:spcAft>
              <a:buClr>
                <a:srgbClr val="000000"/>
              </a:buClr>
              <a:buSzPts val="1100"/>
              <a:buFont typeface="Arial"/>
              <a:buChar char="●"/>
            </a:pPr>
            <a:r>
              <a:rPr lang="en-US"/>
              <a:t>Counties with equal to or less than 8%</a:t>
            </a:r>
            <a:endParaRPr/>
          </a:p>
          <a:p>
            <a:pPr indent="-298450" lvl="0" marL="457200" rtl="0" algn="l">
              <a:lnSpc>
                <a:spcPct val="100000"/>
              </a:lnSpc>
              <a:spcBef>
                <a:spcPts val="0"/>
              </a:spcBef>
              <a:spcAft>
                <a:spcPts val="0"/>
              </a:spcAft>
              <a:buSzPts val="1100"/>
              <a:buChar char="●"/>
            </a:pPr>
            <a:r>
              <a:rPr lang="en-US"/>
              <a:t>Would want to look at the counties that spiked in 2020 in the future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c599a1e37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9c599a1e3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When we slice up the data based off low/high poverty, it seems like there could be some correlation in each of the categories.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1ce73ac7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61ce73ac7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Poverty/Arsenic has no correlation in Low Poverty Counties</a:t>
            </a:r>
            <a:endParaRPr/>
          </a:p>
          <a:p>
            <a:pPr indent="0" lvl="0" marL="0" rtl="0" algn="l">
              <a:lnSpc>
                <a:spcPct val="100000"/>
              </a:lnSpc>
              <a:spcBef>
                <a:spcPts val="0"/>
              </a:spcBef>
              <a:spcAft>
                <a:spcPts val="0"/>
              </a:spcAft>
              <a:buSzPts val="1100"/>
              <a:buNone/>
            </a:pPr>
            <a:r>
              <a:rPr lang="en-US"/>
              <a:t>Poverty/Arsenic has a weak positive correlation in High Poverty Counties</a:t>
            </a:r>
            <a:endParaRPr/>
          </a:p>
          <a:p>
            <a:pPr indent="0" lvl="0" marL="0" rtl="0" algn="l">
              <a:lnSpc>
                <a:spcPct val="100000"/>
              </a:lnSpc>
              <a:spcBef>
                <a:spcPts val="0"/>
              </a:spcBef>
              <a:spcAft>
                <a:spcPts val="0"/>
              </a:spcAft>
              <a:buSzPts val="1100"/>
              <a:buNone/>
            </a:pPr>
            <a:r>
              <a:rPr lang="en-US"/>
              <a:t>However this does not prove our Hypothesis since it does not take into account ALL counties.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c599a1e37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9c599a1e3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Eric: {Hypothesis}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Poverty Data was obtained from the Census API</a:t>
            </a:r>
            <a:endParaRPr/>
          </a:p>
          <a:p>
            <a:pPr indent="0" lvl="0" marL="0" rtl="0" algn="l">
              <a:lnSpc>
                <a:spcPct val="100000"/>
              </a:lnSpc>
              <a:spcBef>
                <a:spcPts val="0"/>
              </a:spcBef>
              <a:spcAft>
                <a:spcPts val="0"/>
              </a:spcAft>
              <a:buSzPts val="1100"/>
              <a:buNone/>
            </a:pPr>
            <a:r>
              <a:rPr lang="en-US"/>
              <a:t>Heart attack data was obtained from the MN Public Health Data Access Page with CSV data</a:t>
            </a:r>
            <a:endParaRPr/>
          </a:p>
          <a:p>
            <a:pPr indent="0" lvl="0" marL="0" rtl="0" algn="l">
              <a:lnSpc>
                <a:spcPct val="100000"/>
              </a:lnSpc>
              <a:spcBef>
                <a:spcPts val="0"/>
              </a:spcBef>
              <a:spcAft>
                <a:spcPts val="0"/>
              </a:spcAft>
              <a:buSzPts val="1100"/>
              <a:buNone/>
            </a:pPr>
            <a:r>
              <a:rPr lang="en-US"/>
              <a:t>Heart attack death data was pulled from the CDC</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When running a linear regression, the R-squared was close to 0 and we were unable to determine a linear relationship between poverty and heart attacks.</a:t>
            </a:r>
            <a:endParaRPr/>
          </a:p>
          <a:p>
            <a:pPr indent="-298450" lvl="0" marL="457200" rtl="0" algn="l">
              <a:lnSpc>
                <a:spcPct val="100000"/>
              </a:lnSpc>
              <a:spcBef>
                <a:spcPts val="0"/>
              </a:spcBef>
              <a:spcAft>
                <a:spcPts val="0"/>
              </a:spcAft>
              <a:buSzPts val="1100"/>
              <a:buChar char="●"/>
            </a:pPr>
            <a:r>
              <a:rPr lang="en-US"/>
              <a:t>When running a t-test, the p-value was 0, but we questioned these results based on the r-squared and also looking at which counties had the highest levels of poverty, and which had the highest levels of heart attacks.</a:t>
            </a:r>
            <a:endParaRPr/>
          </a:p>
          <a:p>
            <a:pPr indent="-298450" lvl="1" marL="914400" rtl="0" algn="l">
              <a:lnSpc>
                <a:spcPct val="100000"/>
              </a:lnSpc>
              <a:spcBef>
                <a:spcPts val="0"/>
              </a:spcBef>
              <a:spcAft>
                <a:spcPts val="0"/>
              </a:spcAft>
              <a:buSzPts val="1100"/>
              <a:buChar char="○"/>
            </a:pPr>
            <a:r>
              <a:rPr lang="en-US"/>
              <a:t>There wasn’t much overlap between the two.</a:t>
            </a:r>
            <a:endParaRPr/>
          </a:p>
          <a:p>
            <a:pPr indent="-298450" lvl="0" marL="457200" rtl="0" algn="l">
              <a:lnSpc>
                <a:spcPct val="100000"/>
              </a:lnSpc>
              <a:spcBef>
                <a:spcPts val="0"/>
              </a:spcBef>
              <a:spcAft>
                <a:spcPts val="0"/>
              </a:spcAft>
              <a:buSzPts val="1100"/>
              <a:buChar char="●"/>
            </a:pPr>
            <a:r>
              <a:rPr lang="en-US"/>
              <a:t>The results were inconclusive though the way the data was collected and aggregated may have been skewing the results.</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For instance, the distribution of the data was somewhat different, showing different p-values when tested and shown in these histograms. </a:t>
            </a:r>
            <a:endParaRPr/>
          </a:p>
          <a:p>
            <a:pPr indent="-298450" lvl="0" marL="457200" marR="0" rtl="0" algn="l">
              <a:lnSpc>
                <a:spcPct val="100000"/>
              </a:lnSpc>
              <a:spcBef>
                <a:spcPts val="0"/>
              </a:spcBef>
              <a:spcAft>
                <a:spcPts val="0"/>
              </a:spcAft>
              <a:buClr>
                <a:srgbClr val="000000"/>
              </a:buClr>
              <a:buSzPts val="1100"/>
              <a:buFont typeface="Arial"/>
              <a:buChar char="●"/>
            </a:pPr>
            <a:r>
              <a:rPr lang="en-US"/>
              <a:t>We did look at deaths related to heart related issues as well but found similar results.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Eric: </a:t>
            </a:r>
            <a:endParaRPr/>
          </a:p>
          <a:p>
            <a:pPr indent="-171450" lvl="0" marL="171450" rtl="0" algn="l">
              <a:lnSpc>
                <a:spcPct val="100000"/>
              </a:lnSpc>
              <a:spcBef>
                <a:spcPts val="0"/>
              </a:spcBef>
              <a:spcAft>
                <a:spcPts val="0"/>
              </a:spcAft>
              <a:buSzPts val="1100"/>
              <a:buChar char="●"/>
            </a:pPr>
            <a:r>
              <a:rPr lang="en-US"/>
              <a:t>Well documented research has shown that work stress and financial stress are associated with a higher risk of heart attack. </a:t>
            </a:r>
            <a:endParaRPr/>
          </a:p>
          <a:p>
            <a:pPr indent="-171450" lvl="1" marL="628650" rtl="0" algn="l">
              <a:lnSpc>
                <a:spcPct val="100000"/>
              </a:lnSpc>
              <a:spcBef>
                <a:spcPts val="0"/>
              </a:spcBef>
              <a:spcAft>
                <a:spcPts val="0"/>
              </a:spcAft>
              <a:buSzPts val="1100"/>
              <a:buChar char="○"/>
            </a:pPr>
            <a:r>
              <a:rPr lang="en-US"/>
              <a:t>https://www.ncbi.nlm.nih.gov/pmc/articles/PMC4541436/</a:t>
            </a:r>
            <a:endParaRPr/>
          </a:p>
          <a:p>
            <a:pPr indent="-171450" lvl="1" marL="628650" rtl="0" algn="l">
              <a:lnSpc>
                <a:spcPct val="100000"/>
              </a:lnSpc>
              <a:spcBef>
                <a:spcPts val="0"/>
              </a:spcBef>
              <a:spcAft>
                <a:spcPts val="0"/>
              </a:spcAft>
              <a:buSzPts val="1100"/>
              <a:buChar char="○"/>
            </a:pPr>
            <a:r>
              <a:rPr lang="en-US"/>
              <a:t>https://www.nih.gov/news-events/nih-research-matters/stress-links-poverty-inflammation-heart-disease</a:t>
            </a:r>
            <a:endParaRPr/>
          </a:p>
          <a:p>
            <a:pPr indent="-171450" lvl="1" marL="628650" rtl="0" algn="l">
              <a:lnSpc>
                <a:spcPct val="100000"/>
              </a:lnSpc>
              <a:spcBef>
                <a:spcPts val="0"/>
              </a:spcBef>
              <a:spcAft>
                <a:spcPts val="0"/>
              </a:spcAft>
              <a:buSzPts val="1100"/>
              <a:buChar char="○"/>
            </a:pPr>
            <a:r>
              <a:rPr lang="en-US"/>
              <a:t>https://hms.harvard.edu/news/low-income-people-have-heightened-heart-attack-death-risk-6-world-health-systems</a:t>
            </a:r>
            <a:endParaRPr/>
          </a:p>
          <a:p>
            <a:pPr indent="-171450" lvl="0" marL="171450" rtl="0" algn="l">
              <a:lnSpc>
                <a:spcPct val="100000"/>
              </a:lnSpc>
              <a:spcBef>
                <a:spcPts val="0"/>
              </a:spcBef>
              <a:spcAft>
                <a:spcPts val="0"/>
              </a:spcAft>
              <a:buSzPts val="1100"/>
              <a:buChar char="●"/>
            </a:pPr>
            <a:r>
              <a:rPr lang="en-US"/>
              <a:t>While we could not find support that heart attack rates are correlated with poverty rates (see heat map), that doesn’t mean there is no correlation. </a:t>
            </a:r>
            <a:endParaRPr/>
          </a:p>
          <a:p>
            <a:pPr indent="-171450" lvl="0" marL="171450" rtl="0" algn="l">
              <a:lnSpc>
                <a:spcPct val="100000"/>
              </a:lnSpc>
              <a:spcBef>
                <a:spcPts val="0"/>
              </a:spcBef>
              <a:spcAft>
                <a:spcPts val="0"/>
              </a:spcAft>
              <a:buSzPts val="1100"/>
              <a:buChar char="●"/>
            </a:pPr>
            <a:r>
              <a:rPr lang="en-US"/>
              <a:t>Further analysis would be needed such as pulling more nuanced definitions of poverty, getting heart attack data for specific populations, looking at larger data sets, etc.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rPr lang="en-US"/>
              <a:t>We have no disclosures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We know that death from cancer is directly affected by poverty, but not incidence and that was clear in our data. If we were looking at death rates from cancer we may have seen a correclation.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We know that death from cancer is directly affected by poverty, but not incidence and that was clear in our data. If we were looking at death rates from cancer we may have seen a correclation.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c599a1e37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9c599a1e3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We wanted to look at the relationship between pollution, health issues and poverty in MN</a:t>
            </a:r>
            <a:endParaRPr/>
          </a:p>
          <a:p>
            <a:pPr indent="-298450" lvl="0" marL="457200" rtl="0" algn="l">
              <a:lnSpc>
                <a:spcPct val="100000"/>
              </a:lnSpc>
              <a:spcBef>
                <a:spcPts val="0"/>
              </a:spcBef>
              <a:spcAft>
                <a:spcPts val="0"/>
              </a:spcAft>
              <a:buSzPts val="1100"/>
              <a:buChar char="●"/>
            </a:pPr>
            <a:r>
              <a:rPr lang="en-US"/>
              <a:t>Our thought was that we might find evidence that higher levels of poverty would be correlated with higher incidence of disease as well as environmental pollution.  This has been shown in other research</a:t>
            </a:r>
            <a:endParaRPr/>
          </a:p>
          <a:p>
            <a:pPr indent="0" lvl="0" marL="158750" rtl="0" algn="l">
              <a:lnSpc>
                <a:spcPct val="100000"/>
              </a:lnSpc>
              <a:spcBef>
                <a:spcPts val="0"/>
              </a:spcBef>
              <a:spcAft>
                <a:spcPts val="0"/>
              </a:spcAft>
              <a:buSzPts val="1100"/>
              <a:buNone/>
            </a:pPr>
            <a:r>
              <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We looked at 10 years of data in MN that we gathered from census bureau and mn dept of health</a:t>
            </a:r>
            <a:endParaRPr/>
          </a:p>
          <a:p>
            <a:pPr indent="-298450" lvl="0" marL="457200" rtl="0" algn="l">
              <a:lnSpc>
                <a:spcPct val="100000"/>
              </a:lnSpc>
              <a:spcBef>
                <a:spcPts val="0"/>
              </a:spcBef>
              <a:spcAft>
                <a:spcPts val="0"/>
              </a:spcAft>
              <a:buSzPts val="1100"/>
              <a:buChar char="●"/>
            </a:pPr>
            <a:r>
              <a:rPr lang="en-US"/>
              <a:t>We sorted by county and poverty to understand what poverty looks like in MN(more on that in a bit)</a:t>
            </a:r>
            <a:endParaRPr/>
          </a:p>
          <a:p>
            <a:pPr indent="-298450" lvl="0" marL="457200" rtl="0" algn="l">
              <a:lnSpc>
                <a:spcPct val="100000"/>
              </a:lnSpc>
              <a:spcBef>
                <a:spcPts val="0"/>
              </a:spcBef>
              <a:spcAft>
                <a:spcPts val="0"/>
              </a:spcAft>
              <a:buSzPts val="1100"/>
              <a:buChar char="●"/>
            </a:pPr>
            <a:r>
              <a:rPr lang="en-US"/>
              <a:t>We tested Heart attack, cancer and arsenic level against poverty</a:t>
            </a:r>
            <a:endParaRPr/>
          </a:p>
          <a:p>
            <a:pPr indent="-298450" lvl="1" marL="914400" rtl="0" algn="l">
              <a:lnSpc>
                <a:spcPct val="100000"/>
              </a:lnSpc>
              <a:spcBef>
                <a:spcPts val="0"/>
              </a:spcBef>
              <a:spcAft>
                <a:spcPts val="0"/>
              </a:spcAft>
              <a:buSzPts val="1100"/>
              <a:buChar char="○"/>
            </a:pPr>
            <a:r>
              <a:rPr lang="en-US"/>
              <a:t>We looked at Lead levels, asthma and air particulates but each had their own data issues</a:t>
            </a:r>
            <a:endParaRPr/>
          </a:p>
          <a:p>
            <a:pPr indent="0" lvl="1" marL="61595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Also used other sources for background data, listed in our final resources/reference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To understand the data we will  be presenting, we want to start by talking about poverty in MN specifically. </a:t>
            </a:r>
            <a:r>
              <a:rPr lang="en-US" sz="1300">
                <a:solidFill>
                  <a:schemeClr val="dk1"/>
                </a:solidFill>
                <a:latin typeface="Calibri"/>
                <a:ea typeface="Calibri"/>
                <a:cs typeface="Calibri"/>
                <a:sym typeface="Calibri"/>
              </a:rPr>
              <a:t>The poverty rate= ratio of the number of people (in a given age group) whose income falls below the poverty line. In 2022 the poverty rate in MN was 8.6%, which is much better that the national poverty rate of 11.5%. However, there are disparities within MN, the northwest region has poverty rate of 14% while Washington county is at 4%. And as you can see from the line graph, poverty rates historically are higher in rural areas as compared to urban.</a:t>
            </a:r>
            <a:endParaRPr sz="100"/>
          </a:p>
        </p:txBody>
      </p:sp>
      <p:sp>
        <p:nvSpPr>
          <p:cNvPr id="170" name="Google Shape;1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d19b26dc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9d19b26dc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23" name="Shape 23"/>
        <p:cNvGrpSpPr/>
        <p:nvPr/>
      </p:nvGrpSpPr>
      <p:grpSpPr>
        <a:xfrm>
          <a:off x="0" y="0"/>
          <a:ext cx="0" cy="0"/>
          <a:chOff x="0" y="0"/>
          <a:chExt cx="0" cy="0"/>
        </a:xfrm>
      </p:grpSpPr>
      <p:sp>
        <p:nvSpPr>
          <p:cNvPr id="24" name="Google Shape;2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0" name="Shape 30"/>
        <p:cNvGrpSpPr/>
        <p:nvPr/>
      </p:nvGrpSpPr>
      <p:grpSpPr>
        <a:xfrm>
          <a:off x="0" y="0"/>
          <a:ext cx="0" cy="0"/>
          <a:chOff x="0" y="0"/>
          <a:chExt cx="0" cy="0"/>
        </a:xfrm>
      </p:grpSpPr>
      <p:sp>
        <p:nvSpPr>
          <p:cNvPr id="31" name="Google Shape;3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9" name="Shape 39"/>
        <p:cNvGrpSpPr/>
        <p:nvPr/>
      </p:nvGrpSpPr>
      <p:grpSpPr>
        <a:xfrm>
          <a:off x="0" y="0"/>
          <a:ext cx="0" cy="0"/>
          <a:chOff x="0" y="0"/>
          <a:chExt cx="0" cy="0"/>
        </a:xfrm>
      </p:grpSpPr>
      <p:sp>
        <p:nvSpPr>
          <p:cNvPr id="40" name="Google Shape;40;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fda.gov/food/environmental-contaminants-food/arsenic-food-and-dietary-supplements#:~:text=To%20reduce%20health%20risks%20associated,for%20bottled%20water%20as%20well" TargetMode="External"/><Relationship Id="rId4" Type="http://schemas.openxmlformats.org/officeDocument/2006/relationships/hyperlink" Target="https://www.ncbi.nlm.nih.gov/pmc/articles/PMC4186553/" TargetMode="External"/><Relationship Id="rId10" Type="http://schemas.openxmlformats.org/officeDocument/2006/relationships/hyperlink" Target="https://www.cancer.gov/about-cancer/understanding/what-is-cancer#:~:text=Cancer%20is%20a%20disease%20caused,are%20also%20called%20genetic%20changes" TargetMode="External"/><Relationship Id="rId9" Type="http://schemas.openxmlformats.org/officeDocument/2006/relationships/hyperlink" Target="https://www.fda.gov/food/environmental-contaminants-food/arsenic-food-and-dietary-supplements#:~:text=To%20reduce%20health%20risks%20associated,for%20bottled%20water%20as%20well" TargetMode="External"/><Relationship Id="rId5" Type="http://schemas.openxmlformats.org/officeDocument/2006/relationships/hyperlink" Target="https://www.niehs.nih.gov/health/topics/agents/arsenic/index.cfm#:~:text=Arsenic%20levels%20tend%20to%20be,of%20arsenic%20in%20certain%20locations" TargetMode="External"/><Relationship Id="rId6" Type="http://schemas.openxmlformats.org/officeDocument/2006/relationships/hyperlink" Target="https://www.irp.wisc.edu/resources/how-is-poverty-measured/#:~:text=Poverty%20is%20measured%20in%20the,in%20charge%20of%20measuring%20poverty" TargetMode="External"/><Relationship Id="rId7" Type="http://schemas.openxmlformats.org/officeDocument/2006/relationships/hyperlink" Target="https://www.census.gov/topics/income-poverty/poverty/guidance/poverty-measures.html" TargetMode="External"/><Relationship Id="rId8" Type="http://schemas.openxmlformats.org/officeDocument/2006/relationships/hyperlink" Target="https://www.hhh.umn.edu/news/minnesota-poverty-report-finds-income-disparities-persist-minneso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s://www.health.state.mn.us/data/index.html" TargetMode="External"/><Relationship Id="rId5" Type="http://schemas.openxmlformats.org/officeDocument/2006/relationships/hyperlink" Target="https://www.census.gov/data/developers/data-set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6" name="Google Shape;86;p3"/>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7" name="Google Shape;87;p3"/>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3"/>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9" name="Google Shape;89;p3"/>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 name="Google Shape;90;p3"/>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1" name="Google Shape;91;p3"/>
          <p:cNvSpPr txBox="1"/>
          <p:nvPr>
            <p:ph type="ctr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SzPts val="6000"/>
              <a:buNone/>
            </a:pPr>
            <a:r>
              <a:rPr lang="en-US" sz="3700">
                <a:solidFill>
                  <a:srgbClr val="FFFFFF"/>
                </a:solidFill>
                <a:latin typeface="Arial"/>
                <a:ea typeface="Arial"/>
                <a:cs typeface="Arial"/>
                <a:sym typeface="Arial"/>
              </a:rPr>
              <a:t>MN: Environmental and health conditions compared to poverty</a:t>
            </a:r>
            <a:endParaRPr/>
          </a:p>
        </p:txBody>
      </p:sp>
      <p:sp>
        <p:nvSpPr>
          <p:cNvPr id="92" name="Google Shape;92;p3"/>
          <p:cNvSpPr txBox="1"/>
          <p:nvPr>
            <p:ph idx="1" type="subTitle"/>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solidFill>
                  <a:schemeClr val="dk1"/>
                </a:solidFill>
                <a:latin typeface="Arial"/>
                <a:ea typeface="Arial"/>
                <a:cs typeface="Arial"/>
                <a:sym typeface="Arial"/>
              </a:rPr>
              <a:t>Group 1</a:t>
            </a:r>
            <a:endParaRPr/>
          </a:p>
          <a:p>
            <a:pPr indent="0" lvl="0" marL="0" rtl="0" algn="l">
              <a:lnSpc>
                <a:spcPct val="90000"/>
              </a:lnSpc>
              <a:spcBef>
                <a:spcPts val="0"/>
              </a:spcBef>
              <a:spcAft>
                <a:spcPts val="0"/>
              </a:spcAft>
              <a:buClr>
                <a:schemeClr val="dk1"/>
              </a:buClr>
              <a:buSzPts val="2000"/>
              <a:buNone/>
            </a:pPr>
            <a:r>
              <a:rPr lang="en-US" sz="2000">
                <a:solidFill>
                  <a:schemeClr val="dk1"/>
                </a:solidFill>
                <a:latin typeface="Arial"/>
                <a:ea typeface="Arial"/>
                <a:cs typeface="Arial"/>
                <a:sym typeface="Arial"/>
              </a:rPr>
              <a:t>November 20, 2023</a:t>
            </a:r>
            <a:endParaRPr/>
          </a:p>
          <a:p>
            <a:pPr indent="0" lvl="0" marL="0" rtl="0" algn="l">
              <a:lnSpc>
                <a:spcPct val="90000"/>
              </a:lnSpc>
              <a:spcBef>
                <a:spcPts val="1000"/>
              </a:spcBef>
              <a:spcAft>
                <a:spcPts val="0"/>
              </a:spcAft>
              <a:buClr>
                <a:schemeClr val="dk1"/>
              </a:buClr>
              <a:buSzPts val="1800"/>
              <a:buNone/>
            </a:pPr>
            <a:r>
              <a:rPr lang="en-US" sz="1800">
                <a:solidFill>
                  <a:schemeClr val="dk1"/>
                </a:solidFill>
                <a:latin typeface="Arial"/>
                <a:ea typeface="Arial"/>
                <a:cs typeface="Arial"/>
                <a:sym typeface="Arial"/>
              </a:rPr>
              <a:t>Eric Johnson, Paul Moses, Waynei Mebrahtu, Mitchell Lor, Lucinda Hodgson</a:t>
            </a:r>
            <a:endParaRPr/>
          </a:p>
          <a:p>
            <a:pPr indent="-76200" lvl="0" marL="457200" rtl="0" algn="l">
              <a:lnSpc>
                <a:spcPct val="90000"/>
              </a:lnSpc>
              <a:spcBef>
                <a:spcPts val="1000"/>
              </a:spcBef>
              <a:spcAft>
                <a:spcPts val="0"/>
              </a:spcAft>
              <a:buSzPts val="2400"/>
              <a:buFont typeface="Arial"/>
              <a:buNone/>
            </a:pPr>
            <a:r>
              <a:t/>
            </a:r>
            <a:endParaRPr sz="20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5496"/>
        </a:solidFill>
      </p:bgPr>
    </p:bg>
    <p:spTree>
      <p:nvGrpSpPr>
        <p:cNvPr id="187" name="Shape 187"/>
        <p:cNvGrpSpPr/>
        <p:nvPr/>
      </p:nvGrpSpPr>
      <p:grpSpPr>
        <a:xfrm>
          <a:off x="0" y="0"/>
          <a:ext cx="0" cy="0"/>
          <a:chOff x="0" y="0"/>
          <a:chExt cx="0" cy="0"/>
        </a:xfrm>
      </p:grpSpPr>
      <p:sp>
        <p:nvSpPr>
          <p:cNvPr id="188" name="Google Shape;188;p36"/>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45454"/>
              <a:buNone/>
            </a:pPr>
            <a:r>
              <a:rPr lang="en-US"/>
              <a:t>Lowest and highest counties by year</a:t>
            </a:r>
            <a:endParaRPr/>
          </a:p>
        </p:txBody>
      </p:sp>
      <p:sp>
        <p:nvSpPr>
          <p:cNvPr id="189" name="Google Shape;189;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190" name="Google Shape;190;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descr="A graph of poverty rate&#10;&#10;Description automatically generated" id="191" name="Google Shape;191;p36"/>
          <p:cNvPicPr preferRelativeResize="0"/>
          <p:nvPr/>
        </p:nvPicPr>
        <p:blipFill rotWithShape="1">
          <a:blip r:embed="rId3">
            <a:alphaModFix/>
          </a:blip>
          <a:srcRect b="0" l="0" r="0" t="0"/>
          <a:stretch/>
        </p:blipFill>
        <p:spPr>
          <a:xfrm>
            <a:off x="320040" y="914400"/>
            <a:ext cx="5852160" cy="5300345"/>
          </a:xfrm>
          <a:prstGeom prst="rect">
            <a:avLst/>
          </a:prstGeom>
          <a:noFill/>
          <a:ln>
            <a:noFill/>
          </a:ln>
        </p:spPr>
      </p:pic>
      <p:pic>
        <p:nvPicPr>
          <p:cNvPr descr="A graph showing the poverty rate of the united states&#10;&#10;Description automatically generated" id="192" name="Google Shape;192;p36"/>
          <p:cNvPicPr preferRelativeResize="0"/>
          <p:nvPr/>
        </p:nvPicPr>
        <p:blipFill rotWithShape="1">
          <a:blip r:embed="rId4">
            <a:alphaModFix/>
          </a:blip>
          <a:srcRect b="0" l="0" r="0" t="0"/>
          <a:stretch/>
        </p:blipFill>
        <p:spPr>
          <a:xfrm>
            <a:off x="6096000" y="914400"/>
            <a:ext cx="5852160" cy="53003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8" name="Google Shape;198;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9" name="Google Shape;199;p11"/>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0" name="Google Shape;200;p11"/>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1" name="Google Shape;201;p11"/>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2" name="Google Shape;202;p11"/>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3" name="Google Shape;203;p11"/>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4" name="Google Shape;204;p11"/>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US" sz="4000">
                <a:solidFill>
                  <a:srgbClr val="FFFFFF"/>
                </a:solidFill>
              </a:rPr>
              <a:t>Arsenic and poverty: </a:t>
            </a:r>
            <a:endParaRPr/>
          </a:p>
        </p:txBody>
      </p:sp>
      <p:sp>
        <p:nvSpPr>
          <p:cNvPr id="205" name="Google Shape;205;p11"/>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sz="2000"/>
              <a:t>Specific hypothesis:</a:t>
            </a:r>
            <a:endParaRPr/>
          </a:p>
          <a:p>
            <a:pPr indent="-50800" lvl="0" marL="228600" rtl="0" algn="l">
              <a:lnSpc>
                <a:spcPct val="90000"/>
              </a:lnSpc>
              <a:spcBef>
                <a:spcPts val="600"/>
              </a:spcBef>
              <a:spcAft>
                <a:spcPts val="0"/>
              </a:spcAft>
              <a:buClr>
                <a:schemeClr val="dk1"/>
              </a:buClr>
              <a:buSzPts val="2800"/>
              <a:buNone/>
            </a:pPr>
            <a:r>
              <a:t/>
            </a:r>
            <a:endParaRPr sz="2000"/>
          </a:p>
          <a:p>
            <a:pPr indent="-50800" lvl="0" marL="228600" rtl="0" algn="l">
              <a:lnSpc>
                <a:spcPct val="90000"/>
              </a:lnSpc>
              <a:spcBef>
                <a:spcPts val="600"/>
              </a:spcBef>
              <a:spcAft>
                <a:spcPts val="0"/>
              </a:spcAft>
              <a:buClr>
                <a:schemeClr val="dk1"/>
              </a:buClr>
              <a:buSzPts val="2800"/>
              <a:buNone/>
            </a:pPr>
            <a:r>
              <a:rPr lang="en-US" sz="2000"/>
              <a:t>Arsenic levels will be higher in counties with higher poverty rates, as measured by groundwater levels over 10 years.</a:t>
            </a:r>
            <a:endParaRPr/>
          </a:p>
          <a:p>
            <a:pPr indent="-50800" lvl="0" marL="228600" rtl="0" algn="l">
              <a:lnSpc>
                <a:spcPct val="90000"/>
              </a:lnSpc>
              <a:spcBef>
                <a:spcPts val="600"/>
              </a:spcBef>
              <a:spcAft>
                <a:spcPts val="0"/>
              </a:spcAft>
              <a:buClr>
                <a:schemeClr val="dk1"/>
              </a:buClr>
              <a:buSzPts val="2800"/>
              <a:buNone/>
            </a:pPr>
            <a:r>
              <a:t/>
            </a:r>
            <a:endParaRPr sz="2000"/>
          </a:p>
          <a:p>
            <a:pPr indent="0" lvl="0" marL="177800" rtl="0" algn="l">
              <a:lnSpc>
                <a:spcPct val="90000"/>
              </a:lnSpc>
              <a:spcBef>
                <a:spcPts val="600"/>
              </a:spcBef>
              <a:spcAft>
                <a:spcPts val="0"/>
              </a:spcAft>
              <a:buClr>
                <a:schemeClr val="dk1"/>
              </a:buClr>
              <a:buSzPts val="2800"/>
              <a:buNone/>
            </a:pPr>
            <a:r>
              <a:t/>
            </a:r>
            <a:endParaRPr/>
          </a:p>
          <a:p>
            <a:pPr indent="0" lvl="0" marL="177800" rtl="0" algn="l">
              <a:lnSpc>
                <a:spcPct val="90000"/>
              </a:lnSpc>
              <a:spcBef>
                <a:spcPts val="600"/>
              </a:spcBef>
              <a:spcAft>
                <a:spcPts val="600"/>
              </a:spcAft>
              <a:buClr>
                <a:schemeClr val="dk1"/>
              </a:buClr>
              <a:buSzPts val="28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5496"/>
        </a:solidFill>
      </p:bgPr>
    </p:bg>
    <p:spTree>
      <p:nvGrpSpPr>
        <p:cNvPr id="209" name="Shape 209"/>
        <p:cNvGrpSpPr/>
        <p:nvPr/>
      </p:nvGrpSpPr>
      <p:grpSpPr>
        <a:xfrm>
          <a:off x="0" y="0"/>
          <a:ext cx="0" cy="0"/>
          <a:chOff x="0" y="0"/>
          <a:chExt cx="0" cy="0"/>
        </a:xfrm>
      </p:grpSpPr>
      <p:sp>
        <p:nvSpPr>
          <p:cNvPr id="210" name="Google Shape;210;p37"/>
          <p:cNvSpPr txBox="1"/>
          <p:nvPr>
            <p:ph type="title"/>
          </p:nvPr>
        </p:nvSpPr>
        <p:spPr>
          <a:xfrm>
            <a:off x="839788" y="365125"/>
            <a:ext cx="10515600" cy="6981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Max Arsenic level(ug/L) v Poverty Rate(%)</a:t>
            </a:r>
            <a:endParaRPr/>
          </a:p>
        </p:txBody>
      </p:sp>
      <p:sp>
        <p:nvSpPr>
          <p:cNvPr id="211" name="Google Shape;211;p37"/>
          <p:cNvSpPr txBox="1"/>
          <p:nvPr>
            <p:ph idx="1" type="body"/>
          </p:nvPr>
        </p:nvSpPr>
        <p:spPr>
          <a:xfrm>
            <a:off x="938213" y="1112903"/>
            <a:ext cx="5157787" cy="823912"/>
          </a:xfrm>
          <a:prstGeom prst="rect">
            <a:avLst/>
          </a:prstGeom>
          <a:noFill/>
          <a:ln>
            <a:noFill/>
          </a:ln>
        </p:spPr>
        <p:txBody>
          <a:bodyPr anchorCtr="0" anchor="b" bIns="45700" lIns="91425" spcFirstLastPara="1" rIns="91425" wrap="square" tIns="45700">
            <a:normAutofit lnSpcReduction="10000"/>
          </a:bodyPr>
          <a:lstStyle/>
          <a:p>
            <a:pPr indent="-228600" lvl="0" marL="457200" rtl="0" algn="l">
              <a:lnSpc>
                <a:spcPct val="90000"/>
              </a:lnSpc>
              <a:spcBef>
                <a:spcPts val="1000"/>
              </a:spcBef>
              <a:spcAft>
                <a:spcPts val="0"/>
              </a:spcAft>
              <a:buClr>
                <a:schemeClr val="dk1"/>
              </a:buClr>
              <a:buSzPts val="2400"/>
              <a:buNone/>
            </a:pPr>
            <a:r>
              <a:rPr lang="en-US"/>
              <a:t>All counties (all years)</a:t>
            </a:r>
            <a:endParaRPr/>
          </a:p>
        </p:txBody>
      </p:sp>
      <p:sp>
        <p:nvSpPr>
          <p:cNvPr id="212" name="Google Shape;212;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213" name="Google Shape;213;p37"/>
          <p:cNvSpPr txBox="1"/>
          <p:nvPr>
            <p:ph idx="3" type="body"/>
          </p:nvPr>
        </p:nvSpPr>
        <p:spPr>
          <a:xfrm>
            <a:off x="6231293" y="1121944"/>
            <a:ext cx="5183188" cy="823912"/>
          </a:xfrm>
          <a:prstGeom prst="rect">
            <a:avLst/>
          </a:prstGeom>
          <a:noFill/>
          <a:ln>
            <a:noFill/>
          </a:ln>
        </p:spPr>
        <p:txBody>
          <a:bodyPr anchorCtr="0" anchor="b" bIns="45700" lIns="91425" spcFirstLastPara="1" rIns="91425" wrap="square" tIns="45700">
            <a:normAutofit lnSpcReduction="10000"/>
          </a:bodyPr>
          <a:lstStyle/>
          <a:p>
            <a:pPr indent="-228600" lvl="0" marL="457200" rtl="0" algn="l">
              <a:lnSpc>
                <a:spcPct val="90000"/>
              </a:lnSpc>
              <a:spcBef>
                <a:spcPts val="1000"/>
              </a:spcBef>
              <a:spcAft>
                <a:spcPts val="0"/>
              </a:spcAft>
              <a:buClr>
                <a:schemeClr val="dk1"/>
              </a:buClr>
              <a:buSzPts val="2400"/>
              <a:buNone/>
            </a:pPr>
            <a:r>
              <a:rPr lang="en-US"/>
              <a:t>Top 5 highest poverty rate counties (all years)</a:t>
            </a:r>
            <a:endParaRPr/>
          </a:p>
        </p:txBody>
      </p:sp>
      <p:sp>
        <p:nvSpPr>
          <p:cNvPr id="214" name="Google Shape;214;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descr="A graph of blue dots and red lines&#10;&#10;Description automatically generated" id="215" name="Google Shape;215;p37"/>
          <p:cNvPicPr preferRelativeResize="0"/>
          <p:nvPr/>
        </p:nvPicPr>
        <p:blipFill rotWithShape="1">
          <a:blip r:embed="rId3">
            <a:alphaModFix/>
          </a:blip>
          <a:srcRect b="0" l="0" r="0" t="0"/>
          <a:stretch/>
        </p:blipFill>
        <p:spPr>
          <a:xfrm>
            <a:off x="379121" y="1945856"/>
            <a:ext cx="5852172" cy="4389129"/>
          </a:xfrm>
          <a:prstGeom prst="rect">
            <a:avLst/>
          </a:prstGeom>
          <a:noFill/>
          <a:ln>
            <a:noFill/>
          </a:ln>
        </p:spPr>
      </p:pic>
      <p:pic>
        <p:nvPicPr>
          <p:cNvPr descr="A graph of poverty and poverty&#10;&#10;Description automatically generated" id="216" name="Google Shape;216;p37"/>
          <p:cNvPicPr preferRelativeResize="0"/>
          <p:nvPr/>
        </p:nvPicPr>
        <p:blipFill rotWithShape="1">
          <a:blip r:embed="rId4">
            <a:alphaModFix/>
          </a:blip>
          <a:srcRect b="0" l="0" r="0" t="0"/>
          <a:stretch/>
        </p:blipFill>
        <p:spPr>
          <a:xfrm>
            <a:off x="6096000" y="1945856"/>
            <a:ext cx="5960707" cy="4389129"/>
          </a:xfrm>
          <a:prstGeom prst="rect">
            <a:avLst/>
          </a:prstGeom>
          <a:noFill/>
          <a:ln>
            <a:noFill/>
          </a:ln>
        </p:spPr>
      </p:pic>
      <p:sp>
        <p:nvSpPr>
          <p:cNvPr id="217" name="Google Shape;217;p37"/>
          <p:cNvSpPr txBox="1"/>
          <p:nvPr/>
        </p:nvSpPr>
        <p:spPr>
          <a:xfrm>
            <a:off x="1468450" y="2123150"/>
            <a:ext cx="3673500" cy="1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All counties: max Arsenic vs Poverty Rate</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1" name="Shape 221"/>
        <p:cNvGrpSpPr/>
        <p:nvPr/>
      </p:nvGrpSpPr>
      <p:grpSpPr>
        <a:xfrm>
          <a:off x="0" y="0"/>
          <a:ext cx="0" cy="0"/>
          <a:chOff x="0" y="0"/>
          <a:chExt cx="0" cy="0"/>
        </a:xfrm>
      </p:grpSpPr>
      <p:sp>
        <p:nvSpPr>
          <p:cNvPr id="222" name="Google Shape;22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2800"/>
              <a:t>Arsenic v poverty rate (&lt;=8% or &gt;=14%)</a:t>
            </a:r>
            <a:r>
              <a:rPr lang="en-US" sz="2800"/>
              <a:t> </a:t>
            </a:r>
            <a:endParaRPr/>
          </a:p>
        </p:txBody>
      </p:sp>
      <p:sp>
        <p:nvSpPr>
          <p:cNvPr id="223" name="Google Shape;223;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224" name="Google Shape;224;p38"/>
          <p:cNvSpPr txBox="1"/>
          <p:nvPr>
            <p:ph idx="2" type="body"/>
          </p:nvPr>
        </p:nvSpPr>
        <p:spPr>
          <a:xfrm>
            <a:off x="6096000" y="7391399"/>
            <a:ext cx="5181600" cy="80963"/>
          </a:xfrm>
          <a:prstGeom prst="rect">
            <a:avLst/>
          </a:prstGeom>
          <a:noFill/>
          <a:ln>
            <a:noFill/>
          </a:ln>
        </p:spPr>
        <p:txBody>
          <a:bodyPr anchorCtr="0" anchor="t" bIns="45700" lIns="91425" spcFirstLastPara="1" rIns="91425" wrap="square" tIns="45700">
            <a:normAutofit fontScale="25000" lnSpcReduction="20000"/>
          </a:bodyPr>
          <a:lstStyle/>
          <a:p>
            <a:pPr indent="0" lvl="0" marL="114300" rtl="0" algn="l">
              <a:lnSpc>
                <a:spcPct val="90000"/>
              </a:lnSpc>
              <a:spcBef>
                <a:spcPts val="1000"/>
              </a:spcBef>
              <a:spcAft>
                <a:spcPts val="0"/>
              </a:spcAft>
              <a:buSzPct val="257142"/>
              <a:buNone/>
            </a:pPr>
            <a:r>
              <a:t/>
            </a:r>
            <a:endParaRPr/>
          </a:p>
        </p:txBody>
      </p:sp>
      <p:pic>
        <p:nvPicPr>
          <p:cNvPr id="225" name="Google Shape;225;p38"/>
          <p:cNvPicPr preferRelativeResize="0"/>
          <p:nvPr/>
        </p:nvPicPr>
        <p:blipFill rotWithShape="1">
          <a:blip r:embed="rId3">
            <a:alphaModFix/>
          </a:blip>
          <a:srcRect b="0" l="0" r="0" t="0"/>
          <a:stretch/>
        </p:blipFill>
        <p:spPr>
          <a:xfrm>
            <a:off x="294200" y="1955225"/>
            <a:ext cx="5801800" cy="4351350"/>
          </a:xfrm>
          <a:prstGeom prst="rect">
            <a:avLst/>
          </a:prstGeom>
          <a:noFill/>
          <a:ln>
            <a:noFill/>
          </a:ln>
        </p:spPr>
      </p:pic>
      <p:pic>
        <p:nvPicPr>
          <p:cNvPr id="226" name="Google Shape;226;p38"/>
          <p:cNvPicPr preferRelativeResize="0"/>
          <p:nvPr/>
        </p:nvPicPr>
        <p:blipFill rotWithShape="1">
          <a:blip r:embed="rId4">
            <a:alphaModFix/>
          </a:blip>
          <a:srcRect b="0" l="0" r="0" t="0"/>
          <a:stretch/>
        </p:blipFill>
        <p:spPr>
          <a:xfrm>
            <a:off x="6217400" y="1955225"/>
            <a:ext cx="5801800" cy="435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0" name="Shape 230"/>
        <p:cNvGrpSpPr/>
        <p:nvPr/>
      </p:nvGrpSpPr>
      <p:grpSpPr>
        <a:xfrm>
          <a:off x="0" y="0"/>
          <a:ext cx="0" cy="0"/>
          <a:chOff x="0" y="0"/>
          <a:chExt cx="0" cy="0"/>
        </a:xfrm>
      </p:grpSpPr>
      <p:sp>
        <p:nvSpPr>
          <p:cNvPr id="231" name="Google Shape;231;g29c599a1e37_0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t>Max Arsenic Vs Poverty Rate</a:t>
            </a:r>
            <a:endParaRPr/>
          </a:p>
        </p:txBody>
      </p:sp>
      <p:sp>
        <p:nvSpPr>
          <p:cNvPr id="232" name="Google Shape;232;g29c599a1e37_0_12"/>
          <p:cNvSpPr txBox="1"/>
          <p:nvPr>
            <p:ph idx="1" type="body"/>
          </p:nvPr>
        </p:nvSpPr>
        <p:spPr>
          <a:xfrm>
            <a:off x="998449" y="7184571"/>
            <a:ext cx="10515600" cy="12908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1000"/>
              </a:spcBef>
              <a:spcAft>
                <a:spcPts val="0"/>
              </a:spcAft>
              <a:buSzPct val="257142"/>
              <a:buNone/>
            </a:pPr>
            <a:r>
              <a:t/>
            </a:r>
            <a:endParaRPr/>
          </a:p>
        </p:txBody>
      </p:sp>
      <p:pic>
        <p:nvPicPr>
          <p:cNvPr id="233" name="Google Shape;233;g29c599a1e37_0_12"/>
          <p:cNvPicPr preferRelativeResize="0"/>
          <p:nvPr/>
        </p:nvPicPr>
        <p:blipFill rotWithShape="1">
          <a:blip r:embed="rId3">
            <a:alphaModFix/>
          </a:blip>
          <a:srcRect b="0" l="0" r="0" t="0"/>
          <a:stretch/>
        </p:blipFill>
        <p:spPr>
          <a:xfrm>
            <a:off x="2473550" y="1761175"/>
            <a:ext cx="6603600" cy="467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7" name="Shape 237"/>
        <p:cNvGrpSpPr/>
        <p:nvPr/>
      </p:nvGrpSpPr>
      <p:grpSpPr>
        <a:xfrm>
          <a:off x="0" y="0"/>
          <a:ext cx="0" cy="0"/>
          <a:chOff x="0" y="0"/>
          <a:chExt cx="0" cy="0"/>
        </a:xfrm>
      </p:grpSpPr>
      <p:sp>
        <p:nvSpPr>
          <p:cNvPr id="238" name="Google Shape;238;g261ce73ac71_0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Low Poverty Vs High Poverty</a:t>
            </a:r>
            <a:endParaRPr/>
          </a:p>
        </p:txBody>
      </p:sp>
      <p:sp>
        <p:nvSpPr>
          <p:cNvPr id="239" name="Google Shape;239;g261ce73ac71_0_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40" name="Google Shape;240;g261ce73ac71_0_1"/>
          <p:cNvPicPr preferRelativeResize="0"/>
          <p:nvPr/>
        </p:nvPicPr>
        <p:blipFill rotWithShape="1">
          <a:blip r:embed="rId3">
            <a:alphaModFix/>
          </a:blip>
          <a:srcRect b="0" l="0" r="0" t="0"/>
          <a:stretch/>
        </p:blipFill>
        <p:spPr>
          <a:xfrm>
            <a:off x="175825" y="1825625"/>
            <a:ext cx="6096000" cy="4753350"/>
          </a:xfrm>
          <a:prstGeom prst="rect">
            <a:avLst/>
          </a:prstGeom>
          <a:noFill/>
          <a:ln>
            <a:noFill/>
          </a:ln>
        </p:spPr>
      </p:pic>
      <p:pic>
        <p:nvPicPr>
          <p:cNvPr id="241" name="Google Shape;241;g261ce73ac71_0_1"/>
          <p:cNvPicPr preferRelativeResize="0"/>
          <p:nvPr/>
        </p:nvPicPr>
        <p:blipFill rotWithShape="1">
          <a:blip r:embed="rId4">
            <a:alphaModFix/>
          </a:blip>
          <a:srcRect b="0" l="0" r="0" t="0"/>
          <a:stretch/>
        </p:blipFill>
        <p:spPr>
          <a:xfrm>
            <a:off x="5931425" y="1825625"/>
            <a:ext cx="6096000" cy="475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g29c599a1e37_0_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7" name="Google Shape;247;g29c599a1e37_0_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8" name="Google Shape;248;g29c599a1e37_0_17"/>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9" name="Google Shape;249;g29c599a1e37_0_17"/>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0" name="Google Shape;250;g29c599a1e37_0_17"/>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1" name="Google Shape;251;g29c599a1e37_0_17"/>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2" name="Google Shape;252;g29c599a1e37_0_17"/>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3" name="Google Shape;253;g29c599a1e37_0_17"/>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SzPts val="1800"/>
              <a:buNone/>
            </a:pPr>
            <a:r>
              <a:rPr lang="en-US" sz="4000">
                <a:solidFill>
                  <a:srgbClr val="FFFFFF"/>
                </a:solidFill>
              </a:rPr>
              <a:t>Heart Attack</a:t>
            </a:r>
            <a:endParaRPr/>
          </a:p>
        </p:txBody>
      </p:sp>
      <p:sp>
        <p:nvSpPr>
          <p:cNvPr id="254" name="Google Shape;254;g29c599a1e37_0_17"/>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Font typeface="Arial"/>
              <a:buNone/>
            </a:pPr>
            <a:r>
              <a:rPr lang="en-US" sz="2000"/>
              <a:t>Specific hypothesis</a:t>
            </a:r>
            <a:endParaRPr/>
          </a:p>
          <a:p>
            <a:pPr indent="-50800" lvl="0" marL="228600" rtl="0" algn="l">
              <a:lnSpc>
                <a:spcPct val="90000"/>
              </a:lnSpc>
              <a:spcBef>
                <a:spcPts val="600"/>
              </a:spcBef>
              <a:spcAft>
                <a:spcPts val="0"/>
              </a:spcAft>
              <a:buClr>
                <a:schemeClr val="dk1"/>
              </a:buClr>
              <a:buSzPts val="2800"/>
              <a:buFont typeface="Arial"/>
              <a:buNone/>
            </a:pPr>
            <a:r>
              <a:rPr lang="en-US" sz="2000"/>
              <a:t>Heart attack rates will be higher with elevated poverty rates.</a:t>
            </a:r>
            <a:endParaRPr/>
          </a:p>
          <a:p>
            <a:pPr indent="-50800" lvl="0" marL="228600" rtl="0" algn="l">
              <a:lnSpc>
                <a:spcPct val="90000"/>
              </a:lnSpc>
              <a:spcBef>
                <a:spcPts val="600"/>
              </a:spcBef>
              <a:spcAft>
                <a:spcPts val="0"/>
              </a:spcAft>
              <a:buClr>
                <a:schemeClr val="dk1"/>
              </a:buClr>
              <a:buSzPts val="2800"/>
              <a:buFont typeface="Arial"/>
              <a:buNone/>
            </a:pPr>
            <a:r>
              <a:t/>
            </a:r>
            <a:endParaRPr sz="2000"/>
          </a:p>
          <a:p>
            <a:pPr indent="0" lvl="0" marL="177800" rtl="0" algn="l">
              <a:lnSpc>
                <a:spcPct val="90000"/>
              </a:lnSpc>
              <a:spcBef>
                <a:spcPts val="600"/>
              </a:spcBef>
              <a:spcAft>
                <a:spcPts val="600"/>
              </a:spcAft>
              <a:buClr>
                <a:schemeClr val="dk1"/>
              </a:buClr>
              <a:buSzPts val="28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58" name="Shape 258"/>
        <p:cNvGrpSpPr/>
        <p:nvPr/>
      </p:nvGrpSpPr>
      <p:grpSpPr>
        <a:xfrm>
          <a:off x="0" y="0"/>
          <a:ext cx="0" cy="0"/>
          <a:chOff x="0" y="0"/>
          <a:chExt cx="0" cy="0"/>
        </a:xfrm>
      </p:grpSpPr>
      <p:sp>
        <p:nvSpPr>
          <p:cNvPr id="259" name="Google Shape;25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t>Linear Regression and T-tests</a:t>
            </a:r>
            <a:endParaRPr/>
          </a:p>
        </p:txBody>
      </p:sp>
      <p:sp>
        <p:nvSpPr>
          <p:cNvPr id="260" name="Google Shape;260;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a:t> </a:t>
            </a:r>
            <a:endParaRPr/>
          </a:p>
        </p:txBody>
      </p:sp>
      <p:sp>
        <p:nvSpPr>
          <p:cNvPr id="261" name="Google Shape;261;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a:t> </a:t>
            </a:r>
            <a:endParaRPr/>
          </a:p>
        </p:txBody>
      </p:sp>
      <p:pic>
        <p:nvPicPr>
          <p:cNvPr descr="A graph of a graph of a person's heart attack&#10;&#10;Description automatically generated with medium confidence" id="262" name="Google Shape;262;p39"/>
          <p:cNvPicPr preferRelativeResize="0"/>
          <p:nvPr/>
        </p:nvPicPr>
        <p:blipFill rotWithShape="1">
          <a:blip r:embed="rId3">
            <a:alphaModFix/>
          </a:blip>
          <a:srcRect b="0" l="0" r="0" t="0"/>
          <a:stretch/>
        </p:blipFill>
        <p:spPr>
          <a:xfrm>
            <a:off x="6089800" y="2079050"/>
            <a:ext cx="5847800" cy="3631275"/>
          </a:xfrm>
          <a:prstGeom prst="rect">
            <a:avLst/>
          </a:prstGeom>
          <a:noFill/>
          <a:ln>
            <a:noFill/>
          </a:ln>
        </p:spPr>
      </p:pic>
      <p:pic>
        <p:nvPicPr>
          <p:cNvPr descr="A graph of a number of people&#10;&#10;Description automatically generated with medium confidence" id="263" name="Google Shape;263;p39"/>
          <p:cNvPicPr preferRelativeResize="0"/>
          <p:nvPr/>
        </p:nvPicPr>
        <p:blipFill rotWithShape="1">
          <a:blip r:embed="rId4">
            <a:alphaModFix/>
          </a:blip>
          <a:srcRect b="0" l="0" r="0" t="0"/>
          <a:stretch/>
        </p:blipFill>
        <p:spPr>
          <a:xfrm>
            <a:off x="287525" y="2079050"/>
            <a:ext cx="5578800" cy="3631276"/>
          </a:xfrm>
          <a:prstGeom prst="rect">
            <a:avLst/>
          </a:prstGeom>
          <a:noFill/>
          <a:ln>
            <a:noFill/>
          </a:ln>
        </p:spPr>
      </p:pic>
      <p:sp>
        <p:nvSpPr>
          <p:cNvPr id="264" name="Google Shape;264;p39"/>
          <p:cNvSpPr txBox="1"/>
          <p:nvPr/>
        </p:nvSpPr>
        <p:spPr>
          <a:xfrm>
            <a:off x="1201200" y="2192875"/>
            <a:ext cx="3813000" cy="2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Linear Regression, Poverty v Heart attack</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68" name="Shape 268"/>
        <p:cNvGrpSpPr/>
        <p:nvPr/>
      </p:nvGrpSpPr>
      <p:grpSpPr>
        <a:xfrm>
          <a:off x="0" y="0"/>
          <a:ext cx="0" cy="0"/>
          <a:chOff x="0" y="0"/>
          <a:chExt cx="0" cy="0"/>
        </a:xfrm>
      </p:grpSpPr>
      <p:sp>
        <p:nvSpPr>
          <p:cNvPr id="269" name="Google Shape;26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Histograms: Heart Attack and Poverty Rate</a:t>
            </a:r>
            <a:endParaRPr/>
          </a:p>
        </p:txBody>
      </p:sp>
      <p:sp>
        <p:nvSpPr>
          <p:cNvPr id="270" name="Google Shape;270;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271" name="Google Shape;271;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descr="A graph of heart attack rate&#10;&#10;Description automatically generated" id="272" name="Google Shape;272;p40"/>
          <p:cNvPicPr preferRelativeResize="0"/>
          <p:nvPr/>
        </p:nvPicPr>
        <p:blipFill rotWithShape="1">
          <a:blip r:embed="rId3">
            <a:alphaModFix/>
          </a:blip>
          <a:srcRect b="0" l="0" r="0" t="0"/>
          <a:stretch/>
        </p:blipFill>
        <p:spPr>
          <a:xfrm>
            <a:off x="320028" y="1825625"/>
            <a:ext cx="5852172" cy="4389129"/>
          </a:xfrm>
          <a:prstGeom prst="rect">
            <a:avLst/>
          </a:prstGeom>
          <a:noFill/>
          <a:ln>
            <a:noFill/>
          </a:ln>
        </p:spPr>
      </p:pic>
      <p:pic>
        <p:nvPicPr>
          <p:cNvPr descr="A graph of poverty rate&#10;&#10;Description automatically generated" id="273" name="Google Shape;273;p40"/>
          <p:cNvPicPr preferRelativeResize="0"/>
          <p:nvPr/>
        </p:nvPicPr>
        <p:blipFill rotWithShape="1">
          <a:blip r:embed="rId4">
            <a:alphaModFix/>
          </a:blip>
          <a:srcRect b="0" l="0" r="0" t="0"/>
          <a:stretch/>
        </p:blipFill>
        <p:spPr>
          <a:xfrm>
            <a:off x="6019800" y="1825625"/>
            <a:ext cx="5852172" cy="43891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7" name="Shape 277"/>
        <p:cNvGrpSpPr/>
        <p:nvPr/>
      </p:nvGrpSpPr>
      <p:grpSpPr>
        <a:xfrm>
          <a:off x="0" y="0"/>
          <a:ext cx="0" cy="0"/>
          <a:chOff x="0" y="0"/>
          <a:chExt cx="0" cy="0"/>
        </a:xfrm>
      </p:grpSpPr>
      <p:sp>
        <p:nvSpPr>
          <p:cNvPr id="278" name="Google Shape;27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Heart Conclusion</a:t>
            </a:r>
            <a:endParaRPr/>
          </a:p>
        </p:txBody>
      </p:sp>
      <p:sp>
        <p:nvSpPr>
          <p:cNvPr id="279" name="Google Shape;279;p41"/>
          <p:cNvSpPr txBox="1"/>
          <p:nvPr>
            <p:ph idx="1" type="body"/>
          </p:nvPr>
        </p:nvSpPr>
        <p:spPr>
          <a:xfrm>
            <a:off x="838200" y="1825625"/>
            <a:ext cx="1042889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a:t> </a:t>
            </a:r>
            <a:endParaRPr/>
          </a:p>
        </p:txBody>
      </p:sp>
      <p:sp>
        <p:nvSpPr>
          <p:cNvPr id="280" name="Google Shape;280;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a:t> </a:t>
            </a:r>
            <a:endParaRPr/>
          </a:p>
        </p:txBody>
      </p:sp>
      <p:pic>
        <p:nvPicPr>
          <p:cNvPr descr="A chart of a number of people with different colored squares&#10;&#10;Description automatically generated with medium confidence" id="281" name="Google Shape;281;p41"/>
          <p:cNvPicPr preferRelativeResize="0"/>
          <p:nvPr/>
        </p:nvPicPr>
        <p:blipFill rotWithShape="1">
          <a:blip r:embed="rId3">
            <a:alphaModFix/>
          </a:blip>
          <a:srcRect b="0" l="0" r="0" t="0"/>
          <a:stretch/>
        </p:blipFill>
        <p:spPr>
          <a:xfrm>
            <a:off x="1923393" y="1505766"/>
            <a:ext cx="7746124" cy="46711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8" name="Google Shape;98;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9" name="Google Shape;99;p10"/>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 name="Google Shape;100;p10"/>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 name="Google Shape;101;p10"/>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 name="Google Shape;102;p10"/>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 name="Google Shape;103;p10"/>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 name="Google Shape;104;p10"/>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SzPts val="1800"/>
              <a:buNone/>
            </a:pPr>
            <a:r>
              <a:rPr lang="en-US" sz="4000">
                <a:solidFill>
                  <a:srgbClr val="FFFFFF"/>
                </a:solidFill>
              </a:rPr>
              <a:t>Disclosures</a:t>
            </a:r>
            <a:endParaRPr/>
          </a:p>
        </p:txBody>
      </p:sp>
      <p:sp>
        <p:nvSpPr>
          <p:cNvPr id="105" name="Google Shape;105;p10"/>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000"/>
              <a:t>None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04"/>
                                        </p:tgtEl>
                                        <p:attrNameLst>
                                          <p:attrName>style.visibility</p:attrName>
                                        </p:attrNameLst>
                                      </p:cBhvr>
                                      <p:to>
                                        <p:strVal val="visible"/>
                                      </p:to>
                                    </p:set>
                                    <p:animEffect filter="fade" transition="in">
                                      <p:cBhvr>
                                        <p:cTn dur="4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4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7" name="Google Shape;287;p4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8" name="Google Shape;288;p42"/>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9" name="Google Shape;289;p42"/>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0" name="Google Shape;290;p42"/>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1" name="Google Shape;291;p42"/>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2" name="Google Shape;292;p42"/>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3" name="Google Shape;293;p42"/>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SzPts val="1800"/>
              <a:buNone/>
            </a:pPr>
            <a:r>
              <a:rPr lang="en-US" sz="4000">
                <a:solidFill>
                  <a:srgbClr val="FFFFFF"/>
                </a:solidFill>
              </a:rPr>
              <a:t>Cancer and poverty </a:t>
            </a:r>
            <a:endParaRPr/>
          </a:p>
        </p:txBody>
      </p:sp>
      <p:sp>
        <p:nvSpPr>
          <p:cNvPr id="294" name="Google Shape;294;p42"/>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Font typeface="Arial"/>
              <a:buNone/>
            </a:pPr>
            <a:r>
              <a:rPr lang="en-US" sz="2000"/>
              <a:t>Specific hypothesis</a:t>
            </a:r>
            <a:endParaRPr/>
          </a:p>
          <a:p>
            <a:pPr indent="-50800" lvl="0" marL="228600" rtl="0" algn="l">
              <a:lnSpc>
                <a:spcPct val="90000"/>
              </a:lnSpc>
              <a:spcBef>
                <a:spcPts val="600"/>
              </a:spcBef>
              <a:spcAft>
                <a:spcPts val="0"/>
              </a:spcAft>
              <a:buClr>
                <a:schemeClr val="dk1"/>
              </a:buClr>
              <a:buSzPts val="2800"/>
              <a:buFont typeface="Arial"/>
              <a:buNone/>
            </a:pPr>
            <a:r>
              <a:rPr lang="en-US" sz="2000"/>
              <a:t>Cancer levels will be higher in counties with higher poverty rates.</a:t>
            </a:r>
            <a:endParaRPr/>
          </a:p>
          <a:p>
            <a:pPr indent="-50800" lvl="0" marL="228600" rtl="0" algn="l">
              <a:lnSpc>
                <a:spcPct val="90000"/>
              </a:lnSpc>
              <a:spcBef>
                <a:spcPts val="600"/>
              </a:spcBef>
              <a:spcAft>
                <a:spcPts val="0"/>
              </a:spcAft>
              <a:buClr>
                <a:schemeClr val="dk1"/>
              </a:buClr>
              <a:buSzPts val="2800"/>
              <a:buFont typeface="Arial"/>
              <a:buNone/>
            </a:pPr>
            <a:r>
              <a:t/>
            </a:r>
            <a:endParaRPr sz="2000"/>
          </a:p>
          <a:p>
            <a:pPr indent="0" lvl="0" marL="177800" rtl="0" algn="l">
              <a:lnSpc>
                <a:spcPct val="90000"/>
              </a:lnSpc>
              <a:spcBef>
                <a:spcPts val="600"/>
              </a:spcBef>
              <a:spcAft>
                <a:spcPts val="0"/>
              </a:spcAft>
              <a:buClr>
                <a:schemeClr val="dk1"/>
              </a:buClr>
              <a:buSzPts val="2800"/>
              <a:buFont typeface="Arial"/>
              <a:buNone/>
            </a:pPr>
            <a:r>
              <a:t/>
            </a:r>
            <a:endParaRPr/>
          </a:p>
          <a:p>
            <a:pPr indent="-228600" lvl="0" marL="457200" rtl="0" algn="l">
              <a:lnSpc>
                <a:spcPct val="90000"/>
              </a:lnSpc>
              <a:spcBef>
                <a:spcPts val="1600"/>
              </a:spcBef>
              <a:spcAft>
                <a:spcPts val="0"/>
              </a:spcAft>
              <a:buClr>
                <a:schemeClr val="dk1"/>
              </a:buClr>
              <a:buSzPts val="1800"/>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8" name="Shape 298"/>
        <p:cNvGrpSpPr/>
        <p:nvPr/>
      </p:nvGrpSpPr>
      <p:grpSpPr>
        <a:xfrm>
          <a:off x="0" y="0"/>
          <a:ext cx="0" cy="0"/>
          <a:chOff x="0" y="0"/>
          <a:chExt cx="0" cy="0"/>
        </a:xfrm>
      </p:grpSpPr>
      <p:sp>
        <p:nvSpPr>
          <p:cNvPr id="299" name="Google Shape;29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Cancer Types </a:t>
            </a:r>
            <a:endParaRPr/>
          </a:p>
        </p:txBody>
      </p:sp>
      <p:sp>
        <p:nvSpPr>
          <p:cNvPr id="300" name="Google Shape;300;p2"/>
          <p:cNvSpPr txBox="1"/>
          <p:nvPr>
            <p:ph idx="1" type="body"/>
          </p:nvPr>
        </p:nvSpPr>
        <p:spPr>
          <a:xfrm>
            <a:off x="838199" y="1825625"/>
            <a:ext cx="10515599"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rPr lang="en-US"/>
              <a:t> </a:t>
            </a:r>
            <a:endParaRPr/>
          </a:p>
        </p:txBody>
      </p:sp>
      <p:pic>
        <p:nvPicPr>
          <p:cNvPr descr="A colorful circle with white text&#10;&#10;Description automatically generated" id="301" name="Google Shape;301;p2"/>
          <p:cNvPicPr preferRelativeResize="0"/>
          <p:nvPr/>
        </p:nvPicPr>
        <p:blipFill rotWithShape="1">
          <a:blip r:embed="rId3">
            <a:alphaModFix/>
          </a:blip>
          <a:srcRect b="0" l="0" r="0" t="0"/>
          <a:stretch/>
        </p:blipFill>
        <p:spPr>
          <a:xfrm>
            <a:off x="3044372" y="1690688"/>
            <a:ext cx="5842000" cy="4381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5" name="Shape 305"/>
        <p:cNvGrpSpPr/>
        <p:nvPr/>
      </p:nvGrpSpPr>
      <p:grpSpPr>
        <a:xfrm>
          <a:off x="0" y="0"/>
          <a:ext cx="0" cy="0"/>
          <a:chOff x="0" y="0"/>
          <a:chExt cx="0" cy="0"/>
        </a:xfrm>
      </p:grpSpPr>
      <p:sp>
        <p:nvSpPr>
          <p:cNvPr id="306" name="Google Shape;30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Cancer </a:t>
            </a:r>
            <a:endParaRPr/>
          </a:p>
        </p:txBody>
      </p:sp>
      <p:sp>
        <p:nvSpPr>
          <p:cNvPr id="307" name="Google Shape;307;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308" name="Google Shape;308;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descr="A graph with numbers and a bar&#10;&#10;Description automatically generated" id="309" name="Google Shape;309;p43"/>
          <p:cNvPicPr preferRelativeResize="0"/>
          <p:nvPr/>
        </p:nvPicPr>
        <p:blipFill rotWithShape="1">
          <a:blip r:embed="rId3">
            <a:alphaModFix/>
          </a:blip>
          <a:srcRect b="0" l="0" r="0" t="0"/>
          <a:stretch/>
        </p:blipFill>
        <p:spPr>
          <a:xfrm>
            <a:off x="320028" y="1787834"/>
            <a:ext cx="5852172" cy="4389129"/>
          </a:xfrm>
          <a:prstGeom prst="rect">
            <a:avLst/>
          </a:prstGeom>
          <a:noFill/>
          <a:ln>
            <a:noFill/>
          </a:ln>
        </p:spPr>
      </p:pic>
      <p:pic>
        <p:nvPicPr>
          <p:cNvPr descr="A graph of a number of diseases&#10;&#10;Description automatically generated" id="310" name="Google Shape;310;p43"/>
          <p:cNvPicPr preferRelativeResize="0"/>
          <p:nvPr/>
        </p:nvPicPr>
        <p:blipFill rotWithShape="1">
          <a:blip r:embed="rId4">
            <a:alphaModFix/>
          </a:blip>
          <a:srcRect b="0" l="0" r="0" t="0"/>
          <a:stretch/>
        </p:blipFill>
        <p:spPr>
          <a:xfrm>
            <a:off x="6324600" y="1787834"/>
            <a:ext cx="5029200" cy="438912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g29c599a1e37_0_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6" name="Google Shape;316;g29c599a1e37_0_22"/>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7" name="Google Shape;317;g29c599a1e37_0_22"/>
          <p:cNvSpPr/>
          <p:nvPr/>
        </p:nvSpPr>
        <p:spPr>
          <a:xfrm rot="-5400000">
            <a:off x="-158495" y="2660473"/>
            <a:ext cx="4355594" cy="4038603"/>
          </a:xfrm>
          <a:prstGeom prst="rect">
            <a:avLst/>
          </a:prstGeom>
          <a:gradFill>
            <a:gsLst>
              <a:gs pos="0">
                <a:srgbClr val="4472C4">
                  <a:alpha val="49411"/>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8" name="Google Shape;318;g29c599a1e37_0_22"/>
          <p:cNvSpPr/>
          <p:nvPr/>
        </p:nvSpPr>
        <p:spPr>
          <a:xfrm flipH="1" rot="-5400000">
            <a:off x="-1180882" y="1638085"/>
            <a:ext cx="6857572" cy="3581401"/>
          </a:xfrm>
          <a:prstGeom prst="rect">
            <a:avLst/>
          </a:prstGeom>
          <a:gradFill>
            <a:gsLst>
              <a:gs pos="0">
                <a:srgbClr val="000000">
                  <a:alpha val="58431"/>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9" name="Google Shape;319;g29c599a1e37_0_22"/>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490"/>
                </a:srgbClr>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0" name="Google Shape;320;g29c599a1e37_0_22"/>
          <p:cNvSpPr txBox="1"/>
          <p:nvPr>
            <p:ph type="title"/>
          </p:nvPr>
        </p:nvSpPr>
        <p:spPr>
          <a:xfrm>
            <a:off x="660041" y="2767106"/>
            <a:ext cx="2880828" cy="30719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4000">
                <a:solidFill>
                  <a:srgbClr val="FFFFFF"/>
                </a:solidFill>
                <a:latin typeface="Arial"/>
                <a:ea typeface="Arial"/>
                <a:cs typeface="Arial"/>
                <a:sym typeface="Arial"/>
              </a:rPr>
              <a:t>cancer </a:t>
            </a:r>
            <a:endParaRPr/>
          </a:p>
        </p:txBody>
      </p:sp>
      <p:pic>
        <p:nvPicPr>
          <p:cNvPr descr="A graph with numbers and a red line&#10;&#10;Description automatically generated" id="321" name="Google Shape;321;g29c599a1e37_0_22"/>
          <p:cNvPicPr preferRelativeResize="0"/>
          <p:nvPr/>
        </p:nvPicPr>
        <p:blipFill rotWithShape="1">
          <a:blip r:embed="rId3">
            <a:alphaModFix/>
          </a:blip>
          <a:srcRect b="0" l="0" r="0" t="0"/>
          <a:stretch/>
        </p:blipFill>
        <p:spPr>
          <a:xfrm>
            <a:off x="4502428" y="719345"/>
            <a:ext cx="7225748" cy="5419310"/>
          </a:xfrm>
          <a:prstGeom prst="rect">
            <a:avLst/>
          </a:prstGeom>
          <a:noFill/>
          <a:ln>
            <a:noFill/>
          </a:ln>
        </p:spPr>
      </p:pic>
      <p:sp>
        <p:nvSpPr>
          <p:cNvPr id="322" name="Google Shape;322;g29c599a1e37_0_22"/>
          <p:cNvSpPr txBox="1"/>
          <p:nvPr>
            <p:ph idx="1" type="body"/>
          </p:nvPr>
        </p:nvSpPr>
        <p:spPr>
          <a:xfrm>
            <a:off x="7313056" y="-620486"/>
            <a:ext cx="4040743" cy="87085"/>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1000"/>
              </a:spcBef>
              <a:spcAft>
                <a:spcPts val="0"/>
              </a:spcAft>
              <a:buSzPct val="257142"/>
              <a:buNone/>
            </a:pPr>
            <a:r>
              <a:t/>
            </a:r>
            <a:endParaRPr/>
          </a:p>
        </p:txBody>
      </p:sp>
      <p:sp>
        <p:nvSpPr>
          <p:cNvPr id="323" name="Google Shape;323;g29c599a1e37_0_22"/>
          <p:cNvSpPr txBox="1"/>
          <p:nvPr/>
        </p:nvSpPr>
        <p:spPr>
          <a:xfrm>
            <a:off x="5880275" y="516800"/>
            <a:ext cx="48189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cancer rate v poverty rate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p4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0" name="Google Shape;330;p4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1" name="Google Shape;331;p44"/>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2" name="Google Shape;332;p44"/>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3" name="Google Shape;333;p4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4" name="Google Shape;334;p44"/>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5" name="Google Shape;335;p44"/>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SzPts val="1800"/>
              <a:buNone/>
            </a:pPr>
            <a:r>
              <a:rPr lang="en-US" sz="4000">
                <a:solidFill>
                  <a:srgbClr val="FFFFFF"/>
                </a:solidFill>
              </a:rPr>
              <a:t>Conclusion	/</a:t>
            </a:r>
            <a:endParaRPr sz="4000">
              <a:solidFill>
                <a:srgbClr val="FFFFFF"/>
              </a:solidFill>
            </a:endParaRPr>
          </a:p>
          <a:p>
            <a:pPr indent="0" lvl="0" marL="0" rtl="0" algn="r">
              <a:lnSpc>
                <a:spcPct val="90000"/>
              </a:lnSpc>
              <a:spcBef>
                <a:spcPts val="0"/>
              </a:spcBef>
              <a:spcAft>
                <a:spcPts val="0"/>
              </a:spcAft>
              <a:buSzPts val="1800"/>
              <a:buNone/>
            </a:pPr>
            <a:r>
              <a:rPr lang="en-US" sz="4000">
                <a:solidFill>
                  <a:srgbClr val="FFFFFF"/>
                </a:solidFill>
              </a:rPr>
              <a:t>limitations		</a:t>
            </a:r>
            <a:endParaRPr/>
          </a:p>
        </p:txBody>
      </p:sp>
      <p:sp>
        <p:nvSpPr>
          <p:cNvPr id="336" name="Google Shape;336;p44"/>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000"/>
              <a:t>Our data showed no obvious correlation between poverty and the variables we chose</a:t>
            </a:r>
            <a:endParaRPr/>
          </a:p>
          <a:p>
            <a:pPr indent="-342900" lvl="0" marL="457200" rtl="0" algn="l">
              <a:lnSpc>
                <a:spcPct val="90000"/>
              </a:lnSpc>
              <a:spcBef>
                <a:spcPts val="1000"/>
              </a:spcBef>
              <a:spcAft>
                <a:spcPts val="0"/>
              </a:spcAft>
              <a:buClr>
                <a:schemeClr val="dk1"/>
              </a:buClr>
              <a:buSzPts val="1800"/>
              <a:buChar char="•"/>
            </a:pPr>
            <a:r>
              <a:rPr lang="en-US" sz="2000"/>
              <a:t>Our results suggest further study or more granular data is needed as we know in at least one category there is a known correlation</a:t>
            </a:r>
            <a:endParaRPr sz="2000"/>
          </a:p>
          <a:p>
            <a:pPr indent="-355600" lvl="0" marL="457200" rtl="0" algn="l">
              <a:lnSpc>
                <a:spcPct val="90000"/>
              </a:lnSpc>
              <a:spcBef>
                <a:spcPts val="1000"/>
              </a:spcBef>
              <a:spcAft>
                <a:spcPts val="0"/>
              </a:spcAft>
              <a:buSzPts val="2000"/>
              <a:buChar char="•"/>
            </a:pPr>
            <a:r>
              <a:rPr lang="en-US" sz="2000"/>
              <a:t>County data likely too broad for looking at poverty </a:t>
            </a:r>
            <a:endParaRPr sz="2000"/>
          </a:p>
          <a:p>
            <a:pPr indent="-355600" lvl="0" marL="457200" rtl="0" algn="l">
              <a:lnSpc>
                <a:spcPct val="90000"/>
              </a:lnSpc>
              <a:spcBef>
                <a:spcPts val="1000"/>
              </a:spcBef>
              <a:spcAft>
                <a:spcPts val="0"/>
              </a:spcAft>
              <a:buSzPts val="2000"/>
              <a:buChar char="•"/>
            </a:pPr>
            <a:r>
              <a:rPr lang="en-US" sz="2000"/>
              <a:t>Census tract data might be a better source</a:t>
            </a:r>
            <a:endParaRPr sz="2000"/>
          </a:p>
          <a:p>
            <a:pPr indent="-355600" lvl="0" marL="457200" rtl="0" algn="l">
              <a:lnSpc>
                <a:spcPct val="90000"/>
              </a:lnSpc>
              <a:spcBef>
                <a:spcPts val="1000"/>
              </a:spcBef>
              <a:spcAft>
                <a:spcPts val="0"/>
              </a:spcAft>
              <a:buSzPts val="2000"/>
              <a:buChar char="•"/>
            </a:pPr>
            <a:r>
              <a:rPr lang="en-US" sz="2000"/>
              <a:t>End point revision (cancer deaths as opposed to incidence)</a:t>
            </a:r>
            <a:endParaRPr sz="2000"/>
          </a:p>
          <a:p>
            <a:pPr indent="-228600" lvl="0" marL="457200" rtl="0" algn="l">
              <a:lnSpc>
                <a:spcPct val="90000"/>
              </a:lnSpc>
              <a:spcBef>
                <a:spcPts val="1000"/>
              </a:spcBef>
              <a:spcAft>
                <a:spcPts val="0"/>
              </a:spcAft>
              <a:buClr>
                <a:schemeClr val="dk1"/>
              </a:buClr>
              <a:buSzPts val="1800"/>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2" name="Google Shape;342;p2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3" name="Google Shape;343;p20"/>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4" name="Google Shape;344;p20"/>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5" name="Google Shape;345;p20"/>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6" name="Google Shape;346;p20"/>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7" name="Google Shape;347;p20"/>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8" name="Google Shape;348;p20"/>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US" sz="4000">
                <a:solidFill>
                  <a:srgbClr val="FFFFFF"/>
                </a:solidFill>
              </a:rPr>
              <a:t>Resources</a:t>
            </a:r>
            <a:endParaRPr/>
          </a:p>
        </p:txBody>
      </p:sp>
      <p:sp>
        <p:nvSpPr>
          <p:cNvPr id="349" name="Google Shape;349;p20"/>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en-US" sz="1000"/>
              <a:t>Arsenic: </a:t>
            </a:r>
            <a:endParaRPr/>
          </a:p>
          <a:p>
            <a:pPr indent="0" lvl="1" marL="457200" rtl="0" algn="l">
              <a:lnSpc>
                <a:spcPct val="90000"/>
              </a:lnSpc>
              <a:spcBef>
                <a:spcPts val="1000"/>
              </a:spcBef>
              <a:spcAft>
                <a:spcPts val="0"/>
              </a:spcAft>
              <a:buSzPts val="2800"/>
              <a:buNone/>
            </a:pPr>
            <a:r>
              <a:rPr lang="en-US" sz="1000" u="sng">
                <a:solidFill>
                  <a:schemeClr val="hlink"/>
                </a:solidFill>
                <a:hlinkClick r:id="rId3"/>
              </a:rPr>
              <a:t>https://www.fda.gov/food/environmental-contaminants-food/arsenic-food-and-dietary-supplements#:~:text=To%20reduce%20health%20risks%20associated,for%20bottled%20water%20as%20well</a:t>
            </a:r>
            <a:r>
              <a:rPr lang="en-US" sz="1000"/>
              <a:t>.</a:t>
            </a:r>
            <a:endParaRPr/>
          </a:p>
          <a:p>
            <a:pPr indent="0" lvl="1" marL="520700" rtl="0" algn="l">
              <a:lnSpc>
                <a:spcPct val="90000"/>
              </a:lnSpc>
              <a:spcBef>
                <a:spcPts val="500"/>
              </a:spcBef>
              <a:spcAft>
                <a:spcPts val="0"/>
              </a:spcAft>
              <a:buSzPts val="1800"/>
              <a:buNone/>
            </a:pPr>
            <a:r>
              <a:rPr lang="en-US" sz="1000" u="sng">
                <a:solidFill>
                  <a:schemeClr val="hlink"/>
                </a:solidFill>
                <a:hlinkClick r:id="rId4"/>
              </a:rPr>
              <a:t>https://www.ncbi.nlm.nih.gov/pmc/articles/PMC4186553/</a:t>
            </a:r>
            <a:endParaRPr sz="1000"/>
          </a:p>
          <a:p>
            <a:pPr indent="0" lvl="1" marL="520700" rtl="0" algn="l">
              <a:lnSpc>
                <a:spcPct val="90000"/>
              </a:lnSpc>
              <a:spcBef>
                <a:spcPts val="500"/>
              </a:spcBef>
              <a:spcAft>
                <a:spcPts val="0"/>
              </a:spcAft>
              <a:buSzPts val="1800"/>
              <a:buNone/>
            </a:pPr>
            <a:r>
              <a:rPr lang="en-US" sz="1000" u="sng">
                <a:solidFill>
                  <a:schemeClr val="hlink"/>
                </a:solidFill>
                <a:hlinkClick r:id="rId5"/>
              </a:rPr>
              <a:t>https://www.niehs.nih.gov/health/topics/agents/arsenic/index.cfm#:~:text=Arsenic%20levels%20tend%20to%20be,of%20arsenic%20in%20certain%20locations</a:t>
            </a:r>
            <a:r>
              <a:rPr lang="en-US" sz="1000"/>
              <a:t>.</a:t>
            </a:r>
            <a:endParaRPr/>
          </a:p>
          <a:p>
            <a:pPr indent="0" lvl="0" marL="0" rtl="0" algn="l">
              <a:lnSpc>
                <a:spcPct val="90000"/>
              </a:lnSpc>
              <a:spcBef>
                <a:spcPts val="1000"/>
              </a:spcBef>
              <a:spcAft>
                <a:spcPts val="0"/>
              </a:spcAft>
              <a:buClr>
                <a:schemeClr val="dk1"/>
              </a:buClr>
              <a:buSzPts val="2800"/>
              <a:buNone/>
            </a:pPr>
            <a:r>
              <a:rPr lang="en-US" sz="1000"/>
              <a:t>Poverty Level: </a:t>
            </a:r>
            <a:endParaRPr/>
          </a:p>
          <a:p>
            <a:pPr indent="0" lvl="1" marL="457200" rtl="0" algn="l">
              <a:lnSpc>
                <a:spcPct val="90000"/>
              </a:lnSpc>
              <a:spcBef>
                <a:spcPts val="1000"/>
              </a:spcBef>
              <a:spcAft>
                <a:spcPts val="0"/>
              </a:spcAft>
              <a:buSzPts val="2800"/>
              <a:buNone/>
            </a:pPr>
            <a:r>
              <a:rPr lang="en-US" sz="1000" u="sng">
                <a:solidFill>
                  <a:schemeClr val="hlink"/>
                </a:solidFill>
                <a:hlinkClick r:id="rId6"/>
              </a:rPr>
              <a:t>https://www.irp.wisc.edu/resources/how-is-poverty-measured/#:~:text=Poverty%20is%20measured%20in%20the,in%20charge%20of%20measuring%20poverty</a:t>
            </a:r>
            <a:r>
              <a:rPr lang="en-US" sz="1000"/>
              <a:t>.</a:t>
            </a:r>
            <a:endParaRPr/>
          </a:p>
          <a:p>
            <a:pPr indent="0" lvl="1" marL="457200" rtl="0" algn="l">
              <a:lnSpc>
                <a:spcPct val="90000"/>
              </a:lnSpc>
              <a:spcBef>
                <a:spcPts val="1000"/>
              </a:spcBef>
              <a:spcAft>
                <a:spcPts val="0"/>
              </a:spcAft>
              <a:buSzPts val="2800"/>
              <a:buNone/>
            </a:pPr>
            <a:r>
              <a:rPr lang="en-US" sz="1000" u="sng">
                <a:solidFill>
                  <a:schemeClr val="hlink"/>
                </a:solidFill>
                <a:latin typeface="Roboto"/>
                <a:ea typeface="Roboto"/>
                <a:cs typeface="Roboto"/>
                <a:sym typeface="Roboto"/>
                <a:hlinkClick r:id="rId7"/>
              </a:rPr>
              <a:t>https://www.census.gov/topics/income-poverty/poverty/guidance/poverty-measures.html</a:t>
            </a:r>
            <a:endParaRPr sz="1000">
              <a:latin typeface="Roboto"/>
              <a:ea typeface="Roboto"/>
              <a:cs typeface="Roboto"/>
              <a:sym typeface="Roboto"/>
            </a:endParaRPr>
          </a:p>
          <a:p>
            <a:pPr indent="0" lvl="1" marL="457200" rtl="0" algn="l">
              <a:lnSpc>
                <a:spcPct val="90000"/>
              </a:lnSpc>
              <a:spcBef>
                <a:spcPts val="1000"/>
              </a:spcBef>
              <a:spcAft>
                <a:spcPts val="0"/>
              </a:spcAft>
              <a:buSzPts val="2800"/>
              <a:buNone/>
            </a:pPr>
            <a:r>
              <a:rPr lang="en-US" sz="1000" u="sng">
                <a:solidFill>
                  <a:schemeClr val="hlink"/>
                </a:solidFill>
                <a:hlinkClick r:id="rId8"/>
              </a:rPr>
              <a:t>https://www.hhh.umn.edu/news/minnesota-poverty-report-finds-income-disparities-persist-minnesota</a:t>
            </a:r>
            <a:endParaRPr sz="1000"/>
          </a:p>
          <a:p>
            <a:pPr indent="0" lvl="1" marL="457200" rtl="0" algn="l">
              <a:lnSpc>
                <a:spcPct val="90000"/>
              </a:lnSpc>
              <a:spcBef>
                <a:spcPts val="1000"/>
              </a:spcBef>
              <a:spcAft>
                <a:spcPts val="0"/>
              </a:spcAft>
              <a:buSzPts val="2800"/>
              <a:buNone/>
            </a:pPr>
            <a:r>
              <a:rPr lang="en-US" sz="1000"/>
              <a:t>https://www.census.gov/topics/income-poverty/poverty/guidance/poverty-measures.html</a:t>
            </a:r>
            <a:endParaRPr sz="1000"/>
          </a:p>
          <a:p>
            <a:pPr indent="0" lvl="1" marL="457200" rtl="0" algn="l">
              <a:lnSpc>
                <a:spcPct val="90000"/>
              </a:lnSpc>
              <a:spcBef>
                <a:spcPts val="1000"/>
              </a:spcBef>
              <a:spcAft>
                <a:spcPts val="0"/>
              </a:spcAft>
              <a:buSzPts val="2800"/>
              <a:buNone/>
            </a:pPr>
            <a:r>
              <a:t/>
            </a:r>
            <a:endParaRPr sz="1000">
              <a:latin typeface="Roboto"/>
              <a:ea typeface="Roboto"/>
              <a:cs typeface="Roboto"/>
              <a:sym typeface="Roboto"/>
            </a:endParaRPr>
          </a:p>
          <a:p>
            <a:pPr indent="0" lvl="1" marL="457200" rtl="0" algn="l">
              <a:lnSpc>
                <a:spcPct val="90000"/>
              </a:lnSpc>
              <a:spcBef>
                <a:spcPts val="1000"/>
              </a:spcBef>
              <a:spcAft>
                <a:spcPts val="0"/>
              </a:spcAft>
              <a:buSzPts val="2800"/>
              <a:buNone/>
            </a:pPr>
            <a:r>
              <a:t/>
            </a:r>
            <a:endParaRPr sz="1000"/>
          </a:p>
          <a:p>
            <a:pPr indent="-50800" lvl="0" marL="228600" rtl="0" algn="l">
              <a:lnSpc>
                <a:spcPct val="90000"/>
              </a:lnSpc>
              <a:spcBef>
                <a:spcPts val="1000"/>
              </a:spcBef>
              <a:spcAft>
                <a:spcPts val="0"/>
              </a:spcAft>
              <a:buSzPts val="2800"/>
              <a:buNone/>
            </a:pPr>
            <a:r>
              <a:rPr lang="en-US" sz="1000"/>
              <a:t>Heart Attack: </a:t>
            </a:r>
            <a:endParaRPr/>
          </a:p>
          <a:p>
            <a:pPr indent="-50800" lvl="0" marL="228600" rtl="0" algn="l">
              <a:lnSpc>
                <a:spcPct val="90000"/>
              </a:lnSpc>
              <a:spcBef>
                <a:spcPts val="1000"/>
              </a:spcBef>
              <a:spcAft>
                <a:spcPts val="0"/>
              </a:spcAft>
              <a:buSzPts val="2800"/>
              <a:buNone/>
            </a:pPr>
            <a:r>
              <a:rPr lang="en-US" sz="1000" u="sng">
                <a:solidFill>
                  <a:schemeClr val="hlink"/>
                </a:solidFill>
                <a:hlinkClick r:id="rId9"/>
              </a:rPr>
              <a:t>		https://www.fda.gov/food/environmental-contaminants-food/arsenic-food-and-dietary-	supplements#:~:text=To%20reduce%20health%20risks%20associated,for%20bottled%20water%20as%20well</a:t>
            </a:r>
            <a:r>
              <a:rPr lang="en-US" sz="1000"/>
              <a:t>.</a:t>
            </a:r>
            <a:endParaRPr/>
          </a:p>
          <a:p>
            <a:pPr indent="-50800" lvl="0" marL="228600" rtl="0" algn="l">
              <a:lnSpc>
                <a:spcPct val="90000"/>
              </a:lnSpc>
              <a:spcBef>
                <a:spcPts val="1000"/>
              </a:spcBef>
              <a:spcAft>
                <a:spcPts val="0"/>
              </a:spcAft>
              <a:buSzPts val="2800"/>
              <a:buNone/>
            </a:pPr>
            <a:r>
              <a:rPr lang="en-US" sz="1000"/>
              <a:t>Cancer: </a:t>
            </a:r>
            <a:endParaRPr/>
          </a:p>
          <a:p>
            <a:pPr indent="-50800" lvl="0" marL="228600" rtl="0" algn="l">
              <a:lnSpc>
                <a:spcPct val="90000"/>
              </a:lnSpc>
              <a:spcBef>
                <a:spcPts val="1000"/>
              </a:spcBef>
              <a:spcAft>
                <a:spcPts val="0"/>
              </a:spcAft>
              <a:buSzPts val="2800"/>
              <a:buNone/>
            </a:pPr>
            <a:r>
              <a:rPr lang="en-US" sz="1000" u="sng">
                <a:solidFill>
                  <a:schemeClr val="hlink"/>
                </a:solidFill>
                <a:latin typeface="Roboto"/>
                <a:ea typeface="Roboto"/>
                <a:cs typeface="Roboto"/>
                <a:sym typeface="Roboto"/>
                <a:hlinkClick r:id="rId10"/>
              </a:rPr>
              <a:t>		https://www.cancer.gov/about-cancer/understanding/what-is-cancer#:~:text=Cancer%20is%20a%20disease%20caused,are%20also%20called%20genetic%20changes</a:t>
            </a:r>
            <a:r>
              <a:rPr lang="en-US" sz="1000">
                <a:latin typeface="Roboto"/>
                <a:ea typeface="Roboto"/>
                <a:cs typeface="Roboto"/>
                <a:sym typeface="Roboto"/>
              </a:rPr>
              <a:t>.</a:t>
            </a:r>
            <a:endParaRPr/>
          </a:p>
          <a:p>
            <a:pPr indent="-50800" lvl="0" marL="228600" rtl="0" algn="l">
              <a:lnSpc>
                <a:spcPct val="90000"/>
              </a:lnSpc>
              <a:spcBef>
                <a:spcPts val="1000"/>
              </a:spcBef>
              <a:spcAft>
                <a:spcPts val="0"/>
              </a:spcAft>
              <a:buSzPts val="2800"/>
              <a:buNone/>
            </a:pPr>
            <a:r>
              <a:rPr lang="en-US" sz="1000">
                <a:latin typeface="Roboto"/>
                <a:ea typeface="Roboto"/>
                <a:cs typeface="Roboto"/>
                <a:sym typeface="Roboto"/>
              </a:rPr>
              <a:t>	https://www.ncbi.nlm.nih.gov/pmc/articles/PMC6291807/#:~:text=Both%20work%20stress%20and%20financial,with%20minimal%20or%20no%20stress.</a:t>
            </a:r>
            <a:endParaRPr/>
          </a:p>
          <a:p>
            <a:pPr indent="-50800" lvl="0" marL="228600" rtl="0" algn="l">
              <a:lnSpc>
                <a:spcPct val="90000"/>
              </a:lnSpc>
              <a:spcBef>
                <a:spcPts val="1000"/>
              </a:spcBef>
              <a:spcAft>
                <a:spcPts val="0"/>
              </a:spcAft>
              <a:buSzPts val="2800"/>
              <a:buNone/>
            </a:pPr>
            <a:r>
              <a:t/>
            </a:r>
            <a:endParaRPr sz="1000">
              <a:latin typeface="Roboto"/>
              <a:ea typeface="Roboto"/>
              <a:cs typeface="Roboto"/>
              <a:sym typeface="Roboto"/>
            </a:endParaRPr>
          </a:p>
          <a:p>
            <a:pPr indent="-50800" lvl="0" marL="228600" rtl="0" algn="l">
              <a:lnSpc>
                <a:spcPct val="90000"/>
              </a:lnSpc>
              <a:spcBef>
                <a:spcPts val="1000"/>
              </a:spcBef>
              <a:spcAft>
                <a:spcPts val="0"/>
              </a:spcAft>
              <a:buSzPts val="2800"/>
              <a:buNone/>
            </a:pPr>
            <a:r>
              <a:t/>
            </a:r>
            <a:endParaRPr sz="1000"/>
          </a:p>
          <a:p>
            <a:pPr indent="-50800" lvl="0" marL="228600" rtl="0" algn="l">
              <a:lnSpc>
                <a:spcPct val="90000"/>
              </a:lnSpc>
              <a:spcBef>
                <a:spcPts val="1000"/>
              </a:spcBef>
              <a:spcAft>
                <a:spcPts val="0"/>
              </a:spcAft>
              <a:buClr>
                <a:schemeClr val="dk1"/>
              </a:buClr>
              <a:buSzPts val="2800"/>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1" name="Google Shape;111;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2" name="Google Shape;112;p13"/>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 name="Google Shape;113;p13"/>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 name="Google Shape;114;p13"/>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 name="Google Shape;115;p13"/>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 name="Google Shape;116;p13"/>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 name="Google Shape;117;p13"/>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SzPts val="1800"/>
              <a:buNone/>
            </a:pPr>
            <a:r>
              <a:rPr lang="en-US" sz="4000">
                <a:solidFill>
                  <a:srgbClr val="FFFFFF"/>
                </a:solidFill>
              </a:rPr>
              <a:t>General hypothesis</a:t>
            </a:r>
            <a:endParaRPr/>
          </a:p>
        </p:txBody>
      </p:sp>
      <p:sp>
        <p:nvSpPr>
          <p:cNvPr id="118" name="Google Shape;118;p13"/>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There will be higher levels of pollutants, and higher incidence of certain health issues in MN counties where there are more households living under the poverty line.</a:t>
            </a:r>
            <a:endParaRPr/>
          </a:p>
          <a:p>
            <a:pPr indent="-228600" lvl="0" marL="228600" rtl="0" algn="l">
              <a:lnSpc>
                <a:spcPct val="90000"/>
              </a:lnSpc>
              <a:spcBef>
                <a:spcPts val="600"/>
              </a:spcBef>
              <a:spcAft>
                <a:spcPts val="0"/>
              </a:spcAft>
              <a:buClr>
                <a:schemeClr val="dk1"/>
              </a:buClr>
              <a:buSzPts val="2000"/>
              <a:buChar char="•"/>
            </a:pPr>
            <a:r>
              <a:rPr lang="en-US" sz="2000"/>
              <a:t>Decided to focus on the ones with the most complete data for the largest time span: arsenic, heart attack and cancer</a:t>
            </a:r>
            <a:endParaRPr/>
          </a:p>
          <a:p>
            <a:pPr indent="0" lvl="0" marL="457200" rtl="0" algn="l">
              <a:lnSpc>
                <a:spcPct val="90000"/>
              </a:lnSpc>
              <a:spcBef>
                <a:spcPts val="600"/>
              </a:spcBef>
              <a:spcAft>
                <a:spcPts val="0"/>
              </a:spcAft>
              <a:buSzPts val="1800"/>
              <a:buNone/>
            </a:pPr>
            <a:r>
              <a:t/>
            </a:r>
            <a:endParaRPr/>
          </a:p>
          <a:p>
            <a:pPr indent="0" lvl="2" marL="914400" rtl="0" algn="l">
              <a:lnSpc>
                <a:spcPct val="90000"/>
              </a:lnSpc>
              <a:spcBef>
                <a:spcPts val="600"/>
              </a:spcBef>
              <a:spcAft>
                <a:spcPts val="60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4" name="Google Shape;124;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 name="Google Shape;125;p1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 name="Google Shape;126;p14"/>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 name="Google Shape;127;p14"/>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8" name="Google Shape;128;p1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9" name="Google Shape;129;p14"/>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 name="Google Shape;130;p14"/>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SzPts val="1800"/>
              <a:buNone/>
            </a:pPr>
            <a:r>
              <a:rPr lang="en-US" sz="4000">
                <a:solidFill>
                  <a:srgbClr val="FFFFFF"/>
                </a:solidFill>
              </a:rPr>
              <a:t>Design</a:t>
            </a:r>
            <a:endParaRPr/>
          </a:p>
        </p:txBody>
      </p:sp>
      <p:sp>
        <p:nvSpPr>
          <p:cNvPr id="131" name="Google Shape;131;p14"/>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000"/>
              <a:t>Look at 10 years of public data from MN</a:t>
            </a:r>
            <a:endParaRPr/>
          </a:p>
          <a:p>
            <a:pPr indent="-342900" lvl="1" marL="914400" rtl="0" algn="l">
              <a:lnSpc>
                <a:spcPct val="90000"/>
              </a:lnSpc>
              <a:spcBef>
                <a:spcPts val="500"/>
              </a:spcBef>
              <a:spcAft>
                <a:spcPts val="0"/>
              </a:spcAft>
              <a:buSzPts val="1800"/>
              <a:buChar char="•"/>
            </a:pPr>
            <a:r>
              <a:rPr lang="en-US" sz="2000"/>
              <a:t>Census Bureau, MN Department of Health, Center for Disease Control</a:t>
            </a:r>
            <a:endParaRPr/>
          </a:p>
          <a:p>
            <a:pPr indent="-342900" lvl="0" marL="457200" rtl="0" algn="l">
              <a:lnSpc>
                <a:spcPct val="90000"/>
              </a:lnSpc>
              <a:spcBef>
                <a:spcPts val="1000"/>
              </a:spcBef>
              <a:spcAft>
                <a:spcPts val="0"/>
              </a:spcAft>
              <a:buClr>
                <a:schemeClr val="dk1"/>
              </a:buClr>
              <a:buSzPts val="1800"/>
              <a:buChar char="•"/>
            </a:pPr>
            <a:r>
              <a:rPr lang="en-US" sz="2000"/>
              <a:t>Sort by county and poverty rate</a:t>
            </a:r>
            <a:endParaRPr/>
          </a:p>
          <a:p>
            <a:pPr indent="-342900" lvl="0" marL="457200" rtl="0" algn="l">
              <a:lnSpc>
                <a:spcPct val="90000"/>
              </a:lnSpc>
              <a:spcBef>
                <a:spcPts val="1000"/>
              </a:spcBef>
              <a:spcAft>
                <a:spcPts val="0"/>
              </a:spcAft>
              <a:buClr>
                <a:schemeClr val="dk1"/>
              </a:buClr>
              <a:buSzPts val="1800"/>
              <a:buChar char="•"/>
            </a:pPr>
            <a:r>
              <a:rPr lang="en-US" sz="2000"/>
              <a:t>Test the data for a correlation between poverty and chosen variable</a:t>
            </a:r>
            <a:endParaRPr/>
          </a:p>
          <a:p>
            <a:pPr indent="-342900" lvl="0" marL="457200" rtl="0" algn="l">
              <a:lnSpc>
                <a:spcPct val="90000"/>
              </a:lnSpc>
              <a:spcBef>
                <a:spcPts val="1000"/>
              </a:spcBef>
              <a:spcAft>
                <a:spcPts val="0"/>
              </a:spcAft>
              <a:buClr>
                <a:schemeClr val="dk1"/>
              </a:buClr>
              <a:buSzPts val="1800"/>
              <a:buChar char="•"/>
            </a:pPr>
            <a:r>
              <a:rPr lang="en-US" sz="2000"/>
              <a:t>Consider looking at counties, rural/urban and state level</a:t>
            </a:r>
            <a:endParaRPr sz="2000"/>
          </a:p>
          <a:p>
            <a:pPr indent="-355600" lvl="0" marL="457200" rtl="0" algn="l">
              <a:lnSpc>
                <a:spcPct val="90000"/>
              </a:lnSpc>
              <a:spcBef>
                <a:spcPts val="1000"/>
              </a:spcBef>
              <a:spcAft>
                <a:spcPts val="0"/>
              </a:spcAft>
              <a:buSzPts val="2000"/>
              <a:buChar char="•"/>
            </a:pPr>
            <a:r>
              <a:rPr lang="en-US" sz="2000"/>
              <a:t>Merged our chosen metrics with census data by county</a:t>
            </a:r>
            <a:endParaRPr sz="2000"/>
          </a:p>
          <a:p>
            <a:pPr indent="-355600" lvl="0" marL="457200" rtl="0" algn="l">
              <a:lnSpc>
                <a:spcPct val="90000"/>
              </a:lnSpc>
              <a:spcBef>
                <a:spcPts val="1000"/>
              </a:spcBef>
              <a:spcAft>
                <a:spcPts val="0"/>
              </a:spcAft>
              <a:buSzPts val="2000"/>
              <a:buChar char="•"/>
            </a:pPr>
            <a:r>
              <a:rPr lang="en-US" sz="2000"/>
              <a:t>Analyzed each set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101010 data lines to infinity" id="137" name="Google Shape;137;p19"/>
          <p:cNvPicPr preferRelativeResize="0"/>
          <p:nvPr/>
        </p:nvPicPr>
        <p:blipFill rotWithShape="1">
          <a:blip r:embed="rId3">
            <a:alphaModFix/>
          </a:blip>
          <a:srcRect b="0" l="0" r="0" t="13126"/>
          <a:stretch/>
        </p:blipFill>
        <p:spPr>
          <a:xfrm>
            <a:off x="1" y="1"/>
            <a:ext cx="12192000" cy="6857999"/>
          </a:xfrm>
          <a:prstGeom prst="rect">
            <a:avLst/>
          </a:prstGeom>
          <a:noFill/>
          <a:ln>
            <a:noFill/>
          </a:ln>
        </p:spPr>
      </p:pic>
      <p:sp>
        <p:nvSpPr>
          <p:cNvPr id="138" name="Google Shape;138;p19"/>
          <p:cNvSpPr/>
          <p:nvPr/>
        </p:nvSpPr>
        <p:spPr>
          <a:xfrm>
            <a:off x="723899" y="609600"/>
            <a:ext cx="5372101" cy="5513767"/>
          </a:xfrm>
          <a:custGeom>
            <a:rect b="b" l="l" r="r" t="t"/>
            <a:pathLst>
              <a:path extrusionOk="0" h="5513767" w="5372101">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solidFill>
            <a:schemeClr val="lt1"/>
          </a:solidFill>
          <a:ln>
            <a:noFill/>
          </a:ln>
          <a:effectLst>
            <a:outerShdw blurRad="25400" rotWithShape="0" algn="tl" dir="3000000" dist="12700">
              <a:srgbClr val="000000">
                <a:alpha val="2627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9" name="Google Shape;139;p19"/>
          <p:cNvSpPr txBox="1"/>
          <p:nvPr>
            <p:ph type="title"/>
          </p:nvPr>
        </p:nvSpPr>
        <p:spPr>
          <a:xfrm>
            <a:off x="1037809" y="1071350"/>
            <a:ext cx="4775162" cy="13393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sz="3600"/>
              <a:t>Data sources</a:t>
            </a:r>
            <a:endParaRPr/>
          </a:p>
        </p:txBody>
      </p:sp>
      <p:sp>
        <p:nvSpPr>
          <p:cNvPr id="140" name="Google Shape;140;p19"/>
          <p:cNvSpPr/>
          <p:nvPr/>
        </p:nvSpPr>
        <p:spPr>
          <a:xfrm>
            <a:off x="2564666" y="399531"/>
            <a:ext cx="1707751" cy="428984"/>
          </a:xfrm>
          <a:custGeom>
            <a:rect b="b" l="l" r="r" t="t"/>
            <a:pathLst>
              <a:path extrusionOk="0" h="594531" w="2201784">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1" name="Google Shape;141;p19"/>
          <p:cNvSpPr txBox="1"/>
          <p:nvPr>
            <p:ph idx="1" type="body"/>
          </p:nvPr>
        </p:nvSpPr>
        <p:spPr>
          <a:xfrm>
            <a:off x="1189319" y="2547257"/>
            <a:ext cx="4458446" cy="3109740"/>
          </a:xfrm>
          <a:prstGeom prst="rect">
            <a:avLst/>
          </a:prstGeom>
          <a:noFill/>
          <a:ln>
            <a:noFill/>
          </a:ln>
        </p:spPr>
        <p:txBody>
          <a:bodyPr anchorCtr="0" anchor="ctr"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0" i="0" lang="en-US" sz="1700" u="none" cap="none" strike="noStrike">
                <a:latin typeface="Calibri"/>
                <a:ea typeface="Calibri"/>
                <a:cs typeface="Calibri"/>
                <a:sym typeface="Calibri"/>
              </a:rPr>
              <a:t>MN department of health: </a:t>
            </a:r>
            <a:r>
              <a:rPr b="0" i="0" lang="en-US" sz="1700" u="sng" cap="none" strike="noStrike">
                <a:solidFill>
                  <a:schemeClr val="hlink"/>
                </a:solidFill>
                <a:latin typeface="Calibri"/>
                <a:ea typeface="Calibri"/>
                <a:cs typeface="Calibri"/>
                <a:sym typeface="Calibri"/>
                <a:hlinkClick r:id="rId4"/>
              </a:rPr>
              <a:t>https://www.health.state.mn.us/data/index.html</a:t>
            </a:r>
            <a:endParaRPr b="0" i="0" sz="1700" u="none" cap="none" strike="noStrike">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Char char="•"/>
            </a:pPr>
            <a:r>
              <a:rPr b="0" i="0" lang="en-US" sz="1700" u="none" cap="none" strike="noStrike">
                <a:latin typeface="Calibri"/>
                <a:ea typeface="Calibri"/>
                <a:cs typeface="Calibri"/>
                <a:sym typeface="Calibri"/>
              </a:rPr>
              <a:t>US Census: </a:t>
            </a:r>
            <a:r>
              <a:rPr b="0" i="0" lang="en-US" sz="1700" u="sng" cap="none" strike="noStrike">
                <a:solidFill>
                  <a:schemeClr val="hlink"/>
                </a:solidFill>
                <a:latin typeface="Calibri"/>
                <a:ea typeface="Calibri"/>
                <a:cs typeface="Calibri"/>
                <a:sym typeface="Calibri"/>
                <a:hlinkClick r:id="rId5"/>
              </a:rPr>
              <a:t>https://www.census.gov/data/developers/data-sets.html</a:t>
            </a:r>
            <a:endParaRPr b="0" i="0" sz="1700" u="sng" cap="none" strike="noStrike">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Char char="•"/>
            </a:pPr>
            <a:r>
              <a:rPr lang="en-US" sz="1700" u="sng"/>
              <a:t>CDC: https://data.cdc.gov/</a:t>
            </a:r>
            <a:endParaRPr b="0" i="0" sz="1700" u="none" cap="none" strike="noStrike">
              <a:latin typeface="Calibri"/>
              <a:ea typeface="Calibri"/>
              <a:cs typeface="Calibri"/>
              <a:sym typeface="Calibri"/>
            </a:endParaRPr>
          </a:p>
          <a:p>
            <a:pPr indent="-228600" lvl="0" marL="457200" rtl="0" algn="l">
              <a:lnSpc>
                <a:spcPct val="90000"/>
              </a:lnSpc>
              <a:spcBef>
                <a:spcPts val="1000"/>
              </a:spcBef>
              <a:spcAft>
                <a:spcPts val="0"/>
              </a:spcAft>
              <a:buClr>
                <a:schemeClr val="dk1"/>
              </a:buClr>
              <a:buSzPts val="1800"/>
              <a:buNone/>
            </a:pPr>
            <a:r>
              <a:t/>
            </a:r>
            <a:endParaRPr sz="1700"/>
          </a:p>
          <a:p>
            <a:pPr indent="-228600" lvl="0" marL="457200" rtl="0" algn="l">
              <a:lnSpc>
                <a:spcPct val="90000"/>
              </a:lnSpc>
              <a:spcBef>
                <a:spcPts val="1000"/>
              </a:spcBef>
              <a:spcAft>
                <a:spcPts val="0"/>
              </a:spcAft>
              <a:buClr>
                <a:schemeClr val="dk1"/>
              </a:buClr>
              <a:buSzPts val="1800"/>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7" name="Google Shape;147;p3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8" name="Google Shape;148;p35"/>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9" name="Google Shape;149;p35"/>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0" name="Google Shape;150;p35"/>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1" name="Google Shape;151;p35"/>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p35"/>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3" name="Google Shape;153;p35"/>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SzPts val="1800"/>
              <a:buNone/>
            </a:pPr>
            <a:r>
              <a:rPr lang="en-US" sz="3100">
                <a:solidFill>
                  <a:srgbClr val="FFFFFF"/>
                </a:solidFill>
              </a:rPr>
              <a:t>Terms/definitions</a:t>
            </a:r>
            <a:endParaRPr/>
          </a:p>
        </p:txBody>
      </p:sp>
      <p:sp>
        <p:nvSpPr>
          <p:cNvPr id="154" name="Google Shape;154;p35"/>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1600"/>
              <a:buChar char="•"/>
            </a:pPr>
            <a:r>
              <a:rPr lang="en-US" sz="2000">
                <a:latin typeface="Arial"/>
                <a:ea typeface="Arial"/>
                <a:cs typeface="Arial"/>
                <a:sym typeface="Arial"/>
              </a:rPr>
              <a:t>Arsenic: </a:t>
            </a:r>
            <a:endParaRPr/>
          </a:p>
          <a:p>
            <a:pPr indent="-228600" lvl="1" marL="685800" rtl="0" algn="l">
              <a:lnSpc>
                <a:spcPct val="90000"/>
              </a:lnSpc>
              <a:spcBef>
                <a:spcPts val="1000"/>
              </a:spcBef>
              <a:spcAft>
                <a:spcPts val="0"/>
              </a:spcAft>
              <a:buSzPts val="1600"/>
              <a:buChar char="•"/>
            </a:pPr>
            <a:r>
              <a:rPr lang="en-US" sz="2000">
                <a:latin typeface="Arial"/>
                <a:ea typeface="Arial"/>
                <a:cs typeface="Arial"/>
                <a:sym typeface="Arial"/>
              </a:rPr>
              <a:t>Tasteless, colorless, odorless </a:t>
            </a:r>
            <a:endParaRPr/>
          </a:p>
          <a:p>
            <a:pPr indent="-228600" lvl="1" marL="685800" rtl="0" algn="l">
              <a:lnSpc>
                <a:spcPct val="90000"/>
              </a:lnSpc>
              <a:spcBef>
                <a:spcPts val="1000"/>
              </a:spcBef>
              <a:spcAft>
                <a:spcPts val="0"/>
              </a:spcAft>
              <a:buSzPts val="1600"/>
              <a:buChar char="•"/>
            </a:pPr>
            <a:r>
              <a:rPr b="0" i="0" lang="en-US" sz="2000">
                <a:latin typeface="Arial"/>
                <a:ea typeface="Arial"/>
                <a:cs typeface="Arial"/>
                <a:sym typeface="Arial"/>
              </a:rPr>
              <a:t>U.S. Environmental Protection Agency has set the maximum contaminant level (MCL) of arsenic in public drinking water at 10 parts per billion (ppb), and the FDA adopted this level for bottled water </a:t>
            </a:r>
            <a:endParaRPr/>
          </a:p>
          <a:p>
            <a:pPr indent="-228600" lvl="1" marL="685800" rtl="0" algn="l">
              <a:lnSpc>
                <a:spcPct val="90000"/>
              </a:lnSpc>
              <a:spcBef>
                <a:spcPts val="1000"/>
              </a:spcBef>
              <a:spcAft>
                <a:spcPts val="0"/>
              </a:spcAft>
              <a:buSzPts val="1600"/>
              <a:buChar char="•"/>
            </a:pPr>
            <a:r>
              <a:rPr lang="en-US" sz="2000">
                <a:latin typeface="Arial"/>
                <a:ea typeface="Arial"/>
                <a:cs typeface="Arial"/>
                <a:sym typeface="Arial"/>
              </a:rPr>
              <a:t>Levels are higher in rural communities in the Midwest and water from private wells</a:t>
            </a:r>
            <a:endParaRPr/>
          </a:p>
          <a:p>
            <a:pPr indent="-228600" lvl="1" marL="685800" rtl="0" algn="l">
              <a:lnSpc>
                <a:spcPct val="90000"/>
              </a:lnSpc>
              <a:spcBef>
                <a:spcPts val="1000"/>
              </a:spcBef>
              <a:spcAft>
                <a:spcPts val="0"/>
              </a:spcAft>
              <a:buSzPts val="1600"/>
              <a:buChar char="•"/>
            </a:pPr>
            <a:r>
              <a:rPr b="0" i="0" lang="en-US" sz="2000">
                <a:latin typeface="Arial"/>
                <a:ea typeface="Arial"/>
                <a:cs typeface="Arial"/>
                <a:sym typeface="Arial"/>
              </a:rPr>
              <a:t>Sources of arsenic: mining and fracking, coal-fired power plants, arsenic-treated lumber, and arsenic-containing pesticides, food and as a naturally occurring element</a:t>
            </a:r>
            <a:endParaRPr b="0" i="0" sz="2000">
              <a:latin typeface="Arial"/>
              <a:ea typeface="Arial"/>
              <a:cs typeface="Arial"/>
              <a:sym typeface="Arial"/>
            </a:endParaRPr>
          </a:p>
          <a:p>
            <a:pPr indent="-228600" lvl="0" marL="457200" rtl="0" algn="l">
              <a:lnSpc>
                <a:spcPct val="90000"/>
              </a:lnSpc>
              <a:spcBef>
                <a:spcPts val="1000"/>
              </a:spcBef>
              <a:spcAft>
                <a:spcPts val="0"/>
              </a:spcAft>
              <a:buClr>
                <a:schemeClr val="dk1"/>
              </a:buClr>
              <a:buSzPts val="18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0" name="Google Shape;160;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1" name="Google Shape;161;p6"/>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2" name="Google Shape;162;p6"/>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3" name="Google Shape;163;p6"/>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4" name="Google Shape;164;p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5" name="Google Shape;165;p6"/>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6" name="Google Shape;166;p6"/>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Calibri"/>
              <a:buNone/>
            </a:pPr>
            <a:r>
              <a:rPr lang="en-US" sz="4000">
                <a:solidFill>
                  <a:srgbClr val="FFFFFF"/>
                </a:solidFill>
              </a:rPr>
              <a:t>Terms: cont</a:t>
            </a:r>
            <a:endParaRPr/>
          </a:p>
        </p:txBody>
      </p:sp>
      <p:sp>
        <p:nvSpPr>
          <p:cNvPr id="167" name="Google Shape;167;p6"/>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en-US" sz="1700"/>
              <a:t>Heart attack</a:t>
            </a:r>
            <a:r>
              <a:rPr lang="en-US" sz="1700"/>
              <a:t>: </a:t>
            </a:r>
            <a:r>
              <a:rPr b="0" i="0" lang="en-US" sz="1700">
                <a:latin typeface="Arial"/>
                <a:ea typeface="Arial"/>
                <a:cs typeface="Arial"/>
                <a:sym typeface="Arial"/>
              </a:rPr>
              <a:t>A heart attack</a:t>
            </a:r>
            <a:r>
              <a:rPr lang="en-US" sz="1700">
                <a:latin typeface="Arial"/>
                <a:ea typeface="Arial"/>
                <a:cs typeface="Arial"/>
                <a:sym typeface="Arial"/>
              </a:rPr>
              <a:t> </a:t>
            </a:r>
            <a:r>
              <a:rPr b="0" i="0" lang="en-US" sz="1700">
                <a:latin typeface="Arial"/>
                <a:ea typeface="Arial"/>
                <a:cs typeface="Arial"/>
                <a:sym typeface="Arial"/>
              </a:rPr>
              <a:t>(myocardial infarction), happens when the flow of blood that brings oxygen to a part of your heart muscle suddenly becomes blocked. The heart can't get enough oxygen. If blood flow is not restored quickly, the heart muscle will begin to die. </a:t>
            </a:r>
            <a:endParaRPr/>
          </a:p>
          <a:p>
            <a:pPr indent="0" lvl="0" marL="0" rtl="0" algn="l">
              <a:lnSpc>
                <a:spcPct val="90000"/>
              </a:lnSpc>
              <a:spcBef>
                <a:spcPts val="0"/>
              </a:spcBef>
              <a:spcAft>
                <a:spcPts val="0"/>
              </a:spcAft>
              <a:buClr>
                <a:schemeClr val="dk1"/>
              </a:buClr>
              <a:buSzPts val="1800"/>
              <a:buNone/>
            </a:pPr>
            <a:r>
              <a:t/>
            </a:r>
            <a:endParaRPr sz="1700"/>
          </a:p>
          <a:p>
            <a:pPr indent="-228600" lvl="0" marL="228600" rtl="0" algn="l">
              <a:lnSpc>
                <a:spcPct val="90000"/>
              </a:lnSpc>
              <a:spcBef>
                <a:spcPts val="1000"/>
              </a:spcBef>
              <a:spcAft>
                <a:spcPts val="0"/>
              </a:spcAft>
              <a:buClr>
                <a:schemeClr val="dk1"/>
              </a:buClr>
              <a:buSzPts val="1800"/>
              <a:buChar char="•"/>
            </a:pPr>
            <a:r>
              <a:rPr b="1" lang="en-US" sz="1700">
                <a:latin typeface="Roboto"/>
                <a:ea typeface="Roboto"/>
                <a:cs typeface="Roboto"/>
                <a:sym typeface="Roboto"/>
              </a:rPr>
              <a:t>Cancer</a:t>
            </a:r>
            <a:r>
              <a:rPr lang="en-US" sz="1700">
                <a:latin typeface="Roboto"/>
                <a:ea typeface="Roboto"/>
                <a:cs typeface="Roboto"/>
                <a:sym typeface="Roboto"/>
              </a:rPr>
              <a:t>: </a:t>
            </a:r>
            <a:r>
              <a:rPr b="0" i="0" lang="en-US" sz="1700">
                <a:latin typeface="Open Sans"/>
                <a:ea typeface="Open Sans"/>
                <a:cs typeface="Open Sans"/>
                <a:sym typeface="Open Sans"/>
              </a:rPr>
              <a:t>Cancer is a disease in which some of the body’s cells grow uncontrollably and spread to other parts of the body. </a:t>
            </a:r>
            <a:endParaRPr/>
          </a:p>
          <a:p>
            <a:pPr indent="0" lvl="1" marL="457200" rtl="0" algn="l">
              <a:lnSpc>
                <a:spcPct val="90000"/>
              </a:lnSpc>
              <a:spcBef>
                <a:spcPts val="1000"/>
              </a:spcBef>
              <a:spcAft>
                <a:spcPts val="0"/>
              </a:spcAft>
              <a:buSzPts val="1800"/>
              <a:buNone/>
            </a:pPr>
            <a:r>
              <a:t/>
            </a:r>
            <a:endParaRPr sz="1700">
              <a:latin typeface="Roboto"/>
              <a:ea typeface="Roboto"/>
              <a:cs typeface="Roboto"/>
              <a:sym typeface="Roboto"/>
            </a:endParaRPr>
          </a:p>
          <a:p>
            <a:pPr indent="-228600" lvl="0" marL="228600" rtl="0" algn="l">
              <a:lnSpc>
                <a:spcPct val="90000"/>
              </a:lnSpc>
              <a:spcBef>
                <a:spcPts val="1000"/>
              </a:spcBef>
              <a:spcAft>
                <a:spcPts val="0"/>
              </a:spcAft>
              <a:buSzPts val="1800"/>
              <a:buChar char="•"/>
            </a:pPr>
            <a:r>
              <a:rPr b="1" lang="en-US" sz="1700"/>
              <a:t>Poverty Level</a:t>
            </a:r>
            <a:r>
              <a:rPr lang="en-US" sz="1700"/>
              <a:t>: </a:t>
            </a:r>
            <a:r>
              <a:rPr lang="en-US" sz="1700">
                <a:latin typeface="Arial"/>
                <a:ea typeface="Arial"/>
                <a:cs typeface="Arial"/>
                <a:sym typeface="Arial"/>
              </a:rPr>
              <a:t>Poverty is measured in the United States by comparing a person's or family's income to a set poverty threshold or minimum amount of income needed to cover basic needs. The U.S. Census Bureau is the government agency in charge of measuring poverty. </a:t>
            </a:r>
            <a:r>
              <a:rPr lang="en-US" sz="1700">
                <a:latin typeface="Roboto"/>
                <a:ea typeface="Roboto"/>
                <a:cs typeface="Roboto"/>
                <a:sym typeface="Roboto"/>
              </a:rPr>
              <a:t>The official poverty definition uses money income before taxes and does not include capital gains or noncash benefits (such as public housing, Medicaid, and food stamps).</a:t>
            </a:r>
            <a:endParaRPr/>
          </a:p>
          <a:p>
            <a:pPr indent="0" lvl="0" marL="0" rtl="0" algn="l">
              <a:lnSpc>
                <a:spcPct val="90000"/>
              </a:lnSpc>
              <a:spcBef>
                <a:spcPts val="1000"/>
              </a:spcBef>
              <a:spcAft>
                <a:spcPts val="0"/>
              </a:spcAft>
              <a:buSzPts val="1800"/>
              <a:buNone/>
            </a:pPr>
            <a:r>
              <a:t/>
            </a:r>
            <a:endParaRPr sz="1700">
              <a:latin typeface="Roboto"/>
              <a:ea typeface="Roboto"/>
              <a:cs typeface="Roboto"/>
              <a:sym typeface="Roboto"/>
            </a:endParaRPr>
          </a:p>
          <a:p>
            <a:pPr indent="-228600" lvl="0" marL="228600" rtl="0" algn="l">
              <a:lnSpc>
                <a:spcPct val="90000"/>
              </a:lnSpc>
              <a:spcBef>
                <a:spcPts val="1000"/>
              </a:spcBef>
              <a:spcAft>
                <a:spcPts val="0"/>
              </a:spcAft>
              <a:buSzPts val="1800"/>
              <a:buChar char="•"/>
            </a:pPr>
            <a:r>
              <a:rPr b="1" lang="en-US" sz="1700">
                <a:latin typeface="Roboto"/>
                <a:ea typeface="Roboto"/>
                <a:cs typeface="Roboto"/>
                <a:sym typeface="Roboto"/>
              </a:rPr>
              <a:t>Poverty Threshold</a:t>
            </a:r>
            <a:r>
              <a:rPr lang="en-US" sz="1700">
                <a:latin typeface="Roboto"/>
                <a:ea typeface="Roboto"/>
                <a:cs typeface="Roboto"/>
                <a:sym typeface="Roboto"/>
              </a:rPr>
              <a:t>: $ amount used to determine poverty status</a:t>
            </a:r>
            <a:endParaRPr/>
          </a:p>
          <a:p>
            <a:pPr indent="0" lvl="0" marL="0" rtl="0" algn="l">
              <a:lnSpc>
                <a:spcPct val="90000"/>
              </a:lnSpc>
              <a:spcBef>
                <a:spcPts val="1000"/>
              </a:spcBef>
              <a:spcAft>
                <a:spcPts val="0"/>
              </a:spcAft>
              <a:buSzPts val="1800"/>
              <a:buNone/>
            </a:pPr>
            <a:r>
              <a:t/>
            </a:r>
            <a:endParaRPr sz="1700"/>
          </a:p>
          <a:p>
            <a:pPr indent="0" lvl="0" marL="685800" rtl="0" algn="l">
              <a:lnSpc>
                <a:spcPct val="90000"/>
              </a:lnSpc>
              <a:spcBef>
                <a:spcPts val="1000"/>
              </a:spcBef>
              <a:spcAft>
                <a:spcPts val="0"/>
              </a:spcAft>
              <a:buSzPts val="1800"/>
              <a:buNone/>
            </a:pPr>
            <a:r>
              <a:t/>
            </a:r>
            <a:endParaRPr sz="1700"/>
          </a:p>
          <a:p>
            <a:pPr indent="0" lvl="0" marL="0" rtl="0" algn="l">
              <a:lnSpc>
                <a:spcPct val="90000"/>
              </a:lnSpc>
              <a:spcBef>
                <a:spcPts val="1000"/>
              </a:spcBef>
              <a:spcAft>
                <a:spcPts val="0"/>
              </a:spcAft>
              <a:buClr>
                <a:schemeClr val="dk1"/>
              </a:buClr>
              <a:buSzPts val="2800"/>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2F5496"/>
        </a:solidFill>
      </p:bgPr>
    </p:bg>
    <p:spTree>
      <p:nvGrpSpPr>
        <p:cNvPr id="171" name="Shape 171"/>
        <p:cNvGrpSpPr/>
        <p:nvPr/>
      </p:nvGrpSpPr>
      <p:grpSpPr>
        <a:xfrm>
          <a:off x="0" y="0"/>
          <a:ext cx="0" cy="0"/>
          <a:chOff x="0" y="0"/>
          <a:chExt cx="0" cy="0"/>
        </a:xfrm>
      </p:grpSpPr>
      <p:sp>
        <p:nvSpPr>
          <p:cNvPr id="172" name="Google Shape;172;p8"/>
          <p:cNvSpPr/>
          <p:nvPr/>
        </p:nvSpPr>
        <p:spPr>
          <a:xfrm>
            <a:off x="4625572" y="7552871"/>
            <a:ext cx="6728228" cy="14883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8"/>
          <p:cNvSpPr txBox="1"/>
          <p:nvPr>
            <p:ph type="title"/>
          </p:nvPr>
        </p:nvSpPr>
        <p:spPr>
          <a:xfrm>
            <a:off x="838200" y="558700"/>
            <a:ext cx="10515600" cy="7683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6000"/>
              <a:t>Poverty in MN</a:t>
            </a:r>
            <a:br>
              <a:rPr lang="en-US" sz="2200"/>
            </a:br>
            <a:endParaRPr sz="2200"/>
          </a:p>
        </p:txBody>
      </p:sp>
      <p:sp>
        <p:nvSpPr>
          <p:cNvPr id="174" name="Google Shape;174;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chemeClr val="dk1"/>
              </a:buClr>
              <a:buSzPts val="2200"/>
              <a:buNone/>
            </a:pPr>
            <a:r>
              <a:t/>
            </a:r>
            <a:endParaRPr b="0" i="0" sz="2200" u="none" strike="noStrike">
              <a:latin typeface="Times New Roman"/>
              <a:ea typeface="Times New Roman"/>
              <a:cs typeface="Times New Roman"/>
              <a:sym typeface="Times New Roman"/>
            </a:endParaRPr>
          </a:p>
          <a:p>
            <a:pPr indent="-88900" lvl="0" marL="228600" rtl="0" algn="l">
              <a:lnSpc>
                <a:spcPct val="90000"/>
              </a:lnSpc>
              <a:spcBef>
                <a:spcPts val="1000"/>
              </a:spcBef>
              <a:spcAft>
                <a:spcPts val="0"/>
              </a:spcAft>
              <a:buClr>
                <a:schemeClr val="dk1"/>
              </a:buClr>
              <a:buSzPts val="2200"/>
              <a:buNone/>
            </a:pPr>
            <a:r>
              <a:rPr lang="en-US" sz="2200"/>
              <a:t>Chart, poverty/time</a:t>
            </a:r>
            <a:endParaRPr sz="2200"/>
          </a:p>
        </p:txBody>
      </p:sp>
      <p:sp>
        <p:nvSpPr>
          <p:cNvPr id="175" name="Google Shape;175;p8"/>
          <p:cNvSpPr txBox="1"/>
          <p:nvPr>
            <p:ph idx="4294967295" type="body"/>
          </p:nvPr>
        </p:nvSpPr>
        <p:spPr>
          <a:xfrm>
            <a:off x="6786925" y="1574000"/>
            <a:ext cx="5181600" cy="4918800"/>
          </a:xfrm>
          <a:prstGeom prst="rect">
            <a:avLst/>
          </a:prstGeom>
          <a:noFill/>
          <a:ln>
            <a:noFill/>
          </a:ln>
        </p:spPr>
        <p:txBody>
          <a:bodyPr anchorCtr="0" anchor="t" bIns="45700" lIns="91425" spcFirstLastPara="1" rIns="91425" wrap="square" tIns="45700">
            <a:normAutofit fontScale="62500" lnSpcReduction="20000"/>
          </a:bodyPr>
          <a:lstStyle/>
          <a:p>
            <a:pPr indent="-404169" lvl="0" marL="457200" marR="0" rtl="0" algn="l">
              <a:lnSpc>
                <a:spcPct val="90000"/>
              </a:lnSpc>
              <a:spcBef>
                <a:spcPts val="1000"/>
              </a:spcBef>
              <a:spcAft>
                <a:spcPts val="0"/>
              </a:spcAft>
              <a:buClr>
                <a:schemeClr val="dk1"/>
              </a:buClr>
              <a:buSzPct val="104729"/>
              <a:buFont typeface="Arial"/>
              <a:buChar char="•"/>
            </a:pPr>
            <a:r>
              <a:rPr lang="en-US" sz="4800"/>
              <a:t>The poverty rate= ratio of the number of people (in a given age group) whose income falls below the poverty line</a:t>
            </a:r>
            <a:endParaRPr sz="4800">
              <a:solidFill>
                <a:schemeClr val="lt1"/>
              </a:solidFill>
            </a:endParaRPr>
          </a:p>
          <a:p>
            <a:pPr indent="-404169" lvl="0" marL="457200" marR="0" rtl="0" algn="l">
              <a:lnSpc>
                <a:spcPct val="90000"/>
              </a:lnSpc>
              <a:spcBef>
                <a:spcPts val="1000"/>
              </a:spcBef>
              <a:spcAft>
                <a:spcPts val="0"/>
              </a:spcAft>
              <a:buClr>
                <a:schemeClr val="dk1"/>
              </a:buClr>
              <a:buSzPct val="104729"/>
              <a:buFont typeface="Arial"/>
              <a:buChar char="•"/>
            </a:pPr>
            <a:r>
              <a:rPr lang="en-US" sz="4800">
                <a:solidFill>
                  <a:schemeClr val="dk1"/>
                </a:solidFill>
              </a:rPr>
              <a:t>2022 8.6% MN </a:t>
            </a:r>
            <a:endParaRPr sz="4800"/>
          </a:p>
          <a:p>
            <a:pPr indent="-404169" lvl="0" marL="457200" marR="0" rtl="0" algn="l">
              <a:lnSpc>
                <a:spcPct val="90000"/>
              </a:lnSpc>
              <a:spcBef>
                <a:spcPts val="1000"/>
              </a:spcBef>
              <a:spcAft>
                <a:spcPts val="0"/>
              </a:spcAft>
              <a:buClr>
                <a:schemeClr val="dk1"/>
              </a:buClr>
              <a:buSzPct val="104729"/>
              <a:buFont typeface="Arial"/>
              <a:buChar char="•"/>
            </a:pPr>
            <a:r>
              <a:rPr lang="en-US" sz="4800">
                <a:solidFill>
                  <a:schemeClr val="dk1"/>
                </a:solidFill>
              </a:rPr>
              <a:t>Better that national rate (11.5%)</a:t>
            </a:r>
            <a:endParaRPr sz="4800"/>
          </a:p>
          <a:p>
            <a:pPr indent="-404169" lvl="0" marL="457200" marR="0" rtl="0" algn="l">
              <a:lnSpc>
                <a:spcPct val="90000"/>
              </a:lnSpc>
              <a:spcBef>
                <a:spcPts val="1000"/>
              </a:spcBef>
              <a:spcAft>
                <a:spcPts val="0"/>
              </a:spcAft>
              <a:buClr>
                <a:schemeClr val="dk1"/>
              </a:buClr>
              <a:buSzPct val="104729"/>
              <a:buFont typeface="Arial"/>
              <a:buChar char="•"/>
            </a:pPr>
            <a:r>
              <a:rPr lang="en-US" sz="4800">
                <a:solidFill>
                  <a:schemeClr val="dk1"/>
                </a:solidFill>
              </a:rPr>
              <a:t>disparities</a:t>
            </a:r>
            <a:endParaRPr sz="4800"/>
          </a:p>
          <a:p>
            <a:pPr indent="-389065" lvl="1" marL="914400" rtl="0" algn="l">
              <a:lnSpc>
                <a:spcPct val="90000"/>
              </a:lnSpc>
              <a:spcBef>
                <a:spcPts val="500"/>
              </a:spcBef>
              <a:spcAft>
                <a:spcPts val="0"/>
              </a:spcAft>
              <a:buSzPct val="104422"/>
              <a:buChar char="•"/>
            </a:pPr>
            <a:r>
              <a:rPr lang="en-US" sz="4400">
                <a:solidFill>
                  <a:schemeClr val="dk1"/>
                </a:solidFill>
              </a:rPr>
              <a:t>13.7 % northwest region</a:t>
            </a:r>
            <a:endParaRPr sz="4400"/>
          </a:p>
          <a:p>
            <a:pPr indent="-389065" lvl="1" marL="914400" rtl="0" algn="l">
              <a:lnSpc>
                <a:spcPct val="90000"/>
              </a:lnSpc>
              <a:spcBef>
                <a:spcPts val="500"/>
              </a:spcBef>
              <a:spcAft>
                <a:spcPts val="0"/>
              </a:spcAft>
              <a:buSzPct val="104422"/>
              <a:buChar char="•"/>
            </a:pPr>
            <a:r>
              <a:rPr lang="en-US" sz="4400">
                <a:solidFill>
                  <a:schemeClr val="dk1"/>
                </a:solidFill>
              </a:rPr>
              <a:t>3.8% Washington County</a:t>
            </a:r>
            <a:endParaRPr sz="4400"/>
          </a:p>
          <a:p>
            <a:pPr indent="-389065" lvl="1" marL="914400" rtl="0" algn="l">
              <a:lnSpc>
                <a:spcPct val="90000"/>
              </a:lnSpc>
              <a:spcBef>
                <a:spcPts val="500"/>
              </a:spcBef>
              <a:spcAft>
                <a:spcPts val="0"/>
              </a:spcAft>
              <a:buSzPct val="104422"/>
              <a:buChar char="•"/>
            </a:pPr>
            <a:r>
              <a:rPr lang="en-US" sz="4400">
                <a:solidFill>
                  <a:schemeClr val="dk1"/>
                </a:solidFill>
              </a:rPr>
              <a:t>10.2% MN over age 65</a:t>
            </a:r>
            <a:endParaRPr sz="4400"/>
          </a:p>
          <a:p>
            <a:pPr indent="-228600" lvl="1" marL="914400" rtl="0" algn="l">
              <a:lnSpc>
                <a:spcPct val="90000"/>
              </a:lnSpc>
              <a:spcBef>
                <a:spcPts val="500"/>
              </a:spcBef>
              <a:spcAft>
                <a:spcPts val="0"/>
              </a:spcAft>
              <a:buSzPct val="108108"/>
              <a:buNone/>
            </a:pPr>
            <a:r>
              <a:t/>
            </a:r>
            <a:endParaRPr/>
          </a:p>
          <a:p>
            <a:pPr indent="0" lvl="1" marL="571500" rtl="0" algn="l">
              <a:lnSpc>
                <a:spcPct val="90000"/>
              </a:lnSpc>
              <a:spcBef>
                <a:spcPts val="500"/>
              </a:spcBef>
              <a:spcAft>
                <a:spcPts val="0"/>
              </a:spcAft>
              <a:buSzPct val="108108"/>
              <a:buNone/>
            </a:pPr>
            <a:r>
              <a:t/>
            </a:r>
            <a:endParaRPr/>
          </a:p>
          <a:p>
            <a:pPr indent="-228600" lvl="0" marL="457200" marR="0" rtl="0" algn="l">
              <a:lnSpc>
                <a:spcPct val="90000"/>
              </a:lnSpc>
              <a:spcBef>
                <a:spcPts val="1000"/>
              </a:spcBef>
              <a:spcAft>
                <a:spcPts val="0"/>
              </a:spcAft>
              <a:buClr>
                <a:schemeClr val="dk1"/>
              </a:buClr>
              <a:buSzPct val="108108"/>
              <a:buFont typeface="Arial"/>
              <a:buNone/>
            </a:pPr>
            <a:r>
              <a:t/>
            </a:r>
            <a:endParaRPr/>
          </a:p>
        </p:txBody>
      </p:sp>
      <p:pic>
        <p:nvPicPr>
          <p:cNvPr descr="A graph with green line and blue line&#10;&#10;Description automatically generated" id="176" name="Google Shape;176;p8"/>
          <p:cNvPicPr preferRelativeResize="0"/>
          <p:nvPr/>
        </p:nvPicPr>
        <p:blipFill rotWithShape="1">
          <a:blip r:embed="rId3">
            <a:alphaModFix/>
          </a:blip>
          <a:srcRect b="0" l="0" r="0" t="0"/>
          <a:stretch/>
        </p:blipFill>
        <p:spPr>
          <a:xfrm>
            <a:off x="468085" y="1574001"/>
            <a:ext cx="6172200" cy="4918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0" name="Shape 180"/>
        <p:cNvGrpSpPr/>
        <p:nvPr/>
      </p:nvGrpSpPr>
      <p:grpSpPr>
        <a:xfrm>
          <a:off x="0" y="0"/>
          <a:ext cx="0" cy="0"/>
          <a:chOff x="0" y="0"/>
          <a:chExt cx="0" cy="0"/>
        </a:xfrm>
      </p:grpSpPr>
      <p:sp>
        <p:nvSpPr>
          <p:cNvPr id="181" name="Google Shape;181;g29d19b26dc0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Average Poverty Rates by Gender, MN, all years</a:t>
            </a:r>
            <a:endParaRPr/>
          </a:p>
        </p:txBody>
      </p:sp>
      <p:sp>
        <p:nvSpPr>
          <p:cNvPr id="182" name="Google Shape;182;g29d19b26dc0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a:t>
            </a:r>
            <a:endParaRPr/>
          </a:p>
        </p:txBody>
      </p:sp>
      <p:pic>
        <p:nvPicPr>
          <p:cNvPr id="183" name="Google Shape;183;g29d19b26dc0_0_6"/>
          <p:cNvPicPr preferRelativeResize="0"/>
          <p:nvPr/>
        </p:nvPicPr>
        <p:blipFill rotWithShape="1">
          <a:blip r:embed="rId3">
            <a:alphaModFix/>
          </a:blip>
          <a:srcRect b="0" l="0" r="0" t="0"/>
          <a:stretch/>
        </p:blipFill>
        <p:spPr>
          <a:xfrm>
            <a:off x="3142675" y="1825625"/>
            <a:ext cx="6383098" cy="490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2023-11-14T02:10:54Z</dcterms:created>
  <dc:creator>Lucinda N Hodgson</dc:creator>
</cp:coreProperties>
</file>