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</p:sldIdLst>
  <p:sldSz cx="12192000" cy="6858000"/>
  <p:notesSz cx="6858000" cy="91440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qqiZfKwRvOHvaR7TFuQSPEQWi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0"/>
    <p:restoredTop sz="94682"/>
  </p:normalViewPr>
  <p:slideViewPr>
    <p:cSldViewPr snapToGrid="0">
      <p:cViewPr varScale="1">
        <p:scale>
          <a:sx n="168" d="100"/>
          <a:sy n="168" d="100"/>
        </p:scale>
        <p:origin x="15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c599a1e3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29c599a1e3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1ce73ac7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261ce73ac7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c599a1e3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29c599a1e3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4" name="Google Shape;28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c599a1e3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29c599a1e3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" dirty="0"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d19b26d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29d19b26dc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hh.umn.edu/news/minnesota-poverty-report-finds-income-disparities-persist-minnesota" TargetMode="External"/><Relationship Id="rId3" Type="http://schemas.openxmlformats.org/officeDocument/2006/relationships/hyperlink" Target="https://www.fda.gov/food/environmental-contaminants-food/arsenic-food-and-dietary-supplements#:~:text=To%20reduce%20health%20risks%20associated,for%20bottled%20water%20as%20well" TargetMode="External"/><Relationship Id="rId7" Type="http://schemas.openxmlformats.org/officeDocument/2006/relationships/hyperlink" Target="https://www.census.gov/topics/income-poverty/poverty/guidance/poverty-measure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rp.wisc.edu/resources/how-is-poverty-measured/#:~:text=Poverty%20is%20measured%20in%20the,in%20charge%20of%20measuring%20poverty" TargetMode="External"/><Relationship Id="rId5" Type="http://schemas.openxmlformats.org/officeDocument/2006/relationships/hyperlink" Target="https://www.niehs.nih.gov/health/topics/agents/arsenic/index.cfm#:~:text=Arsenic%20levels%20tend%20to%20be,of%20arsenic%20in%20certain%20locations" TargetMode="External"/><Relationship Id="rId4" Type="http://schemas.openxmlformats.org/officeDocument/2006/relationships/hyperlink" Target="https://www.ncbi.nlm.nih.gov/pmc/articles/PMC4186553/" TargetMode="External"/><Relationship Id="rId9" Type="http://schemas.openxmlformats.org/officeDocument/2006/relationships/hyperlink" Target="https://www.cancer.gov/about-cancer/understanding/what-is-cancer#:~:text=Cancer%20is%20a%20disease%20caused,are%20also%20called%20genetic%20chang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ensus.gov/data/developers/data-sets.html" TargetMode="External"/><Relationship Id="rId4" Type="http://schemas.openxmlformats.org/officeDocument/2006/relationships/hyperlink" Target="https://www.health.state.mn.us/data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490"/>
                </a:srgbClr>
              </a:gs>
              <a:gs pos="100000">
                <a:srgbClr val="4472C4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235"/>
                </a:srgbClr>
              </a:gs>
              <a:gs pos="2000">
                <a:srgbClr val="4472C4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588"/>
                </a:srgbClr>
              </a:gs>
              <a:gs pos="100000">
                <a:srgbClr val="8DA9DB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 txBox="1"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MN: Environmental and health conditions compared to poverty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November 20, 2023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Eric Johnson, Paul Moses,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Waynei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Mebrahtu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Mitchell Lor, Lucinda Hodgson</a:t>
            </a:r>
            <a:endParaRPr dirty="0"/>
          </a:p>
          <a:p>
            <a:pPr marL="4572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b="1"/>
              <a:t>Arsenic v poverty rate (&lt;=8% or &gt;=14%)</a:t>
            </a:r>
            <a:r>
              <a:rPr lang="en-US" sz="2800"/>
              <a:t> </a:t>
            </a:r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2"/>
          </p:nvPr>
        </p:nvSpPr>
        <p:spPr>
          <a:xfrm>
            <a:off x="6096000" y="7391399"/>
            <a:ext cx="5181600" cy="80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57142"/>
              <a:buNone/>
            </a:pP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200" y="1955225"/>
            <a:ext cx="5801800" cy="4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7400" y="1955225"/>
            <a:ext cx="5801800" cy="43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c599a1e37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Max Arsenic Vs Poverty Rate</a:t>
            </a:r>
            <a:endParaRPr/>
          </a:p>
        </p:txBody>
      </p:sp>
      <p:sp>
        <p:nvSpPr>
          <p:cNvPr id="232" name="Google Shape;232;g29c599a1e37_0_12"/>
          <p:cNvSpPr txBox="1">
            <a:spLocks noGrp="1"/>
          </p:cNvSpPr>
          <p:nvPr>
            <p:ph type="body" idx="1"/>
          </p:nvPr>
        </p:nvSpPr>
        <p:spPr>
          <a:xfrm>
            <a:off x="998449" y="7184571"/>
            <a:ext cx="10515600" cy="12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57142"/>
              <a:buNone/>
            </a:pPr>
            <a:endParaRPr/>
          </a:p>
        </p:txBody>
      </p:sp>
      <p:pic>
        <p:nvPicPr>
          <p:cNvPr id="233" name="Google Shape;233;g29c599a1e37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3550" y="1761175"/>
            <a:ext cx="6603600" cy="46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1ce73ac71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Low Poverty Vs High Poverty</a:t>
            </a:r>
            <a:endParaRPr/>
          </a:p>
        </p:txBody>
      </p:sp>
      <p:sp>
        <p:nvSpPr>
          <p:cNvPr id="239" name="Google Shape;239;g261ce73ac71_0_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40" name="Google Shape;240;g261ce73ac71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25" y="1825625"/>
            <a:ext cx="6096000" cy="47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261ce73ac71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1425" y="1825625"/>
            <a:ext cx="6096000" cy="47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c599a1e37_0_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9c599a1e37_0_1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9c599a1e37_0_17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9c599a1e37_0_17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490"/>
                </a:srgbClr>
              </a:gs>
              <a:gs pos="100000">
                <a:srgbClr val="4472C4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9c599a1e37_0_17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235"/>
                </a:srgbClr>
              </a:gs>
              <a:gs pos="2000">
                <a:srgbClr val="4472C4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9c599a1e37_0_17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29c599a1e37_0_17"/>
          <p:cNvSpPr/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588"/>
                </a:srgbClr>
              </a:gs>
              <a:gs pos="100000">
                <a:srgbClr val="8DA9DB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9c599a1e37_0_17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solidFill>
                  <a:srgbClr val="FFFFFF"/>
                </a:solidFill>
              </a:rPr>
              <a:t>Heart Attack</a:t>
            </a:r>
            <a:endParaRPr/>
          </a:p>
        </p:txBody>
      </p:sp>
      <p:sp>
        <p:nvSpPr>
          <p:cNvPr id="254" name="Google Shape;254;g29c599a1e37_0_17"/>
          <p:cNvSpPr txBox="1"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/>
              <a:t>Specific hypothesis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/>
              <a:t>Heart attack rates will be higher with elevated poverty rates.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000"/>
          </a:p>
          <a:p>
            <a:pPr marL="177800" lvl="0" indent="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Linear Regression and T-tests</a:t>
            </a:r>
            <a:endParaRPr/>
          </a:p>
        </p:txBody>
      </p:sp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62" name="Google Shape;262;p39" descr="A graph of a graph of a person's heart attack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9800" y="2079050"/>
            <a:ext cx="5847800" cy="36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9" descr="A graph of a number of people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525" y="2079050"/>
            <a:ext cx="5578800" cy="363127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/>
          <p:nvPr/>
        </p:nvSpPr>
        <p:spPr>
          <a:xfrm>
            <a:off x="1201200" y="2192875"/>
            <a:ext cx="38130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Regression, Poverty v Heart attack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Histograms: Heart Attack and Poverty Rate</a:t>
            </a:r>
            <a:endParaRPr/>
          </a:p>
        </p:txBody>
      </p:sp>
      <p:sp>
        <p:nvSpPr>
          <p:cNvPr id="270" name="Google Shape;270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272" name="Google Shape;272;p40" descr="A graph of heart attack ra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28" y="1825625"/>
            <a:ext cx="5852172" cy="4389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 descr="A graph of poverty ra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9800" y="1825625"/>
            <a:ext cx="5852172" cy="4389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Heart Conclusion</a:t>
            </a:r>
            <a:endParaRPr/>
          </a:p>
        </p:txBody>
      </p:sp>
      <p:sp>
        <p:nvSpPr>
          <p:cNvPr id="279" name="Google Shape;279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42889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80" name="Google Shape;280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81" name="Google Shape;281;p41" descr="A chart of a number of people with different colored squares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3393" y="1505766"/>
            <a:ext cx="7746124" cy="4671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2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2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490"/>
                </a:srgbClr>
              </a:gs>
              <a:gs pos="100000">
                <a:srgbClr val="4472C4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2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235"/>
                </a:srgbClr>
              </a:gs>
              <a:gs pos="2000">
                <a:srgbClr val="4472C4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2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2"/>
          <p:cNvSpPr/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588"/>
                </a:srgbClr>
              </a:gs>
              <a:gs pos="100000">
                <a:srgbClr val="8DA9DB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solidFill>
                  <a:srgbClr val="FFFFFF"/>
                </a:solidFill>
              </a:rPr>
              <a:t>Cancer and poverty </a:t>
            </a:r>
            <a:endParaRPr/>
          </a:p>
        </p:txBody>
      </p:sp>
      <p:sp>
        <p:nvSpPr>
          <p:cNvPr id="294" name="Google Shape;294;p42"/>
          <p:cNvSpPr txBox="1"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/>
              <a:t>Specific hypothesis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/>
              <a:t>Cancer levels will be higher in counties with higher poverty rates.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000"/>
          </a:p>
          <a:p>
            <a:pPr marL="1778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Cancer </a:t>
            </a:r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08" name="Google Shape;308;p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309" name="Google Shape;309;p43" descr="A graph with numbers and a ba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28" y="1787834"/>
            <a:ext cx="5852172" cy="4389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3" descr="A graph of a number of disease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4600" y="1787834"/>
            <a:ext cx="5029200" cy="4389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9c599a1e37_0_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29c599a1e37_0_22"/>
          <p:cNvSpPr/>
          <p:nvPr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9c599a1e37_0_22"/>
          <p:cNvSpPr/>
          <p:nvPr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411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9c599a1e37_0_22"/>
          <p:cNvSpPr/>
          <p:nvPr/>
        </p:nvSpPr>
        <p:spPr>
          <a:xfrm rot="-54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431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9c599a1e37_0_22"/>
          <p:cNvSpPr/>
          <p:nvPr/>
        </p:nvSpPr>
        <p:spPr>
          <a:xfrm rot="6097846">
            <a:off x="-747355" y="1201312"/>
            <a:ext cx="4808302" cy="4088666"/>
          </a:xfrm>
          <a:custGeom>
            <a:avLst/>
            <a:gdLst/>
            <a:ahLst/>
            <a:cxnLst/>
            <a:rect l="l" t="t" r="r" b="b"/>
            <a:pathLst>
              <a:path w="4808302" h="4088666" extrusionOk="0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490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9c599a1e37_0_22"/>
          <p:cNvSpPr txBox="1"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cancer </a:t>
            </a:r>
            <a:endParaRPr/>
          </a:p>
        </p:txBody>
      </p:sp>
      <p:pic>
        <p:nvPicPr>
          <p:cNvPr id="321" name="Google Shape;321;g29c599a1e37_0_22" descr="A graph with numbers and a red 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2428" y="719345"/>
            <a:ext cx="7225748" cy="541931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29c599a1e37_0_22"/>
          <p:cNvSpPr txBox="1">
            <a:spLocks noGrp="1"/>
          </p:cNvSpPr>
          <p:nvPr>
            <p:ph type="body" idx="1"/>
          </p:nvPr>
        </p:nvSpPr>
        <p:spPr>
          <a:xfrm>
            <a:off x="7313056" y="-620486"/>
            <a:ext cx="4040743" cy="8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57142"/>
              <a:buNone/>
            </a:pPr>
            <a:endParaRPr/>
          </a:p>
        </p:txBody>
      </p:sp>
      <p:sp>
        <p:nvSpPr>
          <p:cNvPr id="323" name="Google Shape;323;g29c599a1e37_0_22"/>
          <p:cNvSpPr txBox="1"/>
          <p:nvPr/>
        </p:nvSpPr>
        <p:spPr>
          <a:xfrm>
            <a:off x="5880275" y="516800"/>
            <a:ext cx="481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cancer rate v poverty rate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490"/>
                </a:srgbClr>
              </a:gs>
              <a:gs pos="100000">
                <a:srgbClr val="4472C4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235"/>
                </a:srgbClr>
              </a:gs>
              <a:gs pos="2000">
                <a:srgbClr val="4472C4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588"/>
                </a:srgbClr>
              </a:gs>
              <a:gs pos="100000">
                <a:srgbClr val="8DA9DB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solidFill>
                  <a:srgbClr val="FFFFFF"/>
                </a:solidFill>
              </a:rPr>
              <a:t>General hypothesis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There will be higher levels of pollutants, and higher incidence of certain health issues in MN counties where there are more households living under the poverty line.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Decided to focus on the ones with the most complete data for the largest time span: arsenic, heart attack and cancer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914400" lvl="2" indent="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4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4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490"/>
                </a:srgbClr>
              </a:gs>
              <a:gs pos="100000">
                <a:srgbClr val="4472C4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4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235"/>
                </a:srgbClr>
              </a:gs>
              <a:gs pos="2000">
                <a:srgbClr val="4472C4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4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4"/>
          <p:cNvSpPr/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588"/>
                </a:srgbClr>
              </a:gs>
              <a:gs pos="100000">
                <a:srgbClr val="8DA9DB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4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solidFill>
                  <a:srgbClr val="FFFFFF"/>
                </a:solidFill>
              </a:rPr>
              <a:t>Conclusion	/</a:t>
            </a:r>
            <a:endParaRPr sz="4000"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solidFill>
                  <a:srgbClr val="FFFFFF"/>
                </a:solidFill>
              </a:rPr>
              <a:t>limitations		</a:t>
            </a:r>
            <a:endParaRPr/>
          </a:p>
        </p:txBody>
      </p:sp>
      <p:sp>
        <p:nvSpPr>
          <p:cNvPr id="336" name="Google Shape;336;p44"/>
          <p:cNvSpPr txBox="1"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Our data showed no obvious correlation between poverty and the variables we chose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Our results suggest further study or more granular data is needed as we know in at least one category there is a known correlation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County data likely too broad for looking at poverty 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Census tract data might be a better source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End point revision (cancer deaths as opposed to incidence)</a:t>
            </a:r>
            <a:endParaRPr sz="200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0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0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490"/>
                </a:srgbClr>
              </a:gs>
              <a:gs pos="100000">
                <a:srgbClr val="4472C4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0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235"/>
                </a:srgbClr>
              </a:gs>
              <a:gs pos="2000">
                <a:srgbClr val="4472C4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0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0"/>
          <p:cNvSpPr/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588"/>
                </a:srgbClr>
              </a:gs>
              <a:gs pos="100000">
                <a:srgbClr val="8DA9DB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0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Resources</a:t>
            </a:r>
            <a:endParaRPr/>
          </a:p>
        </p:txBody>
      </p:sp>
      <p:sp>
        <p:nvSpPr>
          <p:cNvPr id="349" name="Google Shape;349;p20"/>
          <p:cNvSpPr txBox="1"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000"/>
              <a:t>Arsenic: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000" u="sng">
                <a:solidFill>
                  <a:schemeClr val="hlink"/>
                </a:solidFill>
                <a:hlinkClick r:id="rId3"/>
              </a:rPr>
              <a:t>https://www.fda.gov/food/environmental-contaminants-food/arsenic-food-and-dietary-supplements#:~:text=To%20reduce%20health%20risks%20associated,for%20bottled%20water%20as%20well</a:t>
            </a:r>
            <a:r>
              <a:rPr lang="en-US" sz="1000"/>
              <a:t>.</a:t>
            </a:r>
            <a:endParaRPr/>
          </a:p>
          <a:p>
            <a:pPr marL="5207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1000" u="sng">
                <a:solidFill>
                  <a:schemeClr val="hlink"/>
                </a:solidFill>
                <a:hlinkClick r:id="rId4"/>
              </a:rPr>
              <a:t>https://www.ncbi.nlm.nih.gov/pmc/articles/PMC4186553/</a:t>
            </a:r>
            <a:endParaRPr sz="1000"/>
          </a:p>
          <a:p>
            <a:pPr marL="5207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1000" u="sng">
                <a:solidFill>
                  <a:schemeClr val="hlink"/>
                </a:solidFill>
                <a:hlinkClick r:id="rId5"/>
              </a:rPr>
              <a:t>https://www.niehs.nih.gov/health/topics/agents/arsenic/index.cfm#:~:text=Arsenic%20levels%20tend%20to%20be,of%20arsenic%20in%20certain%20locations</a:t>
            </a:r>
            <a:r>
              <a:rPr lang="en-US" sz="1000"/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000"/>
              <a:t>Poverty Level: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000" u="sng">
                <a:solidFill>
                  <a:schemeClr val="hlink"/>
                </a:solidFill>
                <a:hlinkClick r:id="rId6"/>
              </a:rPr>
              <a:t>https://www.irp.wisc.edu/resources/how-is-poverty-measured/#:~:text=Poverty%20is%20measured%20in%20the,in%20charge%20of%20measuring%20poverty</a:t>
            </a:r>
            <a:r>
              <a:rPr lang="en-US" sz="1000"/>
              <a:t>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https://www.census.gov/topics/income-poverty/poverty/guidance/poverty-measures.html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000" u="sng">
                <a:solidFill>
                  <a:schemeClr val="hlink"/>
                </a:solidFill>
                <a:hlinkClick r:id="rId8"/>
              </a:rPr>
              <a:t>https://www.hhh.umn.edu/news/minnesota-poverty-report-finds-income-disparities-persist-minnesota</a:t>
            </a:r>
            <a:endParaRPr sz="1000"/>
          </a:p>
          <a:p>
            <a:pPr marL="4572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000"/>
              <a:t>https://www.census.gov/topics/income-poverty/poverty/guidance/poverty-measures.html</a:t>
            </a:r>
            <a:endParaRPr sz="1000"/>
          </a:p>
          <a:p>
            <a:pPr marL="4572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10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000"/>
              <a:t>Heart Attack: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000" u="sng">
                <a:solidFill>
                  <a:schemeClr val="hlink"/>
                </a:solidFill>
                <a:hlinkClick r:id="rId3"/>
              </a:rPr>
              <a:t>		https://www.fda.gov/food/environmental-contaminants-food/arsenic-food-and-dietary-	supplements#:~:text=To%20reduce%20health%20risks%20associated,for%20bottled%20water%20as%20well</a:t>
            </a:r>
            <a:r>
              <a:rPr lang="en-US" sz="1000"/>
              <a:t>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000"/>
              <a:t>Cancer: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		https://www.cancer.gov/about-cancer/understanding/what-is-cancer#:~:text=Cancer%20is%20a%20disease%20caused,are%20also%20called%20genetic%20changes</a:t>
            </a: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	https://www.ncbi.nlm.nih.gov/pmc/articles/PMC6291807/#:~:text=Both%20work%20stress%20and%20financial,with%20minimal%20or%20no%20stress.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10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490"/>
                </a:srgbClr>
              </a:gs>
              <a:gs pos="100000">
                <a:srgbClr val="4472C4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235"/>
                </a:srgbClr>
              </a:gs>
              <a:gs pos="2000">
                <a:srgbClr val="4472C4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/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588"/>
                </a:srgbClr>
              </a:gs>
              <a:gs pos="100000">
                <a:srgbClr val="8DA9DB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solidFill>
                  <a:srgbClr val="FFFFFF"/>
                </a:solidFill>
              </a:rPr>
              <a:t>Design</a:t>
            </a:r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Look at 10 years of public data from MN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Census Bureau, MN Department of Health, Center for Disease Control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Sort by county and poverty rate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Test the data for a correlation between poverty and chosen variable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Consider looking at counties, rural/urban and state level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Merged our chosen metrics with census data by county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Analyzed each set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 descr="101010 data lines to infinity"/>
          <p:cNvPicPr preferRelativeResize="0"/>
          <p:nvPr/>
        </p:nvPicPr>
        <p:blipFill rotWithShape="1">
          <a:blip r:embed="rId3">
            <a:alphaModFix/>
          </a:blip>
          <a:srcRect t="13126"/>
          <a:stretch/>
        </p:blipFill>
        <p:spPr>
          <a:xfrm>
            <a:off x="1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723899" y="609600"/>
            <a:ext cx="5372101" cy="5513767"/>
          </a:xfrm>
          <a:custGeom>
            <a:avLst/>
            <a:gdLst/>
            <a:ahLst/>
            <a:cxnLst/>
            <a:rect l="l" t="t" r="r" b="b"/>
            <a:pathLst>
              <a:path w="5372101" h="5513767" extrusionOk="0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5400" dist="12700" dir="3000000" algn="tl" rotWithShape="0">
              <a:srgbClr val="000000">
                <a:alpha val="2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Data sources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2564666" y="399531"/>
            <a:ext cx="1707751" cy="428984"/>
          </a:xfrm>
          <a:custGeom>
            <a:avLst/>
            <a:gdLst/>
            <a:ahLst/>
            <a:cxnLst/>
            <a:rect l="l" t="t" r="r" b="b"/>
            <a:pathLst>
              <a:path w="2201784" h="594531" extrusionOk="0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1189319" y="2547257"/>
            <a:ext cx="4458446" cy="310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700" b="0" i="0" u="none" strike="noStrike" cap="none">
                <a:latin typeface="Calibri"/>
                <a:ea typeface="Calibri"/>
                <a:cs typeface="Calibri"/>
                <a:sym typeface="Calibri"/>
              </a:rPr>
              <a:t>MN department of health: </a:t>
            </a:r>
            <a:r>
              <a:rPr lang="en-US" sz="17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https://www.health.state.mn.us/data/index.html</a:t>
            </a:r>
            <a:endParaRPr sz="17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700" b="0" i="0" u="none" strike="noStrike" cap="none">
                <a:latin typeface="Calibri"/>
                <a:ea typeface="Calibri"/>
                <a:cs typeface="Calibri"/>
                <a:sym typeface="Calibri"/>
              </a:rPr>
              <a:t>US Census: </a:t>
            </a:r>
            <a:r>
              <a:rPr lang="en-US" sz="17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https://www.census.gov/data/developers/data-sets.html</a:t>
            </a:r>
            <a:endParaRPr sz="1700" b="0" i="0" u="sng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700" u="sng"/>
              <a:t>CDC: https://data.cdc.gov/</a:t>
            </a:r>
            <a:endParaRPr sz="17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70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F5496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4625572" y="7552871"/>
            <a:ext cx="6728228" cy="1488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838200" y="558700"/>
            <a:ext cx="105156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6000"/>
              <a:t>Poverty in MN</a:t>
            </a:r>
            <a:br>
              <a:rPr lang="en-US" sz="2200"/>
            </a:br>
            <a:endParaRPr sz="220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b="0" i="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Chart, poverty/time</a:t>
            </a:r>
            <a:endParaRPr sz="2200"/>
          </a:p>
        </p:txBody>
      </p:sp>
      <p:sp>
        <p:nvSpPr>
          <p:cNvPr id="175" name="Google Shape;175;p8"/>
          <p:cNvSpPr txBox="1">
            <a:spLocks noGrp="1"/>
          </p:cNvSpPr>
          <p:nvPr>
            <p:ph type="body" idx="4294967295"/>
          </p:nvPr>
        </p:nvSpPr>
        <p:spPr>
          <a:xfrm>
            <a:off x="6786925" y="1574000"/>
            <a:ext cx="5181600" cy="4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57200" marR="0" lvl="0" indent="-4041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4729"/>
              <a:buFont typeface="Arial"/>
              <a:buChar char="•"/>
            </a:pPr>
            <a:r>
              <a:rPr lang="en-US" sz="4800"/>
              <a:t>The poverty rate= ratio of the number of people (in a given age group) whose income falls below the poverty line</a:t>
            </a:r>
            <a:endParaRPr sz="4800">
              <a:solidFill>
                <a:schemeClr val="lt1"/>
              </a:solidFill>
            </a:endParaRPr>
          </a:p>
          <a:p>
            <a:pPr marL="457200" marR="0" lvl="0" indent="-4041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4729"/>
              <a:buFont typeface="Arial"/>
              <a:buChar char="•"/>
            </a:pPr>
            <a:r>
              <a:rPr lang="en-US" sz="4800">
                <a:solidFill>
                  <a:schemeClr val="dk1"/>
                </a:solidFill>
              </a:rPr>
              <a:t>2022 8.6% MN </a:t>
            </a:r>
            <a:endParaRPr sz="4800"/>
          </a:p>
          <a:p>
            <a:pPr marL="457200" marR="0" lvl="0" indent="-4041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4729"/>
              <a:buFont typeface="Arial"/>
              <a:buChar char="•"/>
            </a:pPr>
            <a:r>
              <a:rPr lang="en-US" sz="4800">
                <a:solidFill>
                  <a:schemeClr val="dk1"/>
                </a:solidFill>
              </a:rPr>
              <a:t>Better that national rate (11.5%)</a:t>
            </a:r>
            <a:endParaRPr sz="4800"/>
          </a:p>
          <a:p>
            <a:pPr marL="457200" marR="0" lvl="0" indent="-4041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4729"/>
              <a:buFont typeface="Arial"/>
              <a:buChar char="•"/>
            </a:pPr>
            <a:r>
              <a:rPr lang="en-US" sz="4800">
                <a:solidFill>
                  <a:schemeClr val="dk1"/>
                </a:solidFill>
              </a:rPr>
              <a:t>disparities</a:t>
            </a:r>
            <a:endParaRPr sz="4800"/>
          </a:p>
          <a:p>
            <a:pPr marL="914400" lvl="1" indent="-38906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4422"/>
              <a:buChar char="•"/>
            </a:pPr>
            <a:r>
              <a:rPr lang="en-US" sz="4400">
                <a:solidFill>
                  <a:schemeClr val="dk1"/>
                </a:solidFill>
              </a:rPr>
              <a:t>13.7 % northwest region</a:t>
            </a:r>
            <a:endParaRPr sz="4400"/>
          </a:p>
          <a:p>
            <a:pPr marL="914400" lvl="1" indent="-38906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4422"/>
              <a:buChar char="•"/>
            </a:pPr>
            <a:r>
              <a:rPr lang="en-US" sz="4400">
                <a:solidFill>
                  <a:schemeClr val="dk1"/>
                </a:solidFill>
              </a:rPr>
              <a:t>3.8% Washington County</a:t>
            </a:r>
            <a:endParaRPr sz="4400"/>
          </a:p>
          <a:p>
            <a:pPr marL="914400" lvl="1" indent="-38906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4422"/>
              <a:buChar char="•"/>
            </a:pPr>
            <a:r>
              <a:rPr lang="en-US" sz="4400">
                <a:solidFill>
                  <a:schemeClr val="dk1"/>
                </a:solidFill>
              </a:rPr>
              <a:t>10.2% MN over age 65</a:t>
            </a:r>
            <a:endParaRPr sz="440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endParaRPr/>
          </a:p>
          <a:p>
            <a:pPr marL="5715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endParaRPr/>
          </a:p>
        </p:txBody>
      </p:sp>
      <p:pic>
        <p:nvPicPr>
          <p:cNvPr id="176" name="Google Shape;176;p8" descr="A graph with green line and blue 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85" y="1574001"/>
            <a:ext cx="6172200" cy="491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d19b26dc0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Average Poverty Rates by Gender, MN, all years</a:t>
            </a:r>
            <a:endParaRPr/>
          </a:p>
        </p:txBody>
      </p:sp>
      <p:sp>
        <p:nvSpPr>
          <p:cNvPr id="182" name="Google Shape;182;g29d19b26dc0_0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83" name="Google Shape;183;g29d19b26dc0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2675" y="1825625"/>
            <a:ext cx="6383098" cy="49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Lowest and highest counties by year</a:t>
            </a:r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91" name="Google Shape;191;p36" descr="A graph of poverty ra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" y="914400"/>
            <a:ext cx="5852160" cy="530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6" descr="A graph showing the poverty rate of the united state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914400"/>
            <a:ext cx="5852160" cy="5300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490"/>
                </a:srgbClr>
              </a:gs>
              <a:gs pos="100000">
                <a:srgbClr val="4472C4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235"/>
                </a:srgbClr>
              </a:gs>
              <a:gs pos="2000">
                <a:srgbClr val="4472C4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"/>
          <p:cNvSpPr/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588"/>
                </a:srgbClr>
              </a:gs>
              <a:gs pos="100000">
                <a:srgbClr val="8DA9DB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Arsenic and poverty: 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/>
              <a:t>Specific hypothesis: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/>
          </a:p>
          <a:p>
            <a:pPr marL="228600" lvl="0" indent="-50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/>
              <a:t>Arsenic levels will be higher in counties with higher poverty rates, as measured by groundwater levels over 10 years.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/>
          </a:p>
          <a:p>
            <a:pPr marL="1778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69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Max Arsenic level(ug/L) v Poverty Rate(%)</a:t>
            </a:r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1"/>
          </p:nvPr>
        </p:nvSpPr>
        <p:spPr>
          <a:xfrm>
            <a:off x="938213" y="111290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All counties (all years)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3"/>
          </p:nvPr>
        </p:nvSpPr>
        <p:spPr>
          <a:xfrm>
            <a:off x="6231293" y="112194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Top 5 highest poverty rate counties (all years)</a:t>
            </a:r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215" name="Google Shape;215;p37" descr="A graph of blue dots and red lin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121" y="1945856"/>
            <a:ext cx="5852172" cy="4389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7" descr="A graph of poverty and povert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945856"/>
            <a:ext cx="5960707" cy="438912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/>
          <p:nvPr/>
        </p:nvSpPr>
        <p:spPr>
          <a:xfrm>
            <a:off x="1468450" y="2123150"/>
            <a:ext cx="36735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counties: max Arsenic vs Poverty Rate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Microsoft Macintosh PowerPoint</Application>
  <PresentationFormat>Widescreen</PresentationFormat>
  <Paragraphs>88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Times New Roman</vt:lpstr>
      <vt:lpstr>Calibri</vt:lpstr>
      <vt:lpstr>Roboto</vt:lpstr>
      <vt:lpstr>Office Theme</vt:lpstr>
      <vt:lpstr>MN: Environmental and health conditions compared to poverty</vt:lpstr>
      <vt:lpstr>General hypothesis</vt:lpstr>
      <vt:lpstr>Design</vt:lpstr>
      <vt:lpstr>Data sources</vt:lpstr>
      <vt:lpstr>Poverty in MN </vt:lpstr>
      <vt:lpstr>Average Poverty Rates by Gender, MN, all years</vt:lpstr>
      <vt:lpstr>Lowest and highest counties by year</vt:lpstr>
      <vt:lpstr>Arsenic and poverty: </vt:lpstr>
      <vt:lpstr>Max Arsenic level(ug/L) v Poverty Rate(%)</vt:lpstr>
      <vt:lpstr>Arsenic v poverty rate (&lt;=8% or &gt;=14%) </vt:lpstr>
      <vt:lpstr>Max Arsenic Vs Poverty Rate</vt:lpstr>
      <vt:lpstr>Low Poverty Vs High Poverty</vt:lpstr>
      <vt:lpstr>Heart Attack</vt:lpstr>
      <vt:lpstr>Linear Regression and T-tests</vt:lpstr>
      <vt:lpstr>Histograms: Heart Attack and Poverty Rate</vt:lpstr>
      <vt:lpstr>Heart Conclusion</vt:lpstr>
      <vt:lpstr>Cancer and poverty </vt:lpstr>
      <vt:lpstr>Cancer </vt:lpstr>
      <vt:lpstr>cancer </vt:lpstr>
      <vt:lpstr>Conclusion / limitations 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MN: Environmental and health conditions compared to poverty</dc:title>
  <dc:creator>Lucinda N Hodgson</dc:creator>
  <cp:lastModifiedBy>Eric Johnson</cp:lastModifiedBy>
  <cp:revision>1</cp:revision>
  <dcterms:created xsi:type="dcterms:W3CDTF">2023-11-14T02:10:54Z</dcterms:created>
  <dcterms:modified xsi:type="dcterms:W3CDTF">2024-03-12T19:42:40Z</dcterms:modified>
</cp:coreProperties>
</file>