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ab4116f3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ab4116f3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b4116f3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ab4116f3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ab4116f3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ab4116f3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ab4116f3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ab4116f3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ab4116f3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ab4116f3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ab4116f3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ab4116f3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ab4116f3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ab4116f3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ab4116f3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ab4116f3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b533e0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b533e0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ab533e0c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ab533e0c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ab533e0c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ab533e0c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ab533e0c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ab533e0c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ab411744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ab411744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ab4116f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ab4116f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b4116f3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ab4116f3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ab4116f3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ab4116f3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Political Persuadability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seen through Twitter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049550" y="4071250"/>
            <a:ext cx="1044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Miller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 for User Locations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311700" y="1152475"/>
            <a:ext cx="85206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free developer account lets you get 5 users’ profiles per minute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311700" y="1897050"/>
            <a:ext cx="85206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know if user has valid location without making API request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311700" y="2641625"/>
            <a:ext cx="85206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190 years to scrape every user’s location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342325" y="3386200"/>
            <a:ext cx="85206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 field manually filled out by user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600225" y="3964375"/>
            <a:ext cx="1489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Sacramento, CA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2279100" y="3964375"/>
            <a:ext cx="1203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Sacramento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3672075" y="3964375"/>
            <a:ext cx="870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Sactown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4731750" y="3964375"/>
            <a:ext cx="714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Dublin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5635725" y="3964375"/>
            <a:ext cx="1033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Moon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6858300" y="3964375"/>
            <a:ext cx="818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BUTTZ</a:t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20363" y="3908500"/>
            <a:ext cx="773700" cy="522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4678038" y="3908500"/>
            <a:ext cx="773700" cy="522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Archive.org Twitter Stream Archive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311700" y="1152475"/>
            <a:ext cx="8520600" cy="3426900"/>
          </a:xfrm>
          <a:prstGeom prst="rect">
            <a:avLst/>
          </a:prstGeom>
        </p:spPr>
        <p:txBody>
          <a:bodyPr anchorCtr="0" anchor="t" bIns="91425" lIns="91425" spcFirstLastPara="1" rIns="91425" wrap="square" tIns="5486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each year of the “Spritzer” stream (1% of all public tweets)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400 GB compressed per year (4 TB uncompressed)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each tweet, get the user’s ID and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Parse location and compare to US cities list to ensure veracity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Grab demographic information from US Census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Compile final list of unique users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137450" y="459400"/>
            <a:ext cx="6869100" cy="4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time and space constraints, I chose to only download one year of data (2015)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49 million tweets with identifiable US locations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6.4 million unique user IDs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629 thousand users with data from 2009 network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227 thousand users with some interest in politics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311700" y="327000"/>
            <a:ext cx="3763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Data Features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Bimodal distribution with discrete spectral lines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Indicates that a classifier might be a good idea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Classify into 3 categories: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Moved Democrat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Moved Republican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 Change</a:t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900" y="304800"/>
            <a:ext cx="4763700" cy="47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311700" y="250800"/>
            <a:ext cx="38082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scikit-learn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311700" y="1044825"/>
            <a:ext cx="2808000" cy="3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Classified every user (R,D,N)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Random Forest with 250 estimators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Used feature permutation to identify key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guess has 33%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RFC with only demographics has 41.2%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RFC without twitter network eigenvectors has 44%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RFC with twitter network information has 48.5%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RFC with twitter network and bad feature removal has 49.5% accuracy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Partisan Shift using Neural Nets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311700" y="1352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“bad” columns from data (from previous step)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Shift and scale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Balance dataset for equal Republican/Democrat bias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Densely-connected neural net with 5 layers: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310 node layer w/ rectified linear activation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155 node layer w/ exponential linear activation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64 node layer w/ linear activation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16 node layer w/ linear activation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1 node output layer w/ hyperbolic tangent activation (outputs between -1 and 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Results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311700" y="1953050"/>
            <a:ext cx="8520600" cy="21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for 500 epochs using GPU-accelerated tensorflow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Achieved Mean Average Error (MAE) = 0.46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 error in one measurement is 2.0 - ~75%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Deviation in data is 0.77 - 94% better than random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Correctly identified direction of partisan shift in 75.3% of cases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possible to guess the direction of a person’s partisan shift over time using Twitter data freely available on the internet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Twitter network analysis provides a significant boost to basic demographic models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assumptions had to be made to enable this analysis.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Partisanship can be measured via Twitter friends/followers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input location truthfully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2009 Twitter data isn’t too biased to be useful (newness of Twitter at the time)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2356400"/>
            <a:ext cx="85206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Can we predict how persuadable a person is politically only using the information publicly available through a free Twitter developer account?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Data Sources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822525"/>
            <a:ext cx="8520600" cy="4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Developer Account (free)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Highly Detailed Information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get to choose the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Strongly rate-limited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Archive.org Collection of “Spritzer” Stream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Contains a random sampling of 1% of all public tweets, with user information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Huge quantity of data (~40 TB over 8 years)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Must be downloaded in bulk and then parsed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Twitter Follower Network (scraped by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Haewoon Kwak, et al.)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Complete information about every user’s follower/friends lists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From 2009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Data Sources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04175"/>
            <a:ext cx="8520600" cy="3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Census Bureau American Community Survey (5-year)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Contains demographic information on nearly every city or town in America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Extremely detailed (more than 66,000 variables)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RESTful API with no rate limits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Contains a small amount of bad data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United States Cities Database (simplemaps.com)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Clean and easy to use CSV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Includes geographic information such as land area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Flow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1289350" y="2321400"/>
            <a:ext cx="1467300" cy="507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Twitter User</a:t>
            </a:r>
            <a:endParaRPr sz="1800"/>
          </a:p>
        </p:txBody>
      </p:sp>
      <p:sp>
        <p:nvSpPr>
          <p:cNvPr id="81" name="Google Shape;81;p17"/>
          <p:cNvSpPr/>
          <p:nvPr/>
        </p:nvSpPr>
        <p:spPr>
          <a:xfrm>
            <a:off x="3941700" y="2321400"/>
            <a:ext cx="1224600" cy="507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Location</a:t>
            </a:r>
            <a:endParaRPr sz="1800"/>
          </a:p>
        </p:txBody>
      </p:sp>
      <p:sp>
        <p:nvSpPr>
          <p:cNvPr id="82" name="Google Shape;82;p17"/>
          <p:cNvSpPr/>
          <p:nvPr/>
        </p:nvSpPr>
        <p:spPr>
          <a:xfrm>
            <a:off x="6511550" y="2321400"/>
            <a:ext cx="1345200" cy="507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Politicians</a:t>
            </a:r>
            <a:endParaRPr sz="1800"/>
          </a:p>
        </p:txBody>
      </p:sp>
      <p:cxnSp>
        <p:nvCxnSpPr>
          <p:cNvPr id="83" name="Google Shape;83;p17"/>
          <p:cNvCxnSpPr>
            <a:stCxn id="80" idx="3"/>
            <a:endCxn id="81" idx="1"/>
          </p:cNvCxnSpPr>
          <p:nvPr/>
        </p:nvCxnSpPr>
        <p:spPr>
          <a:xfrm>
            <a:off x="2756650" y="2575050"/>
            <a:ext cx="118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7"/>
          <p:cNvCxnSpPr>
            <a:stCxn id="81" idx="3"/>
            <a:endCxn id="82" idx="1"/>
          </p:cNvCxnSpPr>
          <p:nvPr/>
        </p:nvCxnSpPr>
        <p:spPr>
          <a:xfrm>
            <a:off x="5166300" y="2575050"/>
            <a:ext cx="13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7"/>
          <p:cNvSpPr txBox="1"/>
          <p:nvPr/>
        </p:nvSpPr>
        <p:spPr>
          <a:xfrm>
            <a:off x="1048600" y="1642925"/>
            <a:ext cx="1948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2010 Twitter Network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941700" y="1642925"/>
            <a:ext cx="1224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Archive.org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6261650" y="1554425"/>
            <a:ext cx="1845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Developer Account</a:t>
            </a:r>
            <a:endParaRPr/>
          </a:p>
        </p:txBody>
      </p:sp>
      <p:cxnSp>
        <p:nvCxnSpPr>
          <p:cNvPr id="88" name="Google Shape;88;p17"/>
          <p:cNvCxnSpPr>
            <a:stCxn id="85" idx="2"/>
            <a:endCxn id="80" idx="0"/>
          </p:cNvCxnSpPr>
          <p:nvPr/>
        </p:nvCxnSpPr>
        <p:spPr>
          <a:xfrm>
            <a:off x="2023000" y="1973225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7"/>
          <p:cNvCxnSpPr>
            <a:stCxn id="86" idx="2"/>
            <a:endCxn id="81" idx="0"/>
          </p:cNvCxnSpPr>
          <p:nvPr/>
        </p:nvCxnSpPr>
        <p:spPr>
          <a:xfrm>
            <a:off x="4554000" y="1973225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7"/>
          <p:cNvCxnSpPr>
            <a:stCxn id="87" idx="2"/>
            <a:endCxn id="82" idx="0"/>
          </p:cNvCxnSpPr>
          <p:nvPr/>
        </p:nvCxnSpPr>
        <p:spPr>
          <a:xfrm>
            <a:off x="7184150" y="2061725"/>
            <a:ext cx="0" cy="2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7"/>
          <p:cNvSpPr/>
          <p:nvPr/>
        </p:nvSpPr>
        <p:spPr>
          <a:xfrm>
            <a:off x="863350" y="3288075"/>
            <a:ext cx="2319300" cy="85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Calculate user’s political persuasion in 2010 by who they are following</a:t>
            </a:r>
            <a:endParaRPr sz="1200"/>
          </a:p>
        </p:txBody>
      </p:sp>
      <p:sp>
        <p:nvSpPr>
          <p:cNvPr id="92" name="Google Shape;92;p17"/>
          <p:cNvSpPr/>
          <p:nvPr/>
        </p:nvSpPr>
        <p:spPr>
          <a:xfrm>
            <a:off x="3394350" y="3288075"/>
            <a:ext cx="2319300" cy="85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Demographics from US Census</a:t>
            </a:r>
            <a:endParaRPr sz="1200"/>
          </a:p>
        </p:txBody>
      </p:sp>
      <p:sp>
        <p:nvSpPr>
          <p:cNvPr id="93" name="Google Shape;93;p17"/>
          <p:cNvSpPr/>
          <p:nvPr/>
        </p:nvSpPr>
        <p:spPr>
          <a:xfrm>
            <a:off x="6024500" y="3288075"/>
            <a:ext cx="2319300" cy="85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Calculate user’s political persuasion in 2019 by who they are following</a:t>
            </a:r>
            <a:endParaRPr sz="1200"/>
          </a:p>
        </p:txBody>
      </p:sp>
      <p:cxnSp>
        <p:nvCxnSpPr>
          <p:cNvPr id="94" name="Google Shape;94;p17"/>
          <p:cNvCxnSpPr>
            <a:stCxn id="80" idx="2"/>
            <a:endCxn id="91" idx="0"/>
          </p:cNvCxnSpPr>
          <p:nvPr/>
        </p:nvCxnSpPr>
        <p:spPr>
          <a:xfrm>
            <a:off x="2023000" y="2828700"/>
            <a:ext cx="0" cy="4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>
            <a:stCxn id="81" idx="2"/>
            <a:endCxn id="92" idx="0"/>
          </p:cNvCxnSpPr>
          <p:nvPr/>
        </p:nvCxnSpPr>
        <p:spPr>
          <a:xfrm>
            <a:off x="4554000" y="2828700"/>
            <a:ext cx="0" cy="4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>
            <a:stCxn id="82" idx="2"/>
            <a:endCxn id="93" idx="0"/>
          </p:cNvCxnSpPr>
          <p:nvPr/>
        </p:nvCxnSpPr>
        <p:spPr>
          <a:xfrm>
            <a:off x="7184150" y="2828700"/>
            <a:ext cx="0" cy="4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Tools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07900" y="1756500"/>
            <a:ext cx="4264200" cy="30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Desktop PC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Intel Core I5-6500 (4 x 3.20GHz)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NVidia GTX 970 GPU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16 GB 2133 MHz RAM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256 GB SSD, 2 TB 9000RPM HDD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Windows 7 / Ubuntu 18.04 dual 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Laptop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AMD Ryzen 5 CPU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8 GB 1600 MHz RAM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Windows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Web Services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 “micro” (free) ec2 instance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07900" y="1259625"/>
            <a:ext cx="4264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Hardware</a:t>
            </a:r>
            <a:endParaRPr sz="1800" u="sng"/>
          </a:p>
        </p:txBody>
      </p:sp>
      <p:sp>
        <p:nvSpPr>
          <p:cNvPr id="104" name="Google Shape;104;p18"/>
          <p:cNvSpPr txBox="1"/>
          <p:nvPr/>
        </p:nvSpPr>
        <p:spPr>
          <a:xfrm>
            <a:off x="4572100" y="1259625"/>
            <a:ext cx="4264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Software</a:t>
            </a:r>
            <a:endParaRPr sz="1800" u="sng"/>
          </a:p>
        </p:txBody>
      </p:sp>
      <p:sp>
        <p:nvSpPr>
          <p:cNvPr id="105" name="Google Shape;105;p18"/>
          <p:cNvSpPr txBox="1"/>
          <p:nvPr/>
        </p:nvSpPr>
        <p:spPr>
          <a:xfrm>
            <a:off x="4572000" y="1756650"/>
            <a:ext cx="4119600" cy="30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v3.8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cleaning and Machine Learning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Pandas, Numpy, Tweepy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Scikit-Learn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Tensorflow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Seaborn and Matplotlib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 v1.2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Numerical computation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Algebra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Sparse matrix multiplication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Eigenvector decomposition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External merge sort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parsing (Twitter Network)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Twitter Graph from 2009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5212725" y="2281225"/>
            <a:ext cx="741900" cy="7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264100" y="3473350"/>
            <a:ext cx="741900" cy="7419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3223850" y="2281225"/>
            <a:ext cx="741900" cy="7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201050" y="3473350"/>
            <a:ext cx="741900" cy="7419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138000" y="3443775"/>
            <a:ext cx="741900" cy="7419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5381075" y="814975"/>
            <a:ext cx="539700" cy="5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4201050" y="1152550"/>
            <a:ext cx="741900" cy="7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05175" y="2571738"/>
            <a:ext cx="539700" cy="5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2505375" y="1201825"/>
            <a:ext cx="539700" cy="5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967325" y="1201825"/>
            <a:ext cx="539700" cy="5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7781750" y="2503975"/>
            <a:ext cx="539700" cy="5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65300" y="2503975"/>
            <a:ext cx="539700" cy="5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6442025" y="1795525"/>
            <a:ext cx="539700" cy="5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9"/>
          <p:cNvCxnSpPr>
            <a:stCxn id="112" idx="7"/>
            <a:endCxn id="113" idx="3"/>
          </p:cNvCxnSpPr>
          <p:nvPr/>
        </p:nvCxnSpPr>
        <p:spPr>
          <a:xfrm flipH="1" rot="10800000">
            <a:off x="2897351" y="2914499"/>
            <a:ext cx="435000" cy="6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9"/>
          <p:cNvCxnSpPr>
            <a:stCxn id="114" idx="1"/>
            <a:endCxn id="113" idx="5"/>
          </p:cNvCxnSpPr>
          <p:nvPr/>
        </p:nvCxnSpPr>
        <p:spPr>
          <a:xfrm rot="10800000">
            <a:off x="3856999" y="2914499"/>
            <a:ext cx="452700" cy="6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>
            <a:stCxn id="115" idx="1"/>
            <a:endCxn id="111" idx="5"/>
          </p:cNvCxnSpPr>
          <p:nvPr/>
        </p:nvCxnSpPr>
        <p:spPr>
          <a:xfrm rot="10800000">
            <a:off x="5845849" y="2914624"/>
            <a:ext cx="400800" cy="6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9"/>
          <p:cNvCxnSpPr>
            <a:stCxn id="114" idx="7"/>
            <a:endCxn id="111" idx="3"/>
          </p:cNvCxnSpPr>
          <p:nvPr/>
        </p:nvCxnSpPr>
        <p:spPr>
          <a:xfrm flipH="1" rot="10800000">
            <a:off x="4834301" y="2914499"/>
            <a:ext cx="487200" cy="6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9"/>
          <p:cNvCxnSpPr>
            <a:stCxn id="113" idx="7"/>
            <a:endCxn id="117" idx="3"/>
          </p:cNvCxnSpPr>
          <p:nvPr/>
        </p:nvCxnSpPr>
        <p:spPr>
          <a:xfrm flipH="1" rot="10800000">
            <a:off x="3857101" y="1785674"/>
            <a:ext cx="452700" cy="6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9"/>
          <p:cNvCxnSpPr>
            <a:stCxn id="111" idx="1"/>
            <a:endCxn id="117" idx="5"/>
          </p:cNvCxnSpPr>
          <p:nvPr/>
        </p:nvCxnSpPr>
        <p:spPr>
          <a:xfrm rot="10800000">
            <a:off x="4834174" y="1785674"/>
            <a:ext cx="487200" cy="6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9"/>
          <p:cNvCxnSpPr>
            <a:stCxn id="114" idx="0"/>
            <a:endCxn id="117" idx="4"/>
          </p:cNvCxnSpPr>
          <p:nvPr/>
        </p:nvCxnSpPr>
        <p:spPr>
          <a:xfrm rot="10800000">
            <a:off x="4572000" y="1894450"/>
            <a:ext cx="0" cy="15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9"/>
          <p:cNvSpPr txBox="1"/>
          <p:nvPr/>
        </p:nvSpPr>
        <p:spPr>
          <a:xfrm>
            <a:off x="2853050" y="3023125"/>
            <a:ext cx="370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0000"/>
                </a:solidFill>
              </a:rPr>
              <a:t>+1</a:t>
            </a:r>
            <a:endParaRPr b="1" sz="1100">
              <a:solidFill>
                <a:srgbClr val="CC0000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3965750" y="3023125"/>
            <a:ext cx="370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0000"/>
                </a:solidFill>
              </a:rPr>
              <a:t>+1</a:t>
            </a:r>
            <a:endParaRPr b="1" sz="1100">
              <a:solidFill>
                <a:srgbClr val="CC0000"/>
              </a:solidFill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4807450" y="3023125"/>
            <a:ext cx="370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0000"/>
                </a:solidFill>
              </a:rPr>
              <a:t>+1</a:t>
            </a:r>
            <a:endParaRPr b="1" sz="1100">
              <a:solidFill>
                <a:srgbClr val="CC0000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4257975" y="2335225"/>
            <a:ext cx="370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0000"/>
                </a:solidFill>
              </a:rPr>
              <a:t>+1</a:t>
            </a:r>
            <a:endParaRPr b="1" sz="1100">
              <a:solidFill>
                <a:srgbClr val="CC0000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665600" y="1827250"/>
            <a:ext cx="487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0000"/>
                </a:solidFill>
              </a:rPr>
              <a:t>+0.5</a:t>
            </a:r>
            <a:endParaRPr b="1" sz="1100">
              <a:solidFill>
                <a:srgbClr val="CC0000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5991475" y="3023125"/>
            <a:ext cx="370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</a:rPr>
              <a:t>-</a:t>
            </a:r>
            <a:r>
              <a:rPr b="1" lang="en" sz="1100">
                <a:solidFill>
                  <a:srgbClr val="0B5394"/>
                </a:solidFill>
              </a:rPr>
              <a:t>1</a:t>
            </a:r>
            <a:endParaRPr b="1" sz="1100">
              <a:solidFill>
                <a:srgbClr val="0B5394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4991200" y="1827250"/>
            <a:ext cx="370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</a:rPr>
              <a:t>+0</a:t>
            </a:r>
            <a:endParaRPr b="1" sz="1100">
              <a:solidFill>
                <a:srgbClr val="666666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68450" y="2436175"/>
            <a:ext cx="4527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2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4345650" y="1346175"/>
            <a:ext cx="4527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1.5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5357325" y="2467900"/>
            <a:ext cx="4527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0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4345700" y="1327175"/>
            <a:ext cx="4527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1</a:t>
            </a:r>
            <a:endParaRPr b="1">
              <a:solidFill>
                <a:srgbClr val="CC0000"/>
              </a:solidFill>
            </a:endParaRPr>
          </a:p>
        </p:txBody>
      </p:sp>
      <p:cxnSp>
        <p:nvCxnSpPr>
          <p:cNvPr id="142" name="Google Shape;142;p19"/>
          <p:cNvCxnSpPr>
            <a:stCxn id="112" idx="1"/>
            <a:endCxn id="118" idx="4"/>
          </p:cNvCxnSpPr>
          <p:nvPr/>
        </p:nvCxnSpPr>
        <p:spPr>
          <a:xfrm rot="10800000">
            <a:off x="2274949" y="3111299"/>
            <a:ext cx="97800" cy="47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9"/>
          <p:cNvCxnSpPr>
            <a:endCxn id="120" idx="4"/>
          </p:cNvCxnSpPr>
          <p:nvPr/>
        </p:nvCxnSpPr>
        <p:spPr>
          <a:xfrm rot="10800000">
            <a:off x="1237175" y="1741525"/>
            <a:ext cx="1135500" cy="1826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9"/>
          <p:cNvCxnSpPr>
            <a:stCxn id="112" idx="0"/>
            <a:endCxn id="119" idx="4"/>
          </p:cNvCxnSpPr>
          <p:nvPr/>
        </p:nvCxnSpPr>
        <p:spPr>
          <a:xfrm flipH="1" rot="10800000">
            <a:off x="2635050" y="1741450"/>
            <a:ext cx="140100" cy="1731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9"/>
          <p:cNvCxnSpPr>
            <a:stCxn id="115" idx="1"/>
            <a:endCxn id="119" idx="5"/>
          </p:cNvCxnSpPr>
          <p:nvPr/>
        </p:nvCxnSpPr>
        <p:spPr>
          <a:xfrm rot="10800000">
            <a:off x="2966149" y="1662424"/>
            <a:ext cx="3280500" cy="1890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9"/>
          <p:cNvCxnSpPr>
            <a:stCxn id="113" idx="6"/>
            <a:endCxn id="116" idx="3"/>
          </p:cNvCxnSpPr>
          <p:nvPr/>
        </p:nvCxnSpPr>
        <p:spPr>
          <a:xfrm flipH="1" rot="10800000">
            <a:off x="3965750" y="1275775"/>
            <a:ext cx="1494300" cy="1376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9"/>
          <p:cNvCxnSpPr>
            <a:stCxn id="114" idx="1"/>
            <a:endCxn id="118" idx="6"/>
          </p:cNvCxnSpPr>
          <p:nvPr/>
        </p:nvCxnSpPr>
        <p:spPr>
          <a:xfrm rot="10800000">
            <a:off x="2544799" y="2841599"/>
            <a:ext cx="1764900" cy="74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9"/>
          <p:cNvCxnSpPr>
            <a:stCxn id="117" idx="6"/>
            <a:endCxn id="123" idx="2"/>
          </p:cNvCxnSpPr>
          <p:nvPr/>
        </p:nvCxnSpPr>
        <p:spPr>
          <a:xfrm>
            <a:off x="4942950" y="1523500"/>
            <a:ext cx="1499100" cy="541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>
            <a:stCxn id="119" idx="3"/>
            <a:endCxn id="122" idx="7"/>
          </p:cNvCxnSpPr>
          <p:nvPr/>
        </p:nvCxnSpPr>
        <p:spPr>
          <a:xfrm flipH="1">
            <a:off x="1025912" y="1662488"/>
            <a:ext cx="1558500" cy="92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9"/>
          <p:cNvCxnSpPr>
            <a:stCxn id="115" idx="0"/>
            <a:endCxn id="123" idx="4"/>
          </p:cNvCxnSpPr>
          <p:nvPr/>
        </p:nvCxnSpPr>
        <p:spPr>
          <a:xfrm flipH="1" rot="10800000">
            <a:off x="6508950" y="2335275"/>
            <a:ext cx="202800" cy="1108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9"/>
          <p:cNvCxnSpPr>
            <a:stCxn id="122" idx="7"/>
            <a:endCxn id="117" idx="2"/>
          </p:cNvCxnSpPr>
          <p:nvPr/>
        </p:nvCxnSpPr>
        <p:spPr>
          <a:xfrm flipH="1" rot="10800000">
            <a:off x="1025963" y="1523412"/>
            <a:ext cx="3175200" cy="1059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9"/>
          <p:cNvCxnSpPr>
            <a:stCxn id="122" idx="5"/>
            <a:endCxn id="112" idx="2"/>
          </p:cNvCxnSpPr>
          <p:nvPr/>
        </p:nvCxnSpPr>
        <p:spPr>
          <a:xfrm>
            <a:off x="1025963" y="2964638"/>
            <a:ext cx="1238100" cy="879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>
            <a:stCxn id="121" idx="2"/>
          </p:cNvCxnSpPr>
          <p:nvPr/>
        </p:nvCxnSpPr>
        <p:spPr>
          <a:xfrm rot="10800000">
            <a:off x="4853450" y="1770925"/>
            <a:ext cx="2928300" cy="1002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9"/>
          <p:cNvCxnSpPr>
            <a:stCxn id="111" idx="0"/>
            <a:endCxn id="116" idx="4"/>
          </p:cNvCxnSpPr>
          <p:nvPr/>
        </p:nvCxnSpPr>
        <p:spPr>
          <a:xfrm flipH="1" rot="10800000">
            <a:off x="5583675" y="1354825"/>
            <a:ext cx="67200" cy="926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9"/>
          <p:cNvCxnSpPr>
            <a:stCxn id="116" idx="5"/>
            <a:endCxn id="115" idx="0"/>
          </p:cNvCxnSpPr>
          <p:nvPr/>
        </p:nvCxnSpPr>
        <p:spPr>
          <a:xfrm>
            <a:off x="5841738" y="1275638"/>
            <a:ext cx="667200" cy="2168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9"/>
          <p:cNvSpPr txBox="1"/>
          <p:nvPr/>
        </p:nvSpPr>
        <p:spPr>
          <a:xfrm>
            <a:off x="2630550" y="4362825"/>
            <a:ext cx="388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42 Million Users - 1.5 Billion Connections</a:t>
            </a:r>
            <a:endParaRPr sz="1600"/>
          </a:p>
        </p:txBody>
      </p:sp>
      <p:sp>
        <p:nvSpPr>
          <p:cNvPr id="157" name="Google Shape;157;p19"/>
          <p:cNvSpPr txBox="1"/>
          <p:nvPr/>
        </p:nvSpPr>
        <p:spPr>
          <a:xfrm>
            <a:off x="1079975" y="1307275"/>
            <a:ext cx="3144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4125"/>
                </a:solidFill>
              </a:rPr>
              <a:t>1</a:t>
            </a:r>
            <a:endParaRPr b="1">
              <a:solidFill>
                <a:srgbClr val="CC4125"/>
              </a:solidFill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2618025" y="1307275"/>
            <a:ext cx="3144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0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577850" y="2609375"/>
            <a:ext cx="539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1C00"/>
                </a:solidFill>
              </a:rPr>
              <a:t>0.25</a:t>
            </a:r>
            <a:endParaRPr b="1">
              <a:solidFill>
                <a:srgbClr val="A61C00"/>
              </a:solidFill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2129650" y="2682700"/>
            <a:ext cx="3144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4125"/>
                </a:solidFill>
              </a:rPr>
              <a:t>2</a:t>
            </a:r>
            <a:endParaRPr b="1">
              <a:solidFill>
                <a:srgbClr val="CC4125"/>
              </a:solidFill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6394475" y="1900975"/>
            <a:ext cx="634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-0.61</a:t>
            </a:r>
            <a:endParaRPr b="1">
              <a:solidFill>
                <a:srgbClr val="3D85C6"/>
              </a:solidFill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5381075" y="868050"/>
            <a:ext cx="539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4125"/>
                </a:solidFill>
              </a:rPr>
              <a:t>0.5</a:t>
            </a:r>
            <a:endParaRPr b="1">
              <a:solidFill>
                <a:srgbClr val="CC4125"/>
              </a:solidFill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7899200" y="2609425"/>
            <a:ext cx="3144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0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4254663" y="1359100"/>
            <a:ext cx="634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4125"/>
                </a:solidFill>
              </a:rPr>
              <a:t>1.56</a:t>
            </a:r>
            <a:endParaRPr b="1">
              <a:solidFill>
                <a:srgbClr val="CC4125"/>
              </a:solidFill>
            </a:endParaRPr>
          </a:p>
        </p:txBody>
      </p:sp>
      <p:cxnSp>
        <p:nvCxnSpPr>
          <p:cNvPr id="165" name="Google Shape;165;p19"/>
          <p:cNvCxnSpPr>
            <a:stCxn id="120" idx="4"/>
            <a:endCxn id="122" idx="0"/>
          </p:cNvCxnSpPr>
          <p:nvPr/>
        </p:nvCxnSpPr>
        <p:spPr>
          <a:xfrm flipH="1">
            <a:off x="835175" y="1741525"/>
            <a:ext cx="402000" cy="762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Twitter Graph from 2009 (cont)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464100" y="1374925"/>
            <a:ext cx="85206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 in politics overall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464100" y="2148650"/>
            <a:ext cx="85206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 partisanship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464100" y="2922375"/>
            <a:ext cx="85206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Partisan influence of friends network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464100" y="3696100"/>
            <a:ext cx="8520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Influence of specific politicians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464100" y="4085625"/>
            <a:ext cx="8520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“Virtual Politicians” via eigenvector decomposition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 Twitter Data is Similar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311700" y="209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But…</a:t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1037400" y="3432575"/>
            <a:ext cx="697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Incomplete information only lets us calculate the direct partisanship of each user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