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4"/>
  </p:notesMasterIdLst>
  <p:handoutMasterIdLst>
    <p:handoutMasterId r:id="rId125"/>
  </p:handoutMasterIdLst>
  <p:sldIdLst>
    <p:sldId id="381" r:id="rId2"/>
    <p:sldId id="258" r:id="rId3"/>
    <p:sldId id="259" r:id="rId4"/>
    <p:sldId id="260" r:id="rId5"/>
    <p:sldId id="261" r:id="rId6"/>
    <p:sldId id="262" r:id="rId7"/>
    <p:sldId id="380" r:id="rId8"/>
    <p:sldId id="263" r:id="rId9"/>
    <p:sldId id="264" r:id="rId10"/>
    <p:sldId id="265" r:id="rId11"/>
    <p:sldId id="266" r:id="rId12"/>
    <p:sldId id="382" r:id="rId13"/>
    <p:sldId id="383" r:id="rId14"/>
    <p:sldId id="384" r:id="rId15"/>
    <p:sldId id="385" r:id="rId16"/>
    <p:sldId id="386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2" r:id="rId46"/>
    <p:sldId id="303" r:id="rId47"/>
    <p:sldId id="301" r:id="rId48"/>
    <p:sldId id="363" r:id="rId49"/>
    <p:sldId id="361" r:id="rId50"/>
    <p:sldId id="397" r:id="rId51"/>
    <p:sldId id="398" r:id="rId52"/>
    <p:sldId id="304" r:id="rId53"/>
    <p:sldId id="305" r:id="rId54"/>
    <p:sldId id="320" r:id="rId55"/>
    <p:sldId id="307" r:id="rId56"/>
    <p:sldId id="308" r:id="rId57"/>
    <p:sldId id="387" r:id="rId58"/>
    <p:sldId id="310" r:id="rId59"/>
    <p:sldId id="388" r:id="rId60"/>
    <p:sldId id="311" r:id="rId61"/>
    <p:sldId id="390" r:id="rId62"/>
    <p:sldId id="392" r:id="rId63"/>
    <p:sldId id="393" r:id="rId64"/>
    <p:sldId id="389" r:id="rId65"/>
    <p:sldId id="391" r:id="rId66"/>
    <p:sldId id="312" r:id="rId67"/>
    <p:sldId id="313" r:id="rId68"/>
    <p:sldId id="314" r:id="rId69"/>
    <p:sldId id="315" r:id="rId70"/>
    <p:sldId id="316" r:id="rId71"/>
    <p:sldId id="317" r:id="rId72"/>
    <p:sldId id="318" r:id="rId73"/>
    <p:sldId id="319" r:id="rId74"/>
    <p:sldId id="321" r:id="rId75"/>
    <p:sldId id="322" r:id="rId76"/>
    <p:sldId id="366" r:id="rId77"/>
    <p:sldId id="362" r:id="rId78"/>
    <p:sldId id="323" r:id="rId79"/>
    <p:sldId id="324" r:id="rId80"/>
    <p:sldId id="326" r:id="rId81"/>
    <p:sldId id="327" r:id="rId82"/>
    <p:sldId id="328" r:id="rId83"/>
    <p:sldId id="329" r:id="rId84"/>
    <p:sldId id="330" r:id="rId85"/>
    <p:sldId id="394" r:id="rId86"/>
    <p:sldId id="339" r:id="rId87"/>
    <p:sldId id="332" r:id="rId88"/>
    <p:sldId id="333" r:id="rId89"/>
    <p:sldId id="334" r:id="rId90"/>
    <p:sldId id="335" r:id="rId91"/>
    <p:sldId id="336" r:id="rId92"/>
    <p:sldId id="337" r:id="rId93"/>
    <p:sldId id="338" r:id="rId94"/>
    <p:sldId id="355" r:id="rId95"/>
    <p:sldId id="340" r:id="rId96"/>
    <p:sldId id="341" r:id="rId97"/>
    <p:sldId id="395" r:id="rId98"/>
    <p:sldId id="396" r:id="rId99"/>
    <p:sldId id="367" r:id="rId100"/>
    <p:sldId id="368" r:id="rId101"/>
    <p:sldId id="371" r:id="rId102"/>
    <p:sldId id="374" r:id="rId103"/>
    <p:sldId id="376" r:id="rId104"/>
    <p:sldId id="372" r:id="rId105"/>
    <p:sldId id="377" r:id="rId106"/>
    <p:sldId id="373" r:id="rId107"/>
    <p:sldId id="378" r:id="rId108"/>
    <p:sldId id="379" r:id="rId109"/>
    <p:sldId id="345" r:id="rId110"/>
    <p:sldId id="353" r:id="rId111"/>
    <p:sldId id="347" r:id="rId112"/>
    <p:sldId id="348" r:id="rId113"/>
    <p:sldId id="349" r:id="rId114"/>
    <p:sldId id="350" r:id="rId115"/>
    <p:sldId id="354" r:id="rId116"/>
    <p:sldId id="351" r:id="rId117"/>
    <p:sldId id="356" r:id="rId118"/>
    <p:sldId id="360" r:id="rId119"/>
    <p:sldId id="358" r:id="rId120"/>
    <p:sldId id="399" r:id="rId121"/>
    <p:sldId id="359" r:id="rId122"/>
    <p:sldId id="257" r:id="rId123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nnifer Einberg" initials="JE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64A0"/>
    <a:srgbClr val="932323"/>
    <a:srgbClr val="663300"/>
    <a:srgbClr val="17375D"/>
    <a:srgbClr val="066E9F"/>
    <a:srgbClr val="598841"/>
    <a:srgbClr val="C55F27"/>
    <a:srgbClr val="562B73"/>
    <a:srgbClr val="FCF9BA"/>
    <a:srgbClr val="FAF5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06" autoAdjust="0"/>
    <p:restoredTop sz="91781" autoAdjust="0"/>
  </p:normalViewPr>
  <p:slideViewPr>
    <p:cSldViewPr>
      <p:cViewPr varScale="1">
        <p:scale>
          <a:sx n="83" d="100"/>
          <a:sy n="83" d="100"/>
        </p:scale>
        <p:origin x="102" y="6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32"/>
    </p:cViewPr>
  </p:sorterViewPr>
  <p:notesViewPr>
    <p:cSldViewPr>
      <p:cViewPr varScale="1">
        <p:scale>
          <a:sx n="84" d="100"/>
          <a:sy n="84" d="100"/>
        </p:scale>
        <p:origin x="379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notesMaster" Target="notesMasters/notesMaster1.xml"/><Relationship Id="rId12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955" cy="497397"/>
          </a:xfrm>
          <a:prstGeom prst="rect">
            <a:avLst/>
          </a:prstGeom>
        </p:spPr>
        <p:txBody>
          <a:bodyPr vert="horz" lIns="88220" tIns="44111" rIns="88220" bIns="441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47" y="3"/>
            <a:ext cx="2945955" cy="497397"/>
          </a:xfrm>
          <a:prstGeom prst="rect">
            <a:avLst/>
          </a:prstGeom>
        </p:spPr>
        <p:txBody>
          <a:bodyPr vert="horz" lIns="88220" tIns="44111" rIns="88220" bIns="44111" rtlCol="0"/>
          <a:lstStyle>
            <a:lvl1pPr algn="r">
              <a:defRPr sz="1200"/>
            </a:lvl1pPr>
          </a:lstStyle>
          <a:p>
            <a:fld id="{C264A5FE-D2C5-41B7-8716-F63ED6A07826}" type="datetimeFigureOut">
              <a:rPr lang="en-US" smtClean="0"/>
              <a:pPr/>
              <a:t>7/7/2014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30832"/>
            <a:ext cx="2945955" cy="497395"/>
          </a:xfrm>
          <a:prstGeom prst="rect">
            <a:avLst/>
          </a:prstGeom>
        </p:spPr>
        <p:txBody>
          <a:bodyPr vert="horz" lIns="88220" tIns="44111" rIns="88220" bIns="441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47" y="9430832"/>
            <a:ext cx="2945955" cy="497395"/>
          </a:xfrm>
          <a:prstGeom prst="rect">
            <a:avLst/>
          </a:prstGeom>
        </p:spPr>
        <p:txBody>
          <a:bodyPr vert="horz" lIns="88220" tIns="44111" rIns="88220" bIns="44111" rtlCol="0" anchor="b"/>
          <a:lstStyle>
            <a:lvl1pPr algn="r">
              <a:defRPr sz="1200"/>
            </a:lvl1pPr>
          </a:lstStyle>
          <a:p>
            <a:fld id="{E1AEAAEA-8BC0-4BF7-B2DD-FB7C9C039A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9641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659" cy="496412"/>
          </a:xfrm>
          <a:prstGeom prst="rect">
            <a:avLst/>
          </a:prstGeom>
        </p:spPr>
        <p:txBody>
          <a:bodyPr vert="horz" lIns="93249" tIns="46625" rIns="93249" bIns="4662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2"/>
            <a:ext cx="2945659" cy="496412"/>
          </a:xfrm>
          <a:prstGeom prst="rect">
            <a:avLst/>
          </a:prstGeom>
        </p:spPr>
        <p:txBody>
          <a:bodyPr vert="horz" lIns="93249" tIns="46625" rIns="93249" bIns="46625" rtlCol="0"/>
          <a:lstStyle>
            <a:lvl1pPr algn="r">
              <a:defRPr sz="1200"/>
            </a:lvl1pPr>
          </a:lstStyle>
          <a:p>
            <a:fld id="{B80C5CF4-E0F3-4A51-A5CC-AB720AE329C2}" type="datetimeFigureOut">
              <a:rPr lang="en-US" smtClean="0"/>
              <a:pPr/>
              <a:t>7/7/2014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62525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49" tIns="46625" rIns="93249" bIns="4662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1"/>
          </a:xfrm>
          <a:prstGeom prst="rect">
            <a:avLst/>
          </a:prstGeom>
        </p:spPr>
        <p:txBody>
          <a:bodyPr vert="horz" lIns="93249" tIns="46625" rIns="93249" bIns="4662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2"/>
          </a:xfrm>
          <a:prstGeom prst="rect">
            <a:avLst/>
          </a:prstGeom>
        </p:spPr>
        <p:txBody>
          <a:bodyPr vert="horz" lIns="93249" tIns="46625" rIns="93249" bIns="4662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2"/>
          </a:xfrm>
          <a:prstGeom prst="rect">
            <a:avLst/>
          </a:prstGeom>
        </p:spPr>
        <p:txBody>
          <a:bodyPr vert="horz" lIns="93249" tIns="46625" rIns="93249" bIns="46625" rtlCol="0" anchor="b"/>
          <a:lstStyle>
            <a:lvl1pPr algn="r">
              <a:defRPr sz="1200"/>
            </a:lvl1pPr>
          </a:lstStyle>
          <a:p>
            <a:fld id="{45E9835D-0BE7-44FB-988D-7402714052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84591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0961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265541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863514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858418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27817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489063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015405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97482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781890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335882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811329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602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525311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218405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</a:t>
            </a:r>
            <a:r>
              <a:rPr lang="en-US" baseline="0" dirty="0" smtClean="0"/>
              <a:t> aggregation level</a:t>
            </a:r>
          </a:p>
        </p:txBody>
      </p:sp>
    </p:spTree>
    <p:extLst>
      <p:ext uri="{BB962C8B-B14F-4D97-AF65-F5344CB8AC3E}">
        <p14:creationId xmlns:p14="http://schemas.microsoft.com/office/powerpoint/2010/main" val="1064758927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Trainer:</a:t>
            </a:r>
            <a:r>
              <a:rPr lang="en-US" baseline="0" dirty="0" smtClean="0"/>
              <a:t> show how you can use the shift and space bar to select all the options at once. 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666056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Trainer:</a:t>
            </a:r>
            <a:r>
              <a:rPr lang="en-US" baseline="0" dirty="0" smtClean="0"/>
              <a:t> show how you can sort by clicking on the column heads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297187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94039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666056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390574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368933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052476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1296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60132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129605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742669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7489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374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930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81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892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2799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2993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777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452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9515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1443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4611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3400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4527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8181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2046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2647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Trainer</a:t>
            </a:r>
            <a:r>
              <a:rPr lang="en-US" baseline="0" dirty="0" smtClean="0"/>
              <a:t> – the other languages besides English are coming soon.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1211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484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5859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5092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0919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2657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5224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4052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4012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588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2085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6908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08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8369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8268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82207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7759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02815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91652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801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38714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52170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Trainer:</a:t>
            </a:r>
            <a:r>
              <a:rPr lang="en-US" baseline="0" dirty="0" smtClean="0"/>
              <a:t> Talk about how to add villages for different regions before moving 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24051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418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63261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56418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0410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6232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20991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08246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78669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75365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36435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3099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80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93118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47758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75358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56894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2988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76975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66678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08240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41918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41578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749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88576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Trainer – SAEs</a:t>
            </a:r>
            <a:r>
              <a:rPr lang="en-US" baseline="0" dirty="0" smtClean="0"/>
              <a:t> are in Process Indicators now, but will be in their own module soon,.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36538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26472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79902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05501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19496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06190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34982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66329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36646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68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05874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Aft>
                <a:spcPts val="1223"/>
              </a:spcAft>
            </a:pPr>
            <a:r>
              <a:rPr lang="en-US" dirty="0" smtClean="0"/>
              <a:t>The survey module is where you record the surveys that took place in your country, including mapping, baseline, mid-term, among others. </a:t>
            </a:r>
          </a:p>
          <a:p>
            <a:pPr>
              <a:spcAft>
                <a:spcPts val="1223"/>
              </a:spcAft>
            </a:pPr>
            <a:endParaRPr lang="en-US" dirty="0" smtClean="0"/>
          </a:p>
          <a:p>
            <a:r>
              <a:rPr lang="en-US" dirty="0" smtClean="0"/>
              <a:t>Unlike disease distribution, surveys oftentimes entail choosing more than location and encompass an Ecological Zone, an Evaluation Unit, or Sub-districts. To allow for this, there is an extra data entry screen for many surveys where you can choose multiple locations from different levels. </a:t>
            </a:r>
          </a:p>
          <a:p>
            <a:endParaRPr lang="en-US" dirty="0" smtClean="0"/>
          </a:p>
          <a:p>
            <a:r>
              <a:rPr lang="en-US" dirty="0" smtClean="0"/>
              <a:t>In addition, you can add sentinel sites to your tool so that you can come back and choose the same site again in the future.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17498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 how to use the ctrl button for multi-select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430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9872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13625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2796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00334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07646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 indicators can include many types of data that you want to track. Presently, there are both training and supply chain management forms in the database. </a:t>
            </a:r>
          </a:p>
          <a:p>
            <a:endParaRPr lang="en-US" dirty="0" smtClean="0"/>
          </a:p>
          <a:p>
            <a:r>
              <a:rPr lang="en-US" dirty="0" smtClean="0"/>
              <a:t>If you would like to add a whole custom form (rather than just a custom indicator), choose </a:t>
            </a:r>
            <a:r>
              <a:rPr lang="en-US" b="1" dirty="0" smtClean="0"/>
              <a:t>Add new type</a:t>
            </a:r>
            <a:r>
              <a:rPr lang="en-US" dirty="0" smtClean="0"/>
              <a:t> from the drop down list. </a:t>
            </a:r>
          </a:p>
          <a:p>
            <a:endParaRPr lang="en-US" dirty="0" smtClean="0"/>
          </a:p>
          <a:p>
            <a:r>
              <a:rPr lang="en-US" dirty="0" smtClean="0"/>
              <a:t>You can add custom forms to the surveys, interventions, and process indicator modules.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32191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72891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701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6782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03645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9249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672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66195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423813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20617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3282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988834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03532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167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3420533"/>
            <a:ext cx="9144000" cy="1447800"/>
          </a:xfrm>
          <a:prstGeom prst="rect">
            <a:avLst/>
          </a:prstGeom>
          <a:solidFill>
            <a:srgbClr val="3464A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029200"/>
            <a:ext cx="7924800" cy="8382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buNone/>
              <a:defRPr lang="en-US" sz="3800" kern="1200" spc="-50" dirty="0" smtClean="0">
                <a:solidFill>
                  <a:srgbClr val="066E9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657600"/>
            <a:ext cx="7772400" cy="936625"/>
          </a:xfrm>
          <a:prstGeom prst="rect">
            <a:avLst/>
          </a:prstGeom>
        </p:spPr>
        <p:txBody>
          <a:bodyPr anchor="t" anchorCtr="0"/>
          <a:lstStyle>
            <a:lvl1pPr marL="0" algn="l" defTabSz="914400" rtl="0" eaLnBrk="1" latinLnBrk="0" hangingPunct="1">
              <a:lnSpc>
                <a:spcPct val="120000"/>
              </a:lnSpc>
              <a:defRPr lang="en-US" sz="4200" kern="1200" spc="-50" dirty="0" smtClean="0">
                <a:solidFill>
                  <a:schemeClr val="bg1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52467" cy="335280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468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685799" y="2273295"/>
            <a:ext cx="2813714" cy="1076106"/>
            <a:chOff x="6979985" y="2143163"/>
            <a:chExt cx="1613154" cy="616951"/>
          </a:xfrm>
        </p:grpSpPr>
        <p:sp>
          <p:nvSpPr>
            <p:cNvPr id="7" name="Rectangle 6"/>
            <p:cNvSpPr/>
            <p:nvPr userDrawn="1"/>
          </p:nvSpPr>
          <p:spPr>
            <a:xfrm>
              <a:off x="7260968" y="2143163"/>
              <a:ext cx="206375" cy="614324"/>
            </a:xfrm>
            <a:prstGeom prst="rect">
              <a:avLst/>
            </a:prstGeom>
            <a:solidFill>
              <a:srgbClr val="562B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28575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979985" y="2300286"/>
              <a:ext cx="206375" cy="457201"/>
            </a:xfrm>
            <a:prstGeom prst="rect">
              <a:avLst/>
            </a:prstGeom>
            <a:solidFill>
              <a:srgbClr val="3464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28575" cmpd="sng">
                  <a:solidFill>
                    <a:schemeClr val="tx1"/>
                  </a:solidFill>
                </a:ln>
                <a:solidFill>
                  <a:srgbClr val="562B73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7541950" y="2357436"/>
              <a:ext cx="206375" cy="400049"/>
            </a:xfrm>
            <a:prstGeom prst="rect">
              <a:avLst/>
            </a:prstGeom>
            <a:solidFill>
              <a:srgbClr val="C55F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28575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7822934" y="2462210"/>
              <a:ext cx="206375" cy="295276"/>
            </a:xfrm>
            <a:prstGeom prst="rect">
              <a:avLst/>
            </a:prstGeom>
            <a:solidFill>
              <a:srgbClr val="5988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28575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386764" y="2689247"/>
              <a:ext cx="206375" cy="7086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28575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8108231" y="2590801"/>
              <a:ext cx="206375" cy="166688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28575" cmpd="sng">
                  <a:solidFill>
                    <a:schemeClr val="tx1"/>
                  </a:solidFill>
                </a:ln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-purple: fi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0"/>
            <a:ext cx="9162288" cy="6629400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311150" y="390524"/>
            <a:ext cx="8534400" cy="6238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8000999" y="76200"/>
            <a:ext cx="838201" cy="275451"/>
            <a:chOff x="6837090" y="2143164"/>
            <a:chExt cx="1806129" cy="614325"/>
          </a:xfrm>
        </p:grpSpPr>
        <p:sp>
          <p:nvSpPr>
            <p:cNvPr id="30" name="Rectangle 29"/>
            <p:cNvSpPr/>
            <p:nvPr/>
          </p:nvSpPr>
          <p:spPr>
            <a:xfrm>
              <a:off x="7165703" y="2143164"/>
              <a:ext cx="206375" cy="614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837090" y="2300287"/>
              <a:ext cx="206375" cy="457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562B73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484790" y="2357438"/>
              <a:ext cx="206375" cy="400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794352" y="2462213"/>
              <a:ext cx="206375" cy="2952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436844" y="2671763"/>
              <a:ext cx="206375" cy="85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112994" y="2571749"/>
              <a:ext cx="206375" cy="185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Title 17"/>
          <p:cNvSpPr>
            <a:spLocks noGrp="1"/>
          </p:cNvSpPr>
          <p:nvPr>
            <p:ph type="title"/>
          </p:nvPr>
        </p:nvSpPr>
        <p:spPr>
          <a:xfrm>
            <a:off x="304800" y="457200"/>
            <a:ext cx="8534400" cy="71596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562B73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295400"/>
            <a:ext cx="7696200" cy="4953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buClr>
                <a:srgbClr val="562B73"/>
              </a:buClr>
              <a:buFont typeface="+mj-lt"/>
              <a:buAutoNum type="arabicPeriod"/>
              <a:defRPr sz="2000"/>
            </a:lvl1pPr>
            <a:lvl2pPr marL="742950" indent="-285750">
              <a:buClr>
                <a:srgbClr val="562B73"/>
              </a:buClr>
              <a:buSzPct val="100000"/>
              <a:buFont typeface="Wingdings" charset="2"/>
              <a:buChar char="§"/>
              <a:defRPr/>
            </a:lvl2pPr>
            <a:lvl3pPr marL="1143000" indent="-228600">
              <a:buClr>
                <a:srgbClr val="562B73"/>
              </a:buClr>
              <a:buSzPct val="100000"/>
              <a:buFont typeface="Wingdings" charset="2"/>
              <a:buChar char="§"/>
              <a:defRPr/>
            </a:lvl3pPr>
            <a:lvl4pPr marL="1600200" indent="-228600">
              <a:buClr>
                <a:srgbClr val="562B73"/>
              </a:buClr>
              <a:buSzPct val="100000"/>
              <a:buFont typeface="Wingdings" charset="2"/>
              <a:buChar char="§"/>
              <a:defRPr/>
            </a:lvl4pPr>
            <a:lvl5pPr marL="2057400" indent="-228600">
              <a:buClr>
                <a:srgbClr val="562B73"/>
              </a:buClr>
              <a:buSzPct val="100000"/>
              <a:buFont typeface="Wingdings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4" name="TextBox 43"/>
          <p:cNvSpPr txBox="1"/>
          <p:nvPr userDrawn="1"/>
        </p:nvSpPr>
        <p:spPr>
          <a:xfrm>
            <a:off x="4724400" y="6169223"/>
            <a:ext cx="3962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kern="1200" dirty="0" smtClean="0">
                <a:solidFill>
                  <a:srgbClr val="562B73"/>
                </a:solidFill>
                <a:latin typeface="Segoe UI Semibold" pitchFamily="34" charset="0"/>
                <a:ea typeface="+mn-ea"/>
                <a:cs typeface="+mn-cs"/>
              </a:rPr>
              <a:t>Continuação no próximo slide</a:t>
            </a:r>
          </a:p>
          <a:p>
            <a:pPr algn="r"/>
            <a:endParaRPr lang="en-US" sz="1400" kern="1200" dirty="0">
              <a:solidFill>
                <a:srgbClr val="562B73"/>
              </a:solidFill>
              <a:latin typeface="Segoe UI Semibold" pitchFamily="34" charset="0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 userDrawn="1"/>
        </p:nvSpPr>
        <p:spPr>
          <a:xfrm>
            <a:off x="215900" y="66675"/>
            <a:ext cx="33655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 spc="100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Exercício</a:t>
            </a:r>
            <a:endParaRPr lang="en-US" sz="1400" b="1" cap="all" spc="100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1400" b="1" cap="small" spc="1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 userDrawn="1"/>
        </p:nvSpPr>
        <p:spPr bwMode="auto">
          <a:xfrm rot="10800000">
            <a:off x="3556" y="6582424"/>
            <a:ext cx="9153144" cy="288276"/>
          </a:xfrm>
          <a:prstGeom prst="rect">
            <a:avLst/>
          </a:prstGeom>
          <a:solidFill>
            <a:srgbClr val="17375D"/>
          </a:solidFill>
          <a:ln w="12700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3" name="Slide Number Placeholder 5"/>
          <p:cNvSpPr txBox="1">
            <a:spLocks/>
          </p:cNvSpPr>
          <p:nvPr userDrawn="1"/>
        </p:nvSpPr>
        <p:spPr bwMode="auto">
          <a:xfrm>
            <a:off x="8551863" y="6583680"/>
            <a:ext cx="592137" cy="27432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EFFD1B-A510-45B0-BB7F-52AFFFB0EE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197380" y="6596125"/>
            <a:ext cx="414601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pt-BR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 base de dados integrada das DTN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 </a:t>
            </a:r>
            <a:r>
              <a:rPr lang="en-US" sz="10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Formação  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 2014</a:t>
            </a:r>
            <a:endParaRPr lang="en-US" sz="10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>
            <a:spLocks noChangeArrowheads="1"/>
          </p:cNvSpPr>
          <p:nvPr userDrawn="1"/>
        </p:nvSpPr>
        <p:spPr bwMode="auto">
          <a:xfrm rot="10800000">
            <a:off x="7391400" y="6579705"/>
            <a:ext cx="1066800" cy="279132"/>
          </a:xfrm>
          <a:prstGeom prst="rect">
            <a:avLst/>
          </a:prstGeom>
          <a:solidFill>
            <a:srgbClr val="1E3F65"/>
          </a:solidFill>
          <a:ln w="12700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9" name="TextBox 28">
            <a:hlinkClick r:id="rId2" action="ppaction://hlinksldjump"/>
          </p:cNvPr>
          <p:cNvSpPr txBox="1"/>
          <p:nvPr userDrawn="1"/>
        </p:nvSpPr>
        <p:spPr>
          <a:xfrm>
            <a:off x="7391400" y="6595534"/>
            <a:ext cx="10358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Visão geral</a:t>
            </a:r>
            <a:endParaRPr lang="en-US" sz="1000" b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-purple: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9162288" cy="6629400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311150" y="390524"/>
            <a:ext cx="8534400" cy="6238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8000999" y="76200"/>
            <a:ext cx="838201" cy="275451"/>
            <a:chOff x="6837090" y="2143164"/>
            <a:chExt cx="1806129" cy="614325"/>
          </a:xfrm>
        </p:grpSpPr>
        <p:sp>
          <p:nvSpPr>
            <p:cNvPr id="31" name="Rectangle 30"/>
            <p:cNvSpPr/>
            <p:nvPr/>
          </p:nvSpPr>
          <p:spPr>
            <a:xfrm>
              <a:off x="7165703" y="2143164"/>
              <a:ext cx="206375" cy="614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837090" y="2300287"/>
              <a:ext cx="206375" cy="457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562B73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484790" y="2357438"/>
              <a:ext cx="206375" cy="400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794352" y="2462213"/>
              <a:ext cx="206375" cy="2952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436844" y="2671763"/>
              <a:ext cx="206375" cy="85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112994" y="2571749"/>
              <a:ext cx="206375" cy="185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990600"/>
            <a:ext cx="7696200" cy="5334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buClr>
                <a:srgbClr val="660066"/>
              </a:buClr>
              <a:buFont typeface="+mj-lt"/>
              <a:buAutoNum type="arabicPeriod"/>
              <a:defRPr sz="2000"/>
            </a:lvl1pPr>
            <a:lvl2pPr marL="742950" indent="-285750">
              <a:buClr>
                <a:srgbClr val="660066"/>
              </a:buClr>
              <a:buSzPct val="100000"/>
              <a:buFont typeface="Wingdings" charset="2"/>
              <a:buChar char="§"/>
              <a:defRPr/>
            </a:lvl2pPr>
            <a:lvl3pPr marL="1143000" indent="-228600">
              <a:buClr>
                <a:srgbClr val="660066"/>
              </a:buClr>
              <a:buSzPct val="100000"/>
              <a:buFont typeface="Wingdings" charset="2"/>
              <a:buChar char="§"/>
              <a:defRPr/>
            </a:lvl3pPr>
            <a:lvl4pPr marL="1600200" indent="-228600">
              <a:buClr>
                <a:srgbClr val="660066"/>
              </a:buClr>
              <a:buSzPct val="100000"/>
              <a:buFont typeface="Wingdings" charset="2"/>
              <a:buChar char="§"/>
              <a:defRPr/>
            </a:lvl4pPr>
            <a:lvl5pPr marL="2057400" indent="-228600">
              <a:buClr>
                <a:srgbClr val="660066"/>
              </a:buClr>
              <a:buSzPct val="100000"/>
              <a:buFont typeface="Wingdings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4" name="TextBox 43"/>
          <p:cNvSpPr txBox="1"/>
          <p:nvPr userDrawn="1"/>
        </p:nvSpPr>
        <p:spPr>
          <a:xfrm>
            <a:off x="457200" y="457200"/>
            <a:ext cx="388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1200" dirty="0" smtClean="0">
                <a:solidFill>
                  <a:srgbClr val="562B73"/>
                </a:solidFill>
                <a:latin typeface="Segoe UI Semibold" pitchFamily="34" charset="0"/>
                <a:ea typeface="+mn-ea"/>
                <a:cs typeface="+mn-cs"/>
              </a:rPr>
              <a:t>Continuação do slide anterior</a:t>
            </a:r>
            <a:endParaRPr lang="en-US" sz="1200" kern="1200" dirty="0">
              <a:solidFill>
                <a:srgbClr val="562B73"/>
              </a:solidFill>
              <a:latin typeface="Segoe UI Semibold" pitchFamily="34" charset="0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4724400" y="6169223"/>
            <a:ext cx="396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kern="1200" dirty="0" smtClean="0">
                <a:solidFill>
                  <a:srgbClr val="562B73"/>
                </a:solidFill>
                <a:latin typeface="Segoe UI Semibold" pitchFamily="34" charset="0"/>
                <a:ea typeface="+mn-ea"/>
                <a:cs typeface="+mn-cs"/>
              </a:rPr>
              <a:t>Continuação no próximo slide</a:t>
            </a:r>
          </a:p>
        </p:txBody>
      </p:sp>
      <p:sp>
        <p:nvSpPr>
          <p:cNvPr id="41" name="Rectangle 40"/>
          <p:cNvSpPr/>
          <p:nvPr userDrawn="1"/>
        </p:nvSpPr>
        <p:spPr>
          <a:xfrm>
            <a:off x="215900" y="66675"/>
            <a:ext cx="33655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 spc="100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Exercício</a:t>
            </a:r>
            <a:endParaRPr lang="en-US" sz="1400" b="1" cap="all" spc="100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1400" b="1" cap="small" spc="1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 userDrawn="1"/>
        </p:nvSpPr>
        <p:spPr bwMode="auto">
          <a:xfrm rot="10800000">
            <a:off x="3556" y="6582424"/>
            <a:ext cx="9153144" cy="288276"/>
          </a:xfrm>
          <a:prstGeom prst="rect">
            <a:avLst/>
          </a:prstGeom>
          <a:solidFill>
            <a:srgbClr val="17375D"/>
          </a:solidFill>
          <a:ln w="12700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5" name="Slide Number Placeholder 5"/>
          <p:cNvSpPr txBox="1">
            <a:spLocks/>
          </p:cNvSpPr>
          <p:nvPr userDrawn="1"/>
        </p:nvSpPr>
        <p:spPr bwMode="auto">
          <a:xfrm>
            <a:off x="8551863" y="6583680"/>
            <a:ext cx="592137" cy="27432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EFFD1B-A510-45B0-BB7F-52AFFFB0EE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97380" y="6596125"/>
            <a:ext cx="414601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pt-BR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 base de dados integrada das DTN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 </a:t>
            </a:r>
            <a:r>
              <a:rPr lang="en-US" sz="10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Formação  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 2014</a:t>
            </a:r>
            <a:endParaRPr lang="en-US" sz="10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 userDrawn="1"/>
        </p:nvSpPr>
        <p:spPr bwMode="auto">
          <a:xfrm rot="10800000">
            <a:off x="7391400" y="6579705"/>
            <a:ext cx="1066800" cy="279132"/>
          </a:xfrm>
          <a:prstGeom prst="rect">
            <a:avLst/>
          </a:prstGeom>
          <a:solidFill>
            <a:srgbClr val="1E3F65"/>
          </a:solidFill>
          <a:ln w="12700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8" name="TextBox 27">
            <a:hlinkClick r:id="rId2" action="ppaction://hlinksldjump"/>
          </p:cNvPr>
          <p:cNvSpPr txBox="1"/>
          <p:nvPr userDrawn="1"/>
        </p:nvSpPr>
        <p:spPr>
          <a:xfrm>
            <a:off x="7391400" y="6595534"/>
            <a:ext cx="10358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Visão geral</a:t>
            </a:r>
            <a:endParaRPr lang="en-US" sz="1000" b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-purple: 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0"/>
            <a:ext cx="9162288" cy="6629400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311150" y="390524"/>
            <a:ext cx="8534400" cy="6238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8000999" y="76200"/>
            <a:ext cx="838201" cy="275451"/>
            <a:chOff x="6837090" y="2143164"/>
            <a:chExt cx="1806129" cy="614325"/>
          </a:xfrm>
        </p:grpSpPr>
        <p:sp>
          <p:nvSpPr>
            <p:cNvPr id="30" name="Rectangle 29"/>
            <p:cNvSpPr/>
            <p:nvPr/>
          </p:nvSpPr>
          <p:spPr>
            <a:xfrm>
              <a:off x="7165703" y="2143164"/>
              <a:ext cx="206375" cy="614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837090" y="2300287"/>
              <a:ext cx="206375" cy="457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562B73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484790" y="2357438"/>
              <a:ext cx="206375" cy="400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794352" y="2462213"/>
              <a:ext cx="206375" cy="2952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436844" y="2671763"/>
              <a:ext cx="206375" cy="85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112994" y="2571749"/>
              <a:ext cx="206375" cy="185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914400"/>
            <a:ext cx="7696200" cy="5334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buClr>
                <a:srgbClr val="660066"/>
              </a:buClr>
              <a:buFont typeface="+mj-lt"/>
              <a:buAutoNum type="arabicPeriod"/>
              <a:defRPr sz="2000"/>
            </a:lvl1pPr>
            <a:lvl2pPr marL="742950" indent="-285750">
              <a:buClr>
                <a:srgbClr val="660066"/>
              </a:buClr>
              <a:buSzPct val="100000"/>
              <a:buFont typeface="Wingdings" charset="2"/>
              <a:buChar char="§"/>
              <a:defRPr/>
            </a:lvl2pPr>
            <a:lvl3pPr marL="1143000" indent="-228600">
              <a:buClr>
                <a:srgbClr val="660066"/>
              </a:buClr>
              <a:buSzPct val="100000"/>
              <a:buFont typeface="Wingdings" charset="2"/>
              <a:buChar char="§"/>
              <a:defRPr/>
            </a:lvl3pPr>
            <a:lvl4pPr marL="1600200" indent="-228600">
              <a:buClr>
                <a:srgbClr val="660066"/>
              </a:buClr>
              <a:buSzPct val="100000"/>
              <a:buFont typeface="Wingdings" charset="2"/>
              <a:buChar char="§"/>
              <a:defRPr/>
            </a:lvl4pPr>
            <a:lvl5pPr marL="2057400" indent="-228600">
              <a:buClr>
                <a:srgbClr val="660066"/>
              </a:buClr>
              <a:buSzPct val="100000"/>
              <a:buFont typeface="Wingdings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3" name="TextBox 42"/>
          <p:cNvSpPr txBox="1"/>
          <p:nvPr userDrawn="1"/>
        </p:nvSpPr>
        <p:spPr>
          <a:xfrm>
            <a:off x="457200" y="457200"/>
            <a:ext cx="388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1200" dirty="0" smtClean="0">
                <a:solidFill>
                  <a:srgbClr val="562B73"/>
                </a:solidFill>
                <a:latin typeface="Segoe UI Semibold" pitchFamily="34" charset="0"/>
                <a:ea typeface="+mn-ea"/>
                <a:cs typeface="+mn-cs"/>
              </a:rPr>
              <a:t>Continuação do slide anterior</a:t>
            </a:r>
            <a:endParaRPr lang="en-US" sz="1200" kern="1200" dirty="0">
              <a:solidFill>
                <a:srgbClr val="562B73"/>
              </a:solidFill>
              <a:latin typeface="Segoe UI Semibold" pitchFamily="34" charset="0"/>
              <a:ea typeface="+mn-ea"/>
              <a:cs typeface="+mn-cs"/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215900" y="66675"/>
            <a:ext cx="33655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 spc="100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Exercício</a:t>
            </a:r>
            <a:endParaRPr lang="en-US" sz="1400" b="1" cap="all" spc="100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1400" b="1" cap="small" spc="1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 userDrawn="1"/>
        </p:nvSpPr>
        <p:spPr bwMode="auto">
          <a:xfrm rot="10800000">
            <a:off x="3556" y="6582424"/>
            <a:ext cx="9153144" cy="288276"/>
          </a:xfrm>
          <a:prstGeom prst="rect">
            <a:avLst/>
          </a:prstGeom>
          <a:solidFill>
            <a:srgbClr val="17375D"/>
          </a:solidFill>
          <a:ln w="12700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3" name="Slide Number Placeholder 5"/>
          <p:cNvSpPr txBox="1">
            <a:spLocks/>
          </p:cNvSpPr>
          <p:nvPr userDrawn="1"/>
        </p:nvSpPr>
        <p:spPr bwMode="auto">
          <a:xfrm>
            <a:off x="8551863" y="6583680"/>
            <a:ext cx="592137" cy="27432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EFFD1B-A510-45B0-BB7F-52AFFFB0EE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97380" y="6596125"/>
            <a:ext cx="414601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pt-BR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 base de dados integrada das DTN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 </a:t>
            </a:r>
            <a:r>
              <a:rPr lang="en-US" sz="10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Formação  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 2014</a:t>
            </a:r>
            <a:endParaRPr lang="en-US" sz="10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 userDrawn="1"/>
        </p:nvSpPr>
        <p:spPr bwMode="auto">
          <a:xfrm rot="10800000">
            <a:off x="7391400" y="6579705"/>
            <a:ext cx="1066800" cy="279132"/>
          </a:xfrm>
          <a:prstGeom prst="rect">
            <a:avLst/>
          </a:prstGeom>
          <a:solidFill>
            <a:srgbClr val="1E3F65"/>
          </a:solidFill>
          <a:ln w="12700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8" name="TextBox 27">
            <a:hlinkClick r:id="rId2" action="ppaction://hlinksldjump"/>
          </p:cNvPr>
          <p:cNvSpPr txBox="1"/>
          <p:nvPr userDrawn="1"/>
        </p:nvSpPr>
        <p:spPr>
          <a:xfrm>
            <a:off x="7391400" y="6595534"/>
            <a:ext cx="10358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Visão geral</a:t>
            </a:r>
            <a:endParaRPr lang="en-US" sz="1000" b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-orange: sing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0"/>
            <a:ext cx="9162288" cy="6629400"/>
          </a:xfrm>
          <a:prstGeom prst="rect">
            <a:avLst/>
          </a:prstGeom>
          <a:solidFill>
            <a:srgbClr val="C55F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311150" y="390524"/>
            <a:ext cx="8534400" cy="6238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8000999" y="76200"/>
            <a:ext cx="838201" cy="275451"/>
            <a:chOff x="6837090" y="2143164"/>
            <a:chExt cx="1806129" cy="614325"/>
          </a:xfrm>
        </p:grpSpPr>
        <p:sp>
          <p:nvSpPr>
            <p:cNvPr id="30" name="Rectangle 29"/>
            <p:cNvSpPr/>
            <p:nvPr/>
          </p:nvSpPr>
          <p:spPr>
            <a:xfrm>
              <a:off x="7165703" y="2143164"/>
              <a:ext cx="206375" cy="614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837090" y="2300287"/>
              <a:ext cx="206375" cy="457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562B73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484790" y="2357438"/>
              <a:ext cx="206375" cy="400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794352" y="2462213"/>
              <a:ext cx="206375" cy="2952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436844" y="2671763"/>
              <a:ext cx="206375" cy="85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112994" y="2571749"/>
              <a:ext cx="206375" cy="185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Title 17"/>
          <p:cNvSpPr>
            <a:spLocks noGrp="1"/>
          </p:cNvSpPr>
          <p:nvPr>
            <p:ph type="title"/>
          </p:nvPr>
        </p:nvSpPr>
        <p:spPr>
          <a:xfrm>
            <a:off x="304800" y="457200"/>
            <a:ext cx="8534400" cy="71596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C55F27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295400"/>
            <a:ext cx="7696200" cy="4953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buClr>
                <a:srgbClr val="C55F27"/>
              </a:buClr>
              <a:buFont typeface="+mj-lt"/>
              <a:buAutoNum type="arabicPeriod"/>
              <a:defRPr sz="2000"/>
            </a:lvl1pPr>
            <a:lvl2pPr marL="742950" indent="-285750">
              <a:buClr>
                <a:srgbClr val="C55F27"/>
              </a:buClr>
              <a:buSzPct val="100000"/>
              <a:buFont typeface="Wingdings" charset="2"/>
              <a:buChar char="§"/>
              <a:defRPr/>
            </a:lvl2pPr>
            <a:lvl3pPr marL="1143000" indent="-228600">
              <a:buClr>
                <a:srgbClr val="C55F27"/>
              </a:buClr>
              <a:buSzPct val="100000"/>
              <a:buFont typeface="Wingdings" charset="2"/>
              <a:buChar char="§"/>
              <a:defRPr/>
            </a:lvl3pPr>
            <a:lvl4pPr marL="1600200" indent="-228600">
              <a:buClr>
                <a:srgbClr val="C55F27"/>
              </a:buClr>
              <a:buSzPct val="100000"/>
              <a:buFont typeface="Wingdings" charset="2"/>
              <a:buChar char="§"/>
              <a:defRPr/>
            </a:lvl4pPr>
            <a:lvl5pPr marL="2057400" indent="-228600">
              <a:buClr>
                <a:srgbClr val="C55F27"/>
              </a:buClr>
              <a:buSzPct val="100000"/>
              <a:buFont typeface="Wingdings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1" name="Rectangle 40"/>
          <p:cNvSpPr/>
          <p:nvPr userDrawn="1"/>
        </p:nvSpPr>
        <p:spPr>
          <a:xfrm>
            <a:off x="215900" y="66675"/>
            <a:ext cx="33655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 spc="100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Exercício</a:t>
            </a:r>
            <a:endParaRPr lang="en-US" sz="1400" b="1" cap="all" spc="100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1400" b="1" cap="small" spc="1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 userDrawn="1"/>
        </p:nvSpPr>
        <p:spPr bwMode="auto">
          <a:xfrm rot="10800000">
            <a:off x="3556" y="6582424"/>
            <a:ext cx="9153144" cy="288276"/>
          </a:xfrm>
          <a:prstGeom prst="rect">
            <a:avLst/>
          </a:prstGeom>
          <a:solidFill>
            <a:srgbClr val="17375D"/>
          </a:solidFill>
          <a:ln w="12700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3" name="Slide Number Placeholder 5"/>
          <p:cNvSpPr txBox="1">
            <a:spLocks/>
          </p:cNvSpPr>
          <p:nvPr userDrawn="1"/>
        </p:nvSpPr>
        <p:spPr bwMode="auto">
          <a:xfrm>
            <a:off x="8551863" y="6583680"/>
            <a:ext cx="592137" cy="27432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EFFD1B-A510-45B0-BB7F-52AFFFB0EE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97380" y="6596125"/>
            <a:ext cx="414601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pt-BR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 base de dados integrada das DTN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 </a:t>
            </a:r>
            <a:r>
              <a:rPr lang="en-US" sz="10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Formação  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 2014</a:t>
            </a:r>
            <a:endParaRPr lang="en-US" sz="10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 userDrawn="1"/>
        </p:nvSpPr>
        <p:spPr bwMode="auto">
          <a:xfrm rot="10800000">
            <a:off x="7391400" y="6579705"/>
            <a:ext cx="1066800" cy="279132"/>
          </a:xfrm>
          <a:prstGeom prst="rect">
            <a:avLst/>
          </a:prstGeom>
          <a:solidFill>
            <a:srgbClr val="1E3F65"/>
          </a:solidFill>
          <a:ln w="12700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8" name="TextBox 27">
            <a:hlinkClick r:id="rId2" action="ppaction://hlinksldjump"/>
          </p:cNvPr>
          <p:cNvSpPr txBox="1"/>
          <p:nvPr userDrawn="1"/>
        </p:nvSpPr>
        <p:spPr>
          <a:xfrm>
            <a:off x="7391400" y="6595534"/>
            <a:ext cx="10358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Visão geral</a:t>
            </a:r>
            <a:endParaRPr lang="en-US" sz="1000" b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-orange: fi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62288" cy="6629400"/>
          </a:xfrm>
          <a:prstGeom prst="rect">
            <a:avLst/>
          </a:prstGeom>
          <a:solidFill>
            <a:srgbClr val="C55F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311150" y="390524"/>
            <a:ext cx="8534400" cy="6238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8000999" y="76200"/>
            <a:ext cx="838201" cy="275451"/>
            <a:chOff x="6837090" y="2143164"/>
            <a:chExt cx="1806129" cy="614325"/>
          </a:xfrm>
        </p:grpSpPr>
        <p:sp>
          <p:nvSpPr>
            <p:cNvPr id="6" name="Rectangle 5"/>
            <p:cNvSpPr/>
            <p:nvPr/>
          </p:nvSpPr>
          <p:spPr>
            <a:xfrm>
              <a:off x="7165703" y="2143164"/>
              <a:ext cx="206375" cy="614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7090" y="2300287"/>
              <a:ext cx="206375" cy="457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562B73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484790" y="2357438"/>
              <a:ext cx="206375" cy="400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794352" y="2462213"/>
              <a:ext cx="206375" cy="2952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436844" y="2671763"/>
              <a:ext cx="206375" cy="85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112994" y="2571749"/>
              <a:ext cx="206375" cy="185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itle 17"/>
          <p:cNvSpPr>
            <a:spLocks noGrp="1"/>
          </p:cNvSpPr>
          <p:nvPr>
            <p:ph type="title"/>
          </p:nvPr>
        </p:nvSpPr>
        <p:spPr>
          <a:xfrm>
            <a:off x="304800" y="457200"/>
            <a:ext cx="8534400" cy="71596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C55F27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295400"/>
            <a:ext cx="7696200" cy="4953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buClr>
                <a:srgbClr val="C55F27"/>
              </a:buClr>
              <a:buFont typeface="+mj-lt"/>
              <a:buAutoNum type="arabicPeriod"/>
              <a:defRPr sz="2000"/>
            </a:lvl1pPr>
            <a:lvl2pPr marL="742950" indent="-285750">
              <a:buClr>
                <a:srgbClr val="C55F27"/>
              </a:buClr>
              <a:buSzPct val="100000"/>
              <a:buFont typeface="Wingdings" charset="2"/>
              <a:buChar char="§"/>
              <a:defRPr/>
            </a:lvl2pPr>
            <a:lvl3pPr marL="1143000" indent="-228600">
              <a:buClr>
                <a:srgbClr val="C55F27"/>
              </a:buClr>
              <a:buSzPct val="100000"/>
              <a:buFont typeface="Wingdings" charset="2"/>
              <a:buChar char="§"/>
              <a:defRPr/>
            </a:lvl3pPr>
            <a:lvl4pPr marL="1600200" indent="-228600">
              <a:buClr>
                <a:srgbClr val="C55F27"/>
              </a:buClr>
              <a:buSzPct val="100000"/>
              <a:buFont typeface="Wingdings" charset="2"/>
              <a:buChar char="§"/>
              <a:defRPr/>
            </a:lvl4pPr>
            <a:lvl5pPr marL="2057400" indent="-228600">
              <a:buClr>
                <a:srgbClr val="C55F27"/>
              </a:buClr>
              <a:buSzPct val="100000"/>
              <a:buFont typeface="Wingdings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4724400" y="6169223"/>
            <a:ext cx="3962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kern="1200" dirty="0" smtClean="0">
                <a:solidFill>
                  <a:srgbClr val="C55F27"/>
                </a:solidFill>
                <a:latin typeface="Segoe UI Semibold" pitchFamily="34" charset="0"/>
                <a:ea typeface="+mn-ea"/>
                <a:cs typeface="+mn-cs"/>
              </a:rPr>
              <a:t>Continuação no próximo slide</a:t>
            </a:r>
          </a:p>
          <a:p>
            <a:pPr algn="r"/>
            <a:endParaRPr lang="en-US" sz="1400" dirty="0">
              <a:solidFill>
                <a:srgbClr val="C55F27"/>
              </a:solidFill>
              <a:latin typeface="Segoe UI Semibold" pitchFamily="34" charset="0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215900" y="66675"/>
            <a:ext cx="33655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 spc="100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Exercício</a:t>
            </a:r>
            <a:endParaRPr lang="en-US" sz="1400" b="1" cap="all" spc="100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1400" b="1" cap="small" spc="1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 userDrawn="1"/>
        </p:nvSpPr>
        <p:spPr bwMode="auto">
          <a:xfrm rot="10800000">
            <a:off x="3556" y="6582424"/>
            <a:ext cx="9153144" cy="288276"/>
          </a:xfrm>
          <a:prstGeom prst="rect">
            <a:avLst/>
          </a:prstGeom>
          <a:solidFill>
            <a:srgbClr val="17375D"/>
          </a:solidFill>
          <a:ln w="12700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4" name="Slide Number Placeholder 5"/>
          <p:cNvSpPr txBox="1">
            <a:spLocks/>
          </p:cNvSpPr>
          <p:nvPr userDrawn="1"/>
        </p:nvSpPr>
        <p:spPr bwMode="auto">
          <a:xfrm>
            <a:off x="8551863" y="6583680"/>
            <a:ext cx="592137" cy="27432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EFFD1B-A510-45B0-BB7F-52AFFFB0EE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197380" y="6596125"/>
            <a:ext cx="414601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pt-BR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 base de dados integrada das DTN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 </a:t>
            </a:r>
            <a:r>
              <a:rPr lang="en-US" sz="10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Formação  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 2014</a:t>
            </a:r>
            <a:endParaRPr lang="en-US" sz="10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 userDrawn="1"/>
        </p:nvSpPr>
        <p:spPr bwMode="auto">
          <a:xfrm rot="10800000">
            <a:off x="7391400" y="6579705"/>
            <a:ext cx="1066800" cy="279132"/>
          </a:xfrm>
          <a:prstGeom prst="rect">
            <a:avLst/>
          </a:prstGeom>
          <a:solidFill>
            <a:srgbClr val="1E3F65"/>
          </a:solidFill>
          <a:ln w="12700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1" name="TextBox 30">
            <a:hlinkClick r:id="rId2" action="ppaction://hlinksldjump"/>
          </p:cNvPr>
          <p:cNvSpPr txBox="1"/>
          <p:nvPr userDrawn="1"/>
        </p:nvSpPr>
        <p:spPr>
          <a:xfrm>
            <a:off x="7391400" y="6595534"/>
            <a:ext cx="10358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Visão geral</a:t>
            </a:r>
            <a:endParaRPr lang="en-US" sz="1000" b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-orange: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62288" cy="6629400"/>
          </a:xfrm>
          <a:prstGeom prst="rect">
            <a:avLst/>
          </a:prstGeom>
          <a:solidFill>
            <a:srgbClr val="C55F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311150" y="390524"/>
            <a:ext cx="8534400" cy="6238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8000999" y="76200"/>
            <a:ext cx="838201" cy="275451"/>
            <a:chOff x="6837090" y="2143164"/>
            <a:chExt cx="1806129" cy="614325"/>
          </a:xfrm>
        </p:grpSpPr>
        <p:sp>
          <p:nvSpPr>
            <p:cNvPr id="6" name="Rectangle 5"/>
            <p:cNvSpPr/>
            <p:nvPr/>
          </p:nvSpPr>
          <p:spPr>
            <a:xfrm>
              <a:off x="7165703" y="2143164"/>
              <a:ext cx="206375" cy="614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7090" y="2300287"/>
              <a:ext cx="206375" cy="457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562B73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484790" y="2357438"/>
              <a:ext cx="206375" cy="400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794352" y="2462213"/>
              <a:ext cx="206375" cy="2952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436844" y="2671763"/>
              <a:ext cx="206375" cy="85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112994" y="2571749"/>
              <a:ext cx="206375" cy="185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914400"/>
            <a:ext cx="7696200" cy="5334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buClr>
                <a:srgbClr val="C55F27"/>
              </a:buClr>
              <a:buFont typeface="+mj-lt"/>
              <a:buAutoNum type="arabicPeriod"/>
              <a:defRPr sz="2000"/>
            </a:lvl1pPr>
            <a:lvl2pPr marL="742950" indent="-285750">
              <a:buClr>
                <a:srgbClr val="C55F27"/>
              </a:buClr>
              <a:buSzPct val="100000"/>
              <a:buFont typeface="Wingdings" charset="2"/>
              <a:buChar char="§"/>
              <a:defRPr/>
            </a:lvl2pPr>
            <a:lvl3pPr marL="1143000" indent="-228600">
              <a:buClr>
                <a:srgbClr val="C55F27"/>
              </a:buClr>
              <a:buSzPct val="100000"/>
              <a:buFont typeface="Wingdings" charset="2"/>
              <a:buChar char="§"/>
              <a:defRPr/>
            </a:lvl3pPr>
            <a:lvl4pPr marL="1600200" indent="-228600">
              <a:buClr>
                <a:srgbClr val="C55F27"/>
              </a:buClr>
              <a:buSzPct val="100000"/>
              <a:buFont typeface="Wingdings" charset="2"/>
              <a:buChar char="§"/>
              <a:defRPr/>
            </a:lvl4pPr>
            <a:lvl5pPr marL="2057400" indent="-228600">
              <a:buClr>
                <a:srgbClr val="C55F27"/>
              </a:buClr>
              <a:buSzPct val="100000"/>
              <a:buFont typeface="Wingdings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457200" y="457200"/>
            <a:ext cx="388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1200" dirty="0" smtClean="0">
                <a:solidFill>
                  <a:srgbClr val="C55F27"/>
                </a:solidFill>
                <a:latin typeface="Segoe UI Semibold" pitchFamily="34" charset="0"/>
                <a:ea typeface="+mn-ea"/>
                <a:cs typeface="+mn-cs"/>
              </a:rPr>
              <a:t>Continuação do slide anterior</a:t>
            </a:r>
            <a:endParaRPr lang="en-US" sz="1200" kern="1200" dirty="0">
              <a:solidFill>
                <a:srgbClr val="C55F27"/>
              </a:solidFill>
              <a:latin typeface="Segoe UI Semibold" pitchFamily="34" charset="0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724400" y="6169223"/>
            <a:ext cx="396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kern="1200" dirty="0" smtClean="0">
                <a:solidFill>
                  <a:srgbClr val="C55F27"/>
                </a:solidFill>
                <a:latin typeface="Segoe UI Semibold" pitchFamily="34" charset="0"/>
                <a:ea typeface="+mn-ea"/>
                <a:cs typeface="+mn-cs"/>
              </a:rPr>
              <a:t>Continuação no próximo slide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215900" y="66675"/>
            <a:ext cx="33655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 spc="100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Exercício</a:t>
            </a:r>
            <a:endParaRPr lang="en-US" sz="1400" b="1" cap="all" spc="100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1400" b="1" cap="small" spc="1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 userDrawn="1"/>
        </p:nvSpPr>
        <p:spPr bwMode="auto">
          <a:xfrm rot="10800000">
            <a:off x="3556" y="6582424"/>
            <a:ext cx="9153144" cy="288276"/>
          </a:xfrm>
          <a:prstGeom prst="rect">
            <a:avLst/>
          </a:prstGeom>
          <a:solidFill>
            <a:srgbClr val="17375D"/>
          </a:solidFill>
          <a:ln w="12700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4" name="Slide Number Placeholder 5"/>
          <p:cNvSpPr txBox="1">
            <a:spLocks/>
          </p:cNvSpPr>
          <p:nvPr userDrawn="1"/>
        </p:nvSpPr>
        <p:spPr bwMode="auto">
          <a:xfrm>
            <a:off x="8551863" y="6583680"/>
            <a:ext cx="592137" cy="27432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EFFD1B-A510-45B0-BB7F-52AFFFB0EE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197380" y="6596125"/>
            <a:ext cx="414601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pt-BR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 base de dados integrada das DTN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 </a:t>
            </a:r>
            <a:r>
              <a:rPr lang="en-US" sz="10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Formação  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 2014</a:t>
            </a:r>
            <a:endParaRPr lang="en-US" sz="10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 userDrawn="1"/>
        </p:nvSpPr>
        <p:spPr bwMode="auto">
          <a:xfrm rot="10800000">
            <a:off x="7391400" y="6579705"/>
            <a:ext cx="1066800" cy="279132"/>
          </a:xfrm>
          <a:prstGeom prst="rect">
            <a:avLst/>
          </a:prstGeom>
          <a:solidFill>
            <a:srgbClr val="1E3F65"/>
          </a:solidFill>
          <a:ln w="12700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1" name="TextBox 30">
            <a:hlinkClick r:id="rId2" action="ppaction://hlinksldjump"/>
          </p:cNvPr>
          <p:cNvSpPr txBox="1"/>
          <p:nvPr userDrawn="1"/>
        </p:nvSpPr>
        <p:spPr>
          <a:xfrm>
            <a:off x="7391400" y="6595534"/>
            <a:ext cx="10358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Visão geral</a:t>
            </a:r>
            <a:endParaRPr lang="en-US" sz="1000" b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-orange: 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62288" cy="6629400"/>
          </a:xfrm>
          <a:prstGeom prst="rect">
            <a:avLst/>
          </a:prstGeom>
          <a:solidFill>
            <a:srgbClr val="C55F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311150" y="390524"/>
            <a:ext cx="8534400" cy="6238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8000999" y="76200"/>
            <a:ext cx="838201" cy="275451"/>
            <a:chOff x="6837090" y="2143164"/>
            <a:chExt cx="1806129" cy="614325"/>
          </a:xfrm>
        </p:grpSpPr>
        <p:sp>
          <p:nvSpPr>
            <p:cNvPr id="6" name="Rectangle 5"/>
            <p:cNvSpPr/>
            <p:nvPr/>
          </p:nvSpPr>
          <p:spPr>
            <a:xfrm>
              <a:off x="7165703" y="2143164"/>
              <a:ext cx="206375" cy="614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7090" y="2300287"/>
              <a:ext cx="206375" cy="457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562B73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484790" y="2357438"/>
              <a:ext cx="206375" cy="400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794352" y="2462213"/>
              <a:ext cx="206375" cy="2952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436844" y="2671763"/>
              <a:ext cx="206375" cy="85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112994" y="2571749"/>
              <a:ext cx="206375" cy="185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914400"/>
            <a:ext cx="7696200" cy="5334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buClr>
                <a:srgbClr val="C55F27"/>
              </a:buClr>
              <a:buFont typeface="+mj-lt"/>
              <a:buAutoNum type="arabicPeriod"/>
              <a:defRPr sz="2000"/>
            </a:lvl1pPr>
            <a:lvl2pPr marL="742950" indent="-285750">
              <a:buClr>
                <a:srgbClr val="C55F27"/>
              </a:buClr>
              <a:buSzPct val="100000"/>
              <a:buFont typeface="Wingdings" charset="2"/>
              <a:buChar char="§"/>
              <a:defRPr/>
            </a:lvl2pPr>
            <a:lvl3pPr marL="1143000" indent="-228600">
              <a:buClr>
                <a:srgbClr val="C55F27"/>
              </a:buClr>
              <a:buSzPct val="100000"/>
              <a:buFont typeface="Wingdings" charset="2"/>
              <a:buChar char="§"/>
              <a:defRPr/>
            </a:lvl3pPr>
            <a:lvl4pPr marL="1600200" indent="-228600">
              <a:buClr>
                <a:srgbClr val="C55F27"/>
              </a:buClr>
              <a:buSzPct val="100000"/>
              <a:buFont typeface="Wingdings" charset="2"/>
              <a:buChar char="§"/>
              <a:defRPr/>
            </a:lvl4pPr>
            <a:lvl5pPr marL="2057400" indent="-228600">
              <a:buClr>
                <a:srgbClr val="C55F27"/>
              </a:buClr>
              <a:buSzPct val="100000"/>
              <a:buFont typeface="Wingdings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457200" y="457200"/>
            <a:ext cx="388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1200" dirty="0" smtClean="0">
                <a:solidFill>
                  <a:srgbClr val="C55F27"/>
                </a:solidFill>
                <a:latin typeface="Segoe UI Semibold" pitchFamily="34" charset="0"/>
                <a:ea typeface="+mn-ea"/>
                <a:cs typeface="+mn-cs"/>
              </a:rPr>
              <a:t>Continuação do slide anterior</a:t>
            </a:r>
            <a:endParaRPr lang="en-US" sz="1200" kern="1200" dirty="0">
              <a:solidFill>
                <a:srgbClr val="C55F27"/>
              </a:solidFill>
              <a:latin typeface="Segoe UI Semibold" pitchFamily="34" charset="0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215900" y="66675"/>
            <a:ext cx="33655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 spc="100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Exercício</a:t>
            </a:r>
            <a:endParaRPr lang="en-US" sz="1400" b="1" cap="all" spc="100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1400" b="1" cap="small" spc="1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 userDrawn="1"/>
        </p:nvSpPr>
        <p:spPr bwMode="auto">
          <a:xfrm rot="10800000">
            <a:off x="3556" y="6582424"/>
            <a:ext cx="9153144" cy="288276"/>
          </a:xfrm>
          <a:prstGeom prst="rect">
            <a:avLst/>
          </a:prstGeom>
          <a:solidFill>
            <a:srgbClr val="17375D"/>
          </a:solidFill>
          <a:ln w="12700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3" name="Slide Number Placeholder 5"/>
          <p:cNvSpPr txBox="1">
            <a:spLocks/>
          </p:cNvSpPr>
          <p:nvPr userDrawn="1"/>
        </p:nvSpPr>
        <p:spPr bwMode="auto">
          <a:xfrm>
            <a:off x="8551863" y="6583680"/>
            <a:ext cx="592137" cy="27432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EFFD1B-A510-45B0-BB7F-52AFFFB0EE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197380" y="6596125"/>
            <a:ext cx="414601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pt-BR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 base de dados integrada das DTN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 </a:t>
            </a:r>
            <a:r>
              <a:rPr lang="en-US" sz="10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Formação  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 2014</a:t>
            </a:r>
            <a:endParaRPr lang="en-US" sz="10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 userDrawn="1"/>
        </p:nvSpPr>
        <p:spPr bwMode="auto">
          <a:xfrm rot="10800000">
            <a:off x="7391400" y="6579705"/>
            <a:ext cx="1066800" cy="279132"/>
          </a:xfrm>
          <a:prstGeom prst="rect">
            <a:avLst/>
          </a:prstGeom>
          <a:solidFill>
            <a:srgbClr val="1E3F65"/>
          </a:solidFill>
          <a:ln w="12700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0" name="TextBox 29">
            <a:hlinkClick r:id="rId2" action="ppaction://hlinksldjump"/>
          </p:cNvPr>
          <p:cNvSpPr txBox="1"/>
          <p:nvPr userDrawn="1"/>
        </p:nvSpPr>
        <p:spPr>
          <a:xfrm>
            <a:off x="7391400" y="6595534"/>
            <a:ext cx="10358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Visão geral</a:t>
            </a:r>
            <a:endParaRPr lang="en-US" sz="1000" b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-green: sing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62288" cy="6629400"/>
          </a:xfrm>
          <a:prstGeom prst="rect">
            <a:avLst/>
          </a:prstGeom>
          <a:solidFill>
            <a:srgbClr val="5988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311150" y="390524"/>
            <a:ext cx="8534400" cy="6238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8000999" y="76200"/>
            <a:ext cx="838201" cy="275451"/>
            <a:chOff x="6837090" y="2143164"/>
            <a:chExt cx="1806129" cy="614325"/>
          </a:xfrm>
        </p:grpSpPr>
        <p:sp>
          <p:nvSpPr>
            <p:cNvPr id="6" name="Rectangle 5"/>
            <p:cNvSpPr/>
            <p:nvPr/>
          </p:nvSpPr>
          <p:spPr>
            <a:xfrm>
              <a:off x="7165703" y="2143164"/>
              <a:ext cx="206375" cy="614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7090" y="2300287"/>
              <a:ext cx="206375" cy="457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562B73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484790" y="2357438"/>
              <a:ext cx="206375" cy="400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794352" y="2462213"/>
              <a:ext cx="206375" cy="2952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436844" y="2671763"/>
              <a:ext cx="206375" cy="85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112994" y="2571749"/>
              <a:ext cx="206375" cy="185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itle 17"/>
          <p:cNvSpPr>
            <a:spLocks noGrp="1"/>
          </p:cNvSpPr>
          <p:nvPr>
            <p:ph type="title"/>
          </p:nvPr>
        </p:nvSpPr>
        <p:spPr>
          <a:xfrm>
            <a:off x="304800" y="457200"/>
            <a:ext cx="8534400" cy="71596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59884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295400"/>
            <a:ext cx="7696200" cy="4953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buClr>
                <a:srgbClr val="598841"/>
              </a:buClr>
              <a:buFont typeface="+mj-lt"/>
              <a:buAutoNum type="arabicPeriod"/>
              <a:defRPr sz="2000"/>
            </a:lvl1pPr>
            <a:lvl2pPr marL="742950" indent="-285750">
              <a:buClr>
                <a:srgbClr val="598841"/>
              </a:buClr>
              <a:buSzPct val="100000"/>
              <a:buFont typeface="Wingdings" charset="2"/>
              <a:buChar char="§"/>
              <a:defRPr/>
            </a:lvl2pPr>
            <a:lvl3pPr marL="1143000" indent="-228600">
              <a:buClr>
                <a:srgbClr val="598841"/>
              </a:buClr>
              <a:buSzPct val="100000"/>
              <a:buFont typeface="Wingdings" charset="2"/>
              <a:buChar char="§"/>
              <a:defRPr/>
            </a:lvl3pPr>
            <a:lvl4pPr marL="1600200" indent="-228600">
              <a:buClr>
                <a:srgbClr val="598841"/>
              </a:buClr>
              <a:buSzPct val="100000"/>
              <a:buFont typeface="Wingdings" charset="2"/>
              <a:buChar char="§"/>
              <a:defRPr/>
            </a:lvl4pPr>
            <a:lvl5pPr marL="2057400" indent="-228600">
              <a:buClr>
                <a:srgbClr val="598841"/>
              </a:buClr>
              <a:buSzPct val="100000"/>
              <a:buFont typeface="Wingdings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215900" y="66675"/>
            <a:ext cx="33655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 spc="100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Exercício</a:t>
            </a:r>
            <a:endParaRPr lang="en-US" sz="1400" b="1" cap="all" spc="100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1400" b="1" cap="small" spc="1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 userDrawn="1"/>
        </p:nvSpPr>
        <p:spPr bwMode="auto">
          <a:xfrm rot="10800000">
            <a:off x="3556" y="6582424"/>
            <a:ext cx="9153144" cy="288276"/>
          </a:xfrm>
          <a:prstGeom prst="rect">
            <a:avLst/>
          </a:prstGeom>
          <a:solidFill>
            <a:srgbClr val="17375D"/>
          </a:solidFill>
          <a:ln w="12700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2" name="Slide Number Placeholder 5"/>
          <p:cNvSpPr txBox="1">
            <a:spLocks/>
          </p:cNvSpPr>
          <p:nvPr userDrawn="1"/>
        </p:nvSpPr>
        <p:spPr bwMode="auto">
          <a:xfrm>
            <a:off x="8551863" y="6583680"/>
            <a:ext cx="592137" cy="27432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EFFD1B-A510-45B0-BB7F-52AFFFB0EE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197380" y="6596125"/>
            <a:ext cx="414601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pt-BR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 base de dados integrada das DTN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 </a:t>
            </a:r>
            <a:r>
              <a:rPr lang="en-US" sz="10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Formação  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 2014</a:t>
            </a:r>
            <a:endParaRPr lang="en-US" sz="10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 userDrawn="1"/>
        </p:nvSpPr>
        <p:spPr bwMode="auto">
          <a:xfrm rot="10800000">
            <a:off x="7391400" y="6579705"/>
            <a:ext cx="1066800" cy="279132"/>
          </a:xfrm>
          <a:prstGeom prst="rect">
            <a:avLst/>
          </a:prstGeom>
          <a:solidFill>
            <a:srgbClr val="1E3F65"/>
          </a:solidFill>
          <a:ln w="12700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6" name="TextBox 25">
            <a:hlinkClick r:id="rId2" action="ppaction://hlinksldjump"/>
          </p:cNvPr>
          <p:cNvSpPr txBox="1"/>
          <p:nvPr userDrawn="1"/>
        </p:nvSpPr>
        <p:spPr>
          <a:xfrm>
            <a:off x="7391400" y="6595534"/>
            <a:ext cx="10358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Visão geral</a:t>
            </a:r>
            <a:endParaRPr lang="en-US" sz="1000" b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-green: firs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0"/>
            <a:ext cx="9162288" cy="6629400"/>
          </a:xfrm>
          <a:prstGeom prst="rect">
            <a:avLst/>
          </a:prstGeom>
          <a:solidFill>
            <a:srgbClr val="5988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311150" y="390524"/>
            <a:ext cx="8534400" cy="6238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8000999" y="76200"/>
            <a:ext cx="838201" cy="275451"/>
            <a:chOff x="6837090" y="2143164"/>
            <a:chExt cx="1806129" cy="614325"/>
          </a:xfrm>
        </p:grpSpPr>
        <p:sp>
          <p:nvSpPr>
            <p:cNvPr id="25" name="Rectangle 24"/>
            <p:cNvSpPr/>
            <p:nvPr/>
          </p:nvSpPr>
          <p:spPr>
            <a:xfrm>
              <a:off x="7165703" y="2143164"/>
              <a:ext cx="206375" cy="614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837090" y="2300287"/>
              <a:ext cx="206375" cy="457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562B73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484790" y="2357438"/>
              <a:ext cx="206375" cy="400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794352" y="2462213"/>
              <a:ext cx="206375" cy="2952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436844" y="2671763"/>
              <a:ext cx="206375" cy="85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112994" y="2571749"/>
              <a:ext cx="206375" cy="185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1" name="Title 17"/>
          <p:cNvSpPr>
            <a:spLocks noGrp="1"/>
          </p:cNvSpPr>
          <p:nvPr>
            <p:ph type="title"/>
          </p:nvPr>
        </p:nvSpPr>
        <p:spPr>
          <a:xfrm>
            <a:off x="304800" y="457200"/>
            <a:ext cx="8534400" cy="71596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59884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295400"/>
            <a:ext cx="7696200" cy="4953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buClr>
                <a:srgbClr val="598841"/>
              </a:buClr>
              <a:buFont typeface="+mj-lt"/>
              <a:buAutoNum type="arabicPeriod"/>
              <a:defRPr sz="2000"/>
            </a:lvl1pPr>
            <a:lvl2pPr marL="742950" indent="-285750">
              <a:buClr>
                <a:srgbClr val="598841"/>
              </a:buClr>
              <a:buSzPct val="100000"/>
              <a:buFont typeface="Wingdings" charset="2"/>
              <a:buChar char="§"/>
              <a:defRPr/>
            </a:lvl2pPr>
            <a:lvl3pPr marL="1143000" indent="-228600">
              <a:buClr>
                <a:srgbClr val="598841"/>
              </a:buClr>
              <a:buSzPct val="100000"/>
              <a:buFont typeface="Wingdings" charset="2"/>
              <a:buChar char="§"/>
              <a:defRPr/>
            </a:lvl3pPr>
            <a:lvl4pPr marL="1600200" indent="-228600">
              <a:buClr>
                <a:srgbClr val="598841"/>
              </a:buClr>
              <a:buSzPct val="100000"/>
              <a:buFont typeface="Wingdings" charset="2"/>
              <a:buChar char="§"/>
              <a:defRPr/>
            </a:lvl4pPr>
            <a:lvl5pPr marL="2057400" indent="-228600">
              <a:buClr>
                <a:srgbClr val="598841"/>
              </a:buClr>
              <a:buSzPct val="100000"/>
              <a:buFont typeface="Wingdings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9" name="TextBox 38"/>
          <p:cNvSpPr txBox="1"/>
          <p:nvPr userDrawn="1"/>
        </p:nvSpPr>
        <p:spPr>
          <a:xfrm>
            <a:off x="4724400" y="6169223"/>
            <a:ext cx="396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kern="1200" dirty="0" smtClean="0">
                <a:solidFill>
                  <a:srgbClr val="598841"/>
                </a:solidFill>
                <a:latin typeface="Segoe UI Semibold" pitchFamily="34" charset="0"/>
                <a:ea typeface="+mn-ea"/>
                <a:cs typeface="+mn-cs"/>
              </a:rPr>
              <a:t>Continuação no próximo slide</a:t>
            </a:r>
          </a:p>
        </p:txBody>
      </p:sp>
      <p:sp>
        <p:nvSpPr>
          <p:cNvPr id="37" name="Rectangle 36"/>
          <p:cNvSpPr/>
          <p:nvPr userDrawn="1"/>
        </p:nvSpPr>
        <p:spPr>
          <a:xfrm>
            <a:off x="215900" y="66675"/>
            <a:ext cx="33655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 spc="100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Exercício</a:t>
            </a:r>
            <a:endParaRPr lang="en-US" sz="1400" b="1" cap="all" spc="100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1400" b="1" cap="small" spc="1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 userDrawn="1"/>
        </p:nvSpPr>
        <p:spPr bwMode="auto">
          <a:xfrm rot="10800000">
            <a:off x="3556" y="6582424"/>
            <a:ext cx="9153144" cy="288276"/>
          </a:xfrm>
          <a:prstGeom prst="rect">
            <a:avLst/>
          </a:prstGeom>
          <a:solidFill>
            <a:srgbClr val="17375D"/>
          </a:solidFill>
          <a:ln w="12700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3" name="Slide Number Placeholder 5"/>
          <p:cNvSpPr txBox="1">
            <a:spLocks/>
          </p:cNvSpPr>
          <p:nvPr userDrawn="1"/>
        </p:nvSpPr>
        <p:spPr bwMode="auto">
          <a:xfrm>
            <a:off x="8551863" y="6583680"/>
            <a:ext cx="592137" cy="27432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EFFD1B-A510-45B0-BB7F-52AFFFB0EE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 userDrawn="1"/>
        </p:nvSpPr>
        <p:spPr>
          <a:xfrm>
            <a:off x="197380" y="6596125"/>
            <a:ext cx="414601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pt-BR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 base de dados integrada das DTN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 </a:t>
            </a:r>
            <a:r>
              <a:rPr lang="en-US" sz="10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Formação  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 2014</a:t>
            </a:r>
            <a:endParaRPr lang="en-US" sz="10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Rectangle 37"/>
          <p:cNvSpPr>
            <a:spLocks noChangeArrowheads="1"/>
          </p:cNvSpPr>
          <p:nvPr userDrawn="1"/>
        </p:nvSpPr>
        <p:spPr bwMode="auto">
          <a:xfrm rot="10800000">
            <a:off x="7391400" y="6579705"/>
            <a:ext cx="1066800" cy="279132"/>
          </a:xfrm>
          <a:prstGeom prst="rect">
            <a:avLst/>
          </a:prstGeom>
          <a:solidFill>
            <a:srgbClr val="1E3F65"/>
          </a:solidFill>
          <a:ln w="12700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2" name="TextBox 41">
            <a:hlinkClick r:id="rId2" action="ppaction://hlinksldjump"/>
          </p:cNvPr>
          <p:cNvSpPr txBox="1"/>
          <p:nvPr userDrawn="1"/>
        </p:nvSpPr>
        <p:spPr>
          <a:xfrm>
            <a:off x="7391400" y="6595534"/>
            <a:ext cx="10358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Visão geral</a:t>
            </a:r>
            <a:endParaRPr lang="en-US" sz="1000" b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9759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-green: midd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62288" cy="6629400"/>
          </a:xfrm>
          <a:prstGeom prst="rect">
            <a:avLst/>
          </a:prstGeom>
          <a:solidFill>
            <a:srgbClr val="5988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11150" y="390524"/>
            <a:ext cx="8534400" cy="6238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8000999" y="76200"/>
            <a:ext cx="838201" cy="275451"/>
            <a:chOff x="6837090" y="2143164"/>
            <a:chExt cx="1806129" cy="614325"/>
          </a:xfrm>
        </p:grpSpPr>
        <p:sp>
          <p:nvSpPr>
            <p:cNvPr id="7" name="Rectangle 6"/>
            <p:cNvSpPr/>
            <p:nvPr/>
          </p:nvSpPr>
          <p:spPr>
            <a:xfrm>
              <a:off x="7165703" y="2143164"/>
              <a:ext cx="206375" cy="614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837090" y="2300287"/>
              <a:ext cx="206375" cy="457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562B73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484790" y="2357438"/>
              <a:ext cx="206375" cy="400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94352" y="2462213"/>
              <a:ext cx="206375" cy="2952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436844" y="2671763"/>
              <a:ext cx="206375" cy="85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112994" y="2571749"/>
              <a:ext cx="206375" cy="185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914400"/>
            <a:ext cx="7696200" cy="5334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buClr>
                <a:srgbClr val="598841"/>
              </a:buClr>
              <a:buFont typeface="+mj-lt"/>
              <a:buAutoNum type="arabicPeriod"/>
              <a:defRPr sz="2000"/>
            </a:lvl1pPr>
            <a:lvl2pPr marL="742950" indent="-285750">
              <a:buClr>
                <a:srgbClr val="598841"/>
              </a:buClr>
              <a:buSzPct val="100000"/>
              <a:buFont typeface="Wingdings" charset="2"/>
              <a:buChar char="§"/>
              <a:defRPr/>
            </a:lvl2pPr>
            <a:lvl3pPr marL="1143000" indent="-228600">
              <a:buClr>
                <a:srgbClr val="598841"/>
              </a:buClr>
              <a:buSzPct val="100000"/>
              <a:buFont typeface="Wingdings" charset="2"/>
              <a:buChar char="§"/>
              <a:defRPr/>
            </a:lvl3pPr>
            <a:lvl4pPr marL="1600200" indent="-228600">
              <a:buClr>
                <a:srgbClr val="598841"/>
              </a:buClr>
              <a:buSzPct val="100000"/>
              <a:buFont typeface="Wingdings" charset="2"/>
              <a:buChar char="§"/>
              <a:defRPr/>
            </a:lvl4pPr>
            <a:lvl5pPr marL="2057400" indent="-228600">
              <a:buClr>
                <a:srgbClr val="598841"/>
              </a:buClr>
              <a:buSzPct val="100000"/>
              <a:buFont typeface="Wingdings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457200" y="457200"/>
            <a:ext cx="388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1200" dirty="0" smtClean="0">
                <a:solidFill>
                  <a:srgbClr val="598841"/>
                </a:solidFill>
                <a:latin typeface="Segoe UI Semibold" pitchFamily="34" charset="0"/>
                <a:ea typeface="+mn-ea"/>
                <a:cs typeface="+mn-cs"/>
              </a:rPr>
              <a:t>Continuação do slide anterior</a:t>
            </a:r>
            <a:endParaRPr lang="en-US" sz="1200" kern="1200" dirty="0">
              <a:solidFill>
                <a:srgbClr val="598841"/>
              </a:solidFill>
              <a:latin typeface="Segoe UI Semibold" pitchFamily="34" charset="0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4724400" y="6169223"/>
            <a:ext cx="396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kern="1200" dirty="0" smtClean="0">
                <a:solidFill>
                  <a:srgbClr val="598841"/>
                </a:solidFill>
                <a:latin typeface="Segoe UI Semibold" pitchFamily="34" charset="0"/>
                <a:ea typeface="+mn-ea"/>
                <a:cs typeface="+mn-cs"/>
              </a:rPr>
              <a:t>Continuação no próximo slide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215900" y="66675"/>
            <a:ext cx="33655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 spc="100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Exercício</a:t>
            </a:r>
            <a:endParaRPr lang="en-US" sz="1400" b="1" cap="all" spc="100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1400" b="1" cap="small" spc="1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 userDrawn="1"/>
        </p:nvSpPr>
        <p:spPr bwMode="auto">
          <a:xfrm rot="10800000">
            <a:off x="3556" y="6582424"/>
            <a:ext cx="9153144" cy="288276"/>
          </a:xfrm>
          <a:prstGeom prst="rect">
            <a:avLst/>
          </a:prstGeom>
          <a:solidFill>
            <a:srgbClr val="17375D"/>
          </a:solidFill>
          <a:ln w="12700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5" name="Slide Number Placeholder 5"/>
          <p:cNvSpPr txBox="1">
            <a:spLocks/>
          </p:cNvSpPr>
          <p:nvPr userDrawn="1"/>
        </p:nvSpPr>
        <p:spPr bwMode="auto">
          <a:xfrm>
            <a:off x="8551863" y="6583680"/>
            <a:ext cx="592137" cy="27432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EFFD1B-A510-45B0-BB7F-52AFFFB0EE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97380" y="6596125"/>
            <a:ext cx="414601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pt-BR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 base de dados integrada das DTN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 </a:t>
            </a:r>
            <a:r>
              <a:rPr lang="en-US" sz="10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Formação  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 2014</a:t>
            </a:r>
            <a:endParaRPr lang="en-US" sz="10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>
            <a:spLocks noChangeArrowheads="1"/>
          </p:cNvSpPr>
          <p:nvPr userDrawn="1"/>
        </p:nvSpPr>
        <p:spPr bwMode="auto">
          <a:xfrm rot="10800000">
            <a:off x="7391400" y="6579705"/>
            <a:ext cx="1066800" cy="279132"/>
          </a:xfrm>
          <a:prstGeom prst="rect">
            <a:avLst/>
          </a:prstGeom>
          <a:solidFill>
            <a:srgbClr val="1E3F65"/>
          </a:solidFill>
          <a:ln w="12700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2" name="TextBox 31">
            <a:hlinkClick r:id="rId2" action="ppaction://hlinksldjump"/>
          </p:cNvPr>
          <p:cNvSpPr txBox="1"/>
          <p:nvPr userDrawn="1"/>
        </p:nvSpPr>
        <p:spPr>
          <a:xfrm>
            <a:off x="7391400" y="6595534"/>
            <a:ext cx="10358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Visão geral</a:t>
            </a:r>
            <a:endParaRPr lang="en-US" sz="1000" b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758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 userDrawn="1"/>
        </p:nvSpPr>
        <p:spPr bwMode="auto">
          <a:xfrm rot="10800000">
            <a:off x="3556" y="6582424"/>
            <a:ext cx="9153144" cy="288276"/>
          </a:xfrm>
          <a:prstGeom prst="rect">
            <a:avLst/>
          </a:prstGeom>
          <a:solidFill>
            <a:srgbClr val="17375D"/>
          </a:solidFill>
          <a:ln w="12700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0" y="0"/>
            <a:ext cx="9152467" cy="335280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468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733800"/>
            <a:ext cx="8229600" cy="715963"/>
          </a:xfrm>
          <a:prstGeom prst="rect">
            <a:avLst/>
          </a:prstGeom>
        </p:spPr>
        <p:txBody>
          <a:bodyPr anchor="t"/>
          <a:lstStyle>
            <a:lvl1pPr marL="0" algn="l" defTabSz="914400" rtl="0" eaLnBrk="1" latinLnBrk="0" hangingPunct="1">
              <a:lnSpc>
                <a:spcPct val="120000"/>
              </a:lnSpc>
              <a:defRPr lang="en-US" sz="4200" kern="1200" spc="-5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648200"/>
            <a:ext cx="7772400" cy="14478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None/>
              <a:defRPr lang="en-US" sz="2200" kern="1200" spc="-50" dirty="0" smtClean="0">
                <a:solidFill>
                  <a:srgbClr val="066E9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 bwMode="auto">
          <a:xfrm>
            <a:off x="8551863" y="6583680"/>
            <a:ext cx="592137" cy="27432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EFFD1B-A510-45B0-BB7F-52AFFFB0EE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197380" y="6596125"/>
            <a:ext cx="414601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pt-BR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 base de dados integrada das DTN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 </a:t>
            </a:r>
            <a:r>
              <a:rPr lang="en-US" sz="10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Formação  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 2014</a:t>
            </a:r>
            <a:endParaRPr lang="en-US" sz="10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010400" y="2734732"/>
            <a:ext cx="1613158" cy="614324"/>
            <a:chOff x="6979980" y="2075432"/>
            <a:chExt cx="1613158" cy="614324"/>
          </a:xfrm>
        </p:grpSpPr>
        <p:sp>
          <p:nvSpPr>
            <p:cNvPr id="22" name="Rectangle 21"/>
            <p:cNvSpPr/>
            <p:nvPr userDrawn="1"/>
          </p:nvSpPr>
          <p:spPr>
            <a:xfrm>
              <a:off x="7260963" y="2075432"/>
              <a:ext cx="206375" cy="614324"/>
            </a:xfrm>
            <a:prstGeom prst="rect">
              <a:avLst/>
            </a:prstGeom>
            <a:solidFill>
              <a:srgbClr val="562B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6979980" y="2232555"/>
              <a:ext cx="206375" cy="457201"/>
            </a:xfrm>
            <a:prstGeom prst="rect">
              <a:avLst/>
            </a:prstGeom>
            <a:solidFill>
              <a:srgbClr val="066E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562B73"/>
                </a:solidFill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7541946" y="2289706"/>
              <a:ext cx="206375" cy="400050"/>
            </a:xfrm>
            <a:prstGeom prst="rect">
              <a:avLst/>
            </a:prstGeom>
            <a:solidFill>
              <a:srgbClr val="C55F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7822930" y="2394480"/>
              <a:ext cx="206375" cy="295276"/>
            </a:xfrm>
            <a:prstGeom prst="rect">
              <a:avLst/>
            </a:prstGeom>
            <a:solidFill>
              <a:srgbClr val="5988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 userDrawn="1"/>
          </p:nvSpPr>
          <p:spPr>
            <a:xfrm>
              <a:off x="8386763" y="2604031"/>
              <a:ext cx="206375" cy="85725"/>
            </a:xfrm>
            <a:prstGeom prst="rect">
              <a:avLst/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8108231" y="2523068"/>
              <a:ext cx="206375" cy="166688"/>
            </a:xfrm>
            <a:prstGeom prst="rect">
              <a:avLst/>
            </a:prstGeom>
            <a:solidFill>
              <a:srgbClr val="9323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4" name="Rectangle 43"/>
          <p:cNvSpPr>
            <a:spLocks noChangeArrowheads="1"/>
          </p:cNvSpPr>
          <p:nvPr userDrawn="1"/>
        </p:nvSpPr>
        <p:spPr bwMode="auto">
          <a:xfrm rot="10800000">
            <a:off x="7391400" y="6579705"/>
            <a:ext cx="1066800" cy="279132"/>
          </a:xfrm>
          <a:prstGeom prst="rect">
            <a:avLst/>
          </a:prstGeom>
          <a:solidFill>
            <a:srgbClr val="1E3F65"/>
          </a:solidFill>
          <a:ln w="12700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5" name="TextBox 44">
            <a:hlinkClick r:id="rId2" action="ppaction://hlinksldjump"/>
          </p:cNvPr>
          <p:cNvSpPr txBox="1"/>
          <p:nvPr userDrawn="1"/>
        </p:nvSpPr>
        <p:spPr>
          <a:xfrm>
            <a:off x="7391400" y="6595534"/>
            <a:ext cx="10358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Visão geral</a:t>
            </a:r>
            <a:endParaRPr lang="en-US" sz="1000" b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-green: las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62288" cy="6629400"/>
          </a:xfrm>
          <a:prstGeom prst="rect">
            <a:avLst/>
          </a:prstGeom>
          <a:solidFill>
            <a:srgbClr val="5988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11150" y="390524"/>
            <a:ext cx="8534400" cy="6238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8000999" y="76200"/>
            <a:ext cx="838201" cy="275451"/>
            <a:chOff x="6837090" y="2143164"/>
            <a:chExt cx="1806129" cy="614325"/>
          </a:xfrm>
        </p:grpSpPr>
        <p:sp>
          <p:nvSpPr>
            <p:cNvPr id="7" name="Rectangle 6"/>
            <p:cNvSpPr/>
            <p:nvPr/>
          </p:nvSpPr>
          <p:spPr>
            <a:xfrm>
              <a:off x="7165703" y="2143164"/>
              <a:ext cx="206375" cy="614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837090" y="2300287"/>
              <a:ext cx="206375" cy="457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562B73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484790" y="2357438"/>
              <a:ext cx="206375" cy="400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94352" y="2462213"/>
              <a:ext cx="206375" cy="2952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436844" y="2671763"/>
              <a:ext cx="206375" cy="85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112994" y="2571749"/>
              <a:ext cx="206375" cy="185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914400"/>
            <a:ext cx="7696200" cy="5334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buClr>
                <a:srgbClr val="598841"/>
              </a:buClr>
              <a:buFont typeface="+mj-lt"/>
              <a:buAutoNum type="arabicPeriod"/>
              <a:defRPr sz="2000"/>
            </a:lvl1pPr>
            <a:lvl2pPr marL="742950" indent="-285750">
              <a:buClr>
                <a:srgbClr val="598841"/>
              </a:buClr>
              <a:buSzPct val="100000"/>
              <a:buFont typeface="Wingdings" charset="2"/>
              <a:buChar char="§"/>
              <a:defRPr/>
            </a:lvl2pPr>
            <a:lvl3pPr marL="1143000" indent="-228600">
              <a:buClr>
                <a:srgbClr val="598841"/>
              </a:buClr>
              <a:buSzPct val="100000"/>
              <a:buFont typeface="Wingdings" charset="2"/>
              <a:buChar char="§"/>
              <a:defRPr/>
            </a:lvl3pPr>
            <a:lvl4pPr marL="1600200" indent="-228600">
              <a:buClr>
                <a:srgbClr val="598841"/>
              </a:buClr>
              <a:buSzPct val="100000"/>
              <a:buFont typeface="Wingdings" charset="2"/>
              <a:buChar char="§"/>
              <a:defRPr/>
            </a:lvl4pPr>
            <a:lvl5pPr marL="2057400" indent="-228600">
              <a:buClr>
                <a:srgbClr val="598841"/>
              </a:buClr>
              <a:buSzPct val="100000"/>
              <a:buFont typeface="Wingdings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457200" y="457200"/>
            <a:ext cx="388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1200" dirty="0" smtClean="0">
                <a:solidFill>
                  <a:srgbClr val="598841"/>
                </a:solidFill>
                <a:latin typeface="Segoe UI Semibold" pitchFamily="34" charset="0"/>
                <a:ea typeface="+mn-ea"/>
                <a:cs typeface="+mn-cs"/>
              </a:rPr>
              <a:t>Continuação do slide anterior</a:t>
            </a:r>
            <a:endParaRPr lang="en-US" sz="1200" kern="1200" dirty="0">
              <a:solidFill>
                <a:srgbClr val="598841"/>
              </a:solidFill>
              <a:latin typeface="Segoe UI Semibold" pitchFamily="34" charset="0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215900" y="66675"/>
            <a:ext cx="33655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 spc="100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Exercício</a:t>
            </a:r>
            <a:endParaRPr lang="en-US" sz="1400" b="1" cap="all" spc="100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1400" b="1" cap="small" spc="1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 userDrawn="1"/>
        </p:nvSpPr>
        <p:spPr bwMode="auto">
          <a:xfrm rot="10800000">
            <a:off x="3556" y="6582424"/>
            <a:ext cx="9153144" cy="288276"/>
          </a:xfrm>
          <a:prstGeom prst="rect">
            <a:avLst/>
          </a:prstGeom>
          <a:solidFill>
            <a:srgbClr val="17375D"/>
          </a:solidFill>
          <a:ln w="12700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3" name="Slide Number Placeholder 5"/>
          <p:cNvSpPr txBox="1">
            <a:spLocks/>
          </p:cNvSpPr>
          <p:nvPr userDrawn="1"/>
        </p:nvSpPr>
        <p:spPr bwMode="auto">
          <a:xfrm>
            <a:off x="8551863" y="6583680"/>
            <a:ext cx="592137" cy="27432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EFFD1B-A510-45B0-BB7F-52AFFFB0EE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197380" y="6596125"/>
            <a:ext cx="414601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pt-BR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 base de dados integrada das DTN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 </a:t>
            </a:r>
            <a:r>
              <a:rPr lang="en-US" sz="10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Formação  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 2014</a:t>
            </a:r>
            <a:endParaRPr lang="en-US" sz="10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 userDrawn="1"/>
        </p:nvSpPr>
        <p:spPr bwMode="auto">
          <a:xfrm rot="10800000">
            <a:off x="7391400" y="6579705"/>
            <a:ext cx="1066800" cy="279132"/>
          </a:xfrm>
          <a:prstGeom prst="rect">
            <a:avLst/>
          </a:prstGeom>
          <a:solidFill>
            <a:srgbClr val="1E3F65"/>
          </a:solidFill>
          <a:ln w="12700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7" name="TextBox 26">
            <a:hlinkClick r:id="rId2" action="ppaction://hlinksldjump"/>
          </p:cNvPr>
          <p:cNvSpPr txBox="1"/>
          <p:nvPr userDrawn="1"/>
        </p:nvSpPr>
        <p:spPr>
          <a:xfrm>
            <a:off x="7391400" y="6595534"/>
            <a:ext cx="10358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Visão geral</a:t>
            </a:r>
            <a:endParaRPr lang="en-US" sz="1000" b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8553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8948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77724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SzPct val="100000"/>
              <a:buFont typeface="Wingdings" charset="2"/>
              <a:buChar char="§"/>
              <a:defRPr lang="en-US" sz="2400" kern="1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buSzPct val="100000"/>
              <a:buFont typeface="Wingdings" charset="2"/>
              <a:buChar char="§"/>
              <a:defRPr/>
            </a:lvl2pPr>
            <a:lvl3pPr marL="1143000" indent="-228600">
              <a:buSzPct val="100000"/>
              <a:buFont typeface="Wingdings" charset="2"/>
              <a:buChar char="§"/>
              <a:defRPr/>
            </a:lvl3pPr>
            <a:lvl4pPr marL="1600200" indent="-228600">
              <a:buSzPct val="100000"/>
              <a:buFont typeface="Wingdings" charset="2"/>
              <a:buChar char="§"/>
              <a:defRPr/>
            </a:lvl4pPr>
            <a:lvl5pPr marL="2057400" indent="-228600">
              <a:buSzPct val="100000"/>
              <a:buFont typeface="Wingdings" charset="2"/>
              <a:buChar char="§"/>
              <a:defRPr/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rgbClr val="066E9F"/>
              </a:buClr>
              <a:buSzPct val="120000"/>
              <a:buFont typeface="Segoe UI" pitchFamily="34" charset="0"/>
              <a:buChar char="◦"/>
            </a:pPr>
            <a:r>
              <a:rPr lang="en-US" dirty="0" smtClean="0"/>
              <a:t>Click to edit Master text styles</a:t>
            </a:r>
          </a:p>
          <a:p>
            <a:pPr marL="1085850" lvl="1" indent="-342900" algn="l" defTabSz="914400" rtl="0" eaLnBrk="1" latinLnBrk="0" hangingPunct="1">
              <a:spcBef>
                <a:spcPct val="20000"/>
              </a:spcBef>
              <a:buClr>
                <a:srgbClr val="066E9F"/>
              </a:buClr>
              <a:buSzPct val="120000"/>
              <a:buFont typeface="Segoe UI Semibold" pitchFamily="34" charset="0"/>
              <a:buChar char="◦"/>
            </a:pPr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0" y="3"/>
            <a:ext cx="9152467" cy="155443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468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itle 28"/>
          <p:cNvSpPr>
            <a:spLocks noGrp="1"/>
          </p:cNvSpPr>
          <p:nvPr userDrawn="1">
            <p:ph type="title"/>
          </p:nvPr>
        </p:nvSpPr>
        <p:spPr>
          <a:xfrm>
            <a:off x="135469" y="206613"/>
            <a:ext cx="5726302" cy="580787"/>
          </a:xfrm>
          <a:prstGeom prst="round2SameRect">
            <a:avLst/>
          </a:prstGeom>
          <a:noFill/>
        </p:spPr>
        <p:txBody>
          <a:bodyPr wrap="none" lIns="182880" rIns="182880">
            <a:spAutoFit/>
          </a:bodyPr>
          <a:lstStyle>
            <a:lvl1pPr algn="l">
              <a:defRPr sz="3000" b="1">
                <a:solidFill>
                  <a:srgbClr val="066E9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 rot="10800000">
            <a:off x="3556" y="6582424"/>
            <a:ext cx="9153144" cy="288276"/>
          </a:xfrm>
          <a:prstGeom prst="rect">
            <a:avLst/>
          </a:prstGeom>
          <a:solidFill>
            <a:srgbClr val="17375D"/>
          </a:solidFill>
          <a:ln w="12700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 bwMode="auto">
          <a:xfrm>
            <a:off x="8551863" y="6583680"/>
            <a:ext cx="592137" cy="27432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EFFD1B-A510-45B0-BB7F-52AFFFB0EE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97380" y="6596125"/>
            <a:ext cx="414601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pt-BR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 base de dados integrada das DTN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 </a:t>
            </a:r>
            <a:r>
              <a:rPr lang="en-US" sz="10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Formação  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 2014</a:t>
            </a:r>
            <a:endParaRPr lang="en-US" sz="10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 rot="10800000">
            <a:off x="7391400" y="6579705"/>
            <a:ext cx="1066800" cy="279132"/>
          </a:xfrm>
          <a:prstGeom prst="rect">
            <a:avLst/>
          </a:prstGeom>
          <a:solidFill>
            <a:srgbClr val="1E3F65"/>
          </a:solidFill>
          <a:ln w="12700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" name="TextBox 15">
            <a:hlinkClick r:id="rId2" action="ppaction://hlinksldjump"/>
          </p:cNvPr>
          <p:cNvSpPr txBox="1"/>
          <p:nvPr userDrawn="1"/>
        </p:nvSpPr>
        <p:spPr>
          <a:xfrm>
            <a:off x="7391400" y="6595534"/>
            <a:ext cx="10358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Visão geral</a:t>
            </a:r>
            <a:endParaRPr lang="en-US" sz="1000" b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 userDrawn="1"/>
        </p:nvSpPr>
        <p:spPr>
          <a:xfrm>
            <a:off x="0" y="0"/>
            <a:ext cx="9152467" cy="60960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468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171331" y="42335"/>
            <a:ext cx="1733669" cy="307777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>
            <a:lvl1pPr marL="0" algn="l" defTabSz="914400" rtl="0" eaLnBrk="1" latinLnBrk="0" hangingPunct="1">
              <a:buNone/>
              <a:defRPr lang="en-US" sz="1400" kern="1200" cap="small" spc="100" dirty="0" smtClean="0">
                <a:solidFill>
                  <a:srgbClr val="DCE6F2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848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66E9F"/>
              </a:buClr>
              <a:buSzPct val="100000"/>
              <a:buFont typeface="Wingdings" charset="2"/>
              <a:buChar char="§"/>
              <a:defRPr lang="en-US" sz="2200" kern="1200" dirty="0" smtClean="0">
                <a:solidFill>
                  <a:schemeClr val="tx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3pPr marL="1143000" indent="-228600">
              <a:buSzPct val="100000"/>
              <a:buFont typeface="Wingdings" charset="2"/>
              <a:buChar char="§"/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 marL="1600200" indent="-228600">
              <a:buSzPct val="100000"/>
              <a:buFont typeface="Wingdings" charset="2"/>
              <a:buChar char="§"/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 marL="2057400" indent="-228600">
              <a:buSzPct val="100000"/>
              <a:buFont typeface="Wingdings" charset="2"/>
              <a:buChar char="§"/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rgbClr val="066E9F"/>
              </a:buClr>
              <a:buSzPct val="120000"/>
              <a:buFont typeface="Segoe UI" pitchFamily="34" charset="0"/>
              <a:buChar char="◦"/>
            </a:pPr>
            <a:r>
              <a:rPr lang="en-US" dirty="0" smtClean="0"/>
              <a:t>Click to edit Master text styles</a:t>
            </a:r>
          </a:p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rgbClr val="066E9F"/>
              </a:buClr>
              <a:buSzPct val="120000"/>
              <a:buFont typeface="Segoe UI Semibold" pitchFamily="34" charset="0"/>
              <a:buChar char="◦"/>
            </a:pPr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69094"/>
            <a:ext cx="5012515" cy="516255"/>
          </a:xfrm>
          <a:prstGeom prst="round2SameRect">
            <a:avLst/>
          </a:prstGeom>
          <a:solidFill>
            <a:schemeClr val="bg1"/>
          </a:solidFill>
        </p:spPr>
        <p:txBody>
          <a:bodyPr vert="horz" wrap="none" lIns="182880" tIns="45720" rIns="182880" bIns="45720" rtlCol="0" anchor="ctr" anchorCtr="0">
            <a:spAutoFit/>
          </a:bodyPr>
          <a:lstStyle>
            <a:lvl1pPr algn="l">
              <a:defRPr lang="en-US" sz="2600" b="1" dirty="0">
                <a:solidFill>
                  <a:srgbClr val="066E9F"/>
                </a:solidFill>
              </a:defRPr>
            </a:lvl1pPr>
          </a:lstStyle>
          <a:p>
            <a:pPr marL="0" lvl="0" algn="l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 rot="10800000">
            <a:off x="3556" y="6582424"/>
            <a:ext cx="9153144" cy="288276"/>
          </a:xfrm>
          <a:prstGeom prst="rect">
            <a:avLst/>
          </a:prstGeom>
          <a:solidFill>
            <a:srgbClr val="17375D"/>
          </a:solidFill>
          <a:ln w="12700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 bwMode="auto">
          <a:xfrm>
            <a:off x="8551863" y="6583680"/>
            <a:ext cx="592137" cy="27432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EFFD1B-A510-45B0-BB7F-52AFFFB0EE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97380" y="6596125"/>
            <a:ext cx="414601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pt-BR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 base de dados integrada das DTN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 </a:t>
            </a:r>
            <a:r>
              <a:rPr lang="en-US" sz="10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Formação  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 2014</a:t>
            </a:r>
            <a:endParaRPr lang="en-US" sz="10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 userDrawn="1"/>
        </p:nvSpPr>
        <p:spPr bwMode="auto">
          <a:xfrm rot="10800000">
            <a:off x="7391400" y="6579705"/>
            <a:ext cx="1066800" cy="279132"/>
          </a:xfrm>
          <a:prstGeom prst="rect">
            <a:avLst/>
          </a:prstGeom>
          <a:solidFill>
            <a:srgbClr val="1E3F65"/>
          </a:solidFill>
          <a:ln w="12700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" name="TextBox 17">
            <a:hlinkClick r:id="rId2" action="ppaction://hlinksldjump"/>
          </p:cNvPr>
          <p:cNvSpPr txBox="1"/>
          <p:nvPr userDrawn="1"/>
        </p:nvSpPr>
        <p:spPr>
          <a:xfrm>
            <a:off x="7391400" y="6595534"/>
            <a:ext cx="10358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Visão geral</a:t>
            </a:r>
            <a:endParaRPr lang="en-US" sz="1000" b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-blue: 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62288" cy="6629400"/>
          </a:xfrm>
          <a:prstGeom prst="rect">
            <a:avLst/>
          </a:prstGeom>
          <a:solidFill>
            <a:srgbClr val="066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311150" y="390524"/>
            <a:ext cx="8534400" cy="6238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15900" y="66675"/>
            <a:ext cx="33655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cap="all" spc="100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Exercício</a:t>
            </a:r>
            <a:endParaRPr lang="en-US" sz="1400" b="1" cap="all" spc="1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8000999" y="76200"/>
            <a:ext cx="838201" cy="275451"/>
            <a:chOff x="6837090" y="2143164"/>
            <a:chExt cx="1806129" cy="614325"/>
          </a:xfrm>
        </p:grpSpPr>
        <p:sp>
          <p:nvSpPr>
            <p:cNvPr id="10" name="Rectangle 9"/>
            <p:cNvSpPr/>
            <p:nvPr/>
          </p:nvSpPr>
          <p:spPr>
            <a:xfrm>
              <a:off x="7165703" y="2143164"/>
              <a:ext cx="206375" cy="614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37090" y="2300287"/>
              <a:ext cx="206375" cy="457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562B73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484790" y="2357438"/>
              <a:ext cx="206375" cy="400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94352" y="2462213"/>
              <a:ext cx="206375" cy="2952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436844" y="2671763"/>
              <a:ext cx="206375" cy="85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112994" y="2571749"/>
              <a:ext cx="206375" cy="185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304800" y="457200"/>
            <a:ext cx="8534400" cy="71596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066E9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219200"/>
            <a:ext cx="7696200" cy="4953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buFont typeface="+mj-lt"/>
              <a:buAutoNum type="arabicPeriod"/>
              <a:defRPr sz="2000"/>
            </a:lvl1pPr>
            <a:lvl2pPr marL="742950" indent="-285750">
              <a:buSzPct val="100000"/>
              <a:buFont typeface="Wingdings" charset="2"/>
              <a:buChar char="§"/>
              <a:defRPr/>
            </a:lvl2pPr>
            <a:lvl3pPr marL="1143000" indent="-228600">
              <a:buSzPct val="100000"/>
              <a:buFont typeface="Wingdings" charset="2"/>
              <a:buChar char="§"/>
              <a:defRPr/>
            </a:lvl3pPr>
            <a:lvl4pPr marL="1600200" indent="-228600">
              <a:buSzPct val="100000"/>
              <a:buFont typeface="Wingdings" charset="2"/>
              <a:buChar char="§"/>
              <a:defRPr/>
            </a:lvl4pPr>
            <a:lvl5pPr marL="2057400" indent="-228600">
              <a:buSzPct val="100000"/>
              <a:buFont typeface="Wingdings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Rectangle 19"/>
          <p:cNvSpPr>
            <a:spLocks noChangeArrowheads="1"/>
          </p:cNvSpPr>
          <p:nvPr userDrawn="1"/>
        </p:nvSpPr>
        <p:spPr bwMode="auto">
          <a:xfrm rot="10800000">
            <a:off x="3556" y="6582424"/>
            <a:ext cx="9153144" cy="288276"/>
          </a:xfrm>
          <a:prstGeom prst="rect">
            <a:avLst/>
          </a:prstGeom>
          <a:solidFill>
            <a:srgbClr val="17375D"/>
          </a:solidFill>
          <a:ln w="12700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3" name="Slide Number Placeholder 5"/>
          <p:cNvSpPr txBox="1">
            <a:spLocks/>
          </p:cNvSpPr>
          <p:nvPr userDrawn="1"/>
        </p:nvSpPr>
        <p:spPr bwMode="auto">
          <a:xfrm>
            <a:off x="8551863" y="6583680"/>
            <a:ext cx="592137" cy="27432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EFFD1B-A510-45B0-BB7F-52AFFFB0EE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197380" y="6596125"/>
            <a:ext cx="414601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pt-BR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 base de dados integrada das DTN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 </a:t>
            </a:r>
            <a:r>
              <a:rPr lang="en-US" sz="10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Formação  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 2014</a:t>
            </a:r>
            <a:endParaRPr lang="en-US" sz="10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 userDrawn="1"/>
        </p:nvSpPr>
        <p:spPr bwMode="auto">
          <a:xfrm rot="10800000">
            <a:off x="7391400" y="6579705"/>
            <a:ext cx="1066800" cy="279132"/>
          </a:xfrm>
          <a:prstGeom prst="rect">
            <a:avLst/>
          </a:prstGeom>
          <a:solidFill>
            <a:srgbClr val="1E3F65"/>
          </a:solidFill>
          <a:ln w="12700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7" name="TextBox 26">
            <a:hlinkClick r:id="rId2" action="ppaction://hlinksldjump"/>
          </p:cNvPr>
          <p:cNvSpPr txBox="1"/>
          <p:nvPr userDrawn="1"/>
        </p:nvSpPr>
        <p:spPr>
          <a:xfrm>
            <a:off x="7391400" y="6595534"/>
            <a:ext cx="10358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Visão geral</a:t>
            </a:r>
            <a:endParaRPr lang="en-US" sz="1000" b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-blue: fi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62288" cy="6629400"/>
          </a:xfrm>
          <a:prstGeom prst="rect">
            <a:avLst/>
          </a:prstGeom>
          <a:solidFill>
            <a:srgbClr val="066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11150" y="390524"/>
            <a:ext cx="8534400" cy="6238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534400" cy="762000"/>
          </a:xfrm>
          <a:prstGeom prst="rect">
            <a:avLst/>
          </a:prstGeom>
        </p:spPr>
        <p:txBody>
          <a:bodyPr vert="horz"/>
          <a:lstStyle>
            <a:lvl1pPr marL="0" algn="ctr" defTabSz="914400" rtl="0" eaLnBrk="1" latinLnBrk="0" hangingPunct="1">
              <a:spcBef>
                <a:spcPct val="0"/>
              </a:spcBef>
              <a:buNone/>
              <a:def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66E9F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8000999" y="76200"/>
            <a:ext cx="838201" cy="275451"/>
            <a:chOff x="6837090" y="2143164"/>
            <a:chExt cx="1806129" cy="614325"/>
          </a:xfrm>
        </p:grpSpPr>
        <p:sp>
          <p:nvSpPr>
            <p:cNvPr id="7" name="Rectangle 6"/>
            <p:cNvSpPr/>
            <p:nvPr/>
          </p:nvSpPr>
          <p:spPr>
            <a:xfrm>
              <a:off x="7165703" y="2143164"/>
              <a:ext cx="206375" cy="614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837090" y="2300287"/>
              <a:ext cx="206375" cy="457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562B73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484790" y="2357438"/>
              <a:ext cx="206375" cy="400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94352" y="2462213"/>
              <a:ext cx="206375" cy="2952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436844" y="2671763"/>
              <a:ext cx="206375" cy="85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112994" y="2571749"/>
              <a:ext cx="206375" cy="185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295400"/>
            <a:ext cx="7696200" cy="47244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buFont typeface="+mj-lt"/>
              <a:buAutoNum type="arabicPeriod"/>
              <a:defRPr sz="2000"/>
            </a:lvl1pPr>
            <a:lvl2pPr marL="742950" indent="-285750">
              <a:buSzPct val="100000"/>
              <a:buFont typeface="Wingdings" charset="2"/>
              <a:buChar char="§"/>
              <a:defRPr/>
            </a:lvl2pPr>
            <a:lvl3pPr marL="1143000" indent="-228600">
              <a:buSzPct val="100000"/>
              <a:buFont typeface="Wingdings" charset="2"/>
              <a:buChar char="§"/>
              <a:defRPr/>
            </a:lvl3pPr>
            <a:lvl4pPr marL="1600200" indent="-228600">
              <a:buSzPct val="100000"/>
              <a:buFont typeface="Wingdings" charset="2"/>
              <a:buChar char="§"/>
              <a:defRPr/>
            </a:lvl4pPr>
            <a:lvl5pPr marL="2057400" indent="-228600">
              <a:buSzPct val="100000"/>
              <a:buFont typeface="Wingdings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/>
          <p:nvPr userDrawn="1"/>
        </p:nvSpPr>
        <p:spPr>
          <a:xfrm>
            <a:off x="4724400" y="6169223"/>
            <a:ext cx="396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kern="1200" dirty="0" smtClean="0">
                <a:solidFill>
                  <a:srgbClr val="066E9F"/>
                </a:solidFill>
                <a:latin typeface="Segoe UI Semibold" pitchFamily="34" charset="0"/>
                <a:ea typeface="+mn-ea"/>
                <a:cs typeface="+mn-cs"/>
              </a:rPr>
              <a:t>Continuação no próximo slide</a:t>
            </a:r>
            <a:endParaRPr lang="en-US" sz="1200" kern="1200" dirty="0">
              <a:solidFill>
                <a:srgbClr val="066E9F"/>
              </a:solidFill>
              <a:latin typeface="Segoe UI Semibold" pitchFamily="34" charset="0"/>
              <a:ea typeface="+mn-ea"/>
              <a:cs typeface="+mn-cs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215900" y="66675"/>
            <a:ext cx="33655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 spc="100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Exercício</a:t>
            </a:r>
            <a:endParaRPr lang="en-US" sz="1400" b="1" cap="all" spc="100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1400" b="1" cap="small" spc="1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 userDrawn="1"/>
        </p:nvSpPr>
        <p:spPr bwMode="auto">
          <a:xfrm rot="10800000">
            <a:off x="3556" y="6582424"/>
            <a:ext cx="9153144" cy="288276"/>
          </a:xfrm>
          <a:prstGeom prst="rect">
            <a:avLst/>
          </a:prstGeom>
          <a:solidFill>
            <a:srgbClr val="17375D"/>
          </a:solidFill>
          <a:ln w="12700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4" name="Slide Number Placeholder 5"/>
          <p:cNvSpPr txBox="1">
            <a:spLocks/>
          </p:cNvSpPr>
          <p:nvPr userDrawn="1"/>
        </p:nvSpPr>
        <p:spPr bwMode="auto">
          <a:xfrm>
            <a:off x="8551863" y="6583680"/>
            <a:ext cx="592137" cy="27432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EFFD1B-A510-45B0-BB7F-52AFFFB0EE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197380" y="6596125"/>
            <a:ext cx="414601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pt-BR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 base de dados integrada das DTN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 </a:t>
            </a:r>
            <a:r>
              <a:rPr lang="en-US" sz="10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Formação  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 2014</a:t>
            </a:r>
            <a:endParaRPr lang="en-US" sz="10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 userDrawn="1"/>
        </p:nvSpPr>
        <p:spPr bwMode="auto">
          <a:xfrm rot="10800000">
            <a:off x="7391400" y="6579705"/>
            <a:ext cx="1066800" cy="279132"/>
          </a:xfrm>
          <a:prstGeom prst="rect">
            <a:avLst/>
          </a:prstGeom>
          <a:solidFill>
            <a:srgbClr val="1E3F65"/>
          </a:solidFill>
          <a:ln w="12700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8" name="TextBox 27">
            <a:hlinkClick r:id="rId2" action="ppaction://hlinksldjump"/>
          </p:cNvPr>
          <p:cNvSpPr txBox="1"/>
          <p:nvPr userDrawn="1"/>
        </p:nvSpPr>
        <p:spPr>
          <a:xfrm>
            <a:off x="7391400" y="6595534"/>
            <a:ext cx="10358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Visão geral</a:t>
            </a:r>
            <a:endParaRPr lang="en-US" sz="1000" b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18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-blue: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62288" cy="6629400"/>
          </a:xfrm>
          <a:prstGeom prst="rect">
            <a:avLst/>
          </a:prstGeom>
          <a:solidFill>
            <a:srgbClr val="066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11150" y="390524"/>
            <a:ext cx="8534400" cy="6238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8000999" y="76200"/>
            <a:ext cx="838201" cy="275451"/>
            <a:chOff x="6837090" y="2143164"/>
            <a:chExt cx="1806129" cy="614325"/>
          </a:xfrm>
        </p:grpSpPr>
        <p:sp>
          <p:nvSpPr>
            <p:cNvPr id="8" name="Rectangle 7"/>
            <p:cNvSpPr/>
            <p:nvPr/>
          </p:nvSpPr>
          <p:spPr>
            <a:xfrm>
              <a:off x="7165703" y="2143164"/>
              <a:ext cx="206375" cy="614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837090" y="2300287"/>
              <a:ext cx="206375" cy="457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562B73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484790" y="2357438"/>
              <a:ext cx="206375" cy="400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794352" y="2462213"/>
              <a:ext cx="206375" cy="2952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436844" y="2671763"/>
              <a:ext cx="206375" cy="85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112994" y="2571749"/>
              <a:ext cx="206375" cy="185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914400"/>
            <a:ext cx="7696200" cy="5334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buFont typeface="+mj-lt"/>
              <a:buAutoNum type="arabicPeriod"/>
              <a:defRPr sz="2000"/>
            </a:lvl1pPr>
            <a:lvl2pPr marL="742950" indent="-285750">
              <a:buSzPct val="100000"/>
              <a:buFont typeface="Wingdings" charset="2"/>
              <a:buChar char="§"/>
              <a:defRPr/>
            </a:lvl2pPr>
            <a:lvl3pPr marL="1143000" indent="-228600">
              <a:buSzPct val="100000"/>
              <a:buFont typeface="Wingdings" charset="2"/>
              <a:buChar char="§"/>
              <a:defRPr/>
            </a:lvl3pPr>
            <a:lvl4pPr marL="1600200" indent="-228600">
              <a:buSzPct val="100000"/>
              <a:buFont typeface="Wingdings" charset="2"/>
              <a:buChar char="§"/>
              <a:defRPr/>
            </a:lvl4pPr>
            <a:lvl5pPr marL="2057400" indent="-228600">
              <a:buSzPct val="100000"/>
              <a:buFont typeface="Wingdings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/>
          <p:nvPr userDrawn="1"/>
        </p:nvSpPr>
        <p:spPr>
          <a:xfrm>
            <a:off x="457200" y="457200"/>
            <a:ext cx="388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1200" dirty="0" smtClean="0">
                <a:solidFill>
                  <a:srgbClr val="066E9F"/>
                </a:solidFill>
                <a:latin typeface="Segoe UI Semibold" pitchFamily="34" charset="0"/>
                <a:ea typeface="+mn-ea"/>
                <a:cs typeface="+mn-cs"/>
              </a:rPr>
              <a:t>Continuação do slide anterior</a:t>
            </a:r>
            <a:endParaRPr lang="en-US" sz="1200" kern="1200" dirty="0">
              <a:solidFill>
                <a:srgbClr val="066E9F"/>
              </a:solidFill>
              <a:latin typeface="Segoe UI Semibold" pitchFamily="34" charset="0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4724400" y="6169223"/>
            <a:ext cx="396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kern="1200" dirty="0" smtClean="0">
                <a:solidFill>
                  <a:srgbClr val="066E9F"/>
                </a:solidFill>
                <a:latin typeface="Segoe UI Semibold" pitchFamily="34" charset="0"/>
                <a:ea typeface="+mn-ea"/>
                <a:cs typeface="+mn-cs"/>
              </a:rPr>
              <a:t>Continuação no próximo slide</a:t>
            </a:r>
            <a:endParaRPr lang="en-US" sz="1200" kern="1200" dirty="0">
              <a:solidFill>
                <a:srgbClr val="066E9F"/>
              </a:solidFill>
              <a:latin typeface="Segoe UI Semibold" pitchFamily="34" charset="0"/>
              <a:ea typeface="+mn-ea"/>
              <a:cs typeface="+mn-cs"/>
            </a:endParaRPr>
          </a:p>
        </p:txBody>
      </p:sp>
      <p:sp>
        <p:nvSpPr>
          <p:cNvPr id="33" name="Rectangle 32"/>
          <p:cNvSpPr>
            <a:spLocks noChangeArrowheads="1"/>
          </p:cNvSpPr>
          <p:nvPr userDrawn="1"/>
        </p:nvSpPr>
        <p:spPr bwMode="auto">
          <a:xfrm rot="10800000">
            <a:off x="3556" y="6582424"/>
            <a:ext cx="9153144" cy="288276"/>
          </a:xfrm>
          <a:prstGeom prst="rect">
            <a:avLst/>
          </a:prstGeom>
          <a:solidFill>
            <a:srgbClr val="17375D"/>
          </a:solidFill>
          <a:ln w="12700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4" name="Slide Number Placeholder 5"/>
          <p:cNvSpPr txBox="1">
            <a:spLocks/>
          </p:cNvSpPr>
          <p:nvPr userDrawn="1"/>
        </p:nvSpPr>
        <p:spPr bwMode="auto">
          <a:xfrm>
            <a:off x="8551863" y="6583680"/>
            <a:ext cx="592137" cy="27432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EFFD1B-A510-45B0-BB7F-52AFFFB0EE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>
            <a:off x="197380" y="6596125"/>
            <a:ext cx="414601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pt-BR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 base de dados integrada das DTN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 </a:t>
            </a:r>
            <a:r>
              <a:rPr lang="en-US" sz="10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Formação  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 2014</a:t>
            </a:r>
            <a:endParaRPr lang="en-US" sz="10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Rectangle 35"/>
          <p:cNvSpPr>
            <a:spLocks noChangeArrowheads="1"/>
          </p:cNvSpPr>
          <p:nvPr userDrawn="1"/>
        </p:nvSpPr>
        <p:spPr bwMode="auto">
          <a:xfrm rot="10800000">
            <a:off x="7391400" y="6579705"/>
            <a:ext cx="1066800" cy="279132"/>
          </a:xfrm>
          <a:prstGeom prst="rect">
            <a:avLst/>
          </a:prstGeom>
          <a:solidFill>
            <a:srgbClr val="1E3F65"/>
          </a:solidFill>
          <a:ln w="12700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7" name="TextBox 36">
            <a:hlinkClick r:id="rId2" action="ppaction://hlinksldjump"/>
          </p:cNvPr>
          <p:cNvSpPr txBox="1"/>
          <p:nvPr userDrawn="1"/>
        </p:nvSpPr>
        <p:spPr>
          <a:xfrm>
            <a:off x="7391400" y="6595534"/>
            <a:ext cx="10358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Visão geral</a:t>
            </a:r>
            <a:endParaRPr lang="en-US" sz="1000" b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215900" y="66675"/>
            <a:ext cx="33655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 spc="100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Exercício</a:t>
            </a:r>
            <a:endParaRPr lang="en-US" sz="1400" b="1" cap="all" spc="100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1400" b="1" cap="small" spc="1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581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-blue: 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62288" cy="6629400"/>
          </a:xfrm>
          <a:prstGeom prst="rect">
            <a:avLst/>
          </a:prstGeom>
          <a:solidFill>
            <a:srgbClr val="066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11150" y="390524"/>
            <a:ext cx="8534400" cy="6238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8000999" y="76200"/>
            <a:ext cx="838201" cy="275451"/>
            <a:chOff x="6837090" y="2143164"/>
            <a:chExt cx="1806129" cy="614325"/>
          </a:xfrm>
        </p:grpSpPr>
        <p:sp>
          <p:nvSpPr>
            <p:cNvPr id="7" name="Rectangle 6"/>
            <p:cNvSpPr/>
            <p:nvPr/>
          </p:nvSpPr>
          <p:spPr>
            <a:xfrm>
              <a:off x="7165703" y="2143164"/>
              <a:ext cx="206375" cy="614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837090" y="2300287"/>
              <a:ext cx="206375" cy="457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562B73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484790" y="2357438"/>
              <a:ext cx="206375" cy="400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94352" y="2462213"/>
              <a:ext cx="206375" cy="2952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436844" y="2671763"/>
              <a:ext cx="206375" cy="85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112994" y="2571749"/>
              <a:ext cx="206375" cy="185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914400"/>
            <a:ext cx="7696200" cy="5334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buFont typeface="+mj-lt"/>
              <a:buAutoNum type="arabicPeriod"/>
              <a:defRPr sz="2000"/>
            </a:lvl1pPr>
            <a:lvl2pPr marL="742950" indent="-285750">
              <a:buSzPct val="100000"/>
              <a:buFont typeface="Wingdings" charset="2"/>
              <a:buChar char="§"/>
              <a:defRPr/>
            </a:lvl2pPr>
            <a:lvl3pPr marL="1143000" indent="-228600">
              <a:buSzPct val="100000"/>
              <a:buFont typeface="Wingdings" charset="2"/>
              <a:buChar char="§"/>
              <a:defRPr/>
            </a:lvl3pPr>
            <a:lvl4pPr marL="1600200" indent="-228600">
              <a:buSzPct val="100000"/>
              <a:buFont typeface="Wingdings" charset="2"/>
              <a:buChar char="§"/>
              <a:defRPr/>
            </a:lvl4pPr>
            <a:lvl5pPr marL="2057400" indent="-228600">
              <a:buSzPct val="100000"/>
              <a:buFont typeface="Wingdings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457200" y="457200"/>
            <a:ext cx="388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1200" dirty="0" smtClean="0">
                <a:solidFill>
                  <a:srgbClr val="066E9F"/>
                </a:solidFill>
                <a:latin typeface="Segoe UI Semibold" pitchFamily="34" charset="0"/>
                <a:ea typeface="+mn-ea"/>
                <a:cs typeface="+mn-cs"/>
              </a:rPr>
              <a:t>Continuação do slide anterior</a:t>
            </a:r>
            <a:endParaRPr lang="en-US" sz="1200" kern="1200" dirty="0">
              <a:solidFill>
                <a:srgbClr val="066E9F"/>
              </a:solidFill>
              <a:latin typeface="Segoe UI Semibold" pitchFamily="34" charset="0"/>
              <a:ea typeface="+mn-ea"/>
              <a:cs typeface="+mn-cs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215900" y="66675"/>
            <a:ext cx="33655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 spc="100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Exercício</a:t>
            </a:r>
            <a:endParaRPr lang="en-US" sz="1400" b="1" cap="all" spc="100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1400" b="1" cap="small" spc="1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 userDrawn="1"/>
        </p:nvSpPr>
        <p:spPr bwMode="auto">
          <a:xfrm rot="10800000">
            <a:off x="3556" y="6582424"/>
            <a:ext cx="9153144" cy="288276"/>
          </a:xfrm>
          <a:prstGeom prst="rect">
            <a:avLst/>
          </a:prstGeom>
          <a:solidFill>
            <a:srgbClr val="17375D"/>
          </a:solidFill>
          <a:ln w="12700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4" name="Slide Number Placeholder 5"/>
          <p:cNvSpPr txBox="1">
            <a:spLocks/>
          </p:cNvSpPr>
          <p:nvPr userDrawn="1"/>
        </p:nvSpPr>
        <p:spPr bwMode="auto">
          <a:xfrm>
            <a:off x="8551863" y="6583680"/>
            <a:ext cx="592137" cy="27432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EFFD1B-A510-45B0-BB7F-52AFFFB0EE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197380" y="6596125"/>
            <a:ext cx="414601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pt-BR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 base de dados integrada das DTN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 </a:t>
            </a:r>
            <a:r>
              <a:rPr lang="en-US" sz="10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Formação  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 2014</a:t>
            </a:r>
            <a:endParaRPr lang="en-US" sz="10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 userDrawn="1"/>
        </p:nvSpPr>
        <p:spPr bwMode="auto">
          <a:xfrm rot="10800000">
            <a:off x="7391400" y="6579705"/>
            <a:ext cx="1066800" cy="279132"/>
          </a:xfrm>
          <a:prstGeom prst="rect">
            <a:avLst/>
          </a:prstGeom>
          <a:solidFill>
            <a:srgbClr val="1E3F65"/>
          </a:solidFill>
          <a:ln w="12700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3" name="TextBox 32">
            <a:hlinkClick r:id="rId2" action="ppaction://hlinksldjump"/>
          </p:cNvPr>
          <p:cNvSpPr txBox="1"/>
          <p:nvPr userDrawn="1"/>
        </p:nvSpPr>
        <p:spPr>
          <a:xfrm>
            <a:off x="7391400" y="6595534"/>
            <a:ext cx="10358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Visão geral</a:t>
            </a:r>
            <a:endParaRPr lang="en-US" sz="1000" b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437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-purple: 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0"/>
            <a:ext cx="9162288" cy="6629400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311150" y="390524"/>
            <a:ext cx="8534400" cy="6238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8000999" y="76200"/>
            <a:ext cx="838201" cy="275451"/>
            <a:chOff x="6837090" y="2143164"/>
            <a:chExt cx="1806129" cy="614325"/>
          </a:xfrm>
        </p:grpSpPr>
        <p:sp>
          <p:nvSpPr>
            <p:cNvPr id="30" name="Rectangle 29"/>
            <p:cNvSpPr/>
            <p:nvPr/>
          </p:nvSpPr>
          <p:spPr>
            <a:xfrm>
              <a:off x="7165703" y="2143164"/>
              <a:ext cx="206375" cy="614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837090" y="2300287"/>
              <a:ext cx="206375" cy="457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562B73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484790" y="2357438"/>
              <a:ext cx="206375" cy="400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794352" y="2462213"/>
              <a:ext cx="206375" cy="2952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436844" y="2671763"/>
              <a:ext cx="206375" cy="85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112994" y="2571749"/>
              <a:ext cx="206375" cy="185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Title 17"/>
          <p:cNvSpPr>
            <a:spLocks noGrp="1"/>
          </p:cNvSpPr>
          <p:nvPr>
            <p:ph type="title"/>
          </p:nvPr>
        </p:nvSpPr>
        <p:spPr>
          <a:xfrm>
            <a:off x="304800" y="457200"/>
            <a:ext cx="8534400" cy="71596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562B73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295400"/>
            <a:ext cx="7696200" cy="4953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buClr>
                <a:srgbClr val="562B73"/>
              </a:buClr>
              <a:buFont typeface="+mj-lt"/>
              <a:buAutoNum type="arabicPeriod"/>
              <a:defRPr sz="2000"/>
            </a:lvl1pPr>
            <a:lvl2pPr marL="742950" indent="-285750">
              <a:buClr>
                <a:srgbClr val="562B73"/>
              </a:buClr>
              <a:buSzPct val="100000"/>
              <a:buFont typeface="Wingdings" charset="2"/>
              <a:buChar char="§"/>
              <a:defRPr/>
            </a:lvl2pPr>
            <a:lvl3pPr marL="1143000" indent="-228600">
              <a:buClr>
                <a:srgbClr val="562B73"/>
              </a:buClr>
              <a:buSzPct val="100000"/>
              <a:buFont typeface="Wingdings" charset="2"/>
              <a:buChar char="§"/>
              <a:defRPr/>
            </a:lvl3pPr>
            <a:lvl4pPr marL="1600200" indent="-228600">
              <a:buClr>
                <a:srgbClr val="562B73"/>
              </a:buClr>
              <a:buSzPct val="100000"/>
              <a:buFont typeface="Wingdings" charset="2"/>
              <a:buChar char="§"/>
              <a:defRPr/>
            </a:lvl4pPr>
            <a:lvl5pPr marL="2057400" indent="-228600">
              <a:buClr>
                <a:srgbClr val="562B73"/>
              </a:buClr>
              <a:buSzPct val="100000"/>
              <a:buFont typeface="Wingdings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3" name="Rectangle 42"/>
          <p:cNvSpPr/>
          <p:nvPr userDrawn="1"/>
        </p:nvSpPr>
        <p:spPr>
          <a:xfrm>
            <a:off x="215900" y="66675"/>
            <a:ext cx="33655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 spc="100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Exercício</a:t>
            </a:r>
            <a:endParaRPr lang="en-US" sz="1400" b="1" cap="all" spc="100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1400" b="1" cap="small" spc="1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 userDrawn="1"/>
        </p:nvSpPr>
        <p:spPr bwMode="auto">
          <a:xfrm rot="10800000">
            <a:off x="3556" y="6582424"/>
            <a:ext cx="9153144" cy="288276"/>
          </a:xfrm>
          <a:prstGeom prst="rect">
            <a:avLst/>
          </a:prstGeom>
          <a:solidFill>
            <a:srgbClr val="17375D"/>
          </a:solidFill>
          <a:ln w="12700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3" name="Slide Number Placeholder 5"/>
          <p:cNvSpPr txBox="1">
            <a:spLocks/>
          </p:cNvSpPr>
          <p:nvPr userDrawn="1"/>
        </p:nvSpPr>
        <p:spPr bwMode="auto">
          <a:xfrm>
            <a:off x="8551863" y="6583680"/>
            <a:ext cx="592137" cy="27432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EFFD1B-A510-45B0-BB7F-52AFFFB0EE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197380" y="6596125"/>
            <a:ext cx="414601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pt-BR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 base de dados integrada das DTN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 </a:t>
            </a:r>
            <a:r>
              <a:rPr lang="en-US" sz="10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Formação  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 2014</a:t>
            </a:r>
            <a:endParaRPr lang="en-US" sz="10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 userDrawn="1"/>
        </p:nvSpPr>
        <p:spPr bwMode="auto">
          <a:xfrm rot="10800000">
            <a:off x="7391400" y="6579705"/>
            <a:ext cx="1066800" cy="279132"/>
          </a:xfrm>
          <a:prstGeom prst="rect">
            <a:avLst/>
          </a:prstGeom>
          <a:solidFill>
            <a:srgbClr val="1E3F65"/>
          </a:solidFill>
          <a:ln w="12700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7" name="TextBox 26">
            <a:hlinkClick r:id="rId2" action="ppaction://hlinksldjump"/>
          </p:cNvPr>
          <p:cNvSpPr txBox="1"/>
          <p:nvPr userDrawn="1"/>
        </p:nvSpPr>
        <p:spPr>
          <a:xfrm>
            <a:off x="7391400" y="6595534"/>
            <a:ext cx="10358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Visão geral</a:t>
            </a:r>
            <a:endParaRPr lang="en-US" sz="1000" b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5" r:id="rId5"/>
    <p:sldLayoutId id="2147483666" r:id="rId6"/>
    <p:sldLayoutId id="2147483667" r:id="rId7"/>
    <p:sldLayoutId id="214748366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56" r:id="rId14"/>
    <p:sldLayoutId id="2147483657" r:id="rId15"/>
    <p:sldLayoutId id="2147483664" r:id="rId16"/>
    <p:sldLayoutId id="2147483665" r:id="rId17"/>
    <p:sldLayoutId id="2147483669" r:id="rId18"/>
    <p:sldLayoutId id="2147483670" r:id="rId19"/>
    <p:sldLayoutId id="2147483671" r:id="rId20"/>
    <p:sldLayoutId id="2147483672" r:id="rId2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kumimoji="0" lang="en-US" sz="3800" b="0" i="0" u="none" strike="noStrike" kern="1200" cap="none" spc="0" normalizeH="0" baseline="0" noProof="0" dirty="0" smtClean="0">
          <a:ln>
            <a:noFill/>
          </a:ln>
          <a:solidFill>
            <a:srgbClr val="17375D"/>
          </a:solidFill>
          <a:effectLst/>
          <a:uLnTx/>
          <a:uFillTx/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66E9F"/>
        </a:buClr>
        <a:buSzPct val="120000"/>
        <a:buFont typeface="Wingdings" charset="2"/>
        <a:buChar char="§"/>
        <a:defRPr sz="2400" kern="1200">
          <a:solidFill>
            <a:srgbClr val="17375D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66E9F"/>
        </a:buClr>
        <a:buSzPct val="120000"/>
        <a:buFont typeface="Arial"/>
        <a:buChar char="•"/>
        <a:defRPr sz="1800" kern="1200">
          <a:solidFill>
            <a:srgbClr val="17375D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66E9F"/>
        </a:buClr>
        <a:buSzPct val="120000"/>
        <a:buFont typeface="Segoe UI" pitchFamily="34" charset="0"/>
        <a:buChar char="◦"/>
        <a:defRPr sz="1800" kern="1200">
          <a:solidFill>
            <a:srgbClr val="17375D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66E9F"/>
        </a:buClr>
        <a:buSzPct val="120000"/>
        <a:buFont typeface="Segoe UI" pitchFamily="34" charset="0"/>
        <a:buChar char="◦"/>
        <a:defRPr sz="1800" kern="1200">
          <a:solidFill>
            <a:srgbClr val="17375D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66E9F"/>
        </a:buClr>
        <a:buSzPct val="120000"/>
        <a:buFont typeface="Segoe UI" pitchFamily="34" charset="0"/>
        <a:buChar char="◦"/>
        <a:defRPr sz="1800" kern="1200">
          <a:solidFill>
            <a:srgbClr val="17375D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8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9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4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6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8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0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5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1.xml"/></Relationships>
</file>

<file path=ppt/slides/_rels/slide1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eg"/><Relationship Id="rId3" Type="http://schemas.openxmlformats.org/officeDocument/2006/relationships/image" Target="../media/image32.jpeg"/><Relationship Id="rId7" Type="http://schemas.openxmlformats.org/officeDocument/2006/relationships/image" Target="../media/image36.wmf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5.png"/><Relationship Id="rId5" Type="http://schemas.openxmlformats.org/officeDocument/2006/relationships/image" Target="../media/image34.jpe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73.xml"/><Relationship Id="rId13" Type="http://schemas.openxmlformats.org/officeDocument/2006/relationships/slide" Target="slide117.xml"/><Relationship Id="rId3" Type="http://schemas.openxmlformats.org/officeDocument/2006/relationships/slide" Target="slide3.xml"/><Relationship Id="rId7" Type="http://schemas.openxmlformats.org/officeDocument/2006/relationships/slide" Target="slide52.xml"/><Relationship Id="rId12" Type="http://schemas.openxmlformats.org/officeDocument/2006/relationships/slide" Target="slide10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33.xml"/><Relationship Id="rId11" Type="http://schemas.openxmlformats.org/officeDocument/2006/relationships/slide" Target="slide99.xml"/><Relationship Id="rId5" Type="http://schemas.openxmlformats.org/officeDocument/2006/relationships/slide" Target="slide26.xml"/><Relationship Id="rId10" Type="http://schemas.openxmlformats.org/officeDocument/2006/relationships/slide" Target="slide95.xml"/><Relationship Id="rId4" Type="http://schemas.openxmlformats.org/officeDocument/2006/relationships/slide" Target="slide22.xml"/><Relationship Id="rId9" Type="http://schemas.openxmlformats.org/officeDocument/2006/relationships/slide" Target="slide8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en-us/download/details.aspx?id=13255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apps.who.int/neglected_diseases/ntddata/ntd_database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9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8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0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8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9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62" y="3632199"/>
            <a:ext cx="8229600" cy="936625"/>
          </a:xfrm>
        </p:spPr>
        <p:txBody>
          <a:bodyPr/>
          <a:lstStyle/>
          <a:p>
            <a:r>
              <a:rPr lang="pt-BR" sz="4000" dirty="0" smtClean="0">
                <a:solidFill>
                  <a:srgbClr val="FFFFFF"/>
                </a:solidFill>
              </a:rPr>
              <a:t>A base de dados integrada das DTN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173132"/>
            <a:ext cx="7924800" cy="846667"/>
          </a:xfrm>
        </p:spPr>
        <p:txBody>
          <a:bodyPr/>
          <a:lstStyle/>
          <a:p>
            <a:r>
              <a:rPr lang="en-US" dirty="0">
                <a:solidFill>
                  <a:srgbClr val="3464A0"/>
                </a:solidFill>
              </a:rPr>
              <a:t>Formação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5800" y="5943600"/>
            <a:ext cx="605845" cy="3693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dirty="0" smtClean="0">
                <a:solidFill>
                  <a:srgbClr val="3464A0"/>
                </a:solidFill>
                <a:latin typeface="Segoe"/>
                <a:cs typeface="Segoe"/>
              </a:rPr>
              <a:t>2014</a:t>
            </a:r>
            <a:endParaRPr lang="en-US" dirty="0">
              <a:solidFill>
                <a:srgbClr val="3464A0"/>
              </a:solidFill>
              <a:latin typeface="Segoe"/>
              <a:cs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98709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143000"/>
            <a:ext cx="2819400" cy="4525963"/>
          </a:xfrm>
        </p:spPr>
        <p:txBody>
          <a:bodyPr/>
          <a:lstStyle/>
          <a:p>
            <a:pPr marL="0" indent="0">
              <a:buNone/>
            </a:pPr>
            <a:r>
              <a:rPr lang="pt-PT" sz="2200" dirty="0" smtClean="0">
                <a:ea typeface="MS PGothic" charset="0"/>
              </a:rPr>
              <a:t>A informação demográfica de todo o país é rastreada para cada ano.</a:t>
            </a:r>
            <a:endParaRPr lang="pt-PT" sz="2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98145"/>
            <a:ext cx="2438399" cy="516255"/>
          </a:xfrm>
        </p:spPr>
        <p:txBody>
          <a:bodyPr/>
          <a:lstStyle/>
          <a:p>
            <a:r>
              <a:rPr lang="pt-PT" dirty="0" smtClean="0"/>
              <a:t>Demografia</a:t>
            </a:r>
            <a:endParaRPr lang="pt-PT" dirty="0"/>
          </a:p>
        </p:txBody>
      </p:sp>
      <p:pic>
        <p:nvPicPr>
          <p:cNvPr id="3" name="Picture 2" descr="1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" t="2483" r="67410" b="48628"/>
          <a:stretch/>
        </p:blipFill>
        <p:spPr>
          <a:xfrm>
            <a:off x="4525244" y="1752600"/>
            <a:ext cx="3932956" cy="3276600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65000"/>
                <a:alpha val="40000"/>
              </a:schemeClr>
            </a:outerShdw>
          </a:effectLst>
        </p:spPr>
      </p:pic>
      <p:sp>
        <p:nvSpPr>
          <p:cNvPr id="6" name="Text Placeholder 2"/>
          <p:cNvSpPr txBox="1">
            <a:spLocks/>
          </p:cNvSpPr>
          <p:nvPr/>
        </p:nvSpPr>
        <p:spPr>
          <a:xfrm>
            <a:off x="171331" y="42335"/>
            <a:ext cx="1475025" cy="307777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>
            <a:lvl1pPr marL="0" indent="-342900" algn="l" defTabSz="914400" rtl="0" eaLnBrk="1" latinLnBrk="0" hangingPunct="1">
              <a:spcBef>
                <a:spcPct val="20000"/>
              </a:spcBef>
              <a:buClr>
                <a:srgbClr val="066E9F"/>
              </a:buClr>
              <a:buSzPct val="120000"/>
              <a:buFont typeface="Wingdings" charset="2"/>
              <a:buNone/>
              <a:defRPr lang="en-US" sz="1400" kern="1200" cap="small" spc="100" dirty="0" smtClean="0">
                <a:solidFill>
                  <a:srgbClr val="DCE6F2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66E9F"/>
              </a:buClr>
              <a:buSzPct val="120000"/>
              <a:buFont typeface="Arial"/>
              <a:buChar char="•"/>
              <a:defRPr sz="1800" kern="120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66E9F"/>
              </a:buClr>
              <a:buSzPct val="120000"/>
              <a:buFont typeface="Segoe UI" pitchFamily="34" charset="0"/>
              <a:buChar char="◦"/>
              <a:defRPr sz="1800" kern="120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66E9F"/>
              </a:buClr>
              <a:buSzPct val="120000"/>
              <a:buFont typeface="Segoe UI" pitchFamily="34" charset="0"/>
              <a:buChar char="◦"/>
              <a:defRPr sz="1800" kern="120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66E9F"/>
              </a:buClr>
              <a:buSzPct val="120000"/>
              <a:buFont typeface="Segoe UI" pitchFamily="34" charset="0"/>
              <a:buChar char="◦"/>
              <a:defRPr sz="1800" kern="120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gestão de dados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pt-PT" dirty="0" smtClean="0"/>
              <a:t>O </a:t>
            </a:r>
            <a:r>
              <a:rPr lang="pt-BR" dirty="0" smtClean="0"/>
              <a:t>A base de dados integrada das DTN</a:t>
            </a:r>
            <a:r>
              <a:rPr lang="pt-PT" dirty="0" smtClean="0"/>
              <a:t> </a:t>
            </a:r>
            <a:r>
              <a:rPr lang="pt-PT" dirty="0" smtClean="0"/>
              <a:t>providencia três maneiras de realocar as unidades administrativas:</a:t>
            </a:r>
          </a:p>
          <a:p>
            <a:pPr marL="525780" lvl="1" indent="-342900">
              <a:spcAft>
                <a:spcPts val="1200"/>
              </a:spcAft>
              <a:buSzPct val="100000"/>
              <a:buFont typeface="Wingdings" charset="2"/>
              <a:buChar char="§"/>
            </a:pPr>
            <a:r>
              <a:rPr lang="pt-PT" sz="2200" b="1" dirty="0" smtClean="0">
                <a:latin typeface="Segoe UI Semibold" pitchFamily="34" charset="0"/>
              </a:rPr>
              <a:t>Dividir as unidades administrativas</a:t>
            </a:r>
            <a:endParaRPr lang="pt-PT" sz="2200" dirty="0" smtClean="0">
              <a:latin typeface="Segoe UI Semibold" pitchFamily="34" charset="0"/>
            </a:endParaRPr>
          </a:p>
          <a:p>
            <a:pPr marL="525780" lvl="1" indent="-342900">
              <a:spcAft>
                <a:spcPts val="1200"/>
              </a:spcAft>
              <a:buSzPct val="100000"/>
              <a:buFont typeface="Wingdings" charset="2"/>
              <a:buChar char="§"/>
            </a:pPr>
            <a:r>
              <a:rPr lang="pt-PT" sz="2200" b="1" dirty="0" smtClean="0">
                <a:latin typeface="Segoe UI Semibold" pitchFamily="34" charset="0"/>
              </a:rPr>
              <a:t>Juntar as unidades administrativas</a:t>
            </a:r>
            <a:endParaRPr lang="pt-PT" sz="2200" dirty="0" smtClean="0">
              <a:latin typeface="Segoe UI Semibold" pitchFamily="34" charset="0"/>
            </a:endParaRPr>
          </a:p>
          <a:p>
            <a:pPr marL="525780" lvl="1" indent="-342900">
              <a:spcAft>
                <a:spcPts val="1200"/>
              </a:spcAft>
              <a:buSzPct val="100000"/>
              <a:buFont typeface="Wingdings" charset="2"/>
              <a:buChar char="§"/>
            </a:pPr>
            <a:r>
              <a:rPr lang="pt-PT" sz="2200" b="1" dirty="0" smtClean="0">
                <a:latin typeface="Segoe UI Semibold" pitchFamily="34" charset="0"/>
              </a:rPr>
              <a:t>Dividir e juntar as unidades administrativas</a:t>
            </a:r>
            <a:endParaRPr lang="pt-PT" sz="2200" dirty="0" smtClean="0">
              <a:latin typeface="Segoe UI Semibold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69" y="206613"/>
            <a:ext cx="4856036" cy="580787"/>
          </a:xfrm>
        </p:spPr>
        <p:txBody>
          <a:bodyPr/>
          <a:lstStyle/>
          <a:p>
            <a:r>
              <a:rPr lang="pt-PT" dirty="0" smtClean="0"/>
              <a:t>Distribuição em distritos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87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71331" y="59269"/>
            <a:ext cx="2217723" cy="307777"/>
          </a:xfrm>
        </p:spPr>
        <p:txBody>
          <a:bodyPr/>
          <a:lstStyle/>
          <a:p>
            <a:r>
              <a:rPr lang="pt-PT" dirty="0" smtClean="0">
                <a:solidFill>
                  <a:srgbClr val="DCE6F2"/>
                </a:solidFill>
              </a:rPr>
              <a:t>distribuição em distritos</a:t>
            </a:r>
            <a:endParaRPr lang="pt-PT" dirty="0">
              <a:solidFill>
                <a:srgbClr val="DCE6F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 smtClean="0"/>
              <a:t>Pode dividir uma unidade administrativa em várias unidades administrativas no mesmo nível. </a:t>
            </a:r>
          </a:p>
          <a:p>
            <a:pPr marL="0" indent="0">
              <a:buNone/>
            </a:pPr>
            <a:endParaRPr lang="pt-PT" dirty="0" smtClean="0"/>
          </a:p>
          <a:p>
            <a:pPr>
              <a:spcAft>
                <a:spcPts val="1200"/>
              </a:spcAft>
              <a:buSzPct val="100000"/>
              <a:buFont typeface="Wingdings" charset="2"/>
              <a:buChar char="§"/>
            </a:pPr>
            <a:r>
              <a:rPr lang="pt-PT" dirty="0" smtClean="0"/>
              <a:t>Pode escolher como alocar </a:t>
            </a:r>
            <a:br>
              <a:rPr lang="pt-PT" dirty="0" smtClean="0"/>
            </a:br>
            <a:r>
              <a:rPr lang="pt-PT" dirty="0" smtClean="0"/>
              <a:t>as unidades administrativas </a:t>
            </a:r>
            <a:br>
              <a:rPr lang="pt-PT" dirty="0" smtClean="0"/>
            </a:br>
            <a:r>
              <a:rPr lang="pt-PT" dirty="0" smtClean="0"/>
              <a:t>de nível mais baixo</a:t>
            </a:r>
          </a:p>
          <a:p>
            <a:pPr>
              <a:spcAft>
                <a:spcPts val="1200"/>
              </a:spcAft>
              <a:buSzPct val="100000"/>
              <a:buFont typeface="Wingdings" charset="2"/>
              <a:buChar char="§"/>
            </a:pPr>
            <a:r>
              <a:rPr lang="pt-PT" dirty="0" smtClean="0"/>
              <a:t>Os indicadores serão alocados </a:t>
            </a:r>
            <a:br>
              <a:rPr lang="pt-PT" dirty="0" smtClean="0"/>
            </a:br>
            <a:r>
              <a:rPr lang="pt-PT" dirty="0" smtClean="0"/>
              <a:t>automaticamente, mas pode </a:t>
            </a:r>
            <a:br>
              <a:rPr lang="pt-PT" dirty="0" smtClean="0"/>
            </a:br>
            <a:r>
              <a:rPr lang="pt-PT" dirty="0" smtClean="0"/>
              <a:t>rever e fazer mudanças neles.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69094"/>
            <a:ext cx="6019800" cy="516255"/>
          </a:xfrm>
        </p:spPr>
        <p:txBody>
          <a:bodyPr/>
          <a:lstStyle/>
          <a:p>
            <a:pPr algn="l"/>
            <a:r>
              <a:rPr lang="pt-PT" dirty="0" smtClean="0"/>
              <a:t>Dividir as unidades administrativas</a:t>
            </a:r>
            <a:endParaRPr lang="pt-PT" dirty="0"/>
          </a:p>
        </p:txBody>
      </p:sp>
      <p:pic>
        <p:nvPicPr>
          <p:cNvPr id="3" name="Picture 2" descr="10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" t="4108" r="39375" b="26162"/>
          <a:stretch/>
        </p:blipFill>
        <p:spPr>
          <a:xfrm>
            <a:off x="5410200" y="2362200"/>
            <a:ext cx="3232015" cy="2917995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65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892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Dividir as unidades administrativas</a:t>
            </a:r>
            <a:endParaRPr lang="pt-PT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09600" y="1066800"/>
            <a:ext cx="7848600" cy="4724400"/>
          </a:xfrm>
        </p:spPr>
        <p:txBody>
          <a:bodyPr>
            <a:noAutofit/>
          </a:bodyPr>
          <a:lstStyle/>
          <a:p>
            <a:pPr marL="512064" indent="-365760">
              <a:spcAft>
                <a:spcPts val="900"/>
              </a:spcAft>
            </a:pPr>
            <a:r>
              <a:rPr lang="pt-PT" sz="1700" dirty="0" smtClean="0"/>
              <a:t>Seleccione </a:t>
            </a:r>
            <a:r>
              <a:rPr lang="pt-PT" sz="1700" b="1" dirty="0" err="1" smtClean="0"/>
              <a:t>Administrative</a:t>
            </a:r>
            <a:r>
              <a:rPr lang="pt-PT" sz="1700" b="1" dirty="0" smtClean="0"/>
              <a:t> </a:t>
            </a:r>
            <a:r>
              <a:rPr lang="pt-PT" sz="1700" b="1" dirty="0" err="1" smtClean="0"/>
              <a:t>units</a:t>
            </a:r>
            <a:r>
              <a:rPr lang="pt-PT" sz="1700" b="1" dirty="0" smtClean="0"/>
              <a:t> (unidades </a:t>
            </a:r>
            <a:r>
              <a:rPr lang="pt-PT" sz="1700" b="1" dirty="0" err="1" smtClean="0"/>
              <a:t>administrativas-</a:t>
            </a:r>
            <a:r>
              <a:rPr lang="pt-PT" sz="1700" b="1" dirty="0" smtClean="0"/>
              <a:t>&gt; </a:t>
            </a:r>
            <a:r>
              <a:rPr lang="pt-PT" sz="1700" b="1" dirty="0" err="1" smtClean="0"/>
              <a:t>Split</a:t>
            </a:r>
            <a:r>
              <a:rPr lang="pt-PT" sz="1700" b="1" dirty="0" smtClean="0"/>
              <a:t> </a:t>
            </a:r>
            <a:r>
              <a:rPr lang="pt-PT" sz="1700" b="1" dirty="0" err="1" smtClean="0"/>
              <a:t>administrative</a:t>
            </a:r>
            <a:r>
              <a:rPr lang="pt-PT" sz="1700" b="1" dirty="0" smtClean="0"/>
              <a:t> </a:t>
            </a:r>
            <a:r>
              <a:rPr lang="pt-PT" sz="1700" b="1" dirty="0" err="1" smtClean="0"/>
              <a:t>unit</a:t>
            </a:r>
            <a:r>
              <a:rPr lang="pt-PT" sz="1700" b="1" dirty="0" smtClean="0"/>
              <a:t> (dividir a unidade administrativa)</a:t>
            </a:r>
            <a:r>
              <a:rPr lang="pt-PT" sz="1700" dirty="0" smtClean="0"/>
              <a:t> do Menu Principal</a:t>
            </a:r>
          </a:p>
          <a:p>
            <a:pPr marL="512064" indent="-365760">
              <a:spcAft>
                <a:spcPts val="900"/>
              </a:spcAft>
            </a:pPr>
            <a:r>
              <a:rPr lang="pt-PT" sz="1700" dirty="0" smtClean="0"/>
              <a:t>Faça o backup da sua base de dados</a:t>
            </a:r>
          </a:p>
          <a:p>
            <a:pPr marL="512064" indent="-365760">
              <a:spcAft>
                <a:spcPts val="900"/>
              </a:spcAft>
            </a:pPr>
            <a:r>
              <a:rPr lang="pt-PT" sz="1700" dirty="0" smtClean="0"/>
              <a:t>Seleccione o distrito </a:t>
            </a:r>
            <a:r>
              <a:rPr lang="pt-PT" sz="1700" b="1" dirty="0" err="1" smtClean="0"/>
              <a:t>Kora</a:t>
            </a:r>
            <a:r>
              <a:rPr lang="pt-PT" sz="1700" dirty="0" smtClean="0"/>
              <a:t>  a dividir</a:t>
            </a:r>
            <a:endParaRPr lang="pt-PT" sz="1700" b="1" dirty="0" smtClean="0"/>
          </a:p>
          <a:p>
            <a:pPr marL="512064" indent="-365760">
              <a:spcAft>
                <a:spcPts val="900"/>
              </a:spcAft>
            </a:pPr>
            <a:r>
              <a:rPr lang="pt-PT" sz="1700" dirty="0" smtClean="0"/>
              <a:t>Desejaria dividir </a:t>
            </a:r>
            <a:r>
              <a:rPr lang="pt-PT" sz="1700" dirty="0" err="1" smtClean="0"/>
              <a:t>Kora</a:t>
            </a:r>
            <a:r>
              <a:rPr lang="pt-PT" sz="1700" dirty="0" smtClean="0"/>
              <a:t> em quantas unidades administrativas: </a:t>
            </a:r>
            <a:r>
              <a:rPr lang="pt-PT" sz="1700" b="1" dirty="0" smtClean="0"/>
              <a:t>3</a:t>
            </a:r>
          </a:p>
          <a:p>
            <a:pPr marL="512064" indent="-365760">
              <a:spcAft>
                <a:spcPts val="900"/>
              </a:spcAft>
            </a:pPr>
            <a:r>
              <a:rPr lang="pt-PT" sz="1700" dirty="0" smtClean="0"/>
              <a:t>Clique </a:t>
            </a:r>
            <a:r>
              <a:rPr lang="pt-PT" sz="1700" b="1" dirty="0" err="1" smtClean="0"/>
              <a:t>Next</a:t>
            </a:r>
            <a:r>
              <a:rPr lang="pt-PT" sz="1700" b="1" dirty="0" smtClean="0"/>
              <a:t> (a seguir)</a:t>
            </a:r>
          </a:p>
          <a:p>
            <a:pPr marL="512064" indent="-365760">
              <a:spcAft>
                <a:spcPts val="900"/>
              </a:spcAft>
            </a:pPr>
            <a:r>
              <a:rPr lang="pt-PT" sz="1700" dirty="0" smtClean="0"/>
              <a:t>Clique </a:t>
            </a:r>
            <a:r>
              <a:rPr lang="pt-PT" sz="1700" b="1" dirty="0" err="1" smtClean="0"/>
              <a:t>Add</a:t>
            </a:r>
            <a:r>
              <a:rPr lang="pt-PT" sz="1700" b="1" dirty="0" smtClean="0"/>
              <a:t> </a:t>
            </a:r>
            <a:r>
              <a:rPr lang="pt-PT" sz="1700" b="1" dirty="0" err="1" smtClean="0"/>
              <a:t>new</a:t>
            </a:r>
            <a:r>
              <a:rPr lang="pt-PT" sz="1700" b="1" dirty="0" smtClean="0"/>
              <a:t>… (Adicione nova….)</a:t>
            </a:r>
            <a:endParaRPr lang="pt-PT" sz="1700" dirty="0" smtClean="0"/>
          </a:p>
          <a:p>
            <a:pPr marL="512064" indent="-365760">
              <a:spcAft>
                <a:spcPts val="900"/>
              </a:spcAft>
            </a:pPr>
            <a:r>
              <a:rPr lang="pt-PT" sz="1700" dirty="0" smtClean="0"/>
              <a:t>Nome: </a:t>
            </a:r>
            <a:r>
              <a:rPr lang="pt-PT" sz="1700" b="1" dirty="0" err="1" smtClean="0"/>
              <a:t>Kora</a:t>
            </a:r>
            <a:r>
              <a:rPr lang="pt-PT" sz="1700" b="1" dirty="0" smtClean="0"/>
              <a:t> </a:t>
            </a:r>
            <a:r>
              <a:rPr lang="pt-PT" sz="1700" b="1" dirty="0" err="1" smtClean="0"/>
              <a:t>East</a:t>
            </a:r>
            <a:r>
              <a:rPr lang="pt-PT" sz="1700" dirty="0" smtClean="0"/>
              <a:t>, Latitude: </a:t>
            </a:r>
            <a:r>
              <a:rPr lang="pt-PT" sz="1700" b="1" dirty="0" smtClean="0"/>
              <a:t>5</a:t>
            </a:r>
            <a:r>
              <a:rPr lang="pt-PT" sz="1700" dirty="0" smtClean="0"/>
              <a:t>, Longitude: </a:t>
            </a:r>
            <a:r>
              <a:rPr lang="pt-PT" sz="1700" b="1" dirty="0" smtClean="0"/>
              <a:t>10</a:t>
            </a:r>
          </a:p>
          <a:p>
            <a:pPr marL="512064" indent="-365760">
              <a:spcAft>
                <a:spcPts val="900"/>
              </a:spcAft>
            </a:pPr>
            <a:r>
              <a:rPr lang="pt-PT" sz="1700" dirty="0" smtClean="0"/>
              <a:t>Sublinhe Província </a:t>
            </a:r>
            <a:r>
              <a:rPr lang="pt-PT" sz="1700" b="1" dirty="0" smtClean="0"/>
              <a:t>Norte</a:t>
            </a:r>
            <a:endParaRPr lang="pt-PT" sz="1700" dirty="0" smtClean="0"/>
          </a:p>
          <a:p>
            <a:pPr marL="512064" indent="-365760">
              <a:spcAft>
                <a:spcPts val="600"/>
              </a:spcAft>
            </a:pPr>
            <a:r>
              <a:rPr lang="pt-PT" sz="1700" dirty="0" smtClean="0"/>
              <a:t>Clique </a:t>
            </a:r>
            <a:r>
              <a:rPr lang="pt-PT" sz="1700" b="1" dirty="0" err="1" smtClean="0"/>
              <a:t>Save</a:t>
            </a:r>
            <a:r>
              <a:rPr lang="pt-PT" sz="1700" dirty="0" smtClean="0"/>
              <a:t> </a:t>
            </a:r>
          </a:p>
          <a:p>
            <a:pPr indent="-502920">
              <a:spcAft>
                <a:spcPts val="300"/>
              </a:spcAft>
            </a:pPr>
            <a:r>
              <a:rPr lang="pt-PT" sz="1700" dirty="0" smtClean="0"/>
              <a:t>Repita os passos 4-8 para adicionar os seguintes dois distritos:</a:t>
            </a:r>
          </a:p>
          <a:p>
            <a:pPr marL="923544" lvl="1" indent="-365760">
              <a:spcAft>
                <a:spcPts val="300"/>
              </a:spcAft>
            </a:pPr>
            <a:r>
              <a:rPr lang="pt-PT" sz="1500" b="1" dirty="0" err="1" smtClean="0"/>
              <a:t>Kora</a:t>
            </a:r>
            <a:r>
              <a:rPr lang="pt-PT" sz="1500" b="1" dirty="0" smtClean="0"/>
              <a:t> Sul</a:t>
            </a:r>
            <a:r>
              <a:rPr lang="pt-PT" sz="1500" dirty="0" smtClean="0"/>
              <a:t>, Latitude: </a:t>
            </a:r>
            <a:r>
              <a:rPr lang="pt-PT" sz="1500" b="1" dirty="0" smtClean="0"/>
              <a:t>5.1</a:t>
            </a:r>
            <a:r>
              <a:rPr lang="pt-PT" sz="1500" dirty="0" smtClean="0"/>
              <a:t>, Longitude: </a:t>
            </a:r>
            <a:r>
              <a:rPr lang="pt-PT" sz="1500" b="1" dirty="0" smtClean="0"/>
              <a:t>10.5</a:t>
            </a:r>
          </a:p>
          <a:p>
            <a:pPr marL="923544" lvl="1" indent="-365760">
              <a:spcAft>
                <a:spcPts val="600"/>
              </a:spcAft>
            </a:pPr>
            <a:r>
              <a:rPr lang="pt-PT" sz="1500" b="1" dirty="0" err="1" smtClean="0"/>
              <a:t>Kora</a:t>
            </a:r>
            <a:r>
              <a:rPr lang="pt-PT" sz="1500" b="1" dirty="0" smtClean="0"/>
              <a:t> Oeste</a:t>
            </a:r>
            <a:r>
              <a:rPr lang="pt-PT" sz="1500" dirty="0" smtClean="0"/>
              <a:t>, Latitude: </a:t>
            </a:r>
            <a:r>
              <a:rPr lang="pt-PT" sz="1500" b="1" dirty="0" smtClean="0"/>
              <a:t>5.8</a:t>
            </a:r>
            <a:r>
              <a:rPr lang="pt-PT" sz="1500" dirty="0" smtClean="0"/>
              <a:t>, Longitude: </a:t>
            </a:r>
            <a:r>
              <a:rPr lang="pt-PT" sz="1500" b="1" dirty="0" smtClean="0"/>
              <a:t>11</a:t>
            </a:r>
            <a:endParaRPr lang="pt-PT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59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 startAt="11"/>
            </a:pPr>
            <a:r>
              <a:rPr lang="pt-PT" sz="1700" dirty="0" smtClean="0"/>
              <a:t>Aloque a </a:t>
            </a:r>
            <a:r>
              <a:rPr lang="pt-PT" sz="1700" b="1" dirty="0" err="1" smtClean="0"/>
              <a:t>Percentage</a:t>
            </a:r>
            <a:r>
              <a:rPr lang="pt-PT" sz="1700" b="1" dirty="0" smtClean="0"/>
              <a:t> </a:t>
            </a:r>
            <a:r>
              <a:rPr lang="pt-PT" sz="1700" b="1" dirty="0" err="1" smtClean="0"/>
              <a:t>of</a:t>
            </a:r>
            <a:r>
              <a:rPr lang="pt-PT" sz="1700" b="1" dirty="0" smtClean="0"/>
              <a:t> </a:t>
            </a:r>
            <a:r>
              <a:rPr lang="pt-PT" sz="1700" b="1" dirty="0" err="1" smtClean="0"/>
              <a:t>population</a:t>
            </a:r>
            <a:r>
              <a:rPr lang="pt-PT" sz="1700" b="1" dirty="0" smtClean="0"/>
              <a:t> (Percentagem da população)</a:t>
            </a:r>
            <a:r>
              <a:rPr lang="pt-PT" sz="1700" dirty="0" smtClean="0"/>
              <a:t>: </a:t>
            </a:r>
          </a:p>
          <a:p>
            <a:pPr lvl="1">
              <a:spcAft>
                <a:spcPts val="300"/>
              </a:spcAft>
            </a:pPr>
            <a:r>
              <a:rPr lang="pt-PT" sz="1500" dirty="0" err="1" smtClean="0"/>
              <a:t>Kora</a:t>
            </a:r>
            <a:r>
              <a:rPr lang="pt-PT" sz="1500" dirty="0" smtClean="0"/>
              <a:t> Este: </a:t>
            </a:r>
            <a:r>
              <a:rPr lang="pt-PT" sz="1500" b="1" dirty="0" smtClean="0"/>
              <a:t>20</a:t>
            </a:r>
          </a:p>
          <a:p>
            <a:pPr lvl="1">
              <a:spcAft>
                <a:spcPts val="300"/>
              </a:spcAft>
            </a:pPr>
            <a:r>
              <a:rPr lang="pt-PT" sz="1500" dirty="0" err="1" smtClean="0"/>
              <a:t>Kora</a:t>
            </a:r>
            <a:r>
              <a:rPr lang="pt-PT" sz="1500" dirty="0" smtClean="0"/>
              <a:t> Sul:</a:t>
            </a:r>
            <a:r>
              <a:rPr lang="pt-PT" sz="1500" b="1" dirty="0" smtClean="0"/>
              <a:t> 30</a:t>
            </a:r>
          </a:p>
          <a:p>
            <a:pPr lvl="1">
              <a:spcAft>
                <a:spcPts val="2000"/>
              </a:spcAft>
            </a:pPr>
            <a:r>
              <a:rPr lang="pt-PT" sz="1500" dirty="0" err="1" smtClean="0"/>
              <a:t>Kora</a:t>
            </a:r>
            <a:r>
              <a:rPr lang="pt-PT" sz="1500" dirty="0" smtClean="0"/>
              <a:t> Oeste: </a:t>
            </a:r>
            <a:r>
              <a:rPr lang="pt-PT" sz="1500" b="1" dirty="0" smtClean="0"/>
              <a:t>50</a:t>
            </a:r>
          </a:p>
          <a:p>
            <a:pPr>
              <a:spcAft>
                <a:spcPts val="2000"/>
              </a:spcAft>
              <a:buAutoNum type="arabicPeriod" startAt="11"/>
            </a:pPr>
            <a:r>
              <a:rPr lang="pt-PT" sz="1700" dirty="0" smtClean="0"/>
              <a:t>Clique </a:t>
            </a:r>
            <a:r>
              <a:rPr lang="pt-PT" sz="1700" b="1" dirty="0" err="1" smtClean="0"/>
              <a:t>Next</a:t>
            </a:r>
            <a:r>
              <a:rPr lang="pt-PT" sz="1700" b="1" dirty="0" smtClean="0"/>
              <a:t> (a seguir)</a:t>
            </a:r>
            <a:endParaRPr lang="pt-PT" sz="1700" dirty="0" smtClean="0"/>
          </a:p>
          <a:p>
            <a:pPr>
              <a:spcAft>
                <a:spcPts val="2000"/>
              </a:spcAft>
              <a:buAutoNum type="arabicPeriod" startAt="11"/>
            </a:pPr>
            <a:r>
              <a:rPr lang="pt-PT" sz="1700" dirty="0" smtClean="0"/>
              <a:t>Mova </a:t>
            </a:r>
            <a:r>
              <a:rPr lang="pt-PT" sz="1700" dirty="0" err="1" smtClean="0"/>
              <a:t>Bndwil</a:t>
            </a:r>
            <a:r>
              <a:rPr lang="pt-PT" sz="1700" dirty="0" smtClean="0"/>
              <a:t> para </a:t>
            </a:r>
            <a:r>
              <a:rPr lang="pt-PT" sz="1700" dirty="0" err="1" smtClean="0"/>
              <a:t>Kora</a:t>
            </a:r>
            <a:r>
              <a:rPr lang="pt-PT" sz="1700" dirty="0" smtClean="0"/>
              <a:t> Este e clique </a:t>
            </a:r>
            <a:r>
              <a:rPr lang="pt-PT" sz="1700" b="1" dirty="0" err="1" smtClean="0"/>
              <a:t>Next</a:t>
            </a:r>
            <a:r>
              <a:rPr lang="pt-PT" sz="1700" b="1" dirty="0" smtClean="0"/>
              <a:t> (a seguir)</a:t>
            </a:r>
          </a:p>
          <a:p>
            <a:pPr>
              <a:spcAft>
                <a:spcPts val="2000"/>
              </a:spcAft>
              <a:buAutoNum type="arabicPeriod" startAt="11"/>
            </a:pPr>
            <a:r>
              <a:rPr lang="pt-PT" sz="1700" dirty="0" smtClean="0"/>
              <a:t>Mova </a:t>
            </a:r>
            <a:r>
              <a:rPr lang="pt-PT" sz="1700" dirty="0" err="1" smtClean="0"/>
              <a:t>Dibellasca</a:t>
            </a:r>
            <a:r>
              <a:rPr lang="pt-PT" sz="1700" dirty="0" smtClean="0"/>
              <a:t> para </a:t>
            </a:r>
            <a:r>
              <a:rPr lang="pt-PT" sz="1700" dirty="0" err="1" smtClean="0"/>
              <a:t>Kora</a:t>
            </a:r>
            <a:r>
              <a:rPr lang="pt-PT" sz="1700" dirty="0" smtClean="0"/>
              <a:t> Sul e clique </a:t>
            </a:r>
            <a:r>
              <a:rPr lang="pt-PT" sz="1700" b="1" dirty="0" err="1" smtClean="0"/>
              <a:t>Next</a:t>
            </a:r>
            <a:r>
              <a:rPr lang="pt-PT" sz="1700" b="1" dirty="0" smtClean="0"/>
              <a:t> (a seguir)</a:t>
            </a:r>
          </a:p>
          <a:p>
            <a:pPr>
              <a:spcAft>
                <a:spcPts val="2000"/>
              </a:spcAft>
              <a:buAutoNum type="arabicPeriod" startAt="11"/>
            </a:pPr>
            <a:r>
              <a:rPr lang="pt-PT" sz="1700" dirty="0" smtClean="0"/>
              <a:t>Clique</a:t>
            </a:r>
            <a:r>
              <a:rPr lang="pt-PT" sz="1700" b="1" dirty="0" smtClean="0"/>
              <a:t> </a:t>
            </a:r>
            <a:r>
              <a:rPr lang="pt-PT" sz="1700" b="1" dirty="0" err="1" smtClean="0"/>
              <a:t>Next</a:t>
            </a:r>
            <a:r>
              <a:rPr lang="pt-PT" sz="1700" b="1" dirty="0" smtClean="0"/>
              <a:t> (a seguir)</a:t>
            </a:r>
          </a:p>
          <a:p>
            <a:pPr>
              <a:spcAft>
                <a:spcPts val="1400"/>
              </a:spcAft>
              <a:buAutoNum type="arabicPeriod" startAt="11"/>
            </a:pPr>
            <a:r>
              <a:rPr lang="pt-PT" sz="1700" dirty="0" smtClean="0"/>
              <a:t>Clique </a:t>
            </a:r>
            <a:r>
              <a:rPr lang="pt-PT" sz="1700" b="1" dirty="0" err="1" smtClean="0"/>
              <a:t>Next</a:t>
            </a:r>
            <a:r>
              <a:rPr lang="pt-PT" sz="1700" b="1" dirty="0" smtClean="0"/>
              <a:t> (a seguir)</a:t>
            </a:r>
            <a:r>
              <a:rPr lang="pt-PT" sz="1700" dirty="0" smtClean="0"/>
              <a:t> para rever cada tipo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19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71331" y="59269"/>
            <a:ext cx="2217723" cy="307777"/>
          </a:xfrm>
        </p:spPr>
        <p:txBody>
          <a:bodyPr/>
          <a:lstStyle/>
          <a:p>
            <a:r>
              <a:rPr lang="pt-PT" dirty="0"/>
              <a:t>distribuição em distritos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143000"/>
            <a:ext cx="7848600" cy="4525963"/>
          </a:xfrm>
        </p:spPr>
        <p:txBody>
          <a:bodyPr/>
          <a:lstStyle/>
          <a:p>
            <a:pPr marL="0" indent="0">
              <a:buNone/>
            </a:pPr>
            <a:r>
              <a:rPr lang="pt-PT" dirty="0" smtClean="0"/>
              <a:t>Pode juntar qualquer número de unidades administrativas no mesmo nível para a nova unidade administrativa.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69094"/>
            <a:ext cx="5867400" cy="516255"/>
          </a:xfrm>
        </p:spPr>
        <p:txBody>
          <a:bodyPr/>
          <a:lstStyle/>
          <a:p>
            <a:pPr algn="l"/>
            <a:r>
              <a:rPr lang="pt-PT" dirty="0" smtClean="0"/>
              <a:t>Junte as unidades administrativas</a:t>
            </a:r>
            <a:endParaRPr lang="pt-PT" dirty="0"/>
          </a:p>
        </p:txBody>
      </p:sp>
      <p:pic>
        <p:nvPicPr>
          <p:cNvPr id="3" name="Picture 2" descr="10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" t="4277" r="1613" b="6044"/>
          <a:stretch/>
        </p:blipFill>
        <p:spPr>
          <a:xfrm>
            <a:off x="3200400" y="2362200"/>
            <a:ext cx="4405798" cy="3152891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65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341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Junte as unidades administrativas</a:t>
            </a:r>
            <a:endParaRPr lang="pt-PT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990600" y="1143000"/>
            <a:ext cx="7239000" cy="4953000"/>
          </a:xfrm>
        </p:spPr>
        <p:txBody>
          <a:bodyPr>
            <a:noAutofit/>
          </a:bodyPr>
          <a:lstStyle/>
          <a:p>
            <a:pPr marL="365760" indent="-365760">
              <a:spcAft>
                <a:spcPts val="900"/>
              </a:spcAft>
            </a:pPr>
            <a:r>
              <a:rPr lang="pt-PT" sz="1700" dirty="0" smtClean="0"/>
              <a:t>Seleccione </a:t>
            </a:r>
            <a:r>
              <a:rPr lang="pt-PT" sz="1700" b="1" dirty="0" err="1" smtClean="0"/>
              <a:t>Administrative</a:t>
            </a:r>
            <a:r>
              <a:rPr lang="pt-PT" sz="1700" b="1" dirty="0" smtClean="0"/>
              <a:t> </a:t>
            </a:r>
            <a:r>
              <a:rPr lang="pt-PT" sz="1700" b="1" dirty="0" err="1" smtClean="0"/>
              <a:t>units</a:t>
            </a:r>
            <a:r>
              <a:rPr lang="pt-PT" sz="1700" b="1" dirty="0" smtClean="0"/>
              <a:t> (unidades administrativas) -&gt; </a:t>
            </a:r>
            <a:r>
              <a:rPr lang="pt-PT" sz="1700" b="1" dirty="0" err="1" smtClean="0"/>
              <a:t>Merge</a:t>
            </a:r>
            <a:r>
              <a:rPr lang="pt-PT" sz="1700" b="1" dirty="0" smtClean="0"/>
              <a:t> </a:t>
            </a:r>
            <a:r>
              <a:rPr lang="pt-PT" sz="1700" b="1" dirty="0" err="1" smtClean="0"/>
              <a:t>administrative</a:t>
            </a:r>
            <a:r>
              <a:rPr lang="pt-PT" sz="1700" b="1" dirty="0" smtClean="0"/>
              <a:t> </a:t>
            </a:r>
            <a:r>
              <a:rPr lang="pt-PT" sz="1700" b="1" dirty="0" err="1" smtClean="0"/>
              <a:t>units</a:t>
            </a:r>
            <a:r>
              <a:rPr lang="pt-PT" sz="1700" b="1" dirty="0" smtClean="0"/>
              <a:t> (Junte as unidades administrativas)</a:t>
            </a:r>
            <a:r>
              <a:rPr lang="pt-PT" sz="1700" dirty="0" smtClean="0"/>
              <a:t> do </a:t>
            </a:r>
            <a:r>
              <a:rPr lang="pt-PT" sz="1700" dirty="0" err="1" smtClean="0"/>
              <a:t>Main</a:t>
            </a:r>
            <a:r>
              <a:rPr lang="pt-PT" sz="1700" dirty="0" smtClean="0"/>
              <a:t> Principal</a:t>
            </a:r>
          </a:p>
          <a:p>
            <a:pPr marL="365760" indent="-365760">
              <a:spcAft>
                <a:spcPts val="900"/>
              </a:spcAft>
            </a:pPr>
            <a:r>
              <a:rPr lang="pt-PT" sz="1700" dirty="0" smtClean="0"/>
              <a:t>Faça o backup da sua base de dados</a:t>
            </a:r>
          </a:p>
          <a:p>
            <a:pPr marL="365760" indent="-365760">
              <a:spcAft>
                <a:spcPts val="900"/>
              </a:spcAft>
            </a:pPr>
            <a:r>
              <a:rPr lang="pt-PT" sz="1700" dirty="0" smtClean="0"/>
              <a:t>Seleccione o calendário do ano</a:t>
            </a:r>
          </a:p>
          <a:p>
            <a:pPr marL="365760" indent="-365760">
              <a:spcAft>
                <a:spcPts val="900"/>
              </a:spcAft>
            </a:pPr>
            <a:r>
              <a:rPr lang="pt-PT" sz="1700" dirty="0" smtClean="0"/>
              <a:t>Clique </a:t>
            </a:r>
            <a:r>
              <a:rPr lang="pt-PT" sz="1700" b="1" dirty="0" err="1" smtClean="0"/>
              <a:t>Next</a:t>
            </a:r>
            <a:r>
              <a:rPr lang="pt-PT" sz="1700" b="1" dirty="0" smtClean="0"/>
              <a:t> (a seguir)</a:t>
            </a:r>
          </a:p>
          <a:p>
            <a:pPr marL="365760" indent="-365760">
              <a:spcAft>
                <a:spcPts val="900"/>
              </a:spcAft>
            </a:pPr>
            <a:r>
              <a:rPr lang="pt-PT" sz="1700" dirty="0" smtClean="0"/>
              <a:t>Nível de implementação: </a:t>
            </a:r>
            <a:r>
              <a:rPr lang="pt-PT" sz="1700" b="1" dirty="0" smtClean="0"/>
              <a:t>Distrito</a:t>
            </a:r>
          </a:p>
          <a:p>
            <a:pPr marL="365760" indent="-365760">
              <a:spcAft>
                <a:spcPts val="900"/>
              </a:spcAft>
            </a:pPr>
            <a:r>
              <a:rPr lang="pt-PT" sz="1700" dirty="0" smtClean="0"/>
              <a:t>Seleccione os distritos de </a:t>
            </a:r>
            <a:r>
              <a:rPr lang="pt-PT" sz="1700" b="1" dirty="0" err="1" smtClean="0"/>
              <a:t>Lusson</a:t>
            </a:r>
            <a:r>
              <a:rPr lang="pt-PT" sz="1700" b="1" dirty="0" smtClean="0"/>
              <a:t> e</a:t>
            </a:r>
            <a:r>
              <a:rPr lang="pt-PT" sz="1700" dirty="0" smtClean="0"/>
              <a:t> </a:t>
            </a:r>
            <a:r>
              <a:rPr lang="pt-PT" sz="1700" b="1" dirty="0" err="1" smtClean="0"/>
              <a:t>Michen</a:t>
            </a:r>
            <a:r>
              <a:rPr lang="pt-PT" sz="1700" dirty="0" smtClean="0"/>
              <a:t> a juntar.</a:t>
            </a:r>
          </a:p>
          <a:p>
            <a:pPr marL="365760" indent="-365760">
              <a:spcAft>
                <a:spcPts val="900"/>
              </a:spcAft>
            </a:pPr>
            <a:r>
              <a:rPr lang="pt-PT" sz="1700" dirty="0" smtClean="0"/>
              <a:t>Clique </a:t>
            </a:r>
            <a:r>
              <a:rPr lang="pt-PT" sz="1700" b="1" dirty="0" err="1" smtClean="0"/>
              <a:t>Next</a:t>
            </a:r>
            <a:r>
              <a:rPr lang="pt-PT" sz="1700" b="1" dirty="0" smtClean="0"/>
              <a:t> (a seguir)</a:t>
            </a:r>
          </a:p>
          <a:p>
            <a:pPr marL="365760" indent="-365760">
              <a:spcAft>
                <a:spcPts val="900"/>
              </a:spcAft>
            </a:pPr>
            <a:r>
              <a:rPr lang="pt-PT" sz="1700" dirty="0" smtClean="0"/>
              <a:t>Nome: </a:t>
            </a:r>
            <a:r>
              <a:rPr lang="pt-PT" sz="1700" b="1" dirty="0" err="1" smtClean="0"/>
              <a:t>Luchen</a:t>
            </a:r>
            <a:endParaRPr lang="pt-PT" sz="1700" b="1" dirty="0" smtClean="0"/>
          </a:p>
          <a:p>
            <a:pPr marL="365760" indent="-365760">
              <a:spcAft>
                <a:spcPts val="900"/>
              </a:spcAft>
            </a:pPr>
            <a:r>
              <a:rPr lang="pt-PT" sz="1700" dirty="0" smtClean="0"/>
              <a:t>Sublinhe a província </a:t>
            </a:r>
            <a:r>
              <a:rPr lang="pt-PT" sz="1700" b="1" dirty="0" smtClean="0"/>
              <a:t>Norte</a:t>
            </a:r>
            <a:endParaRPr lang="pt-PT" sz="1700" dirty="0" smtClean="0"/>
          </a:p>
          <a:p>
            <a:pPr marL="365760" indent="-365760">
              <a:spcAft>
                <a:spcPts val="900"/>
              </a:spcAft>
            </a:pPr>
            <a:r>
              <a:rPr lang="pt-PT" sz="1700" dirty="0" smtClean="0"/>
              <a:t>Clique </a:t>
            </a:r>
            <a:r>
              <a:rPr lang="pt-PT" sz="1700" b="1" dirty="0" err="1" smtClean="0"/>
              <a:t>Next</a:t>
            </a:r>
            <a:r>
              <a:rPr lang="pt-PT" sz="1700" b="1" dirty="0" smtClean="0"/>
              <a:t> (a seguir)</a:t>
            </a:r>
          </a:p>
          <a:p>
            <a:pPr marL="365760" indent="-365760">
              <a:spcAft>
                <a:spcPts val="600"/>
              </a:spcAft>
            </a:pPr>
            <a:r>
              <a:rPr lang="pt-PT" sz="1700" dirty="0" smtClean="0"/>
              <a:t>Clique </a:t>
            </a:r>
            <a:r>
              <a:rPr lang="pt-PT" sz="1700" b="1" dirty="0" err="1" smtClean="0"/>
              <a:t>Next</a:t>
            </a:r>
            <a:r>
              <a:rPr lang="pt-PT" sz="1700" b="1" dirty="0" smtClean="0"/>
              <a:t> (a seguir)</a:t>
            </a:r>
            <a:r>
              <a:rPr lang="pt-PT" sz="1700" dirty="0" smtClean="0"/>
              <a:t> para rever</a:t>
            </a:r>
            <a:endParaRPr lang="pt-PT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00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71331" y="59269"/>
            <a:ext cx="2217723" cy="307777"/>
          </a:xfrm>
        </p:spPr>
        <p:txBody>
          <a:bodyPr/>
          <a:lstStyle/>
          <a:p>
            <a:r>
              <a:rPr lang="pt-PT" dirty="0"/>
              <a:t>distribuição em distritos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 smtClean="0"/>
              <a:t>Pode dividir a unidade múltipla administrativa para criar uma nova unidade administrativa a partir das partes das unidades administrativas.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69094"/>
            <a:ext cx="7315200" cy="516255"/>
          </a:xfrm>
        </p:spPr>
        <p:txBody>
          <a:bodyPr/>
          <a:lstStyle/>
          <a:p>
            <a:pPr algn="l"/>
            <a:r>
              <a:rPr lang="pt-PT" dirty="0" smtClean="0"/>
              <a:t>Dividir e juntar as unidades administrativas</a:t>
            </a:r>
            <a:endParaRPr lang="pt-PT" dirty="0"/>
          </a:p>
        </p:txBody>
      </p:sp>
      <p:pic>
        <p:nvPicPr>
          <p:cNvPr id="3" name="Picture 2" descr="106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" t="3973" r="2054" b="5837"/>
          <a:stretch/>
        </p:blipFill>
        <p:spPr>
          <a:xfrm>
            <a:off x="3276600" y="2362200"/>
            <a:ext cx="4640090" cy="3316930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65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665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Dividir e juntar as unidades administrativas</a:t>
            </a:r>
            <a:endParaRPr lang="pt-PT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62000" y="1143000"/>
            <a:ext cx="7696200" cy="4953000"/>
          </a:xfrm>
        </p:spPr>
        <p:txBody>
          <a:bodyPr>
            <a:noAutofit/>
          </a:bodyPr>
          <a:lstStyle/>
          <a:p>
            <a:pPr marL="365760" indent="-365760">
              <a:spcAft>
                <a:spcPts val="800"/>
              </a:spcAft>
            </a:pPr>
            <a:r>
              <a:rPr lang="pt-PT" sz="1700" dirty="0" smtClean="0"/>
              <a:t>Seleccione </a:t>
            </a:r>
            <a:r>
              <a:rPr lang="pt-PT" sz="1700" b="1" dirty="0" err="1" smtClean="0"/>
              <a:t>Administrative</a:t>
            </a:r>
            <a:r>
              <a:rPr lang="pt-PT" sz="1700" b="1" dirty="0" smtClean="0"/>
              <a:t> </a:t>
            </a:r>
            <a:r>
              <a:rPr lang="pt-PT" sz="1700" b="1" dirty="0" err="1" smtClean="0"/>
              <a:t>units</a:t>
            </a:r>
            <a:r>
              <a:rPr lang="pt-PT" sz="1700" b="1" dirty="0" smtClean="0"/>
              <a:t> (Unidades administrativas) -&gt; </a:t>
            </a:r>
            <a:br>
              <a:rPr lang="pt-PT" sz="1700" b="1" dirty="0" smtClean="0"/>
            </a:br>
            <a:r>
              <a:rPr lang="pt-PT" sz="1700" b="1" dirty="0" smtClean="0"/>
              <a:t>Split </a:t>
            </a:r>
            <a:r>
              <a:rPr lang="pt-PT" sz="1700" b="1" dirty="0" err="1" smtClean="0"/>
              <a:t>and</a:t>
            </a:r>
            <a:r>
              <a:rPr lang="pt-PT" sz="1700" b="1" dirty="0" smtClean="0"/>
              <a:t> combine </a:t>
            </a:r>
            <a:r>
              <a:rPr lang="pt-PT" sz="1700" b="1" dirty="0" err="1" smtClean="0"/>
              <a:t>administrative</a:t>
            </a:r>
            <a:r>
              <a:rPr lang="pt-PT" sz="1700" b="1" dirty="0" smtClean="0"/>
              <a:t> </a:t>
            </a:r>
            <a:r>
              <a:rPr lang="pt-PT" sz="1700" b="1" dirty="0" err="1" smtClean="0"/>
              <a:t>units</a:t>
            </a:r>
            <a:r>
              <a:rPr lang="pt-PT" sz="1700" b="1" dirty="0" smtClean="0"/>
              <a:t> (dividir e juntar as unidades administrativas) </a:t>
            </a:r>
            <a:r>
              <a:rPr lang="pt-PT" sz="1700" dirty="0" smtClean="0"/>
              <a:t>a partir do Menu Principal</a:t>
            </a:r>
          </a:p>
          <a:p>
            <a:pPr marL="365760" indent="-365760">
              <a:spcAft>
                <a:spcPts val="800"/>
              </a:spcAft>
            </a:pPr>
            <a:r>
              <a:rPr lang="pt-PT" sz="1700" dirty="0" smtClean="0"/>
              <a:t>Faça o backup da sua base de dados</a:t>
            </a:r>
          </a:p>
          <a:p>
            <a:pPr marL="365760" indent="-365760">
              <a:spcAft>
                <a:spcPts val="800"/>
              </a:spcAft>
            </a:pPr>
            <a:r>
              <a:rPr lang="pt-PT" sz="1700" dirty="0" smtClean="0"/>
              <a:t>Nível de implementação: </a:t>
            </a:r>
            <a:r>
              <a:rPr lang="pt-PT" sz="1700" b="1" dirty="0" smtClean="0"/>
              <a:t>Distrito</a:t>
            </a:r>
          </a:p>
          <a:p>
            <a:pPr marL="365760" indent="-365760">
              <a:spcAft>
                <a:spcPts val="800"/>
              </a:spcAft>
            </a:pPr>
            <a:r>
              <a:rPr lang="pt-PT" sz="1700" dirty="0" smtClean="0"/>
              <a:t>Seleccione os distritos de </a:t>
            </a:r>
            <a:r>
              <a:rPr lang="pt-PT" sz="1700" b="1" dirty="0" err="1" smtClean="0"/>
              <a:t>Nursed</a:t>
            </a:r>
            <a:r>
              <a:rPr lang="pt-PT" sz="1700" b="1" dirty="0" smtClean="0"/>
              <a:t> </a:t>
            </a:r>
            <a:r>
              <a:rPr lang="pt-PT" sz="1700" dirty="0" smtClean="0"/>
              <a:t>e</a:t>
            </a:r>
            <a:r>
              <a:rPr lang="pt-PT" sz="1700" b="1" dirty="0" smtClean="0"/>
              <a:t> </a:t>
            </a:r>
            <a:r>
              <a:rPr lang="pt-PT" sz="1700" b="1" dirty="0" err="1" smtClean="0"/>
              <a:t>Opafuril</a:t>
            </a:r>
            <a:r>
              <a:rPr lang="pt-PT" sz="1700" b="1" dirty="0" smtClean="0"/>
              <a:t> </a:t>
            </a:r>
            <a:r>
              <a:rPr lang="pt-PT" sz="1700" dirty="0" smtClean="0"/>
              <a:t>para dividir</a:t>
            </a:r>
            <a:endParaRPr lang="pt-PT" sz="1700" b="1" dirty="0" smtClean="0"/>
          </a:p>
          <a:p>
            <a:pPr marL="365760" indent="-365760">
              <a:spcAft>
                <a:spcPts val="800"/>
              </a:spcAft>
            </a:pPr>
            <a:r>
              <a:rPr lang="pt-PT" sz="1700" dirty="0" smtClean="0"/>
              <a:t>Clique </a:t>
            </a:r>
            <a:r>
              <a:rPr lang="pt-PT" sz="1700" b="1" dirty="0" err="1" smtClean="0"/>
              <a:t>Next</a:t>
            </a:r>
            <a:r>
              <a:rPr lang="pt-PT" sz="1700" b="1" dirty="0" smtClean="0"/>
              <a:t> (a seguir)</a:t>
            </a:r>
          </a:p>
          <a:p>
            <a:pPr marL="365760" indent="-365760">
              <a:spcAft>
                <a:spcPts val="800"/>
              </a:spcAft>
            </a:pPr>
            <a:r>
              <a:rPr lang="pt-PT" sz="1700" dirty="0" smtClean="0"/>
              <a:t>Nome:  </a:t>
            </a:r>
            <a:r>
              <a:rPr lang="pt-PT" sz="1700" b="1" dirty="0" err="1" smtClean="0"/>
              <a:t>Nurfuril</a:t>
            </a:r>
            <a:endParaRPr lang="pt-PT" sz="1700" b="1" dirty="0" smtClean="0"/>
          </a:p>
          <a:p>
            <a:pPr marL="365760" indent="-365760">
              <a:spcAft>
                <a:spcPts val="800"/>
              </a:spcAft>
            </a:pPr>
            <a:r>
              <a:rPr lang="pt-PT" sz="1700" dirty="0" smtClean="0"/>
              <a:t>Sublinhe a Província </a:t>
            </a:r>
            <a:r>
              <a:rPr lang="pt-PT" sz="1700" b="1" dirty="0" smtClean="0"/>
              <a:t>Norte</a:t>
            </a:r>
            <a:endParaRPr lang="pt-PT" sz="1700" dirty="0" smtClean="0"/>
          </a:p>
          <a:p>
            <a:pPr marL="365760" indent="-365760">
              <a:spcAft>
                <a:spcPts val="800"/>
              </a:spcAft>
            </a:pPr>
            <a:r>
              <a:rPr lang="pt-PT" sz="1700" dirty="0" smtClean="0"/>
              <a:t>Clique </a:t>
            </a:r>
            <a:r>
              <a:rPr lang="pt-PT" sz="1700" b="1" dirty="0" err="1" smtClean="0"/>
              <a:t>Next</a:t>
            </a:r>
            <a:r>
              <a:rPr lang="pt-PT" sz="1700" b="1" dirty="0" smtClean="0"/>
              <a:t> (a seguir)</a:t>
            </a:r>
          </a:p>
          <a:p>
            <a:pPr marL="365760" indent="-365760"/>
            <a:r>
              <a:rPr lang="pt-PT" sz="1700" dirty="0" smtClean="0"/>
              <a:t>Insira a Percentagem da </a:t>
            </a:r>
            <a:r>
              <a:rPr lang="pt-PT" sz="1700" dirty="0" err="1" smtClean="0"/>
              <a:t>populaçao</a:t>
            </a:r>
            <a:r>
              <a:rPr lang="pt-PT" sz="1700" dirty="0" smtClean="0"/>
              <a:t>:</a:t>
            </a:r>
          </a:p>
          <a:p>
            <a:pPr marL="649224" lvl="1" indent="-274320">
              <a:spcAft>
                <a:spcPts val="300"/>
              </a:spcAft>
            </a:pPr>
            <a:r>
              <a:rPr lang="pt-PT" sz="1500" dirty="0" err="1" smtClean="0"/>
              <a:t>Nursed</a:t>
            </a:r>
            <a:r>
              <a:rPr lang="pt-PT" sz="1500" dirty="0" smtClean="0"/>
              <a:t>: </a:t>
            </a:r>
            <a:r>
              <a:rPr lang="pt-PT" sz="1500" b="1" dirty="0" smtClean="0"/>
              <a:t>40</a:t>
            </a:r>
          </a:p>
          <a:p>
            <a:pPr marL="649224" lvl="1" indent="-274320">
              <a:spcAft>
                <a:spcPts val="800"/>
              </a:spcAft>
            </a:pPr>
            <a:r>
              <a:rPr lang="pt-PT" sz="1500" dirty="0" err="1" smtClean="0"/>
              <a:t>Opafuril</a:t>
            </a:r>
            <a:r>
              <a:rPr lang="pt-PT" sz="1500" dirty="0" smtClean="0"/>
              <a:t>: </a:t>
            </a:r>
            <a:r>
              <a:rPr lang="pt-PT" sz="1500" b="1" dirty="0" smtClean="0"/>
              <a:t>20</a:t>
            </a:r>
          </a:p>
          <a:p>
            <a:pPr marL="365760" indent="-365760">
              <a:spcAft>
                <a:spcPts val="600"/>
              </a:spcAft>
            </a:pPr>
            <a:r>
              <a:rPr lang="pt-PT" sz="1700" dirty="0" smtClean="0"/>
              <a:t>Clique </a:t>
            </a:r>
            <a:r>
              <a:rPr lang="pt-PT" sz="1700" b="1" dirty="0" err="1" smtClean="0"/>
              <a:t>Next</a:t>
            </a:r>
            <a:r>
              <a:rPr lang="pt-PT" sz="1700" b="1" dirty="0" smtClean="0"/>
              <a:t> (a seguir)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12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 startAt="11"/>
            </a:pPr>
            <a:r>
              <a:rPr lang="pt-PT" sz="1700" dirty="0" smtClean="0"/>
              <a:t>Mova as seguintes aldeias de </a:t>
            </a:r>
            <a:r>
              <a:rPr lang="pt-PT" sz="1700" dirty="0" err="1" smtClean="0"/>
              <a:t>Nursed</a:t>
            </a:r>
            <a:r>
              <a:rPr lang="pt-PT" sz="1700" dirty="0" smtClean="0"/>
              <a:t> para </a:t>
            </a:r>
            <a:r>
              <a:rPr lang="pt-PT" sz="1700" dirty="0" err="1" smtClean="0"/>
              <a:t>Nurfuril</a:t>
            </a:r>
            <a:r>
              <a:rPr lang="pt-PT" sz="1700" dirty="0" smtClean="0"/>
              <a:t> </a:t>
            </a:r>
          </a:p>
          <a:p>
            <a:pPr lvl="1"/>
            <a:r>
              <a:rPr lang="pt-PT" sz="1500" dirty="0" smtClean="0"/>
              <a:t>Cale </a:t>
            </a:r>
          </a:p>
          <a:p>
            <a:pPr lvl="1">
              <a:spcAft>
                <a:spcPts val="1200"/>
              </a:spcAft>
            </a:pPr>
            <a:r>
              <a:rPr lang="pt-PT" sz="1500" dirty="0" err="1" smtClean="0"/>
              <a:t>Duraglia</a:t>
            </a:r>
            <a:r>
              <a:rPr lang="pt-PT" sz="1500" dirty="0" smtClean="0"/>
              <a:t> </a:t>
            </a:r>
          </a:p>
          <a:p>
            <a:pPr>
              <a:spcAft>
                <a:spcPts val="1200"/>
              </a:spcAft>
              <a:buFont typeface="+mj-lt"/>
              <a:buAutoNum type="arabicPeriod" startAt="11"/>
            </a:pPr>
            <a:r>
              <a:rPr lang="pt-PT" sz="1700" dirty="0" smtClean="0"/>
              <a:t>Clique </a:t>
            </a:r>
            <a:r>
              <a:rPr lang="pt-PT" sz="1700" b="1" dirty="0" err="1" smtClean="0"/>
              <a:t>Next</a:t>
            </a:r>
            <a:r>
              <a:rPr lang="pt-PT" sz="1700" b="1" dirty="0" smtClean="0"/>
              <a:t> (a seguir)</a:t>
            </a:r>
          </a:p>
          <a:p>
            <a:pPr>
              <a:buFont typeface="+mj-lt"/>
              <a:buAutoNum type="arabicPeriod" startAt="11"/>
            </a:pPr>
            <a:r>
              <a:rPr lang="pt-PT" sz="1700" dirty="0" smtClean="0"/>
              <a:t>Mova as seguintes aldeias da </a:t>
            </a:r>
            <a:r>
              <a:rPr lang="pt-PT" sz="1700" dirty="0" err="1" smtClean="0"/>
              <a:t>Opafuril</a:t>
            </a:r>
            <a:r>
              <a:rPr lang="pt-PT" sz="1700" dirty="0" smtClean="0"/>
              <a:t> para </a:t>
            </a:r>
            <a:r>
              <a:rPr lang="pt-PT" sz="1700" dirty="0" err="1" smtClean="0"/>
              <a:t>Nurfuril</a:t>
            </a:r>
            <a:r>
              <a:rPr lang="pt-PT" sz="1700" dirty="0" smtClean="0"/>
              <a:t> </a:t>
            </a:r>
          </a:p>
          <a:p>
            <a:pPr lvl="1"/>
            <a:r>
              <a:rPr lang="pt-PT" sz="1500" dirty="0" err="1" smtClean="0"/>
              <a:t>Kutomala</a:t>
            </a:r>
            <a:endParaRPr lang="pt-PT" sz="1500" dirty="0" smtClean="0"/>
          </a:p>
          <a:p>
            <a:pPr lvl="1">
              <a:spcAft>
                <a:spcPts val="1200"/>
              </a:spcAft>
            </a:pPr>
            <a:r>
              <a:rPr lang="pt-PT" sz="1500" dirty="0" err="1" smtClean="0"/>
              <a:t>Nyereli</a:t>
            </a:r>
            <a:endParaRPr lang="pt-PT" sz="1500" dirty="0" smtClean="0"/>
          </a:p>
          <a:p>
            <a:pPr>
              <a:spcAft>
                <a:spcPts val="1200"/>
              </a:spcAft>
              <a:buFont typeface="+mj-lt"/>
              <a:buAutoNum type="arabicPeriod" startAt="11"/>
            </a:pPr>
            <a:r>
              <a:rPr lang="pt-PT" sz="1700" dirty="0" smtClean="0"/>
              <a:t>Clique </a:t>
            </a:r>
            <a:r>
              <a:rPr lang="pt-PT" sz="1700" b="1" dirty="0" err="1" smtClean="0"/>
              <a:t>Next</a:t>
            </a:r>
            <a:r>
              <a:rPr lang="pt-PT" sz="1700" b="1" dirty="0" smtClean="0"/>
              <a:t> (a seguir)</a:t>
            </a:r>
          </a:p>
          <a:p>
            <a:pPr>
              <a:spcAft>
                <a:spcPts val="1200"/>
              </a:spcAft>
              <a:buFont typeface="+mj-lt"/>
              <a:buAutoNum type="arabicPeriod" startAt="11"/>
            </a:pPr>
            <a:r>
              <a:rPr lang="pt-PT" sz="1700" dirty="0" smtClean="0"/>
              <a:t>Reveja e confirme.</a:t>
            </a:r>
          </a:p>
          <a:p>
            <a:pPr>
              <a:spcAft>
                <a:spcPts val="1200"/>
              </a:spcAft>
              <a:buFont typeface="+mj-lt"/>
              <a:buAutoNum type="arabicPeriod" startAt="11"/>
            </a:pPr>
            <a:r>
              <a:rPr lang="pt-PT" sz="1700" dirty="0" smtClean="0"/>
              <a:t>Clique </a:t>
            </a:r>
            <a:r>
              <a:rPr lang="pt-PT" sz="1700" b="1" dirty="0" err="1" smtClean="0"/>
              <a:t>Next</a:t>
            </a:r>
            <a:r>
              <a:rPr lang="pt-PT" sz="1700" b="1" dirty="0" smtClean="0"/>
              <a:t> (a seguir)</a:t>
            </a:r>
          </a:p>
          <a:p>
            <a:pPr>
              <a:spcAft>
                <a:spcPts val="600"/>
              </a:spcAft>
              <a:buFont typeface="+mj-lt"/>
              <a:buAutoNum type="arabicPeriod" startAt="11"/>
            </a:pPr>
            <a:r>
              <a:rPr lang="pt-PT" sz="1700" dirty="0" smtClean="0"/>
              <a:t>Clique </a:t>
            </a:r>
            <a:r>
              <a:rPr lang="pt-PT" sz="1700" b="1" dirty="0" err="1" smtClean="0"/>
              <a:t>Next</a:t>
            </a:r>
            <a:r>
              <a:rPr lang="pt-PT" sz="1700" b="1" dirty="0" smtClean="0"/>
              <a:t> (a seguir) </a:t>
            </a:r>
            <a:r>
              <a:rPr lang="pt-PT" sz="1700" dirty="0" smtClean="0"/>
              <a:t>para rever</a:t>
            </a:r>
            <a:endParaRPr lang="pt-PT" sz="1700" dirty="0"/>
          </a:p>
        </p:txBody>
      </p:sp>
    </p:spTree>
    <p:extLst>
      <p:ext uri="{BB962C8B-B14F-4D97-AF65-F5344CB8AC3E}">
        <p14:creationId xmlns:p14="http://schemas.microsoft.com/office/powerpoint/2010/main" val="62553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Relatórios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648200"/>
            <a:ext cx="5867400" cy="1447800"/>
          </a:xfrm>
        </p:spPr>
        <p:txBody>
          <a:bodyPr/>
          <a:lstStyle/>
          <a:p>
            <a:r>
              <a:rPr lang="pt-PT" dirty="0" smtClean="0"/>
              <a:t>O </a:t>
            </a:r>
            <a:r>
              <a:rPr lang="pt-BR" dirty="0" smtClean="0"/>
              <a:t>A base de dados integrada das DTN</a:t>
            </a:r>
            <a:r>
              <a:rPr lang="pt-PT" dirty="0" smtClean="0"/>
              <a:t> </a:t>
            </a:r>
            <a:r>
              <a:rPr lang="pt-PT" dirty="0" smtClean="0"/>
              <a:t>pode  gerar uma grande variedade de relatórios para ajudar a analisar o seu programa, compartilhar os dados e planear para o futuro.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1812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143000"/>
            <a:ext cx="2667000" cy="4525963"/>
          </a:xfrm>
        </p:spPr>
        <p:txBody>
          <a:bodyPr/>
          <a:lstStyle/>
          <a:p>
            <a:pPr marL="0" lvl="1" indent="0">
              <a:buNone/>
            </a:pPr>
            <a:r>
              <a:rPr lang="pt-PT" sz="2200" dirty="0" smtClean="0">
                <a:ea typeface="MS PGothic" charset="0"/>
              </a:rPr>
              <a:t>A informação sobre a distribuição de doenças para as </a:t>
            </a:r>
            <a:r>
              <a:rPr lang="pt-PT" sz="2200" dirty="0" err="1" smtClean="0">
                <a:ea typeface="MS PGothic" charset="0"/>
              </a:rPr>
              <a:t>DTNs</a:t>
            </a:r>
            <a:r>
              <a:rPr lang="pt-PT" sz="2200" dirty="0" smtClean="0">
                <a:ea typeface="MS PGothic" charset="0"/>
              </a:rPr>
              <a:t> é registada para cada ano</a:t>
            </a:r>
            <a:r>
              <a:rPr lang="en-US" sz="2200" dirty="0" smtClean="0">
                <a:ea typeface="MS PGothic" charset="0"/>
              </a:rPr>
              <a:t>.</a:t>
            </a:r>
            <a:endParaRPr lang="en-US" sz="2200" dirty="0"/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69094"/>
            <a:ext cx="4343400" cy="516255"/>
          </a:xfrm>
        </p:spPr>
        <p:txBody>
          <a:bodyPr/>
          <a:lstStyle/>
          <a:p>
            <a:r>
              <a:rPr lang="pt-PT" dirty="0" smtClean="0"/>
              <a:t>Distribuição de Doenças</a:t>
            </a:r>
            <a:endParaRPr lang="pt-PT" dirty="0"/>
          </a:p>
        </p:txBody>
      </p:sp>
      <p:pic>
        <p:nvPicPr>
          <p:cNvPr id="3" name="Picture 2" descr="1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" t="2128" r="50755" b="14292"/>
          <a:stretch/>
        </p:blipFill>
        <p:spPr>
          <a:xfrm>
            <a:off x="4013526" y="1676400"/>
            <a:ext cx="4444674" cy="4167583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65000"/>
                <a:alpha val="40000"/>
              </a:schemeClr>
            </a:outerShdw>
          </a:effectLst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171331" y="42335"/>
            <a:ext cx="1475025" cy="307777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>
            <a:lvl1pPr marL="0" indent="-342900" algn="l" defTabSz="914400" rtl="0" eaLnBrk="1" latinLnBrk="0" hangingPunct="1">
              <a:spcBef>
                <a:spcPct val="20000"/>
              </a:spcBef>
              <a:buClr>
                <a:srgbClr val="066E9F"/>
              </a:buClr>
              <a:buSzPct val="120000"/>
              <a:buFont typeface="Wingdings" charset="2"/>
              <a:buNone/>
              <a:defRPr lang="en-US" sz="1400" kern="1200" cap="small" spc="100" dirty="0" smtClean="0">
                <a:solidFill>
                  <a:srgbClr val="DCE6F2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66E9F"/>
              </a:buClr>
              <a:buSzPct val="120000"/>
              <a:buFont typeface="Arial"/>
              <a:buChar char="•"/>
              <a:defRPr sz="1800" kern="120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66E9F"/>
              </a:buClr>
              <a:buSzPct val="120000"/>
              <a:buFont typeface="Segoe UI" pitchFamily="34" charset="0"/>
              <a:buChar char="◦"/>
              <a:defRPr sz="1800" kern="120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66E9F"/>
              </a:buClr>
              <a:buSzPct val="120000"/>
              <a:buFont typeface="Segoe UI" pitchFamily="34" charset="0"/>
              <a:buChar char="◦"/>
              <a:defRPr sz="1800" kern="120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66E9F"/>
              </a:buClr>
              <a:buSzPct val="120000"/>
              <a:buFont typeface="Segoe UI" pitchFamily="34" charset="0"/>
              <a:buChar char="◦"/>
              <a:defRPr sz="1800" kern="120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gestão de dados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pt-PT" sz="2200" dirty="0" smtClean="0"/>
              <a:t>O </a:t>
            </a:r>
            <a:r>
              <a:rPr lang="pt-BR" sz="2200" dirty="0" smtClean="0"/>
              <a:t>A base de dados integrada das DTN</a:t>
            </a:r>
            <a:r>
              <a:rPr lang="pt-PT" sz="2200" dirty="0" smtClean="0"/>
              <a:t> </a:t>
            </a:r>
            <a:r>
              <a:rPr lang="pt-PT" sz="2200" dirty="0" smtClean="0"/>
              <a:t>providencie três tipos de funções de relatório: </a:t>
            </a:r>
          </a:p>
          <a:p>
            <a:pPr marL="525780" lvl="1" indent="-342900">
              <a:spcAft>
                <a:spcPts val="1200"/>
              </a:spcAft>
              <a:buSzPct val="100000"/>
              <a:buFont typeface="Wingdings" charset="2"/>
              <a:buChar char="§"/>
            </a:pPr>
            <a:r>
              <a:rPr lang="pt-PT" sz="2200" b="1" dirty="0" smtClean="0">
                <a:latin typeface="Segoe UI Semibold" pitchFamily="34" charset="0"/>
              </a:rPr>
              <a:t>Um elaborador de relatório personalizado</a:t>
            </a:r>
          </a:p>
          <a:p>
            <a:pPr marL="525780" lvl="1" indent="-342900">
              <a:spcAft>
                <a:spcPts val="1200"/>
              </a:spcAft>
              <a:buSzPct val="100000"/>
              <a:buFont typeface="Wingdings" charset="2"/>
              <a:buChar char="§"/>
            </a:pPr>
            <a:r>
              <a:rPr lang="pt-PT" sz="2200" b="1" dirty="0" smtClean="0">
                <a:latin typeface="Segoe UI Semibold" pitchFamily="34" charset="0"/>
              </a:rPr>
              <a:t>Relatórios da OMS/Parceiros</a:t>
            </a:r>
          </a:p>
          <a:p>
            <a:pPr marL="525780" lvl="1" indent="-342900">
              <a:spcAft>
                <a:spcPts val="1200"/>
              </a:spcAft>
              <a:buSzPct val="100000"/>
              <a:buFont typeface="Wingdings" charset="2"/>
              <a:buChar char="§"/>
            </a:pPr>
            <a:r>
              <a:rPr lang="pt-PT" sz="2200" b="1" dirty="0" smtClean="0">
                <a:latin typeface="Segoe UI Semibold" pitchFamily="34" charset="0"/>
              </a:rPr>
              <a:t>Relatórios padrões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69" y="206613"/>
            <a:ext cx="2231141" cy="580787"/>
          </a:xfrm>
        </p:spPr>
        <p:txBody>
          <a:bodyPr/>
          <a:lstStyle/>
          <a:p>
            <a:r>
              <a:rPr lang="pt-PT" dirty="0" smtClean="0"/>
              <a:t>Relatórios</a:t>
            </a:r>
            <a:endParaRPr lang="pt-PT" dirty="0"/>
          </a:p>
        </p:txBody>
      </p:sp>
      <p:pic>
        <p:nvPicPr>
          <p:cNvPr id="4" name="Picture 3" descr="11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" t="2943" r="71229" b="49644"/>
          <a:stretch/>
        </p:blipFill>
        <p:spPr>
          <a:xfrm>
            <a:off x="5638800" y="2819400"/>
            <a:ext cx="2819400" cy="3302369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 smtClean="0"/>
              <a:t>O elaborador de relatório personalizado é um instrumento flexível. Pode utiliza-lo para rever, analisar e relatar os dados da sua escolha.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69094"/>
            <a:ext cx="6477000" cy="516255"/>
          </a:xfrm>
        </p:spPr>
        <p:txBody>
          <a:bodyPr/>
          <a:lstStyle/>
          <a:p>
            <a:pPr algn="l"/>
            <a:r>
              <a:rPr lang="pt-PT" dirty="0" smtClean="0"/>
              <a:t>Elaborador de relatório personalizado</a:t>
            </a:r>
            <a:endParaRPr lang="pt-PT" dirty="0"/>
          </a:p>
        </p:txBody>
      </p:sp>
      <p:sp>
        <p:nvSpPr>
          <p:cNvPr id="7" name="Round Single Corner Rectangle 6"/>
          <p:cNvSpPr/>
          <p:nvPr/>
        </p:nvSpPr>
        <p:spPr>
          <a:xfrm>
            <a:off x="0" y="4267200"/>
            <a:ext cx="3657600" cy="2319868"/>
          </a:xfrm>
          <a:prstGeom prst="round1Rect">
            <a:avLst/>
          </a:prstGeom>
          <a:solidFill>
            <a:srgbClr val="DCE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" y="4495800"/>
            <a:ext cx="3276600" cy="1831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PT" b="1" dirty="0" smtClean="0">
                <a:solidFill>
                  <a:srgbClr val="066E9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Dicas rápidas:</a:t>
            </a:r>
          </a:p>
          <a:p>
            <a:r>
              <a:rPr lang="pt-PT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Utilize o elaborador de relatório personalizado para gerar as </a:t>
            </a:r>
            <a:r>
              <a:rPr lang="pt-PT" dirty="0" err="1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planilhas</a:t>
            </a:r>
            <a:r>
              <a:rPr lang="pt-PT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de Excel que podem ser carregadas nos outros instrumentos.</a:t>
            </a:r>
            <a:endParaRPr lang="pt-PT" dirty="0">
              <a:solidFill>
                <a:srgbClr val="17375D"/>
              </a:solidFill>
              <a:latin typeface="Segoe UI Semibold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" name="Picture 2" descr="11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" t="3898" r="55275" b="59243"/>
          <a:stretch/>
        </p:blipFill>
        <p:spPr>
          <a:xfrm>
            <a:off x="4419600" y="2438400"/>
            <a:ext cx="3237269" cy="2209800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65000"/>
                <a:alpha val="40000"/>
              </a:schemeClr>
            </a:outerShdw>
          </a:effectLst>
        </p:spPr>
      </p:pic>
      <p:sp>
        <p:nvSpPr>
          <p:cNvPr id="9" name="Text Placeholder 2"/>
          <p:cNvSpPr txBox="1">
            <a:spLocks/>
          </p:cNvSpPr>
          <p:nvPr/>
        </p:nvSpPr>
        <p:spPr>
          <a:xfrm>
            <a:off x="171331" y="59269"/>
            <a:ext cx="927049" cy="307777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>
            <a:lvl1pPr marL="0" indent="-342900" algn="l" defTabSz="914400" rtl="0" eaLnBrk="1" latinLnBrk="0" hangingPunct="1">
              <a:spcBef>
                <a:spcPct val="20000"/>
              </a:spcBef>
              <a:buClr>
                <a:srgbClr val="066E9F"/>
              </a:buClr>
              <a:buSzPct val="120000"/>
              <a:buFont typeface="Wingdings" charset="2"/>
              <a:buNone/>
              <a:defRPr lang="en-US" sz="1400" kern="1200" cap="small" spc="100" dirty="0" smtClean="0">
                <a:solidFill>
                  <a:srgbClr val="DCE6F2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66E9F"/>
              </a:buClr>
              <a:buSzPct val="120000"/>
              <a:buFont typeface="Arial"/>
              <a:buChar char="•"/>
              <a:defRPr sz="1800" kern="120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66E9F"/>
              </a:buClr>
              <a:buSzPct val="120000"/>
              <a:buFont typeface="Segoe UI" pitchFamily="34" charset="0"/>
              <a:buChar char="◦"/>
              <a:defRPr sz="1800" kern="120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66E9F"/>
              </a:buClr>
              <a:buSzPct val="120000"/>
              <a:buFont typeface="Segoe UI" pitchFamily="34" charset="0"/>
              <a:buChar char="◦"/>
              <a:defRPr sz="1800" kern="120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66E9F"/>
              </a:buClr>
              <a:buSzPct val="120000"/>
              <a:buFont typeface="Segoe UI" pitchFamily="34" charset="0"/>
              <a:buChar char="◦"/>
              <a:defRPr sz="1800" kern="120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mtClean="0"/>
              <a:t>relatórios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73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Gerar um Relatório de Gestão de Mortalidade de LF </a:t>
            </a:r>
            <a:endParaRPr lang="pt-PT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62000" y="1143000"/>
            <a:ext cx="7467600" cy="4953000"/>
          </a:xfrm>
        </p:spPr>
        <p:txBody>
          <a:bodyPr>
            <a:noAutofit/>
          </a:bodyPr>
          <a:lstStyle/>
          <a:p>
            <a:pPr marL="365760" indent="-365760">
              <a:spcAft>
                <a:spcPts val="600"/>
              </a:spcAft>
            </a:pPr>
            <a:r>
              <a:rPr lang="pt-PT" sz="1700" dirty="0" smtClean="0"/>
              <a:t>Seleccione </a:t>
            </a:r>
            <a:r>
              <a:rPr lang="pt-PT" sz="1700" b="1" dirty="0" err="1" smtClean="0"/>
              <a:t>Reports</a:t>
            </a:r>
            <a:r>
              <a:rPr lang="pt-PT" sz="1700" b="1" dirty="0" smtClean="0"/>
              <a:t> (Relatórios) -&gt; </a:t>
            </a:r>
            <a:r>
              <a:rPr lang="pt-PT" sz="1700" b="1" dirty="0" err="1" smtClean="0"/>
              <a:t>New</a:t>
            </a:r>
            <a:r>
              <a:rPr lang="pt-PT" sz="1700" b="1" dirty="0" smtClean="0"/>
              <a:t> (Novo) </a:t>
            </a:r>
            <a:r>
              <a:rPr lang="pt-PT" sz="1700" dirty="0" smtClean="0"/>
              <a:t>do Menu Principal</a:t>
            </a:r>
          </a:p>
          <a:p>
            <a:pPr marL="365760" indent="-365760">
              <a:spcAft>
                <a:spcPts val="600"/>
              </a:spcAft>
            </a:pPr>
            <a:r>
              <a:rPr lang="pt-PT" sz="1700" dirty="0" smtClean="0"/>
              <a:t>Clique </a:t>
            </a:r>
            <a:r>
              <a:rPr lang="pt-PT" sz="1700" b="1" dirty="0" err="1" smtClean="0"/>
              <a:t>Custom</a:t>
            </a:r>
            <a:r>
              <a:rPr lang="pt-PT" sz="1700" b="1" dirty="0" smtClean="0"/>
              <a:t> </a:t>
            </a:r>
            <a:r>
              <a:rPr lang="pt-PT" sz="1700" b="1" dirty="0" err="1" smtClean="0"/>
              <a:t>Report</a:t>
            </a:r>
            <a:r>
              <a:rPr lang="pt-PT" sz="1700" b="1" dirty="0" smtClean="0"/>
              <a:t> </a:t>
            </a:r>
            <a:r>
              <a:rPr lang="pt-PT" sz="1700" b="1" dirty="0" err="1" smtClean="0"/>
              <a:t>New</a:t>
            </a:r>
            <a:r>
              <a:rPr lang="pt-PT" sz="1700" b="1" dirty="0" smtClean="0"/>
              <a:t>… (Novo Relatório Personalizado…)</a:t>
            </a:r>
          </a:p>
          <a:p>
            <a:pPr marL="365760" indent="-365760">
              <a:spcAft>
                <a:spcPts val="600"/>
              </a:spcAft>
            </a:pPr>
            <a:r>
              <a:rPr lang="pt-PT" sz="1700" dirty="0" smtClean="0"/>
              <a:t>Clique </a:t>
            </a:r>
            <a:r>
              <a:rPr lang="pt-PT" sz="1700" b="1" dirty="0" err="1" smtClean="0"/>
              <a:t>Interventions</a:t>
            </a:r>
            <a:r>
              <a:rPr lang="pt-PT" sz="1700" b="1" dirty="0" smtClean="0"/>
              <a:t> (Intervenções)</a:t>
            </a:r>
          </a:p>
          <a:p>
            <a:pPr marL="365760" indent="-365760">
              <a:spcAft>
                <a:spcPts val="600"/>
              </a:spcAft>
            </a:pPr>
            <a:r>
              <a:rPr lang="pt-PT" sz="1700" dirty="0" smtClean="0"/>
              <a:t>Utilize o </a:t>
            </a:r>
            <a:r>
              <a:rPr lang="pt-PT" sz="1700" b="1" dirty="0" smtClean="0"/>
              <a:t>+</a:t>
            </a:r>
            <a:r>
              <a:rPr lang="pt-PT" sz="1700" dirty="0" smtClean="0"/>
              <a:t> para expandir as opções do relatório de Gestão de Mortalidade de LF</a:t>
            </a:r>
          </a:p>
          <a:p>
            <a:pPr marL="365760" indent="-365760"/>
            <a:r>
              <a:rPr lang="pt-PT" sz="1700" dirty="0" smtClean="0"/>
              <a:t>Verifique as caixas para seleccionar:</a:t>
            </a:r>
          </a:p>
          <a:p>
            <a:pPr marL="731520" lvl="1" indent="-274320"/>
            <a:r>
              <a:rPr lang="pt-PT" sz="1500" dirty="0" smtClean="0">
                <a:latin typeface="Segoe UI Semibold" pitchFamily="34" charset="0"/>
              </a:rPr>
              <a:t># de casos de </a:t>
            </a:r>
            <a:r>
              <a:rPr lang="pt-PT" sz="1500" dirty="0" err="1" smtClean="0">
                <a:latin typeface="Segoe UI Semibold" pitchFamily="34" charset="0"/>
              </a:rPr>
              <a:t>hidrocele</a:t>
            </a:r>
            <a:endParaRPr lang="pt-PT" sz="1500" dirty="0" smtClean="0">
              <a:latin typeface="Segoe UI Semibold" pitchFamily="34" charset="0"/>
            </a:endParaRPr>
          </a:p>
          <a:p>
            <a:pPr marL="731520" lvl="1" indent="-274320"/>
            <a:r>
              <a:rPr lang="pt-PT" sz="1500" dirty="0" smtClean="0">
                <a:latin typeface="Segoe UI Semibold" pitchFamily="34" charset="0"/>
              </a:rPr>
              <a:t># de casos de </a:t>
            </a:r>
            <a:r>
              <a:rPr lang="pt-PT" sz="1500" dirty="0" err="1" smtClean="0">
                <a:latin typeface="Segoe UI Semibold" pitchFamily="34" charset="0"/>
              </a:rPr>
              <a:t>hidrocele</a:t>
            </a:r>
            <a:r>
              <a:rPr lang="pt-PT" sz="1500" dirty="0" smtClean="0">
                <a:latin typeface="Segoe UI Semibold" pitchFamily="34" charset="0"/>
              </a:rPr>
              <a:t> tratados</a:t>
            </a:r>
          </a:p>
          <a:p>
            <a:pPr marL="731520" lvl="1" indent="-274320"/>
            <a:r>
              <a:rPr lang="pt-PT" sz="1500" dirty="0" smtClean="0">
                <a:latin typeface="Segoe UI Semibold" pitchFamily="34" charset="0"/>
              </a:rPr>
              <a:t># de pacientes com </a:t>
            </a:r>
            <a:r>
              <a:rPr lang="pt-PT" sz="1500" dirty="0" err="1" smtClean="0">
                <a:latin typeface="Segoe UI Semibold" pitchFamily="34" charset="0"/>
              </a:rPr>
              <a:t>lymphoedema</a:t>
            </a:r>
            <a:r>
              <a:rPr lang="pt-PT" sz="1500" dirty="0" smtClean="0">
                <a:latin typeface="Segoe UI Semibold" pitchFamily="34" charset="0"/>
              </a:rPr>
              <a:t> </a:t>
            </a:r>
          </a:p>
          <a:p>
            <a:pPr marL="731520" lvl="1" indent="-274320">
              <a:spcAft>
                <a:spcPts val="600"/>
              </a:spcAft>
            </a:pPr>
            <a:r>
              <a:rPr lang="pt-PT" sz="1500" dirty="0" smtClean="0">
                <a:latin typeface="Segoe UI Semibold" pitchFamily="34" charset="0"/>
              </a:rPr>
              <a:t># de pacientes com </a:t>
            </a:r>
            <a:r>
              <a:rPr lang="pt-PT" sz="1500" dirty="0" err="1" smtClean="0">
                <a:latin typeface="Segoe UI Semibold" pitchFamily="34" charset="0"/>
              </a:rPr>
              <a:t>lymphoedema</a:t>
            </a:r>
            <a:r>
              <a:rPr lang="pt-PT" sz="1500" dirty="0" smtClean="0">
                <a:latin typeface="Segoe UI Semibold" pitchFamily="34" charset="0"/>
              </a:rPr>
              <a:t> tratados</a:t>
            </a:r>
          </a:p>
          <a:p>
            <a:pPr marL="365760" indent="-365760">
              <a:spcAft>
                <a:spcPts val="600"/>
              </a:spcAft>
              <a:buFont typeface="+mj-lt"/>
              <a:buAutoNum type="arabicPeriod"/>
            </a:pPr>
            <a:r>
              <a:rPr lang="pt-PT" sz="1700" dirty="0" smtClean="0"/>
              <a:t>Clique </a:t>
            </a:r>
            <a:r>
              <a:rPr lang="pt-PT" sz="1700" b="1" dirty="0" err="1" smtClean="0"/>
              <a:t>Next</a:t>
            </a:r>
            <a:r>
              <a:rPr lang="pt-PT" sz="1700" b="1" dirty="0" smtClean="0"/>
              <a:t> (a seguir)</a:t>
            </a:r>
          </a:p>
          <a:p>
            <a:pPr marL="365760" indent="-365760">
              <a:spcAft>
                <a:spcPts val="600"/>
              </a:spcAft>
              <a:buFont typeface="+mj-lt"/>
              <a:buAutoNum type="arabicPeriod"/>
            </a:pPr>
            <a:r>
              <a:rPr lang="pt-PT" sz="1700" dirty="0" smtClean="0"/>
              <a:t>Datas:</a:t>
            </a:r>
            <a:r>
              <a:rPr lang="pt-PT" sz="1700" b="1" dirty="0" smtClean="0"/>
              <a:t> 1 de Janeiro de 2014 – 31 de Dezembro de 2014</a:t>
            </a:r>
          </a:p>
          <a:p>
            <a:pPr marL="365760" indent="-365760">
              <a:spcAft>
                <a:spcPts val="600"/>
              </a:spcAft>
              <a:buFont typeface="+mj-lt"/>
              <a:buAutoNum type="arabicPeriod"/>
            </a:pPr>
            <a:r>
              <a:rPr lang="pt-PT" sz="1700" dirty="0" smtClean="0"/>
              <a:t>Agregado para: </a:t>
            </a:r>
            <a:r>
              <a:rPr lang="pt-PT" sz="1700" b="1" dirty="0" smtClean="0"/>
              <a:t>Todas as listas</a:t>
            </a:r>
          </a:p>
          <a:p>
            <a:pPr marL="365760" indent="-365760">
              <a:spcAft>
                <a:spcPts val="600"/>
              </a:spcAft>
              <a:buFont typeface="+mj-lt"/>
              <a:buAutoNum type="arabicPeriod"/>
            </a:pPr>
            <a:r>
              <a:rPr lang="pt-PT" sz="1700" dirty="0" smtClean="0"/>
              <a:t>Clique </a:t>
            </a:r>
            <a:r>
              <a:rPr lang="pt-PT" sz="1700" b="1" dirty="0" err="1" smtClean="0"/>
              <a:t>Next</a:t>
            </a:r>
            <a:r>
              <a:rPr lang="pt-PT" sz="1700" b="1" dirty="0" smtClean="0"/>
              <a:t> (a seguir)</a:t>
            </a:r>
          </a:p>
          <a:p>
            <a:pPr marL="365760" indent="-365760">
              <a:buFont typeface="+mj-lt"/>
              <a:buAutoNum type="arabicPeriod"/>
            </a:pPr>
            <a:r>
              <a:rPr lang="pt-PT" sz="1700" dirty="0" smtClean="0"/>
              <a:t>Clique </a:t>
            </a:r>
            <a:r>
              <a:rPr lang="pt-PT" sz="1700" b="1" dirty="0" err="1" smtClean="0"/>
              <a:t>Finish</a:t>
            </a:r>
            <a:r>
              <a:rPr lang="pt-PT" sz="1700" b="1" dirty="0" smtClean="0"/>
              <a:t> (Terminar)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28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62000" y="990600"/>
            <a:ext cx="7543800" cy="533400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Font typeface="+mj-lt"/>
              <a:buAutoNum type="arabicPeriod" startAt="11"/>
            </a:pPr>
            <a:r>
              <a:rPr lang="pt-PT" sz="1700" dirty="0" smtClean="0"/>
              <a:t>Reveja os seus dados no ecrã. </a:t>
            </a:r>
          </a:p>
          <a:p>
            <a:pPr>
              <a:spcAft>
                <a:spcPts val="1200"/>
              </a:spcAft>
              <a:buAutoNum type="arabicPeriod" startAt="11"/>
            </a:pPr>
            <a:r>
              <a:rPr lang="pt-PT" sz="1700" dirty="0" smtClean="0"/>
              <a:t>Tente exportar os dados para o Excel</a:t>
            </a:r>
          </a:p>
          <a:p>
            <a:pPr>
              <a:spcAft>
                <a:spcPts val="1200"/>
              </a:spcAft>
              <a:buAutoNum type="arabicPeriod" startAt="11"/>
            </a:pPr>
            <a:r>
              <a:rPr lang="pt-PT" sz="1700" dirty="0" smtClean="0"/>
              <a:t>Tente editar as opções de relatórios e fazer o mesmo relatório, mas agregado por </a:t>
            </a:r>
            <a:r>
              <a:rPr lang="pt-PT" sz="1700" b="1" dirty="0" smtClean="0"/>
              <a:t>país</a:t>
            </a:r>
            <a:r>
              <a:rPr lang="pt-PT" sz="1700" dirty="0" smtClean="0"/>
              <a:t>. </a:t>
            </a:r>
          </a:p>
          <a:p>
            <a:pPr>
              <a:spcAft>
                <a:spcPts val="1200"/>
              </a:spcAft>
              <a:buAutoNum type="arabicPeriod" startAt="11"/>
            </a:pPr>
            <a:r>
              <a:rPr lang="pt-PT" sz="1700" dirty="0" smtClean="0"/>
              <a:t>Tente editar as opções de relatório e fazer o mesmo relatório, mas agregado por </a:t>
            </a:r>
            <a:r>
              <a:rPr lang="pt-PT" sz="1700" b="1" dirty="0" smtClean="0"/>
              <a:t>nível administrativo</a:t>
            </a:r>
            <a:r>
              <a:rPr lang="pt-PT" sz="1700" dirty="0" smtClean="0"/>
              <a:t>. </a:t>
            </a:r>
          </a:p>
          <a:p>
            <a:pPr>
              <a:spcAft>
                <a:spcPts val="600"/>
              </a:spcAft>
              <a:buAutoNum type="arabicPeriod" startAt="11"/>
            </a:pPr>
            <a:r>
              <a:rPr lang="pt-PT" sz="1700" dirty="0" smtClean="0"/>
              <a:t>Tente gravar as suas opções de relatório e refazer o relatório de novo a partir do menu Relatórios.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08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71331" y="59269"/>
            <a:ext cx="927049" cy="307777"/>
          </a:xfrm>
        </p:spPr>
        <p:txBody>
          <a:bodyPr/>
          <a:lstStyle/>
          <a:p>
            <a:r>
              <a:rPr lang="pt-PT" dirty="0" smtClean="0">
                <a:solidFill>
                  <a:srgbClr val="DCE6F2"/>
                </a:solidFill>
              </a:rPr>
              <a:t>relatório</a:t>
            </a:r>
            <a:r>
              <a:rPr lang="en-US" dirty="0" smtClean="0">
                <a:solidFill>
                  <a:srgbClr val="DCE6F2"/>
                </a:solidFill>
              </a:rPr>
              <a:t>s</a:t>
            </a:r>
            <a:endParaRPr lang="en-US" dirty="0">
              <a:solidFill>
                <a:srgbClr val="DCE6F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pt-PT" dirty="0" smtClean="0"/>
              <a:t>Os relatórios da OMS/Parceiros estão listados sob </a:t>
            </a:r>
            <a:r>
              <a:rPr lang="pt-PT" b="1" dirty="0" smtClean="0"/>
              <a:t>Exportações disponíveis</a:t>
            </a:r>
            <a:r>
              <a:rPr lang="pt-PT" dirty="0" smtClean="0"/>
              <a:t>. </a:t>
            </a:r>
          </a:p>
          <a:p>
            <a:pPr marL="0" indent="0">
              <a:buNone/>
            </a:pPr>
            <a:r>
              <a:rPr lang="pt-PT" dirty="0" smtClean="0"/>
              <a:t>Quando for a altura de </a:t>
            </a:r>
            <a:br>
              <a:rPr lang="pt-PT" dirty="0" smtClean="0"/>
            </a:br>
            <a:r>
              <a:rPr lang="pt-PT" dirty="0" smtClean="0"/>
              <a:t>submeter os relatórios à OMS, </a:t>
            </a:r>
            <a:br>
              <a:rPr lang="pt-PT" dirty="0" smtClean="0"/>
            </a:br>
            <a:r>
              <a:rPr lang="pt-PT" dirty="0" smtClean="0"/>
              <a:t>pode utilizar </a:t>
            </a:r>
            <a:r>
              <a:rPr lang="pt-PT" dirty="0" err="1" smtClean="0"/>
              <a:t>National</a:t>
            </a:r>
            <a:r>
              <a:rPr lang="pt-PT" dirty="0" smtClean="0"/>
              <a:t> </a:t>
            </a:r>
            <a:r>
              <a:rPr lang="pt-PT" dirty="0" err="1" smtClean="0"/>
              <a:t>Database</a:t>
            </a:r>
            <a:r>
              <a:rPr lang="pt-PT" dirty="0" smtClean="0"/>
              <a:t> </a:t>
            </a:r>
            <a:br>
              <a:rPr lang="pt-PT" dirty="0" smtClean="0"/>
            </a:br>
            <a:r>
              <a:rPr lang="pt-PT" dirty="0" smtClean="0"/>
              <a:t>o modelo para gerar estes  </a:t>
            </a:r>
            <a:br>
              <a:rPr lang="pt-PT" dirty="0" smtClean="0"/>
            </a:br>
            <a:r>
              <a:rPr lang="pt-PT" dirty="0" smtClean="0"/>
              <a:t>relatórios clicando no botão. </a:t>
            </a:r>
          </a:p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69094"/>
            <a:ext cx="5105400" cy="516255"/>
          </a:xfrm>
        </p:spPr>
        <p:txBody>
          <a:bodyPr/>
          <a:lstStyle/>
          <a:p>
            <a:pPr algn="l"/>
            <a:r>
              <a:rPr lang="pt-PT" dirty="0" smtClean="0"/>
              <a:t>Relatórios da OMS/Parceiros</a:t>
            </a:r>
            <a:endParaRPr lang="pt-PT" dirty="0"/>
          </a:p>
        </p:txBody>
      </p:sp>
      <p:grpSp>
        <p:nvGrpSpPr>
          <p:cNvPr id="5" name="Group 4"/>
          <p:cNvGrpSpPr/>
          <p:nvPr/>
        </p:nvGrpSpPr>
        <p:grpSpPr>
          <a:xfrm>
            <a:off x="5257800" y="1905000"/>
            <a:ext cx="3276600" cy="4038601"/>
            <a:chOff x="4953000" y="1523999"/>
            <a:chExt cx="3276600" cy="4038601"/>
          </a:xfrm>
        </p:grpSpPr>
        <p:sp>
          <p:nvSpPr>
            <p:cNvPr id="7" name="Rectangle 6"/>
            <p:cNvSpPr/>
            <p:nvPr/>
          </p:nvSpPr>
          <p:spPr>
            <a:xfrm>
              <a:off x="4953000" y="1523999"/>
              <a:ext cx="3276600" cy="40386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7" descr="304.PNG"/>
            <p:cNvPicPr>
              <a:picLocks noChangeAspect="1"/>
            </p:cNvPicPr>
            <p:nvPr/>
          </p:nvPicPr>
          <p:blipFill rotWithShape="1">
            <a:blip r:embed="rId3" cstate="print"/>
            <a:srcRect l="466" t="9801" r="70784" b="23169"/>
            <a:stretch/>
          </p:blipFill>
          <p:spPr>
            <a:xfrm>
              <a:off x="5080701" y="1671221"/>
              <a:ext cx="3065368" cy="3884675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149052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Gerar um Formulário de Relatório Conjunto da OMS</a:t>
            </a:r>
            <a:endParaRPr lang="pt-PT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295400" y="1371600"/>
            <a:ext cx="6629400" cy="4953000"/>
          </a:xfrm>
        </p:spPr>
        <p:txBody>
          <a:bodyPr>
            <a:noAutofit/>
          </a:bodyPr>
          <a:lstStyle/>
          <a:p>
            <a:pPr marL="365760" indent="-365760">
              <a:spcAft>
                <a:spcPts val="1800"/>
              </a:spcAft>
            </a:pPr>
            <a:r>
              <a:rPr lang="pt-PT" sz="1900" dirty="0" smtClean="0"/>
              <a:t>Seleccione </a:t>
            </a:r>
            <a:r>
              <a:rPr lang="pt-PT" sz="1900" b="1" dirty="0" err="1" smtClean="0"/>
              <a:t>Reports</a:t>
            </a:r>
            <a:r>
              <a:rPr lang="pt-PT" sz="1900" b="1" dirty="0" smtClean="0"/>
              <a:t> (Relatórios) -&gt; </a:t>
            </a:r>
            <a:r>
              <a:rPr lang="pt-PT" sz="1900" b="1" dirty="0" err="1" smtClean="0"/>
              <a:t>New</a:t>
            </a:r>
            <a:r>
              <a:rPr lang="pt-PT" sz="1900" b="1" dirty="0" smtClean="0"/>
              <a:t> (Novo)</a:t>
            </a:r>
            <a:r>
              <a:rPr lang="pt-PT" sz="1900" dirty="0" smtClean="0"/>
              <a:t> da Menu Principal</a:t>
            </a:r>
          </a:p>
          <a:p>
            <a:pPr marL="365760" indent="-365760">
              <a:spcAft>
                <a:spcPts val="600"/>
              </a:spcAft>
            </a:pPr>
            <a:r>
              <a:rPr lang="pt-PT" sz="1900" dirty="0" smtClean="0"/>
              <a:t>Tente gerar um dos Formulários de Relatório Conjunto.</a:t>
            </a:r>
            <a:endParaRPr lang="pt-PT" sz="1900" b="1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28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369094"/>
            <a:ext cx="3505199" cy="516255"/>
          </a:xfrm>
        </p:spPr>
        <p:txBody>
          <a:bodyPr/>
          <a:lstStyle/>
          <a:p>
            <a:r>
              <a:rPr lang="pt-PT" dirty="0" smtClean="0"/>
              <a:t>Relatórios padrões</a:t>
            </a:r>
            <a:endParaRPr lang="pt-PT" dirty="0"/>
          </a:p>
        </p:txBody>
      </p:sp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685800" y="1143000"/>
            <a:ext cx="7848600" cy="4953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pt-PT" dirty="0" smtClean="0"/>
              <a:t>O </a:t>
            </a:r>
            <a:r>
              <a:rPr lang="pt-BR" dirty="0" smtClean="0"/>
              <a:t>A base de dados integrada das DTN</a:t>
            </a:r>
            <a:r>
              <a:rPr lang="pt-PT" dirty="0" smtClean="0"/>
              <a:t> </a:t>
            </a:r>
            <a:r>
              <a:rPr lang="pt-PT" dirty="0" smtClean="0"/>
              <a:t>inclui os relatórios padrões. Estes são algumas das tabelas típicas  e gráficos úteis para analisar os programas de DTN.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pt-PT" dirty="0" smtClean="0"/>
              <a:t>Os relatórios padrões incluem: </a:t>
            </a:r>
          </a:p>
          <a:p>
            <a:pPr marL="525780" lvl="1" indent="-342900">
              <a:spcAft>
                <a:spcPts val="600"/>
              </a:spcAft>
              <a:buSzPct val="100000"/>
              <a:buFont typeface="Wingdings" charset="2"/>
              <a:buChar char="§"/>
            </a:pPr>
            <a:r>
              <a:rPr lang="pt-PT" sz="2200" b="1" dirty="0" smtClean="0">
                <a:latin typeface="Segoe UI Semibold" pitchFamily="34" charset="0"/>
              </a:rPr>
              <a:t>Progresso através de eliminação</a:t>
            </a:r>
          </a:p>
          <a:p>
            <a:pPr marL="525780" lvl="1" indent="-342900">
              <a:spcAft>
                <a:spcPts val="600"/>
              </a:spcAft>
              <a:buSzPct val="100000"/>
              <a:buFont typeface="Wingdings" charset="2"/>
              <a:buChar char="§"/>
            </a:pPr>
            <a:r>
              <a:rPr lang="pt-PT" sz="2200" b="1" dirty="0" smtClean="0">
                <a:latin typeface="Segoe UI Semibold" pitchFamily="34" charset="0"/>
              </a:rPr>
              <a:t>Relatório de mapeamento </a:t>
            </a:r>
            <a:r>
              <a:rPr lang="pt-PT" sz="2200" dirty="0" smtClean="0">
                <a:latin typeface="Segoe UI Semibold" pitchFamily="34" charset="0"/>
              </a:rPr>
              <a:t>(em breve)</a:t>
            </a:r>
          </a:p>
          <a:p>
            <a:pPr marL="525780" lvl="1" indent="-342900">
              <a:spcAft>
                <a:spcPts val="600"/>
              </a:spcAft>
              <a:buSzPct val="100000"/>
              <a:buFont typeface="Wingdings" charset="2"/>
              <a:buChar char="§"/>
            </a:pPr>
            <a:r>
              <a:rPr lang="pt-PT" sz="2200" b="1" dirty="0" smtClean="0">
                <a:latin typeface="Segoe UI Semibold" pitchFamily="34" charset="0"/>
              </a:rPr>
              <a:t>Avaliação de M&amp;A </a:t>
            </a:r>
            <a:r>
              <a:rPr lang="pt-PT" sz="2200" dirty="0" smtClean="0">
                <a:latin typeface="Segoe UI Semibold" pitchFamily="34" charset="0"/>
              </a:rPr>
              <a:t>(em breve)</a:t>
            </a:r>
          </a:p>
          <a:p>
            <a:pPr marL="525780" lvl="1" indent="-342900">
              <a:spcAft>
                <a:spcPts val="600"/>
              </a:spcAft>
              <a:buSzPct val="100000"/>
              <a:buFont typeface="Wingdings" charset="2"/>
              <a:buChar char="§"/>
            </a:pPr>
            <a:r>
              <a:rPr lang="pt-PT" sz="2200" b="1" dirty="0" smtClean="0">
                <a:latin typeface="Segoe UI Semibold" pitchFamily="34" charset="0"/>
              </a:rPr>
              <a:t>Distritos tratados </a:t>
            </a:r>
            <a:r>
              <a:rPr lang="pt-PT" sz="2200" dirty="0" smtClean="0">
                <a:latin typeface="Segoe UI Semibold" pitchFamily="34" charset="0"/>
              </a:rPr>
              <a:t>(em breve)</a:t>
            </a:r>
          </a:p>
          <a:p>
            <a:pPr marL="525780" lvl="1" indent="-342900">
              <a:spcAft>
                <a:spcPts val="600"/>
              </a:spcAft>
              <a:buSzPct val="100000"/>
              <a:buFont typeface="Wingdings" charset="2"/>
              <a:buChar char="§"/>
            </a:pPr>
            <a:r>
              <a:rPr lang="pt-PT" sz="2200" b="1" dirty="0" smtClean="0">
                <a:latin typeface="Segoe UI Semibold" pitchFamily="34" charset="0"/>
              </a:rPr>
              <a:t>Pessoas tratadas </a:t>
            </a:r>
            <a:r>
              <a:rPr lang="pt-PT" sz="2200" dirty="0" smtClean="0">
                <a:latin typeface="Segoe UI Semibold" pitchFamily="34" charset="0"/>
              </a:rPr>
              <a:t>(em breve)</a:t>
            </a:r>
          </a:p>
          <a:p>
            <a:pPr marL="525780" lvl="1" indent="-342900">
              <a:spcAft>
                <a:spcPts val="600"/>
              </a:spcAft>
              <a:buSzPct val="100000"/>
              <a:buFont typeface="Wingdings" charset="2"/>
              <a:buChar char="§"/>
            </a:pPr>
            <a:r>
              <a:rPr lang="pt-PT" sz="2200" b="1" dirty="0" smtClean="0">
                <a:latin typeface="Segoe UI Semibold" pitchFamily="34" charset="0"/>
              </a:rPr>
              <a:t>Desempenho de cobertura </a:t>
            </a:r>
            <a:r>
              <a:rPr lang="pt-PT" sz="2200" dirty="0" smtClean="0">
                <a:latin typeface="Segoe UI Semibold" pitchFamily="34" charset="0"/>
              </a:rPr>
              <a:t>(em breve)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71331" y="59269"/>
            <a:ext cx="927049" cy="307777"/>
          </a:xfrm>
        </p:spPr>
        <p:txBody>
          <a:bodyPr/>
          <a:lstStyle/>
          <a:p>
            <a:r>
              <a:rPr lang="pt-PT" dirty="0" smtClean="0">
                <a:solidFill>
                  <a:srgbClr val="DCE6F2"/>
                </a:solidFill>
              </a:rPr>
              <a:t>relatório</a:t>
            </a:r>
            <a:r>
              <a:rPr lang="en-US" dirty="0" smtClean="0">
                <a:solidFill>
                  <a:srgbClr val="DCE6F2"/>
                </a:solidFill>
              </a:rPr>
              <a:t>s</a:t>
            </a:r>
            <a:endParaRPr lang="en-US" dirty="0">
              <a:solidFill>
                <a:srgbClr val="DCE6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4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190" y="3657600"/>
            <a:ext cx="6113410" cy="175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PT" sz="4000" dirty="0" smtClean="0"/>
              <a:t>Configurar o </a:t>
            </a:r>
            <a:r>
              <a:rPr lang="pt-BR" sz="4000" dirty="0" smtClean="0"/>
              <a:t>A base de dados integrada das DTN</a:t>
            </a:r>
            <a:r>
              <a:rPr lang="pt-PT" sz="4000" dirty="0" smtClean="0"/>
              <a:t> </a:t>
            </a:r>
            <a:r>
              <a:rPr lang="pt-PT" sz="4000" dirty="0" smtClean="0"/>
              <a:t>no seu computador</a:t>
            </a:r>
            <a:endParaRPr lang="pt-PT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5486400"/>
            <a:ext cx="5943600" cy="914400"/>
          </a:xfrm>
        </p:spPr>
        <p:txBody>
          <a:bodyPr/>
          <a:lstStyle/>
          <a:p>
            <a:r>
              <a:rPr lang="pt-PT" dirty="0" smtClean="0"/>
              <a:t>É o momento de  configurar o ficheiro do </a:t>
            </a:r>
            <a:r>
              <a:rPr lang="pt-BR" dirty="0" smtClean="0"/>
              <a:t>A base de dados integrada das DTN</a:t>
            </a:r>
            <a:r>
              <a:rPr lang="pt-PT" dirty="0" smtClean="0"/>
              <a:t> </a:t>
            </a:r>
            <a:r>
              <a:rPr lang="pt-PT" dirty="0" smtClean="0"/>
              <a:t>no seu computador.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9216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1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" t="2704" r="50940" b="54005"/>
          <a:stretch/>
        </p:blipFill>
        <p:spPr>
          <a:xfrm>
            <a:off x="4267200" y="2743199"/>
            <a:ext cx="4038600" cy="3009209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65000"/>
                <a:alpha val="40000"/>
              </a:schemeClr>
            </a:outerShdw>
          </a:effec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914400"/>
            <a:ext cx="7772400" cy="452596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PT" dirty="0" smtClean="0"/>
              <a:t>Pode iniciar um novo ficheiro do </a:t>
            </a:r>
            <a:r>
              <a:rPr lang="pt-BR" dirty="0" smtClean="0"/>
              <a:t>A base de dados integrada das DTN</a:t>
            </a:r>
            <a:r>
              <a:rPr lang="pt-PT" dirty="0" smtClean="0"/>
              <a:t> </a:t>
            </a:r>
            <a:r>
              <a:rPr lang="pt-PT" dirty="0" smtClean="0"/>
              <a:t>a qualquer momento, contudo desejará provavelmente armazenar todos os dados do seu país num só ficheiro. </a:t>
            </a:r>
            <a:endParaRPr lang="pt-PT" dirty="0"/>
          </a:p>
        </p:txBody>
      </p:sp>
      <p:sp>
        <p:nvSpPr>
          <p:cNvPr id="6" name="Round Single Corner Rectangle 5"/>
          <p:cNvSpPr/>
          <p:nvPr/>
        </p:nvSpPr>
        <p:spPr>
          <a:xfrm>
            <a:off x="0" y="2819400"/>
            <a:ext cx="3124200" cy="3759200"/>
          </a:xfrm>
          <a:prstGeom prst="round1Rect">
            <a:avLst/>
          </a:prstGeom>
          <a:solidFill>
            <a:srgbClr val="DCE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000" y="2971800"/>
            <a:ext cx="2667000" cy="337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PT" b="1" dirty="0" smtClean="0">
                <a:solidFill>
                  <a:srgbClr val="066E9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Dicas rápidas:</a:t>
            </a:r>
          </a:p>
          <a:p>
            <a:pPr>
              <a:spcAft>
                <a:spcPts val="600"/>
              </a:spcAft>
            </a:pPr>
            <a:r>
              <a:rPr lang="pt-PT" sz="17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Pode compartilhar este ficheiro com os outros através de: </a:t>
            </a:r>
          </a:p>
          <a:p>
            <a:pPr marL="182880" indent="-274320">
              <a:spcAft>
                <a:spcPts val="600"/>
              </a:spcAft>
              <a:buFont typeface="Arial" pitchFamily="34" charset="0"/>
              <a:buChar char="•"/>
            </a:pPr>
            <a:r>
              <a:rPr lang="pt-PT" sz="17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email </a:t>
            </a:r>
          </a:p>
          <a:p>
            <a:pPr marL="182880" indent="-274320">
              <a:spcAft>
                <a:spcPts val="600"/>
              </a:spcAft>
              <a:buFont typeface="Arial" pitchFamily="34" charset="0"/>
              <a:buChar char="•"/>
            </a:pPr>
            <a:r>
              <a:rPr lang="pt-PT" sz="17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flash drive </a:t>
            </a:r>
          </a:p>
          <a:p>
            <a:pPr marL="182880" indent="-274320">
              <a:spcAft>
                <a:spcPts val="600"/>
              </a:spcAft>
              <a:buFont typeface="Arial" pitchFamily="34" charset="0"/>
              <a:buChar char="•"/>
            </a:pPr>
            <a:r>
              <a:rPr lang="pt-PT" sz="1700" dirty="0" err="1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Dropbox</a:t>
            </a:r>
            <a:endParaRPr lang="pt-PT" sz="1700" dirty="0" smtClean="0">
              <a:solidFill>
                <a:srgbClr val="17375D"/>
              </a:solidFill>
              <a:latin typeface="Segoe UI Semibold" pitchFamily="34" charset="0"/>
              <a:ea typeface="Segoe UI" pitchFamily="34" charset="0"/>
              <a:cs typeface="Segoe UI" pitchFamily="34" charset="0"/>
            </a:endParaRPr>
          </a:p>
          <a:p>
            <a:pPr marL="274320" indent="-274320">
              <a:buFont typeface="Arial" pitchFamily="34" charset="0"/>
              <a:buChar char="•"/>
            </a:pPr>
            <a:r>
              <a:rPr lang="pt-PT" sz="17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Outros métodos semelhantes de transferência de ficheiros</a:t>
            </a:r>
            <a:endParaRPr lang="pt-PT" sz="1700" dirty="0">
              <a:solidFill>
                <a:srgbClr val="17375D"/>
              </a:solidFill>
              <a:latin typeface="Segoe UI Semibold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69" y="206613"/>
            <a:ext cx="7676076" cy="580787"/>
          </a:xfrm>
        </p:spPr>
        <p:txBody>
          <a:bodyPr/>
          <a:lstStyle/>
          <a:p>
            <a:r>
              <a:rPr lang="pt-PT" dirty="0" smtClean="0"/>
              <a:t>Configurar um ficheiro no seu programa</a:t>
            </a:r>
            <a:endParaRPr lang="pt-PT" dirty="0"/>
          </a:p>
        </p:txBody>
      </p:sp>
      <p:sp>
        <p:nvSpPr>
          <p:cNvPr id="17" name="Rounded Rectangle 16"/>
          <p:cNvSpPr/>
          <p:nvPr/>
        </p:nvSpPr>
        <p:spPr>
          <a:xfrm rot="10800000">
            <a:off x="4342549" y="2828036"/>
            <a:ext cx="429511" cy="16281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3943350" y="2754122"/>
            <a:ext cx="381000" cy="31699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6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2000" dirty="0" smtClean="0"/>
              <a:t>Iniciar um </a:t>
            </a:r>
            <a:r>
              <a:rPr lang="pt-BR" sz="2000" dirty="0" smtClean="0"/>
              <a:t>A base de dados integrada das DTN</a:t>
            </a:r>
            <a:r>
              <a:rPr lang="pt-PT" sz="2000" dirty="0" smtClean="0"/>
              <a:t> </a:t>
            </a:r>
            <a:r>
              <a:rPr lang="pt-PT" sz="2000" dirty="0" smtClean="0"/>
              <a:t/>
            </a:r>
            <a:br>
              <a:rPr lang="pt-PT" sz="2000" dirty="0" smtClean="0"/>
            </a:br>
            <a:r>
              <a:rPr lang="pt-PT" sz="2000" dirty="0" smtClean="0"/>
              <a:t>para o seu computador</a:t>
            </a:r>
            <a:endParaRPr lang="pt-PT" sz="20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62000" y="1371600"/>
            <a:ext cx="7696200" cy="4953000"/>
          </a:xfrm>
        </p:spPr>
        <p:txBody>
          <a:bodyPr>
            <a:noAutofit/>
          </a:bodyPr>
          <a:lstStyle/>
          <a:p>
            <a:pPr marL="457200" indent="-457200">
              <a:spcAft>
                <a:spcPts val="900"/>
              </a:spcAft>
              <a:buFont typeface="+mj-lt"/>
              <a:buAutoNum type="arabicPeriod"/>
            </a:pPr>
            <a:r>
              <a:rPr lang="pt-PT" sz="1700" dirty="0" smtClean="0"/>
              <a:t>Seleccione </a:t>
            </a:r>
            <a:r>
              <a:rPr lang="pt-PT" sz="1700" b="1" dirty="0" smtClean="0"/>
              <a:t>File (Ficheiro) - &gt; </a:t>
            </a:r>
            <a:r>
              <a:rPr lang="pt-PT" sz="1700" b="1" dirty="0" err="1" smtClean="0"/>
              <a:t>New</a:t>
            </a:r>
            <a:r>
              <a:rPr lang="pt-PT" sz="1700" b="1" dirty="0" smtClean="0"/>
              <a:t> (Novo) </a:t>
            </a:r>
            <a:r>
              <a:rPr lang="pt-PT" sz="1700" dirty="0" smtClean="0"/>
              <a:t>do Menu Principal</a:t>
            </a:r>
          </a:p>
          <a:p>
            <a:pPr marL="457200" indent="-457200">
              <a:spcAft>
                <a:spcPts val="900"/>
              </a:spcAft>
              <a:buFont typeface="+mj-lt"/>
              <a:buAutoNum type="arabicPeriod"/>
            </a:pPr>
            <a:r>
              <a:rPr lang="pt-PT" sz="1700" dirty="0" smtClean="0"/>
              <a:t>Seleccione </a:t>
            </a:r>
            <a:r>
              <a:rPr lang="pt-PT" sz="1700" b="1" dirty="0" err="1" smtClean="0"/>
              <a:t>Create</a:t>
            </a:r>
            <a:r>
              <a:rPr lang="pt-PT" sz="1700" b="1" dirty="0" smtClean="0"/>
              <a:t> a </a:t>
            </a:r>
            <a:r>
              <a:rPr lang="pt-PT" sz="1700" b="1" dirty="0" err="1" smtClean="0"/>
              <a:t>new</a:t>
            </a:r>
            <a:r>
              <a:rPr lang="pt-PT" sz="1700" b="1" dirty="0" smtClean="0"/>
              <a:t> file… (Criar um novo ficheiro …)</a:t>
            </a:r>
          </a:p>
          <a:p>
            <a:pPr marL="457200" indent="-457200">
              <a:spcAft>
                <a:spcPts val="900"/>
              </a:spcAft>
              <a:buFont typeface="+mj-lt"/>
              <a:buAutoNum type="arabicPeriod"/>
            </a:pPr>
            <a:r>
              <a:rPr lang="pt-PT" sz="1700" dirty="0" smtClean="0"/>
              <a:t>Grave o ficheiro no seu  computador</a:t>
            </a:r>
          </a:p>
          <a:p>
            <a:pPr marL="457200" indent="-457200">
              <a:spcAft>
                <a:spcPts val="900"/>
              </a:spcAft>
              <a:buFont typeface="+mj-lt"/>
              <a:buAutoNum type="arabicPeriod"/>
            </a:pPr>
            <a:r>
              <a:rPr lang="pt-PT" sz="1700" dirty="0" smtClean="0"/>
              <a:t>Inscreva-se (ainda não há registo ou senha)</a:t>
            </a:r>
          </a:p>
          <a:p>
            <a:pPr marL="457200" indent="-457200">
              <a:spcAft>
                <a:spcPts val="900"/>
              </a:spcAft>
              <a:buFont typeface="+mj-lt"/>
              <a:buAutoNum type="arabicPeriod"/>
            </a:pPr>
            <a:r>
              <a:rPr lang="pt-PT" sz="1700" dirty="0" smtClean="0"/>
              <a:t>Clique </a:t>
            </a:r>
            <a:r>
              <a:rPr lang="pt-PT" sz="1700" dirty="0" err="1" smtClean="0">
                <a:latin typeface="Segoe UI Semibold" pitchFamily="34" charset="0"/>
              </a:rPr>
              <a:t>Enter</a:t>
            </a:r>
            <a:r>
              <a:rPr lang="pt-PT" sz="1700" dirty="0" smtClean="0">
                <a:latin typeface="Segoe UI Semibold" pitchFamily="34" charset="0"/>
              </a:rPr>
              <a:t> </a:t>
            </a:r>
            <a:r>
              <a:rPr lang="pt-PT" sz="1700" dirty="0" err="1" smtClean="0">
                <a:latin typeface="Segoe UI Semibold" pitchFamily="34" charset="0"/>
              </a:rPr>
              <a:t>your</a:t>
            </a:r>
            <a:r>
              <a:rPr lang="pt-PT" sz="1700" dirty="0" smtClean="0">
                <a:latin typeface="Segoe UI Semibold" pitchFamily="34" charset="0"/>
              </a:rPr>
              <a:t> </a:t>
            </a:r>
            <a:r>
              <a:rPr lang="pt-PT" sz="1700" dirty="0" err="1" smtClean="0">
                <a:latin typeface="Segoe UI Semibold" pitchFamily="34" charset="0"/>
              </a:rPr>
              <a:t>country</a:t>
            </a:r>
            <a:r>
              <a:rPr lang="pt-PT" sz="1700" dirty="0" smtClean="0">
                <a:latin typeface="Segoe UI Semibold" pitchFamily="34" charset="0"/>
              </a:rPr>
              <a:t> </a:t>
            </a:r>
            <a:r>
              <a:rPr lang="pt-PT" sz="1700" dirty="0" err="1" smtClean="0">
                <a:latin typeface="Segoe UI Semibold" pitchFamily="34" charset="0"/>
              </a:rPr>
              <a:t>information</a:t>
            </a:r>
            <a:r>
              <a:rPr lang="pt-PT" sz="1700" dirty="0" smtClean="0">
                <a:latin typeface="Segoe UI Semibold" pitchFamily="34" charset="0"/>
              </a:rPr>
              <a:t> </a:t>
            </a:r>
            <a:r>
              <a:rPr lang="pt-PT" sz="1700" b="1" dirty="0" err="1" smtClean="0"/>
              <a:t>Start</a:t>
            </a:r>
            <a:r>
              <a:rPr lang="pt-PT" sz="1700" b="1" dirty="0" smtClean="0"/>
              <a:t>… (Insira a informação do seu país, Inicie)</a:t>
            </a:r>
          </a:p>
          <a:p>
            <a:pPr marL="457200" indent="-457200">
              <a:spcAft>
                <a:spcPts val="900"/>
              </a:spcAft>
              <a:buFont typeface="+mj-lt"/>
              <a:buAutoNum type="arabicPeriod"/>
            </a:pPr>
            <a:r>
              <a:rPr lang="pt-PT" sz="1700" dirty="0" smtClean="0"/>
              <a:t>Insira as </a:t>
            </a:r>
            <a:r>
              <a:rPr lang="pt-PT" sz="1700" dirty="0" err="1" smtClean="0"/>
              <a:t>configuraçoes</a:t>
            </a:r>
            <a:r>
              <a:rPr lang="pt-PT" sz="1700" dirty="0" smtClean="0"/>
              <a:t> do país para o seu programa, incluindo adicionar mais níveis administrativos. </a:t>
            </a:r>
            <a:br>
              <a:rPr lang="pt-PT" sz="1700" dirty="0" smtClean="0"/>
            </a:br>
            <a:r>
              <a:rPr lang="pt-PT" sz="1700" dirty="0" smtClean="0"/>
              <a:t>Pode ter até sete no total.</a:t>
            </a:r>
          </a:p>
          <a:p>
            <a:pPr marL="457200" indent="-457200">
              <a:spcAft>
                <a:spcPts val="900"/>
              </a:spcAft>
              <a:buFont typeface="+mj-lt"/>
              <a:buAutoNum type="arabicPeriod"/>
            </a:pPr>
            <a:r>
              <a:rPr lang="pt-PT" sz="1700" dirty="0" smtClean="0"/>
              <a:t>Clique </a:t>
            </a:r>
            <a:r>
              <a:rPr lang="pt-PT" sz="1700" b="1" dirty="0" err="1" smtClean="0"/>
              <a:t>Next</a:t>
            </a:r>
            <a:r>
              <a:rPr lang="pt-PT" sz="1700" b="1" dirty="0" smtClean="0"/>
              <a:t> (a seguir)</a:t>
            </a:r>
          </a:p>
          <a:p>
            <a:pPr marL="457200" indent="-457200">
              <a:spcAft>
                <a:spcPts val="900"/>
              </a:spcAft>
              <a:buFont typeface="+mj-lt"/>
              <a:buAutoNum type="arabicPeriod"/>
            </a:pPr>
            <a:r>
              <a:rPr lang="pt-PT" sz="1700" dirty="0" smtClean="0"/>
              <a:t>Insira os números de populações das configurações do país</a:t>
            </a:r>
          </a:p>
          <a:p>
            <a:pPr marL="457200" indent="-457200">
              <a:spcAft>
                <a:spcPts val="900"/>
              </a:spcAft>
              <a:buFont typeface="+mj-lt"/>
              <a:buAutoNum type="arabicPeriod"/>
            </a:pPr>
            <a:r>
              <a:rPr lang="pt-PT" sz="1700" dirty="0" smtClean="0"/>
              <a:t>Clique </a:t>
            </a:r>
            <a:r>
              <a:rPr lang="pt-PT" sz="1700" b="1" dirty="0" err="1" smtClean="0"/>
              <a:t>Finish</a:t>
            </a:r>
            <a:r>
              <a:rPr lang="pt-PT" sz="1700" b="1" dirty="0" smtClean="0"/>
              <a:t> (Termine)</a:t>
            </a:r>
          </a:p>
        </p:txBody>
      </p:sp>
    </p:spTree>
    <p:extLst>
      <p:ext uri="{BB962C8B-B14F-4D97-AF65-F5344CB8AC3E}">
        <p14:creationId xmlns:p14="http://schemas.microsoft.com/office/powerpoint/2010/main" val="349949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369094"/>
            <a:ext cx="2057400" cy="516255"/>
          </a:xfrm>
        </p:spPr>
        <p:txBody>
          <a:bodyPr/>
          <a:lstStyle/>
          <a:p>
            <a:r>
              <a:rPr lang="pt-PT" dirty="0" smtClean="0"/>
              <a:t>Pesquisas</a:t>
            </a:r>
            <a:endParaRPr lang="pt-PT" dirty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609600" y="1143000"/>
            <a:ext cx="2971800" cy="4525963"/>
          </a:xfrm>
        </p:spPr>
        <p:txBody>
          <a:bodyPr/>
          <a:lstStyle/>
          <a:p>
            <a:pPr marL="0" lvl="1" indent="0">
              <a:buNone/>
            </a:pPr>
            <a:r>
              <a:rPr lang="pt-PT" sz="2200" dirty="0" smtClean="0">
                <a:ea typeface="MS PGothic" charset="0"/>
              </a:rPr>
              <a:t>Os utilizadores podem inserir os dados de pesquisa no </a:t>
            </a:r>
            <a:r>
              <a:rPr lang="pt-BR" sz="2200" dirty="0" smtClean="0">
                <a:ea typeface="MS PGothic" charset="0"/>
              </a:rPr>
              <a:t>A base de dados integrada das DTN</a:t>
            </a:r>
            <a:r>
              <a:rPr lang="pt-PT" sz="2200" dirty="0" smtClean="0">
                <a:ea typeface="MS PGothic" charset="0"/>
              </a:rPr>
              <a:t>. </a:t>
            </a:r>
            <a:r>
              <a:rPr lang="pt-PT" sz="2200" dirty="0" smtClean="0">
                <a:ea typeface="MS PGothic" charset="0"/>
              </a:rPr>
              <a:t>Tal inclui o mapeamento, linha </a:t>
            </a:r>
            <a:br>
              <a:rPr lang="pt-PT" sz="2200" dirty="0" smtClean="0">
                <a:ea typeface="MS PGothic" charset="0"/>
              </a:rPr>
            </a:br>
            <a:r>
              <a:rPr lang="pt-PT" sz="2200" dirty="0" smtClean="0">
                <a:ea typeface="MS PGothic" charset="0"/>
              </a:rPr>
              <a:t>de base, médio </a:t>
            </a:r>
            <a:br>
              <a:rPr lang="pt-PT" sz="2200" dirty="0" smtClean="0">
                <a:ea typeface="MS PGothic" charset="0"/>
              </a:rPr>
            </a:br>
            <a:r>
              <a:rPr lang="pt-PT" sz="2200" dirty="0" smtClean="0">
                <a:ea typeface="MS PGothic" charset="0"/>
              </a:rPr>
              <a:t>prazo, TAS e outras pesquisas.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 descr="1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" t="2250" r="50578" b="10273"/>
          <a:stretch/>
        </p:blipFill>
        <p:spPr>
          <a:xfrm>
            <a:off x="3996794" y="1676399"/>
            <a:ext cx="4461406" cy="4356259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65000"/>
                <a:alpha val="40000"/>
              </a:schemeClr>
            </a:outerShdw>
          </a:effectLst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171331" y="42335"/>
            <a:ext cx="1475025" cy="307777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>
            <a:lvl1pPr marL="0" indent="-342900" algn="l" defTabSz="914400" rtl="0" eaLnBrk="1" latinLnBrk="0" hangingPunct="1">
              <a:spcBef>
                <a:spcPct val="20000"/>
              </a:spcBef>
              <a:buClr>
                <a:srgbClr val="066E9F"/>
              </a:buClr>
              <a:buSzPct val="120000"/>
              <a:buFont typeface="Wingdings" charset="2"/>
              <a:buNone/>
              <a:defRPr lang="en-US" sz="1400" kern="1200" cap="small" spc="100" dirty="0" smtClean="0">
                <a:solidFill>
                  <a:srgbClr val="DCE6F2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66E9F"/>
              </a:buClr>
              <a:buSzPct val="120000"/>
              <a:buFont typeface="Arial"/>
              <a:buChar char="•"/>
              <a:defRPr sz="1800" kern="120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66E9F"/>
              </a:buClr>
              <a:buSzPct val="120000"/>
              <a:buFont typeface="Segoe UI" pitchFamily="34" charset="0"/>
              <a:buChar char="◦"/>
              <a:defRPr sz="1800" kern="120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66E9F"/>
              </a:buClr>
              <a:buSzPct val="120000"/>
              <a:buFont typeface="Segoe UI" pitchFamily="34" charset="0"/>
              <a:buChar char="◦"/>
              <a:defRPr sz="1800" kern="120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66E9F"/>
              </a:buClr>
              <a:buSzPct val="120000"/>
              <a:buFont typeface="Segoe UI" pitchFamily="34" charset="0"/>
              <a:buChar char="◦"/>
              <a:defRPr sz="1800" kern="120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gestão de dados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5027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62000" y="1066800"/>
            <a:ext cx="7696200" cy="5638800"/>
          </a:xfrm>
        </p:spPr>
        <p:txBody>
          <a:bodyPr>
            <a:noAutofit/>
          </a:bodyPr>
          <a:lstStyle/>
          <a:p>
            <a:pPr>
              <a:spcAft>
                <a:spcPts val="900"/>
              </a:spcAft>
              <a:buFont typeface="+mj-lt"/>
              <a:buAutoNum type="arabicPeriod" startAt="10"/>
            </a:pPr>
            <a:r>
              <a:rPr lang="pt-PT" sz="1700" dirty="0" smtClean="0"/>
              <a:t>Clique </a:t>
            </a:r>
            <a:r>
              <a:rPr lang="pt-PT" sz="1700" dirty="0" err="1" smtClean="0">
                <a:latin typeface="Segoe UI Semibold" pitchFamily="34" charset="0"/>
              </a:rPr>
              <a:t>Select</a:t>
            </a:r>
            <a:r>
              <a:rPr lang="pt-PT" sz="1700" dirty="0" smtClean="0">
                <a:latin typeface="Segoe UI Semibold" pitchFamily="34" charset="0"/>
              </a:rPr>
              <a:t> </a:t>
            </a:r>
            <a:r>
              <a:rPr lang="pt-PT" sz="1700" dirty="0" err="1" smtClean="0">
                <a:latin typeface="Segoe UI Semibold" pitchFamily="34" charset="0"/>
              </a:rPr>
              <a:t>Diseases</a:t>
            </a:r>
            <a:r>
              <a:rPr lang="pt-PT" sz="1700" dirty="0" smtClean="0">
                <a:latin typeface="Segoe UI Semibold" pitchFamily="34" charset="0"/>
              </a:rPr>
              <a:t> </a:t>
            </a:r>
            <a:r>
              <a:rPr lang="pt-PT" sz="1700" b="1" dirty="0" err="1" smtClean="0"/>
              <a:t>Start</a:t>
            </a:r>
            <a:r>
              <a:rPr lang="pt-PT" sz="1700" b="1" dirty="0" smtClean="0"/>
              <a:t>…(Seleccionar as doenças, Inicie)</a:t>
            </a:r>
          </a:p>
          <a:p>
            <a:pPr>
              <a:spcAft>
                <a:spcPts val="900"/>
              </a:spcAft>
              <a:buFont typeface="+mj-lt"/>
              <a:buAutoNum type="arabicPeriod" startAt="10"/>
            </a:pPr>
            <a:r>
              <a:rPr lang="pt-PT" sz="1700" dirty="0" smtClean="0"/>
              <a:t>Utilize as setas para seleccionar as doenças que estão inclusas no seu programa. Utilize o link </a:t>
            </a:r>
            <a:r>
              <a:rPr lang="pt-PT" sz="1700" dirty="0" err="1" smtClean="0"/>
              <a:t>Add</a:t>
            </a:r>
            <a:r>
              <a:rPr lang="pt-PT" sz="1700" dirty="0" smtClean="0"/>
              <a:t> </a:t>
            </a:r>
            <a:r>
              <a:rPr lang="pt-PT" sz="1700" dirty="0" err="1" smtClean="0"/>
              <a:t>new</a:t>
            </a:r>
            <a:r>
              <a:rPr lang="pt-PT" sz="1700" dirty="0" smtClean="0"/>
              <a:t> </a:t>
            </a:r>
            <a:r>
              <a:rPr lang="pt-PT" sz="1700" dirty="0" err="1" smtClean="0"/>
              <a:t>diseases</a:t>
            </a:r>
            <a:r>
              <a:rPr lang="pt-PT" sz="1700" dirty="0" smtClean="0"/>
              <a:t>… (Adicione novas doenças…) para adicionar quaisquer doenças na lista. </a:t>
            </a:r>
          </a:p>
          <a:p>
            <a:pPr>
              <a:spcAft>
                <a:spcPts val="900"/>
              </a:spcAft>
              <a:buFont typeface="+mj-lt"/>
              <a:buAutoNum type="arabicPeriod" startAt="10"/>
            </a:pPr>
            <a:r>
              <a:rPr lang="pt-PT" sz="1700" dirty="0" smtClean="0"/>
              <a:t>Clique</a:t>
            </a:r>
            <a:r>
              <a:rPr lang="pt-PT" sz="1700" b="1" dirty="0" smtClean="0"/>
              <a:t> </a:t>
            </a:r>
            <a:r>
              <a:rPr lang="pt-PT" sz="1700" b="1" dirty="0" err="1" smtClean="0"/>
              <a:t>Finish</a:t>
            </a:r>
            <a:r>
              <a:rPr lang="pt-PT" sz="1700" b="1" dirty="0" smtClean="0"/>
              <a:t> (Termine)</a:t>
            </a:r>
          </a:p>
          <a:p>
            <a:pPr>
              <a:spcAft>
                <a:spcPts val="900"/>
              </a:spcAft>
              <a:buFont typeface="+mj-lt"/>
              <a:buAutoNum type="arabicPeriod" startAt="10"/>
            </a:pPr>
            <a:r>
              <a:rPr lang="pt-PT" sz="1700" dirty="0" smtClean="0"/>
              <a:t>Clique </a:t>
            </a:r>
            <a:r>
              <a:rPr lang="pt-PT" sz="1700" b="1" dirty="0" err="1" smtClean="0"/>
              <a:t>Start</a:t>
            </a:r>
            <a:r>
              <a:rPr lang="pt-PT" sz="1700" b="1" dirty="0" smtClean="0"/>
              <a:t> (Inicie)</a:t>
            </a:r>
            <a:r>
              <a:rPr lang="pt-PT" sz="1700" dirty="0" smtClean="0"/>
              <a:t> para Editar ou adicionar níveis administrativos para todos os seus níveis. </a:t>
            </a:r>
          </a:p>
          <a:p>
            <a:pPr>
              <a:spcAft>
                <a:spcPts val="900"/>
              </a:spcAft>
              <a:buFont typeface="+mj-lt"/>
              <a:buAutoNum type="arabicPeriod" startAt="10"/>
            </a:pPr>
            <a:r>
              <a:rPr lang="pt-PT" sz="1700" dirty="0" smtClean="0"/>
              <a:t>Clique</a:t>
            </a:r>
            <a:r>
              <a:rPr lang="pt-PT" sz="1700" b="1" dirty="0" smtClean="0"/>
              <a:t> </a:t>
            </a:r>
            <a:r>
              <a:rPr lang="pt-PT" sz="1700" b="1" dirty="0" err="1" smtClean="0"/>
              <a:t>Finish</a:t>
            </a:r>
            <a:r>
              <a:rPr lang="pt-PT" sz="1700" b="1" dirty="0" smtClean="0"/>
              <a:t> (Termine)</a:t>
            </a:r>
          </a:p>
          <a:p>
            <a:pPr>
              <a:spcAft>
                <a:spcPts val="900"/>
              </a:spcAft>
              <a:buFont typeface="+mj-lt"/>
              <a:buAutoNum type="arabicPeriod" startAt="10"/>
            </a:pPr>
            <a:r>
              <a:rPr lang="pt-PT" sz="1700" dirty="0" smtClean="0"/>
              <a:t>Seleccione </a:t>
            </a:r>
            <a:r>
              <a:rPr lang="pt-PT" sz="1700" b="1" dirty="0" err="1" smtClean="0"/>
              <a:t>Settings</a:t>
            </a:r>
            <a:r>
              <a:rPr lang="pt-PT" sz="1700" b="1" dirty="0" smtClean="0"/>
              <a:t> (Configurações)</a:t>
            </a:r>
            <a:r>
              <a:rPr lang="pt-PT" sz="1700" dirty="0" smtClean="0"/>
              <a:t> do Menu Principal.</a:t>
            </a:r>
          </a:p>
          <a:p>
            <a:pPr>
              <a:spcAft>
                <a:spcPts val="900"/>
              </a:spcAft>
              <a:buFont typeface="+mj-lt"/>
              <a:buAutoNum type="arabicPeriod" startAt="10"/>
            </a:pPr>
            <a:r>
              <a:rPr lang="pt-PT" sz="1700" dirty="0" smtClean="0"/>
              <a:t>Clique na seta </a:t>
            </a:r>
            <a:r>
              <a:rPr lang="pt-PT" sz="1700" b="1" dirty="0" err="1" smtClean="0"/>
              <a:t>Users</a:t>
            </a:r>
            <a:r>
              <a:rPr lang="pt-PT" sz="1700" b="1" dirty="0" smtClean="0"/>
              <a:t> (Utilizadores)</a:t>
            </a:r>
            <a:r>
              <a:rPr lang="pt-PT" sz="1700" dirty="0" smtClean="0"/>
              <a:t> e defina os utilizadores e senhas.</a:t>
            </a:r>
          </a:p>
          <a:p>
            <a:pPr marL="0" indent="0">
              <a:spcAft>
                <a:spcPts val="100"/>
              </a:spcAft>
              <a:buNone/>
            </a:pPr>
            <a:endParaRPr lang="pt-PT" sz="1700" b="1" dirty="0" smtClean="0">
              <a:latin typeface="Segoe UI Semibold" pitchFamily="34" charset="0"/>
            </a:endParaRPr>
          </a:p>
          <a:p>
            <a:pPr marL="0" indent="0">
              <a:spcAft>
                <a:spcPts val="100"/>
              </a:spcAft>
              <a:buNone/>
            </a:pPr>
            <a:r>
              <a:rPr lang="pt-PT" sz="1700" b="1" dirty="0" smtClean="0">
                <a:latin typeface="Segoe UI Semibold" pitchFamily="34" charset="0"/>
              </a:rPr>
              <a:t>Está agora pronto para inserir os dados no seu </a:t>
            </a:r>
            <a:r>
              <a:rPr lang="pt-BR" sz="1700" b="1" dirty="0" smtClean="0">
                <a:latin typeface="Segoe UI Semibold" pitchFamily="34" charset="0"/>
              </a:rPr>
              <a:t>A base de dados integrada das DTN</a:t>
            </a:r>
            <a:r>
              <a:rPr lang="pt-PT" sz="1700" b="1" dirty="0" smtClean="0">
                <a:latin typeface="Segoe UI Semibold" pitchFamily="34" charset="0"/>
              </a:rPr>
              <a:t> </a:t>
            </a:r>
            <a:r>
              <a:rPr lang="pt-PT" sz="1700" b="1" dirty="0" smtClean="0">
                <a:latin typeface="Segoe UI Semibold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245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914400" y="4114800"/>
            <a:ext cx="7467600" cy="21336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Aft>
                <a:spcPts val="1800"/>
              </a:spcAft>
              <a:buNone/>
              <a:defRPr/>
            </a:pPr>
            <a:r>
              <a:rPr lang="pt-PT" sz="2500" dirty="0" smtClean="0"/>
              <a:t>O </a:t>
            </a:r>
            <a:r>
              <a:rPr lang="pt-BR" sz="2500" dirty="0" smtClean="0"/>
              <a:t>A base de dados integrada das DTN</a:t>
            </a:r>
            <a:r>
              <a:rPr lang="pt-PT" sz="2500" dirty="0" smtClean="0"/>
              <a:t> </a:t>
            </a:r>
            <a:r>
              <a:rPr lang="pt-PT" sz="2500" dirty="0" smtClean="0"/>
              <a:t>de DTN foi desenvolvido pela RTI International sob projecto ENVISION, financiado pela Agencia dos Estados Unidos para o Desenvolvimento Internacional em cooperação com a Organização Mundial da Saúde (OMS) e os seus escritórios regionais, o Programa Africano para o Controlo de Oncocercose e o Centro para as Doenças Tropicais Negligenciados. 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sz="25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pt-PT" sz="2500" dirty="0" smtClean="0"/>
              <a:t>O </a:t>
            </a:r>
            <a:r>
              <a:rPr lang="pt-BR" sz="2500" dirty="0" smtClean="0"/>
              <a:t>A base de dados integrada das DTN</a:t>
            </a:r>
            <a:r>
              <a:rPr lang="pt-PT" sz="2500" dirty="0" smtClean="0"/>
              <a:t> </a:t>
            </a:r>
            <a:r>
              <a:rPr lang="pt-PT" sz="2500" dirty="0" smtClean="0"/>
              <a:t>foi desenvolvido pelo Iota Ink: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  <a:defRPr/>
            </a:pPr>
            <a:r>
              <a:rPr lang="pt-PT" sz="2500" dirty="0" smtClean="0"/>
              <a:t>Jennifer </a:t>
            </a:r>
            <a:r>
              <a:rPr lang="pt-PT" sz="2500" dirty="0" err="1" smtClean="0"/>
              <a:t>Einberg</a:t>
            </a:r>
            <a:r>
              <a:rPr lang="pt-PT" sz="2500" dirty="0" smtClean="0"/>
              <a:t>, </a:t>
            </a:r>
            <a:r>
              <a:rPr lang="pt-PT" sz="2500" i="1" dirty="0" smtClean="0"/>
              <a:t>Gestora de Projecto</a:t>
            </a:r>
            <a:r>
              <a:rPr lang="pt-PT" sz="2500" dirty="0" smtClean="0"/>
              <a:t>; </a:t>
            </a:r>
            <a:r>
              <a:rPr lang="pt-PT" sz="2500" dirty="0" err="1" smtClean="0"/>
              <a:t>Eric</a:t>
            </a:r>
            <a:r>
              <a:rPr lang="pt-PT" sz="2500" dirty="0" smtClean="0"/>
              <a:t> </a:t>
            </a:r>
            <a:r>
              <a:rPr lang="pt-PT" sz="2500" dirty="0" err="1" smtClean="0"/>
              <a:t>Olson</a:t>
            </a:r>
            <a:r>
              <a:rPr lang="pt-PT" sz="2500" dirty="0" smtClean="0"/>
              <a:t>, </a:t>
            </a:r>
            <a:r>
              <a:rPr lang="pt-PT" sz="2500" i="1" dirty="0" smtClean="0"/>
              <a:t>Desenvolvedor</a:t>
            </a:r>
            <a:r>
              <a:rPr lang="pt-PT" sz="2500" dirty="0" smtClean="0"/>
              <a:t>; </a:t>
            </a:r>
            <a:br>
              <a:rPr lang="pt-PT" sz="2500" dirty="0" smtClean="0"/>
            </a:br>
            <a:r>
              <a:rPr lang="pt-PT" sz="2500" dirty="0" smtClean="0"/>
              <a:t>Jennifer </a:t>
            </a:r>
            <a:r>
              <a:rPr lang="pt-PT" sz="2500" dirty="0" err="1" smtClean="0"/>
              <a:t>Fox</a:t>
            </a:r>
            <a:r>
              <a:rPr lang="pt-PT" sz="2500" dirty="0" smtClean="0"/>
              <a:t>, </a:t>
            </a:r>
            <a:r>
              <a:rPr lang="pt-PT" sz="2500" i="1" dirty="0" smtClean="0"/>
              <a:t>Desenhadora Gráfica</a:t>
            </a:r>
            <a:r>
              <a:rPr lang="pt-PT" sz="2500" dirty="0" smtClean="0"/>
              <a:t>; </a:t>
            </a:r>
            <a:r>
              <a:rPr lang="pt-PT" sz="2500" dirty="0" err="1" smtClean="0"/>
              <a:t>Nick</a:t>
            </a:r>
            <a:r>
              <a:rPr lang="pt-PT" sz="2500" dirty="0" smtClean="0"/>
              <a:t> </a:t>
            </a:r>
            <a:r>
              <a:rPr lang="pt-PT" sz="2500" dirty="0" err="1" smtClean="0"/>
              <a:t>Cherf</a:t>
            </a:r>
            <a:r>
              <a:rPr lang="pt-PT" sz="2500" dirty="0" smtClean="0"/>
              <a:t>, </a:t>
            </a:r>
            <a:r>
              <a:rPr lang="pt-PT" sz="2500" i="1" dirty="0" smtClean="0"/>
              <a:t>Especialista em QA</a:t>
            </a:r>
            <a:r>
              <a:rPr lang="pt-PT" sz="2500" dirty="0" smtClean="0"/>
              <a:t>; </a:t>
            </a:r>
            <a:r>
              <a:rPr lang="pt-PT" sz="2500" dirty="0" err="1" smtClean="0"/>
              <a:t>Michelle</a:t>
            </a:r>
            <a:r>
              <a:rPr lang="pt-PT" sz="2500" dirty="0" smtClean="0"/>
              <a:t> </a:t>
            </a:r>
            <a:r>
              <a:rPr lang="pt-PT" sz="2500" dirty="0" err="1" smtClean="0"/>
              <a:t>Fellows</a:t>
            </a:r>
            <a:r>
              <a:rPr lang="pt-PT" sz="2500" dirty="0" smtClean="0"/>
              <a:t>, </a:t>
            </a:r>
            <a:r>
              <a:rPr lang="pt-PT" sz="2500" i="1" dirty="0" smtClean="0"/>
              <a:t>Escritora Técnica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52467" cy="335280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468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010400" y="2734733"/>
            <a:ext cx="1613158" cy="622790"/>
            <a:chOff x="6979980" y="2143165"/>
            <a:chExt cx="1613158" cy="622790"/>
          </a:xfrm>
        </p:grpSpPr>
        <p:sp>
          <p:nvSpPr>
            <p:cNvPr id="5" name="Rectangle 4"/>
            <p:cNvSpPr/>
            <p:nvPr/>
          </p:nvSpPr>
          <p:spPr>
            <a:xfrm>
              <a:off x="7260963" y="2143165"/>
              <a:ext cx="206375" cy="614324"/>
            </a:xfrm>
            <a:prstGeom prst="rect">
              <a:avLst/>
            </a:prstGeom>
            <a:solidFill>
              <a:srgbClr val="562B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979980" y="2300288"/>
              <a:ext cx="206375" cy="457201"/>
            </a:xfrm>
            <a:prstGeom prst="rect">
              <a:avLst/>
            </a:prstGeom>
            <a:solidFill>
              <a:srgbClr val="066E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562B73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541946" y="2357439"/>
              <a:ext cx="206375" cy="400050"/>
            </a:xfrm>
            <a:prstGeom prst="rect">
              <a:avLst/>
            </a:prstGeom>
            <a:solidFill>
              <a:srgbClr val="C55F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822930" y="2462213"/>
              <a:ext cx="206375" cy="295276"/>
            </a:xfrm>
            <a:prstGeom prst="rect">
              <a:avLst/>
            </a:prstGeom>
            <a:solidFill>
              <a:srgbClr val="5988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386763" y="2680230"/>
              <a:ext cx="206375" cy="85725"/>
            </a:xfrm>
            <a:prstGeom prst="rect">
              <a:avLst/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108231" y="2590801"/>
              <a:ext cx="206375" cy="166688"/>
            </a:xfrm>
            <a:prstGeom prst="rect">
              <a:avLst/>
            </a:prstGeom>
            <a:solidFill>
              <a:srgbClr val="9323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3111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www.who.int/entity/apoc/media/apoc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2174" y="4150925"/>
            <a:ext cx="1516301" cy="133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67534" y="2053267"/>
            <a:ext cx="1473567" cy="143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 descr="http://www.cntd.org/images/cntd_log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57244" y="4150925"/>
            <a:ext cx="1189036" cy="1266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Subtitle 2"/>
          <p:cNvSpPr txBox="1">
            <a:spLocks/>
          </p:cNvSpPr>
          <p:nvPr/>
        </p:nvSpPr>
        <p:spPr bwMode="auto">
          <a:xfrm>
            <a:off x="668053" y="802814"/>
            <a:ext cx="7889727" cy="492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10000"/>
              <a:buFont typeface="Calibri" pitchFamily="34" charset="0"/>
              <a:buNone/>
              <a:tabLst/>
              <a:defRPr/>
            </a:pPr>
            <a:r>
              <a:rPr kumimoji="0" lang="pt-PT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O </a:t>
            </a: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A base de dados integrada das DTN</a:t>
            </a:r>
            <a:r>
              <a:rPr kumimoji="0" lang="pt-PT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kumimoji="0" lang="pt-PT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foi desenvolvido em colaboração</a:t>
            </a:r>
            <a:r>
              <a:rPr kumimoji="0" lang="pt-PT" sz="1400" b="0" i="0" u="none" strike="noStrike" kern="1200" cap="none" spc="0" normalizeH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com</a:t>
            </a:r>
            <a:r>
              <a:rPr lang="pt-PT" sz="14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kumimoji="0" lang="pt-PT" sz="1400" b="0" i="0" u="none" strike="noStrike" kern="1200" cap="none" spc="0" normalizeH="0" baseline="0" noProof="0" dirty="0" smtClean="0">
              <a:ln>
                <a:noFill/>
              </a:ln>
              <a:solidFill>
                <a:srgbClr val="17375D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419600" y="1898933"/>
            <a:ext cx="2976033" cy="1743542"/>
            <a:chOff x="1401338" y="1564498"/>
            <a:chExt cx="5913861" cy="3464702"/>
          </a:xfrm>
        </p:grpSpPr>
        <p:grpSp>
          <p:nvGrpSpPr>
            <p:cNvPr id="39" name="Group 4"/>
            <p:cNvGrpSpPr>
              <a:grpSpLocks/>
            </p:cNvGrpSpPr>
            <p:nvPr/>
          </p:nvGrpSpPr>
          <p:grpSpPr bwMode="auto">
            <a:xfrm>
              <a:off x="1401338" y="3962400"/>
              <a:ext cx="5913861" cy="1066800"/>
              <a:chOff x="1816174" y="3840096"/>
              <a:chExt cx="5068946" cy="914468"/>
            </a:xfrm>
          </p:grpSpPr>
          <p:grpSp>
            <p:nvGrpSpPr>
              <p:cNvPr id="41" name="Group 28"/>
              <p:cNvGrpSpPr>
                <a:grpSpLocks/>
              </p:cNvGrpSpPr>
              <p:nvPr/>
            </p:nvGrpSpPr>
            <p:grpSpPr bwMode="auto">
              <a:xfrm>
                <a:off x="1816174" y="3905415"/>
                <a:ext cx="5068946" cy="849149"/>
                <a:chOff x="1509088" y="5891513"/>
                <a:chExt cx="5068946" cy="849149"/>
              </a:xfrm>
            </p:grpSpPr>
            <p:pic>
              <p:nvPicPr>
                <p:cNvPr id="43" name="Picture 12" descr="USAID Horizontal_RGB_600.bmp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 t="14766" b="16080"/>
                <a:stretch>
                  <a:fillRect/>
                </a:stretch>
              </p:blipFill>
              <p:spPr bwMode="auto">
                <a:xfrm>
                  <a:off x="1509088" y="5891513"/>
                  <a:ext cx="3027921" cy="8491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4" name="Picture 4" descr="RTI_653_1in_tranPA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 t="25475" b="19373"/>
                <a:stretch>
                  <a:fillRect/>
                </a:stretch>
              </p:blipFill>
              <p:spPr bwMode="auto">
                <a:xfrm>
                  <a:off x="4323321" y="5956831"/>
                  <a:ext cx="2254713" cy="7838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cxnSp>
            <p:nvCxnSpPr>
              <p:cNvPr id="42" name="Straight Connector 41"/>
              <p:cNvCxnSpPr/>
              <p:nvPr/>
            </p:nvCxnSpPr>
            <p:spPr>
              <a:xfrm>
                <a:off x="2117251" y="3840096"/>
                <a:ext cx="4733852" cy="0"/>
              </a:xfrm>
              <a:prstGeom prst="line">
                <a:avLst/>
              </a:prstGeom>
              <a:ln w="12700" cmpd="sng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Picture 7" descr="\\rtifile02\GHG\Projects\0213210.000_NTD_Envision\Communications\Marketing\ENVISION Project logo files\Envision Logo_PMS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133600" y="1564498"/>
              <a:ext cx="4800600" cy="23217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6" name="Rectangle 45"/>
          <p:cNvSpPr/>
          <p:nvPr/>
        </p:nvSpPr>
        <p:spPr>
          <a:xfrm>
            <a:off x="0" y="0"/>
            <a:ext cx="9152467" cy="45720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468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 Placeholder 25"/>
          <p:cNvSpPr txBox="1">
            <a:spLocks/>
          </p:cNvSpPr>
          <p:nvPr/>
        </p:nvSpPr>
        <p:spPr>
          <a:xfrm>
            <a:off x="171331" y="122769"/>
            <a:ext cx="1319977" cy="307777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>
            <a:lvl1pPr marL="0" indent="-342900" algn="l" defTabSz="914400" rtl="0" eaLnBrk="1" latinLnBrk="0" hangingPunct="1">
              <a:spcBef>
                <a:spcPct val="20000"/>
              </a:spcBef>
              <a:buClr>
                <a:srgbClr val="066E9F"/>
              </a:buClr>
              <a:buSzPct val="120000"/>
              <a:buFont typeface="Wingdings" charset="2"/>
              <a:buNone/>
              <a:defRPr lang="en-US" sz="1400" kern="1200" cap="small" spc="100" dirty="0" smtClean="0">
                <a:solidFill>
                  <a:schemeClr val="bg1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66E9F"/>
              </a:buClr>
              <a:buSzPct val="120000"/>
              <a:buFont typeface="Arial"/>
              <a:buChar char="•"/>
              <a:defRPr sz="1800" kern="120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66E9F"/>
              </a:buClr>
              <a:buSzPct val="120000"/>
              <a:buFont typeface="Segoe UI" pitchFamily="34" charset="0"/>
              <a:buChar char="◦"/>
              <a:defRPr sz="1800" kern="120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66E9F"/>
              </a:buClr>
              <a:buSzPct val="120000"/>
              <a:buFont typeface="Segoe UI" pitchFamily="34" charset="0"/>
              <a:buChar char="◦"/>
              <a:defRPr sz="1800" kern="120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66E9F"/>
              </a:buClr>
              <a:buSzPct val="120000"/>
              <a:buFont typeface="Segoe UI" pitchFamily="34" charset="0"/>
              <a:buChar char="◦"/>
              <a:defRPr sz="1800" kern="120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agradecimento</a:t>
            </a:r>
            <a:endParaRPr lang="pt-PT" dirty="0"/>
          </a:p>
        </p:txBody>
      </p:sp>
      <p:grpSp>
        <p:nvGrpSpPr>
          <p:cNvPr id="22" name="Group 21"/>
          <p:cNvGrpSpPr/>
          <p:nvPr/>
        </p:nvGrpSpPr>
        <p:grpSpPr>
          <a:xfrm>
            <a:off x="7653599" y="71967"/>
            <a:ext cx="1012873" cy="385723"/>
            <a:chOff x="6979980" y="2075432"/>
            <a:chExt cx="1613158" cy="614324"/>
          </a:xfrm>
        </p:grpSpPr>
        <p:sp>
          <p:nvSpPr>
            <p:cNvPr id="23" name="Rectangle 22"/>
            <p:cNvSpPr/>
            <p:nvPr/>
          </p:nvSpPr>
          <p:spPr>
            <a:xfrm>
              <a:off x="7260963" y="2075432"/>
              <a:ext cx="206375" cy="614324"/>
            </a:xfrm>
            <a:prstGeom prst="rect">
              <a:avLst/>
            </a:prstGeom>
            <a:solidFill>
              <a:srgbClr val="562B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979980" y="2232555"/>
              <a:ext cx="206375" cy="457201"/>
            </a:xfrm>
            <a:prstGeom prst="rect">
              <a:avLst/>
            </a:prstGeom>
            <a:solidFill>
              <a:srgbClr val="066E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562B73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541946" y="2289706"/>
              <a:ext cx="206375" cy="400050"/>
            </a:xfrm>
            <a:prstGeom prst="rect">
              <a:avLst/>
            </a:prstGeom>
            <a:solidFill>
              <a:srgbClr val="C55F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822930" y="2394480"/>
              <a:ext cx="206375" cy="295276"/>
            </a:xfrm>
            <a:prstGeom prst="rect">
              <a:avLst/>
            </a:prstGeom>
            <a:solidFill>
              <a:srgbClr val="5988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386763" y="2604031"/>
              <a:ext cx="206375" cy="85725"/>
            </a:xfrm>
            <a:prstGeom prst="rect">
              <a:avLst/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108231" y="2523068"/>
              <a:ext cx="206375" cy="166688"/>
            </a:xfrm>
            <a:prstGeom prst="rect">
              <a:avLst/>
            </a:prstGeom>
            <a:solidFill>
              <a:srgbClr val="9323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369094"/>
            <a:ext cx="2590800" cy="516255"/>
          </a:xfrm>
        </p:spPr>
        <p:txBody>
          <a:bodyPr/>
          <a:lstStyle/>
          <a:p>
            <a:r>
              <a:rPr lang="pt-PT" dirty="0" smtClean="0"/>
              <a:t>Intervenções</a:t>
            </a:r>
            <a:endParaRPr lang="pt-PT" dirty="0"/>
          </a:p>
        </p:txBody>
      </p:sp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609600" y="1143000"/>
            <a:ext cx="2971800" cy="4525963"/>
          </a:xfrm>
        </p:spPr>
        <p:txBody>
          <a:bodyPr/>
          <a:lstStyle/>
          <a:p>
            <a:pPr marL="0" lvl="1" indent="0">
              <a:buNone/>
            </a:pPr>
            <a:r>
              <a:rPr lang="pt-PT" sz="2200" dirty="0" smtClean="0">
                <a:ea typeface="MS PGothic" charset="0"/>
              </a:rPr>
              <a:t>Os utilizadores podem inserir os dados de intervenção no </a:t>
            </a:r>
            <a:r>
              <a:rPr lang="pt-BR" sz="2200" dirty="0" smtClean="0">
                <a:ea typeface="MS PGothic" charset="0"/>
              </a:rPr>
              <a:t>A base de dados integrada das DTN</a:t>
            </a:r>
            <a:r>
              <a:rPr lang="pt-PT" sz="2200" dirty="0" smtClean="0">
                <a:ea typeface="MS PGothic" charset="0"/>
              </a:rPr>
              <a:t>. </a:t>
            </a:r>
            <a:r>
              <a:rPr lang="pt-PT" sz="2200" dirty="0" smtClean="0">
                <a:ea typeface="MS PGothic" charset="0"/>
              </a:rPr>
              <a:t>Tal inclui as </a:t>
            </a:r>
            <a:r>
              <a:rPr lang="pt-PT" sz="2200" dirty="0" err="1" smtClean="0">
                <a:ea typeface="MS PGothic" charset="0"/>
              </a:rPr>
              <a:t>CTMs</a:t>
            </a:r>
            <a:r>
              <a:rPr lang="pt-PT" sz="2200" dirty="0" smtClean="0">
                <a:ea typeface="MS PGothic" charset="0"/>
              </a:rPr>
              <a:t>, a gestão de mortalidade e outras informações. </a:t>
            </a:r>
            <a:endParaRPr lang="pt-PT" sz="2200" dirty="0" smtClean="0"/>
          </a:p>
          <a:p>
            <a:endParaRPr lang="en-US" dirty="0"/>
          </a:p>
        </p:txBody>
      </p:sp>
      <p:pic>
        <p:nvPicPr>
          <p:cNvPr id="3" name="Picture 2" descr="13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" t="2853" r="2751" b="15245"/>
          <a:stretch/>
        </p:blipFill>
        <p:spPr>
          <a:xfrm>
            <a:off x="3978319" y="1676400"/>
            <a:ext cx="4479881" cy="4038600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65000"/>
                <a:alpha val="40000"/>
              </a:schemeClr>
            </a:outerShdw>
          </a:effectLst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171331" y="42335"/>
            <a:ext cx="1475025" cy="307777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>
            <a:lvl1pPr marL="0" indent="-342900" algn="l" defTabSz="914400" rtl="0" eaLnBrk="1" latinLnBrk="0" hangingPunct="1">
              <a:spcBef>
                <a:spcPct val="20000"/>
              </a:spcBef>
              <a:buClr>
                <a:srgbClr val="066E9F"/>
              </a:buClr>
              <a:buSzPct val="120000"/>
              <a:buFont typeface="Wingdings" charset="2"/>
              <a:buNone/>
              <a:defRPr lang="en-US" sz="1400" kern="1200" cap="small" spc="100" dirty="0" smtClean="0">
                <a:solidFill>
                  <a:srgbClr val="DCE6F2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66E9F"/>
              </a:buClr>
              <a:buSzPct val="120000"/>
              <a:buFont typeface="Arial"/>
              <a:buChar char="•"/>
              <a:defRPr sz="1800" kern="120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66E9F"/>
              </a:buClr>
              <a:buSzPct val="120000"/>
              <a:buFont typeface="Segoe UI" pitchFamily="34" charset="0"/>
              <a:buChar char="◦"/>
              <a:defRPr sz="1800" kern="120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66E9F"/>
              </a:buClr>
              <a:buSzPct val="120000"/>
              <a:buFont typeface="Segoe UI" pitchFamily="34" charset="0"/>
              <a:buChar char="◦"/>
              <a:defRPr sz="1800" kern="120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66E9F"/>
              </a:buClr>
              <a:buSzPct val="120000"/>
              <a:buFont typeface="Segoe UI" pitchFamily="34" charset="0"/>
              <a:buChar char="◦"/>
              <a:defRPr sz="1800" kern="120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gestão de dados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7318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369094"/>
            <a:ext cx="4343400" cy="516255"/>
          </a:xfrm>
        </p:spPr>
        <p:txBody>
          <a:bodyPr/>
          <a:lstStyle/>
          <a:p>
            <a:r>
              <a:rPr lang="pt-PT" dirty="0" smtClean="0"/>
              <a:t>Indicadores de Processo</a:t>
            </a:r>
            <a:endParaRPr lang="pt-PT" dirty="0"/>
          </a:p>
        </p:txBody>
      </p:sp>
      <p:sp>
        <p:nvSpPr>
          <p:cNvPr id="10" name="Content Placeholder 3"/>
          <p:cNvSpPr>
            <a:spLocks noGrp="1"/>
          </p:cNvSpPr>
          <p:nvPr>
            <p:ph idx="1"/>
          </p:nvPr>
        </p:nvSpPr>
        <p:spPr>
          <a:xfrm>
            <a:off x="609600" y="1143000"/>
            <a:ext cx="2895600" cy="4525963"/>
          </a:xfrm>
        </p:spPr>
        <p:txBody>
          <a:bodyPr/>
          <a:lstStyle/>
          <a:p>
            <a:pPr marL="0" indent="0">
              <a:buNone/>
            </a:pPr>
            <a:r>
              <a:rPr lang="pt-PT" sz="2200" dirty="0" smtClean="0">
                <a:ea typeface="MS PGothic" charset="0"/>
              </a:rPr>
              <a:t>Os utilizadores podem inserir os dados de indicador de processo na Base de Dados Nacional. Tal inclui a formação e a gestão de cadeia de aprovisionamento.</a:t>
            </a:r>
            <a:endParaRPr lang="pt-PT" sz="2200" dirty="0"/>
          </a:p>
        </p:txBody>
      </p:sp>
      <p:pic>
        <p:nvPicPr>
          <p:cNvPr id="3" name="Picture 2" descr="1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" t="2752" r="2880" b="11294"/>
          <a:stretch/>
        </p:blipFill>
        <p:spPr>
          <a:xfrm>
            <a:off x="3861239" y="1676400"/>
            <a:ext cx="4596961" cy="4114800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65000"/>
                <a:alpha val="40000"/>
              </a:schemeClr>
            </a:outerShdw>
          </a:effectLst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171331" y="42335"/>
            <a:ext cx="1475025" cy="307777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>
            <a:lvl1pPr marL="0" indent="-342900" algn="l" defTabSz="914400" rtl="0" eaLnBrk="1" latinLnBrk="0" hangingPunct="1">
              <a:spcBef>
                <a:spcPct val="20000"/>
              </a:spcBef>
              <a:buClr>
                <a:srgbClr val="066E9F"/>
              </a:buClr>
              <a:buSzPct val="120000"/>
              <a:buFont typeface="Wingdings" charset="2"/>
              <a:buNone/>
              <a:defRPr lang="en-US" sz="1400" kern="1200" cap="small" spc="100" dirty="0" smtClean="0">
                <a:solidFill>
                  <a:srgbClr val="DCE6F2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66E9F"/>
              </a:buClr>
              <a:buSzPct val="120000"/>
              <a:buFont typeface="Arial"/>
              <a:buChar char="•"/>
              <a:defRPr sz="1800" kern="120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66E9F"/>
              </a:buClr>
              <a:buSzPct val="120000"/>
              <a:buFont typeface="Segoe UI" pitchFamily="34" charset="0"/>
              <a:buChar char="◦"/>
              <a:defRPr sz="1800" kern="120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66E9F"/>
              </a:buClr>
              <a:buSzPct val="120000"/>
              <a:buFont typeface="Segoe UI" pitchFamily="34" charset="0"/>
              <a:buChar char="◦"/>
              <a:defRPr sz="1800" kern="120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66E9F"/>
              </a:buClr>
              <a:buSzPct val="120000"/>
              <a:buFont typeface="Segoe UI" pitchFamily="34" charset="0"/>
              <a:buChar char="◦"/>
              <a:defRPr sz="1800" kern="120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gestão de dados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0080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369094"/>
            <a:ext cx="4495800" cy="516255"/>
          </a:xfrm>
        </p:spPr>
        <p:txBody>
          <a:bodyPr/>
          <a:lstStyle/>
          <a:p>
            <a:r>
              <a:rPr lang="pt-PT" dirty="0" smtClean="0"/>
              <a:t>Eventos Adversos Graves</a:t>
            </a:r>
            <a:endParaRPr lang="pt-PT" dirty="0"/>
          </a:p>
        </p:txBody>
      </p:sp>
      <p:sp>
        <p:nvSpPr>
          <p:cNvPr id="12" name="Content Placeholder 3"/>
          <p:cNvSpPr>
            <a:spLocks noGrp="1"/>
          </p:cNvSpPr>
          <p:nvPr>
            <p:ph idx="1"/>
          </p:nvPr>
        </p:nvSpPr>
        <p:spPr>
          <a:xfrm>
            <a:off x="609600" y="1143000"/>
            <a:ext cx="2667000" cy="4525963"/>
          </a:xfrm>
        </p:spPr>
        <p:txBody>
          <a:bodyPr/>
          <a:lstStyle/>
          <a:p>
            <a:pPr marL="0" lvl="1" indent="0">
              <a:buNone/>
            </a:pPr>
            <a:r>
              <a:rPr lang="pt-PT" sz="2200" dirty="0" smtClean="0">
                <a:ea typeface="MS PGothic" charset="0"/>
              </a:rPr>
              <a:t>Os utilizadores podem armazenar os dados de</a:t>
            </a:r>
            <a:br>
              <a:rPr lang="pt-PT" sz="2200" dirty="0" smtClean="0">
                <a:ea typeface="MS PGothic" charset="0"/>
              </a:rPr>
            </a:br>
            <a:r>
              <a:rPr lang="pt-PT" sz="2200" dirty="0" smtClean="0">
                <a:ea typeface="MS PGothic" charset="0"/>
              </a:rPr>
              <a:t>SAE na Base de Dados Nacional.</a:t>
            </a:r>
          </a:p>
          <a:p>
            <a:pPr marL="0" lvl="1" indent="0">
              <a:buNone/>
            </a:pPr>
            <a:endParaRPr lang="pt-PT" sz="2200" dirty="0" smtClean="0">
              <a:ea typeface="MS PGothic" charset="0"/>
            </a:endParaRPr>
          </a:p>
          <a:p>
            <a:pPr marL="0" lvl="1" indent="0">
              <a:buNone/>
            </a:pPr>
            <a:r>
              <a:rPr lang="pt-PT" sz="2200" dirty="0" smtClean="0">
                <a:ea typeface="MS PGothic" charset="0"/>
              </a:rPr>
              <a:t>Os formulários de SAE podem ser encontrados nos Indicadores de Processo</a:t>
            </a:r>
            <a:endParaRPr lang="pt-PT" sz="2200" dirty="0" smtClean="0"/>
          </a:p>
          <a:p>
            <a:endParaRPr lang="pt-PT" dirty="0"/>
          </a:p>
        </p:txBody>
      </p:sp>
      <p:pic>
        <p:nvPicPr>
          <p:cNvPr id="3" name="Picture 2" descr="15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" t="2555" r="3112" b="17632"/>
          <a:stretch/>
        </p:blipFill>
        <p:spPr>
          <a:xfrm>
            <a:off x="3733800" y="1676400"/>
            <a:ext cx="4718601" cy="4114800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65000"/>
                <a:alpha val="40000"/>
              </a:schemeClr>
            </a:outerShdw>
          </a:effectLst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171331" y="42335"/>
            <a:ext cx="1475025" cy="307777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>
            <a:lvl1pPr marL="0" indent="-342900" algn="l" defTabSz="914400" rtl="0" eaLnBrk="1" latinLnBrk="0" hangingPunct="1">
              <a:spcBef>
                <a:spcPct val="20000"/>
              </a:spcBef>
              <a:buClr>
                <a:srgbClr val="066E9F"/>
              </a:buClr>
              <a:buSzPct val="120000"/>
              <a:buFont typeface="Wingdings" charset="2"/>
              <a:buNone/>
              <a:defRPr lang="en-US" sz="1400" kern="1200" cap="small" spc="100" dirty="0" smtClean="0">
                <a:solidFill>
                  <a:srgbClr val="DCE6F2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66E9F"/>
              </a:buClr>
              <a:buSzPct val="120000"/>
              <a:buFont typeface="Arial"/>
              <a:buChar char="•"/>
              <a:defRPr sz="1800" kern="120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66E9F"/>
              </a:buClr>
              <a:buSzPct val="120000"/>
              <a:buFont typeface="Segoe UI" pitchFamily="34" charset="0"/>
              <a:buChar char="◦"/>
              <a:defRPr sz="1800" kern="120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66E9F"/>
              </a:buClr>
              <a:buSzPct val="120000"/>
              <a:buFont typeface="Segoe UI" pitchFamily="34" charset="0"/>
              <a:buChar char="◦"/>
              <a:defRPr sz="1800" kern="120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66E9F"/>
              </a:buClr>
              <a:buSzPct val="120000"/>
              <a:buFont typeface="Segoe UI" pitchFamily="34" charset="0"/>
              <a:buChar char="◦"/>
              <a:defRPr sz="1800" kern="120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gestão de dados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0616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369094"/>
            <a:ext cx="5029200" cy="516255"/>
          </a:xfrm>
        </p:spPr>
        <p:txBody>
          <a:bodyPr/>
          <a:lstStyle/>
          <a:p>
            <a:r>
              <a:rPr lang="pt-PT" dirty="0" smtClean="0"/>
              <a:t>Características Convenientes</a:t>
            </a:r>
            <a:endParaRPr lang="pt-PT" dirty="0"/>
          </a:p>
        </p:txBody>
      </p:sp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304800" y="1265237"/>
            <a:ext cx="8305800" cy="3916363"/>
          </a:xfrm>
        </p:spPr>
        <p:txBody>
          <a:bodyPr>
            <a:noAutofit/>
          </a:bodyPr>
          <a:lstStyle/>
          <a:p>
            <a:pPr marL="525780">
              <a:spcAft>
                <a:spcPts val="1800"/>
              </a:spcAft>
              <a:buSzPct val="100000"/>
              <a:buFont typeface="Wingdings" charset="2"/>
              <a:buChar char="§"/>
            </a:pPr>
            <a:r>
              <a:rPr lang="pt-PT" b="1" dirty="0" smtClean="0"/>
              <a:t>Importar dados</a:t>
            </a:r>
            <a:r>
              <a:rPr lang="pt-PT" dirty="0" smtClean="0"/>
              <a:t> em grandes lotes utilizando o Excel</a:t>
            </a:r>
          </a:p>
          <a:p>
            <a:pPr marL="525780">
              <a:spcAft>
                <a:spcPts val="1800"/>
              </a:spcAft>
              <a:buSzPct val="100000"/>
              <a:buFont typeface="Wingdings" charset="2"/>
              <a:buChar char="§"/>
            </a:pPr>
            <a:r>
              <a:rPr lang="pt-PT" b="1" dirty="0" smtClean="0"/>
              <a:t>Criar indicadores personalizados </a:t>
            </a:r>
            <a:r>
              <a:rPr lang="pt-PT" dirty="0" smtClean="0"/>
              <a:t>para qualquer formulário</a:t>
            </a:r>
          </a:p>
          <a:p>
            <a:pPr marL="525780">
              <a:spcAft>
                <a:spcPts val="1800"/>
              </a:spcAft>
              <a:buSzPct val="100000"/>
              <a:buFont typeface="Wingdings" charset="2"/>
              <a:buChar char="§"/>
            </a:pPr>
            <a:r>
              <a:rPr lang="pt-PT" b="1" dirty="0" smtClean="0"/>
              <a:t>Criar formulários personalizados</a:t>
            </a:r>
            <a:r>
              <a:rPr lang="pt-PT" dirty="0" smtClean="0"/>
              <a:t> para qualquer módulo</a:t>
            </a:r>
          </a:p>
          <a:p>
            <a:pPr marL="525780">
              <a:spcAft>
                <a:spcPts val="1800"/>
              </a:spcAft>
              <a:buSzPct val="100000"/>
              <a:buFont typeface="Wingdings" charset="2"/>
              <a:buChar char="§"/>
            </a:pPr>
            <a:r>
              <a:rPr lang="pt-PT" b="1" dirty="0" smtClean="0"/>
              <a:t>Exportar dados </a:t>
            </a:r>
            <a:r>
              <a:rPr lang="pt-PT" dirty="0" smtClean="0"/>
              <a:t>para a folha de trabalho em Excel</a:t>
            </a:r>
          </a:p>
          <a:p>
            <a:pPr marL="525780">
              <a:spcAft>
                <a:spcPts val="1800"/>
              </a:spcAft>
              <a:buSzPct val="100000"/>
              <a:buFont typeface="Wingdings" charset="2"/>
              <a:buChar char="§"/>
            </a:pPr>
            <a:r>
              <a:rPr lang="pt-PT" b="1" dirty="0" smtClean="0"/>
              <a:t>Recolher dados históricos</a:t>
            </a:r>
            <a:r>
              <a:rPr lang="pt-PT" dirty="0" smtClean="0"/>
              <a:t> para análise multi-anual</a:t>
            </a:r>
          </a:p>
          <a:p>
            <a:pPr marL="525780">
              <a:spcAft>
                <a:spcPts val="800"/>
              </a:spcAft>
              <a:buSzPct val="100000"/>
              <a:buFont typeface="Wingdings" charset="2"/>
              <a:buChar char="§"/>
            </a:pPr>
            <a:r>
              <a:rPr lang="pt-PT" b="1" dirty="0" smtClean="0"/>
              <a:t>Criar relatórios </a:t>
            </a:r>
            <a:r>
              <a:rPr lang="pt-PT" dirty="0" smtClean="0"/>
              <a:t>utilizando quaisquer dados inseridos </a:t>
            </a:r>
            <a:endParaRPr lang="pt-PT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71331" y="42335"/>
            <a:ext cx="1475025" cy="307777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>
            <a:lvl1pPr marL="0" indent="-342900" algn="l" defTabSz="914400" rtl="0" eaLnBrk="1" latinLnBrk="0" hangingPunct="1">
              <a:spcBef>
                <a:spcPct val="20000"/>
              </a:spcBef>
              <a:buClr>
                <a:srgbClr val="066E9F"/>
              </a:buClr>
              <a:buSzPct val="120000"/>
              <a:buFont typeface="Wingdings" charset="2"/>
              <a:buNone/>
              <a:defRPr lang="en-US" sz="1400" kern="1200" cap="small" spc="100" dirty="0" smtClean="0">
                <a:solidFill>
                  <a:srgbClr val="DCE6F2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66E9F"/>
              </a:buClr>
              <a:buSzPct val="120000"/>
              <a:buFont typeface="Arial"/>
              <a:buChar char="•"/>
              <a:defRPr sz="1800" kern="120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66E9F"/>
              </a:buClr>
              <a:buSzPct val="120000"/>
              <a:buFont typeface="Segoe UI" pitchFamily="34" charset="0"/>
              <a:buChar char="◦"/>
              <a:defRPr sz="1800" kern="120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66E9F"/>
              </a:buClr>
              <a:buSzPct val="120000"/>
              <a:buFont typeface="Segoe UI" pitchFamily="34" charset="0"/>
              <a:buChar char="◦"/>
              <a:defRPr sz="1800" kern="120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66E9F"/>
              </a:buClr>
              <a:buSzPct val="120000"/>
              <a:buFont typeface="Segoe UI" pitchFamily="34" charset="0"/>
              <a:buChar char="◦"/>
              <a:defRPr sz="1800" kern="120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gestão de dados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0485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pt-PT" sz="2200" dirty="0" smtClean="0"/>
              <a:t>O </a:t>
            </a:r>
            <a:r>
              <a:rPr lang="pt-BR" sz="2200" dirty="0" smtClean="0"/>
              <a:t>A base de dados integrada das DTN</a:t>
            </a:r>
            <a:r>
              <a:rPr lang="pt-PT" sz="2200" dirty="0" smtClean="0"/>
              <a:t> </a:t>
            </a:r>
            <a:r>
              <a:rPr lang="pt-PT" sz="2200" dirty="0" smtClean="0"/>
              <a:t>providencia três tipos de funções de relatório: </a:t>
            </a:r>
          </a:p>
          <a:p>
            <a:pPr marL="525780" indent="-342900">
              <a:spcAft>
                <a:spcPts val="1400"/>
              </a:spcAft>
              <a:buSzPct val="100000"/>
            </a:pPr>
            <a:r>
              <a:rPr lang="pt-PT" sz="2200" b="1" dirty="0" smtClean="0">
                <a:latin typeface="Segoe UI Semibold" pitchFamily="34" charset="0"/>
              </a:rPr>
              <a:t>Relatórios da OMS/Parceiros </a:t>
            </a:r>
          </a:p>
          <a:p>
            <a:pPr marL="525780" indent="-342900">
              <a:spcAft>
                <a:spcPts val="1400"/>
              </a:spcAft>
              <a:buSzPct val="100000"/>
            </a:pPr>
            <a:r>
              <a:rPr lang="pt-PT" sz="2200" b="1" dirty="0" smtClean="0">
                <a:latin typeface="Segoe UI Semibold" pitchFamily="34" charset="0"/>
              </a:rPr>
              <a:t>Relatórios Padrões</a:t>
            </a:r>
          </a:p>
          <a:p>
            <a:pPr marL="525780" indent="-342900">
              <a:spcAft>
                <a:spcPts val="1400"/>
              </a:spcAft>
              <a:buSzPct val="100000"/>
            </a:pPr>
            <a:r>
              <a:rPr lang="pt-PT" sz="2200" b="1" dirty="0" smtClean="0">
                <a:latin typeface="Segoe UI Semibold" pitchFamily="34" charset="0"/>
              </a:rPr>
              <a:t>Relatórios Personalizados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5469" y="206613"/>
            <a:ext cx="2231141" cy="580787"/>
          </a:xfrm>
        </p:spPr>
        <p:txBody>
          <a:bodyPr/>
          <a:lstStyle/>
          <a:p>
            <a:r>
              <a:rPr lang="pt-PT" dirty="0" smtClean="0"/>
              <a:t>Relatórios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3"/>
          </p:nvPr>
        </p:nvSpPr>
        <p:spPr/>
        <p:txBody>
          <a:bodyPr rIns="0">
            <a:noAutofit/>
          </a:bodyPr>
          <a:lstStyle/>
          <a:p>
            <a:r>
              <a:rPr lang="pt-PT" dirty="0" smtClean="0">
                <a:solidFill>
                  <a:srgbClr val="DCE6F2"/>
                </a:solidFill>
              </a:rPr>
              <a:t>relatórios</a:t>
            </a:r>
            <a:endParaRPr lang="pt-PT" dirty="0">
              <a:solidFill>
                <a:srgbClr val="DCE6F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143000"/>
            <a:ext cx="3352800" cy="4525963"/>
          </a:xfrm>
        </p:spPr>
        <p:txBody>
          <a:bodyPr/>
          <a:lstStyle/>
          <a:p>
            <a:pPr marL="0" lvl="1" indent="0">
              <a:buNone/>
            </a:pPr>
            <a:r>
              <a:rPr lang="pt-PT" sz="2200" dirty="0" smtClean="0"/>
              <a:t>O </a:t>
            </a:r>
            <a:r>
              <a:rPr lang="pt-BR" sz="2200" dirty="0" smtClean="0"/>
              <a:t>A base de dados integrada das DTN</a:t>
            </a:r>
            <a:r>
              <a:rPr lang="pt-PT" sz="2200" dirty="0" smtClean="0"/>
              <a:t> </a:t>
            </a:r>
            <a:r>
              <a:rPr lang="pt-PT" sz="2200" dirty="0" smtClean="0"/>
              <a:t>pode gerar ambos Formulário de Relatório Conjunto CM e Formulário de Relatório Conjunto PC, assim como outros relatórios de parceiros.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69094"/>
            <a:ext cx="5029200" cy="516255"/>
          </a:xfrm>
        </p:spPr>
        <p:txBody>
          <a:bodyPr/>
          <a:lstStyle/>
          <a:p>
            <a:r>
              <a:rPr lang="pt-PT" dirty="0" smtClean="0">
                <a:solidFill>
                  <a:srgbClr val="066E9F"/>
                </a:solidFill>
              </a:rPr>
              <a:t>Relatórios da OMS/Parceiros</a:t>
            </a:r>
            <a:endParaRPr lang="pt-PT" dirty="0">
              <a:solidFill>
                <a:srgbClr val="066E9F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800600" y="1523999"/>
            <a:ext cx="3581400" cy="4414285"/>
            <a:chOff x="4953000" y="1523999"/>
            <a:chExt cx="3276600" cy="4038601"/>
          </a:xfrm>
        </p:grpSpPr>
        <p:sp>
          <p:nvSpPr>
            <p:cNvPr id="8" name="Rectangle 7"/>
            <p:cNvSpPr/>
            <p:nvPr/>
          </p:nvSpPr>
          <p:spPr>
            <a:xfrm>
              <a:off x="4953000" y="1523999"/>
              <a:ext cx="3276600" cy="40386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304.PNG"/>
            <p:cNvPicPr>
              <a:picLocks noChangeAspect="1"/>
            </p:cNvPicPr>
            <p:nvPr/>
          </p:nvPicPr>
          <p:blipFill rotWithShape="1">
            <a:blip r:embed="rId3" cstate="print"/>
            <a:srcRect l="466" t="9801" r="70784" b="23169"/>
            <a:stretch/>
          </p:blipFill>
          <p:spPr>
            <a:xfrm>
              <a:off x="5080701" y="1671221"/>
              <a:ext cx="3065368" cy="3884675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/>
        <p:txBody>
          <a:bodyPr rIns="0">
            <a:noAutofit/>
          </a:bodyPr>
          <a:lstStyle/>
          <a:p>
            <a:r>
              <a:rPr lang="pt-PT" dirty="0"/>
              <a:t>relatórios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pt-PT" dirty="0"/>
              <a:t>O </a:t>
            </a:r>
            <a:r>
              <a:rPr lang="pt-BR" dirty="0" smtClean="0"/>
              <a:t>A base de dados integrada das DTN</a:t>
            </a:r>
            <a:r>
              <a:rPr lang="pt-PT" dirty="0" smtClean="0"/>
              <a:t> </a:t>
            </a:r>
            <a:r>
              <a:rPr lang="pt-PT" dirty="0" smtClean="0"/>
              <a:t>pode </a:t>
            </a:r>
            <a:r>
              <a:rPr lang="pt-PT" dirty="0" smtClean="0">
                <a:ea typeface="MS PGothic" charset="0"/>
              </a:rPr>
              <a:t>gerar estes relatórios padrões com apenas alguns cliques</a:t>
            </a:r>
            <a:r>
              <a:rPr lang="pt-PT" dirty="0" smtClean="0"/>
              <a:t>:</a:t>
            </a:r>
          </a:p>
          <a:p>
            <a:pPr marL="800100" lvl="2" indent="-342900">
              <a:spcAft>
                <a:spcPts val="900"/>
              </a:spcAft>
              <a:buFont typeface="Wingdings" charset="2"/>
              <a:buChar char="§"/>
              <a:defRPr/>
            </a:pPr>
            <a:r>
              <a:rPr lang="pt-PT" sz="2200" dirty="0" smtClean="0">
                <a:latin typeface="Segoe UI Semibold" pitchFamily="34" charset="0"/>
                <a:ea typeface="MS PGothic" charset="0"/>
              </a:rPr>
              <a:t>Progresso em direcção a eliminação</a:t>
            </a:r>
          </a:p>
          <a:p>
            <a:pPr marL="800100" lvl="2" indent="-342900">
              <a:spcAft>
                <a:spcPts val="900"/>
              </a:spcAft>
              <a:buFont typeface="Wingdings" charset="2"/>
              <a:buChar char="§"/>
              <a:defRPr/>
            </a:pPr>
            <a:r>
              <a:rPr lang="pt-PT" sz="2200" dirty="0" smtClean="0">
                <a:latin typeface="Segoe UI Semibold" pitchFamily="34" charset="0"/>
                <a:ea typeface="MS PGothic" charset="0"/>
              </a:rPr>
              <a:t>Relatório de mapeamento (em breve)</a:t>
            </a:r>
          </a:p>
          <a:p>
            <a:pPr marL="800100" lvl="2" indent="-342900">
              <a:spcAft>
                <a:spcPts val="900"/>
              </a:spcAft>
              <a:defRPr/>
            </a:pPr>
            <a:r>
              <a:rPr lang="pt-PT" sz="2200" dirty="0" smtClean="0">
                <a:latin typeface="Segoe UI Semibold" pitchFamily="34" charset="0"/>
                <a:ea typeface="MS PGothic" charset="0"/>
              </a:rPr>
              <a:t>Avaliações de M&amp;A (em breve)</a:t>
            </a:r>
          </a:p>
          <a:p>
            <a:pPr marL="800100" lvl="2" indent="-342900">
              <a:spcAft>
                <a:spcPts val="900"/>
              </a:spcAft>
              <a:defRPr/>
            </a:pPr>
            <a:r>
              <a:rPr lang="pt-PT" sz="2200" dirty="0" smtClean="0">
                <a:latin typeface="Segoe UI Semibold" pitchFamily="34" charset="0"/>
                <a:ea typeface="MS PGothic" charset="0"/>
              </a:rPr>
              <a:t>Distritos tratados (em breve)</a:t>
            </a:r>
          </a:p>
          <a:p>
            <a:pPr marL="800100" lvl="2" indent="-342900">
              <a:spcAft>
                <a:spcPts val="900"/>
              </a:spcAft>
              <a:defRPr/>
            </a:pPr>
            <a:r>
              <a:rPr lang="pt-PT" sz="2200" dirty="0" smtClean="0">
                <a:latin typeface="Segoe UI Semibold" pitchFamily="34" charset="0"/>
                <a:ea typeface="MS PGothic" charset="0"/>
              </a:rPr>
              <a:t>Desempenho de cobertura (em breve)</a:t>
            </a:r>
          </a:p>
          <a:p>
            <a:pPr marL="800100" lvl="2" indent="-342900">
              <a:spcAft>
                <a:spcPts val="900"/>
              </a:spcAft>
              <a:defRPr/>
            </a:pPr>
            <a:r>
              <a:rPr lang="pt-PT" sz="2200" dirty="0" smtClean="0">
                <a:latin typeface="Segoe UI Semibold" pitchFamily="34" charset="0"/>
                <a:ea typeface="MS PGothic" charset="0"/>
              </a:rPr>
              <a:t>Relatório de formação (em breve)</a:t>
            </a:r>
            <a:endParaRPr lang="pt-PT" sz="2200" dirty="0">
              <a:latin typeface="Segoe UI Semibold" pitchFamily="34" charset="0"/>
              <a:ea typeface="MS PGothic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69094"/>
            <a:ext cx="3505199" cy="516255"/>
          </a:xfrm>
        </p:spPr>
        <p:txBody>
          <a:bodyPr/>
          <a:lstStyle/>
          <a:p>
            <a:r>
              <a:rPr lang="pt-PT" dirty="0" smtClean="0">
                <a:solidFill>
                  <a:srgbClr val="066E9F"/>
                </a:solidFill>
              </a:rPr>
              <a:t>Relatórios Padrões</a:t>
            </a:r>
            <a:endParaRPr lang="pt-PT" dirty="0">
              <a:solidFill>
                <a:srgbClr val="066E9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00" y="939800"/>
            <a:ext cx="7772400" cy="5308600"/>
          </a:xfrm>
        </p:spPr>
        <p:txBody>
          <a:bodyPr>
            <a:noAutofit/>
          </a:bodyPr>
          <a:lstStyle/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/>
            </a:pPr>
            <a:r>
              <a:rPr lang="pt-PT" sz="2000" dirty="0" smtClean="0"/>
              <a:t>Introdução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/>
            </a:pPr>
            <a:r>
              <a:rPr lang="pt-PT" sz="2000" dirty="0" smtClean="0"/>
              <a:t>Instalação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/>
            </a:pPr>
            <a:r>
              <a:rPr lang="pt-PT" sz="2000" dirty="0" smtClean="0"/>
              <a:t>Abertura do ecrã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/>
            </a:pPr>
            <a:r>
              <a:rPr lang="pt-PT" sz="2000" dirty="0" smtClean="0"/>
              <a:t>Inicialização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/>
            </a:pPr>
            <a:r>
              <a:rPr lang="pt-PT" sz="2000" dirty="0" smtClean="0"/>
              <a:t>Uma visão do instrumento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/>
            </a:pPr>
            <a:r>
              <a:rPr lang="pt-PT" sz="2000" dirty="0" smtClean="0"/>
              <a:t>Entrada de dados: Formulário por formulário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/>
            </a:pPr>
            <a:r>
              <a:rPr lang="pt-PT" sz="2000" dirty="0" smtClean="0"/>
              <a:t>Entrada de dados: Importação em volume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/>
            </a:pPr>
            <a:r>
              <a:rPr lang="pt-PT" sz="2000" dirty="0" smtClean="0"/>
              <a:t>Actualização para o novo ano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/>
            </a:pPr>
            <a:r>
              <a:rPr lang="pt-PT" sz="2000" dirty="0" smtClean="0"/>
              <a:t>Distribuição em distritos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/>
            </a:pPr>
            <a:r>
              <a:rPr lang="pt-PT" sz="2000" dirty="0" smtClean="0"/>
              <a:t>Relatórios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/>
            </a:pPr>
            <a:r>
              <a:rPr lang="pt-PT" sz="2000" dirty="0" smtClean="0"/>
              <a:t>Criação de um arquivo para o seu programa</a:t>
            </a:r>
          </a:p>
        </p:txBody>
      </p:sp>
      <p:sp>
        <p:nvSpPr>
          <p:cNvPr id="5" name="Isosceles Triangle 4">
            <a:hlinkClick r:id="rId3" action="ppaction://hlinksldjump"/>
          </p:cNvPr>
          <p:cNvSpPr/>
          <p:nvPr/>
        </p:nvSpPr>
        <p:spPr>
          <a:xfrm rot="5400000">
            <a:off x="8028092" y="1043907"/>
            <a:ext cx="211337" cy="191677"/>
          </a:xfrm>
          <a:prstGeom prst="triangle">
            <a:avLst/>
          </a:prstGeom>
          <a:solidFill>
            <a:srgbClr val="17375D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Isosceles Triangle 14">
            <a:hlinkClick r:id="rId4" action="ppaction://hlinksldjump"/>
          </p:cNvPr>
          <p:cNvSpPr/>
          <p:nvPr/>
        </p:nvSpPr>
        <p:spPr>
          <a:xfrm rot="5400000">
            <a:off x="8028092" y="1548045"/>
            <a:ext cx="211337" cy="191677"/>
          </a:xfrm>
          <a:prstGeom prst="triangle">
            <a:avLst/>
          </a:prstGeom>
          <a:solidFill>
            <a:srgbClr val="17375D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Isosceles Triangle 15">
            <a:hlinkClick r:id="rId5" action="ppaction://hlinksldjump"/>
          </p:cNvPr>
          <p:cNvSpPr/>
          <p:nvPr/>
        </p:nvSpPr>
        <p:spPr>
          <a:xfrm rot="5400000">
            <a:off x="8028092" y="2030064"/>
            <a:ext cx="211337" cy="191677"/>
          </a:xfrm>
          <a:prstGeom prst="triangle">
            <a:avLst/>
          </a:prstGeom>
          <a:solidFill>
            <a:srgbClr val="17375D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hlinkClick r:id="rId6" action="ppaction://hlinksldjump"/>
          </p:cNvPr>
          <p:cNvSpPr/>
          <p:nvPr/>
        </p:nvSpPr>
        <p:spPr>
          <a:xfrm rot="5400000">
            <a:off x="8028092" y="2512083"/>
            <a:ext cx="211337" cy="191677"/>
          </a:xfrm>
          <a:prstGeom prst="triangle">
            <a:avLst/>
          </a:prstGeom>
          <a:solidFill>
            <a:srgbClr val="17375D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hlinkClick r:id="rId7" action="ppaction://hlinksldjump"/>
          </p:cNvPr>
          <p:cNvSpPr/>
          <p:nvPr/>
        </p:nvSpPr>
        <p:spPr>
          <a:xfrm rot="5400000">
            <a:off x="8028092" y="2994102"/>
            <a:ext cx="211337" cy="191677"/>
          </a:xfrm>
          <a:prstGeom prst="triangle">
            <a:avLst/>
          </a:prstGeom>
          <a:solidFill>
            <a:srgbClr val="17375D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hlinkClick r:id="rId8" action="ppaction://hlinksldjump"/>
          </p:cNvPr>
          <p:cNvSpPr/>
          <p:nvPr/>
        </p:nvSpPr>
        <p:spPr>
          <a:xfrm rot="5400000">
            <a:off x="8028092" y="3476121"/>
            <a:ext cx="211337" cy="191677"/>
          </a:xfrm>
          <a:prstGeom prst="triangle">
            <a:avLst/>
          </a:prstGeom>
          <a:solidFill>
            <a:srgbClr val="17375D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hlinkClick r:id="rId9" action="ppaction://hlinksldjump"/>
          </p:cNvPr>
          <p:cNvSpPr/>
          <p:nvPr/>
        </p:nvSpPr>
        <p:spPr>
          <a:xfrm rot="5400000">
            <a:off x="8028092" y="3958140"/>
            <a:ext cx="211337" cy="191677"/>
          </a:xfrm>
          <a:prstGeom prst="triangle">
            <a:avLst/>
          </a:prstGeom>
          <a:solidFill>
            <a:srgbClr val="17375D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hlinkClick r:id="rId10" action="ppaction://hlinksldjump"/>
          </p:cNvPr>
          <p:cNvSpPr/>
          <p:nvPr/>
        </p:nvSpPr>
        <p:spPr>
          <a:xfrm rot="5400000">
            <a:off x="8028092" y="4440159"/>
            <a:ext cx="211337" cy="191677"/>
          </a:xfrm>
          <a:prstGeom prst="triangle">
            <a:avLst/>
          </a:prstGeom>
          <a:solidFill>
            <a:srgbClr val="17375D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hlinkClick r:id="rId11" action="ppaction://hlinksldjump"/>
          </p:cNvPr>
          <p:cNvSpPr/>
          <p:nvPr/>
        </p:nvSpPr>
        <p:spPr>
          <a:xfrm rot="5400000">
            <a:off x="8028092" y="4922181"/>
            <a:ext cx="211337" cy="191677"/>
          </a:xfrm>
          <a:prstGeom prst="triangle">
            <a:avLst/>
          </a:prstGeom>
          <a:solidFill>
            <a:srgbClr val="17375D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Isosceles Triangle 22">
            <a:hlinkClick r:id="rId12" action="ppaction://hlinksldjump"/>
          </p:cNvPr>
          <p:cNvSpPr/>
          <p:nvPr/>
        </p:nvSpPr>
        <p:spPr>
          <a:xfrm rot="5400000">
            <a:off x="8028092" y="5408741"/>
            <a:ext cx="211337" cy="191677"/>
          </a:xfrm>
          <a:prstGeom prst="triangle">
            <a:avLst/>
          </a:prstGeom>
          <a:solidFill>
            <a:srgbClr val="17375D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 bwMode="auto">
          <a:xfrm>
            <a:off x="8551863" y="6583680"/>
            <a:ext cx="592137" cy="27432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EFFD1B-A510-45B0-BB7F-52AFFFB0EE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4" name="Isosceles Triangle 53">
            <a:hlinkClick r:id="rId13" action="ppaction://hlinksldjump"/>
          </p:cNvPr>
          <p:cNvSpPr/>
          <p:nvPr/>
        </p:nvSpPr>
        <p:spPr>
          <a:xfrm rot="5400000">
            <a:off x="8028092" y="5894493"/>
            <a:ext cx="211337" cy="191677"/>
          </a:xfrm>
          <a:prstGeom prst="triangle">
            <a:avLst/>
          </a:prstGeom>
          <a:solidFill>
            <a:srgbClr val="17375D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863600" y="1386843"/>
            <a:ext cx="7442199" cy="0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863600" y="1869951"/>
            <a:ext cx="7442199" cy="0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863600" y="2353059"/>
            <a:ext cx="7442199" cy="0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863600" y="2836167"/>
            <a:ext cx="7442199" cy="0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863600" y="3319275"/>
            <a:ext cx="7442199" cy="0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863600" y="3802383"/>
            <a:ext cx="7442199" cy="0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863600" y="4268557"/>
            <a:ext cx="7442199" cy="0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863600" y="4760132"/>
            <a:ext cx="7442199" cy="0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863600" y="5260174"/>
            <a:ext cx="7442199" cy="0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63600" y="5747177"/>
            <a:ext cx="7442199" cy="0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5469" y="206613"/>
            <a:ext cx="4165711" cy="580787"/>
          </a:xfrm>
        </p:spPr>
        <p:txBody>
          <a:bodyPr/>
          <a:lstStyle/>
          <a:p>
            <a:r>
              <a:rPr lang="pt-PT" dirty="0" smtClean="0"/>
              <a:t>Visão Geral do Curso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sz="quarter" idx="13"/>
          </p:nvPr>
        </p:nvSpPr>
        <p:spPr/>
        <p:txBody>
          <a:bodyPr rIns="0">
            <a:noAutofit/>
          </a:bodyPr>
          <a:lstStyle/>
          <a:p>
            <a:r>
              <a:rPr lang="pt-PT" dirty="0"/>
              <a:t>relatórios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143000"/>
            <a:ext cx="7391400" cy="4525963"/>
          </a:xfrm>
        </p:spPr>
        <p:txBody>
          <a:bodyPr/>
          <a:lstStyle/>
          <a:p>
            <a:pPr marL="0" lvl="1" indent="0">
              <a:lnSpc>
                <a:spcPct val="100000"/>
              </a:lnSpc>
              <a:buNone/>
              <a:defRPr/>
            </a:pPr>
            <a:r>
              <a:rPr lang="pt-PT" sz="2200" dirty="0" smtClean="0">
                <a:ea typeface="MS PGothic" charset="0"/>
              </a:rPr>
              <a:t>Com o elaborador de relatório personalizado, os utilizadores podem criar relatórios usando quaisquer dados na base de dados.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69094"/>
            <a:ext cx="4571999" cy="516255"/>
          </a:xfrm>
        </p:spPr>
        <p:txBody>
          <a:bodyPr/>
          <a:lstStyle/>
          <a:p>
            <a:r>
              <a:rPr lang="pt-PT" dirty="0" smtClean="0">
                <a:solidFill>
                  <a:srgbClr val="066E9F"/>
                </a:solidFill>
              </a:rPr>
              <a:t>Relatórios Personalizados</a:t>
            </a:r>
            <a:endParaRPr lang="pt-PT" dirty="0">
              <a:solidFill>
                <a:srgbClr val="066E9F"/>
              </a:solidFill>
            </a:endParaRPr>
          </a:p>
        </p:txBody>
      </p:sp>
      <p:pic>
        <p:nvPicPr>
          <p:cNvPr id="3" name="Picture 2" descr="20Left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0" r="40727" b="55897"/>
          <a:stretch/>
        </p:blipFill>
        <p:spPr>
          <a:xfrm>
            <a:off x="1981200" y="2971800"/>
            <a:ext cx="3970391" cy="2209800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</p:pic>
      <p:pic>
        <p:nvPicPr>
          <p:cNvPr id="5" name="Picture 4" descr="20Right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7" r="48226" b="14686"/>
          <a:stretch/>
        </p:blipFill>
        <p:spPr>
          <a:xfrm>
            <a:off x="4800600" y="2286000"/>
            <a:ext cx="3352741" cy="3962400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Aft>
                <a:spcPts val="2400"/>
              </a:spcAft>
              <a:buSzPct val="100000"/>
            </a:pPr>
            <a:r>
              <a:rPr lang="pt-PT" sz="2200" b="1" dirty="0" smtClean="0"/>
              <a:t>Actualiza automaticamente</a:t>
            </a:r>
            <a:r>
              <a:rPr lang="pt-PT" sz="2200" dirty="0" smtClean="0"/>
              <a:t> com uma ligação de Internet para correcções de erros ou quando novas características forem adicionadas</a:t>
            </a:r>
          </a:p>
          <a:p>
            <a:pPr marL="342900" indent="-342900">
              <a:spcAft>
                <a:spcPts val="2400"/>
              </a:spcAft>
              <a:buSzPct val="100000"/>
            </a:pPr>
            <a:r>
              <a:rPr lang="pt-PT" sz="2200" b="1" dirty="0" smtClean="0"/>
              <a:t>Faz o </a:t>
            </a:r>
            <a:r>
              <a:rPr lang="pt-PT" sz="2200" b="1" i="1" dirty="0" err="1" smtClean="0"/>
              <a:t>back</a:t>
            </a:r>
            <a:r>
              <a:rPr lang="pt-PT" sz="2200" b="1" i="1" dirty="0" smtClean="0"/>
              <a:t> </a:t>
            </a:r>
            <a:r>
              <a:rPr lang="pt-PT" sz="2200" b="1" i="1" dirty="0" err="1" smtClean="0"/>
              <a:t>up</a:t>
            </a:r>
            <a:r>
              <a:rPr lang="pt-PT" sz="2200" b="1" dirty="0" smtClean="0"/>
              <a:t> automaticamente </a:t>
            </a:r>
            <a:r>
              <a:rPr lang="pt-PT" sz="2200" dirty="0" smtClean="0"/>
              <a:t>com a opção de reverter para a última versão.</a:t>
            </a:r>
          </a:p>
          <a:p>
            <a:pPr marL="0" indent="0">
              <a:spcAft>
                <a:spcPts val="2400"/>
              </a:spcAft>
              <a:buNone/>
            </a:pPr>
            <a:endParaRPr lang="en-US" dirty="0"/>
          </a:p>
          <a:p>
            <a:pPr>
              <a:spcAft>
                <a:spcPts val="2400"/>
              </a:spcAft>
            </a:pPr>
            <a:endParaRPr lang="en-US" sz="24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5469" y="206613"/>
            <a:ext cx="7203190" cy="580787"/>
          </a:xfrm>
        </p:spPr>
        <p:txBody>
          <a:bodyPr/>
          <a:lstStyle/>
          <a:p>
            <a:r>
              <a:rPr lang="pt-PT" dirty="0" smtClean="0"/>
              <a:t>Características adicionais do sistema 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Instalação</a:t>
            </a:r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85800" y="4648200"/>
            <a:ext cx="5562600" cy="1447800"/>
          </a:xfrm>
        </p:spPr>
        <p:txBody>
          <a:bodyPr/>
          <a:lstStyle/>
          <a:p>
            <a:r>
              <a:rPr lang="pt-PT" dirty="0" smtClean="0"/>
              <a:t>O primeiro passo é instalar o </a:t>
            </a:r>
            <a:r>
              <a:rPr lang="pt-BR" dirty="0" smtClean="0"/>
              <a:t>A base de dados integrada das DTN</a:t>
            </a:r>
            <a:r>
              <a:rPr lang="pt-PT" dirty="0" smtClean="0"/>
              <a:t> </a:t>
            </a:r>
            <a:r>
              <a:rPr lang="pt-PT" dirty="0" smtClean="0"/>
              <a:t>no seu computador.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2" indent="0">
              <a:spcAft>
                <a:spcPts val="1800"/>
              </a:spcAft>
              <a:buSzPct val="100000"/>
              <a:buNone/>
              <a:defRPr/>
            </a:pPr>
            <a:r>
              <a:rPr lang="pt-PT" sz="2200" dirty="0" smtClean="0">
                <a:ea typeface="MS PGothic" charset="0"/>
              </a:rPr>
              <a:t>Existem duas fases para instalar o </a:t>
            </a:r>
            <a:r>
              <a:rPr lang="pt-BR" sz="2200" dirty="0" smtClean="0">
                <a:ea typeface="MS PGothic" charset="0"/>
              </a:rPr>
              <a:t>A base de dados integrada das DTN</a:t>
            </a:r>
            <a:r>
              <a:rPr lang="pt-PT" sz="2200" dirty="0" smtClean="0">
                <a:ea typeface="MS PGothic" charset="0"/>
              </a:rPr>
              <a:t> </a:t>
            </a:r>
            <a:r>
              <a:rPr lang="pt-PT" sz="2200" dirty="0" smtClean="0">
                <a:ea typeface="MS PGothic" charset="0"/>
              </a:rPr>
              <a:t>no seu computador:</a:t>
            </a:r>
          </a:p>
          <a:p>
            <a:pPr marL="640080" lvl="3" indent="-457200">
              <a:spcAft>
                <a:spcPts val="1200"/>
              </a:spcAft>
              <a:buSzPct val="100000"/>
              <a:buFont typeface="+mj-lt"/>
              <a:buAutoNum type="arabicPeriod"/>
              <a:defRPr/>
            </a:pPr>
            <a:r>
              <a:rPr lang="pt-PT" sz="2200" dirty="0" smtClean="0">
                <a:latin typeface="Segoe UI Semibold" pitchFamily="34" charset="0"/>
                <a:ea typeface="MS PGothic" charset="0"/>
              </a:rPr>
              <a:t>Instale o Acesso DB Engine32 bit</a:t>
            </a:r>
          </a:p>
          <a:p>
            <a:pPr marL="640080" lvl="3" indent="-457200">
              <a:spcAft>
                <a:spcPts val="600"/>
              </a:spcAft>
              <a:buSzPct val="100000"/>
              <a:buFont typeface="+mj-lt"/>
              <a:buAutoNum type="arabicPeriod"/>
              <a:defRPr/>
            </a:pPr>
            <a:r>
              <a:rPr lang="pt-PT" sz="2200" dirty="0" smtClean="0">
                <a:latin typeface="Segoe UI Semibold" pitchFamily="34" charset="0"/>
                <a:ea typeface="MS PGothic" charset="0"/>
              </a:rPr>
              <a:t>Instale o </a:t>
            </a:r>
            <a:r>
              <a:rPr lang="pt-BR" sz="2200" dirty="0" smtClean="0">
                <a:latin typeface="Segoe UI Semibold" pitchFamily="34" charset="0"/>
                <a:ea typeface="MS PGothic" charset="0"/>
              </a:rPr>
              <a:t>A base de dados integrada das DTN</a:t>
            </a:r>
            <a:r>
              <a:rPr lang="pt-PT" sz="2200" dirty="0" smtClean="0">
                <a:latin typeface="Segoe UI Semibold" pitchFamily="34" charset="0"/>
                <a:ea typeface="MS PGothic" charset="0"/>
              </a:rPr>
              <a:t> </a:t>
            </a:r>
            <a:endParaRPr lang="pt-PT" sz="2200" dirty="0" smtClean="0">
              <a:latin typeface="Segoe UI Semibold" pitchFamily="34" charset="0"/>
              <a:ea typeface="MS PGothic" charset="0"/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5469" y="206613"/>
            <a:ext cx="4943046" cy="580787"/>
          </a:xfrm>
        </p:spPr>
        <p:txBody>
          <a:bodyPr/>
          <a:lstStyle/>
          <a:p>
            <a:r>
              <a:rPr lang="pt-PT" dirty="0" smtClean="0"/>
              <a:t>Passos para a instalação 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410200"/>
            <a:ext cx="9144000" cy="1174750"/>
          </a:xfrm>
          <a:prstGeom prst="rect">
            <a:avLst/>
          </a:prstGeom>
          <a:gradFill>
            <a:gsLst>
              <a:gs pos="0">
                <a:srgbClr val="FAF58E"/>
              </a:gs>
              <a:gs pos="100000">
                <a:srgbClr val="FCF9D8"/>
              </a:gs>
            </a:gsLst>
          </a:gra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71331" y="42335"/>
            <a:ext cx="2143657" cy="307777"/>
          </a:xfrm>
        </p:spPr>
        <p:txBody>
          <a:bodyPr/>
          <a:lstStyle/>
          <a:p>
            <a:r>
              <a:rPr lang="pt-PT" dirty="0" smtClean="0">
                <a:solidFill>
                  <a:srgbClr val="DCE6F2"/>
                </a:solidFill>
              </a:rPr>
              <a:t>passos para a instalação</a:t>
            </a:r>
            <a:endParaRPr lang="pt-PT" dirty="0">
              <a:solidFill>
                <a:srgbClr val="DCE6F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143001"/>
            <a:ext cx="7848600" cy="3505200"/>
          </a:xfrm>
        </p:spPr>
        <p:txBody>
          <a:bodyPr/>
          <a:lstStyle/>
          <a:p>
            <a:pPr marL="0" lvl="1" indent="0">
              <a:spcAft>
                <a:spcPts val="1800"/>
              </a:spcAft>
              <a:buNone/>
              <a:defRPr/>
            </a:pPr>
            <a:r>
              <a:rPr lang="pt-PT" sz="2200" dirty="0" smtClean="0"/>
              <a:t>Para instalar o Acesso DB Engine32 bit:</a:t>
            </a:r>
          </a:p>
          <a:p>
            <a:pPr marL="640080" lvl="3" indent="-457200">
              <a:spcAft>
                <a:spcPts val="1800"/>
              </a:spcAft>
              <a:buSzPct val="100000"/>
              <a:buFont typeface="+mj-lt"/>
              <a:buAutoNum type="arabicPeriod"/>
              <a:defRPr/>
            </a:pPr>
            <a:r>
              <a:rPr lang="pt-PT" sz="2200" dirty="0" smtClean="0"/>
              <a:t>Vá para </a:t>
            </a:r>
            <a:r>
              <a:rPr lang="pt-PT" sz="2200" dirty="0" smtClean="0">
                <a:hlinkClick r:id="rId3"/>
              </a:rPr>
              <a:t>http://www.microsoft.com/en-us/</a:t>
            </a:r>
            <a:br>
              <a:rPr lang="pt-PT" sz="2200" dirty="0" smtClean="0">
                <a:hlinkClick r:id="rId3"/>
              </a:rPr>
            </a:br>
            <a:r>
              <a:rPr lang="pt-PT" sz="2200" dirty="0" smtClean="0">
                <a:hlinkClick r:id="rId3"/>
              </a:rPr>
              <a:t>download/details.aspx?id=13255</a:t>
            </a:r>
            <a:endParaRPr lang="pt-PT" sz="2200" dirty="0" smtClean="0"/>
          </a:p>
          <a:p>
            <a:pPr marL="640080" lvl="3" indent="-457200">
              <a:spcAft>
                <a:spcPts val="1800"/>
              </a:spcAft>
              <a:buSzPct val="100000"/>
              <a:buFont typeface="+mj-lt"/>
              <a:buAutoNum type="arabicPeriod"/>
              <a:defRPr/>
            </a:pPr>
            <a:r>
              <a:rPr lang="pt-PT" sz="2200" dirty="0" smtClean="0"/>
              <a:t>Baixe e instale o Access </a:t>
            </a:r>
            <a:r>
              <a:rPr lang="pt-PT" sz="2200" dirty="0" err="1" smtClean="0"/>
              <a:t>Engin</a:t>
            </a:r>
            <a:endParaRPr lang="pt-PT" sz="2200" dirty="0" smtClean="0"/>
          </a:p>
          <a:p>
            <a:pPr marL="640080" lvl="3" indent="-457200">
              <a:spcAft>
                <a:spcPts val="1800"/>
              </a:spcAft>
              <a:buSzPct val="100000"/>
              <a:buFont typeface="+mj-lt"/>
              <a:buAutoNum type="arabicPeriod"/>
              <a:defRPr/>
            </a:pPr>
            <a:r>
              <a:rPr lang="pt-PT" sz="2200" dirty="0" smtClean="0"/>
              <a:t>Reinicie o seu computador </a:t>
            </a:r>
            <a:endParaRPr lang="pt-PT" sz="2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69094"/>
            <a:ext cx="5715000" cy="516255"/>
          </a:xfrm>
        </p:spPr>
        <p:txBody>
          <a:bodyPr/>
          <a:lstStyle/>
          <a:p>
            <a:r>
              <a:rPr lang="pt-PT" dirty="0" smtClean="0"/>
              <a:t>Instale o Acesso DB Engine32 bit</a:t>
            </a:r>
            <a:endParaRPr lang="pt-PT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57150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" b="1" dirty="0" smtClean="0">
                <a:solidFill>
                  <a:srgbClr val="93232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Importante observação:</a:t>
            </a:r>
            <a:r>
              <a:rPr lang="pt-PT" sz="15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Se não poder baixar o Access </a:t>
            </a:r>
            <a:r>
              <a:rPr lang="pt-PT" sz="1500" dirty="0" err="1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Engine</a:t>
            </a:r>
            <a:r>
              <a:rPr lang="pt-PT" sz="15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porque tem uma mensagem afirmando que já existe no seu computador, isso é bom. Prossiga apenas para o próximo passo. </a:t>
            </a:r>
            <a:endParaRPr lang="pt-PT" sz="1500" dirty="0">
              <a:solidFill>
                <a:srgbClr val="17375D"/>
              </a:solidFill>
              <a:latin typeface="Segoe UI Semibold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spcAft>
                <a:spcPts val="600"/>
              </a:spcAft>
              <a:buNone/>
              <a:defRPr/>
            </a:pPr>
            <a:r>
              <a:rPr lang="pt-PT" sz="2200" dirty="0" smtClean="0"/>
              <a:t>Para instalar o </a:t>
            </a:r>
            <a:r>
              <a:rPr lang="pt-BR" sz="2200" dirty="0" smtClean="0"/>
              <a:t>A base de dados integrada das DTN</a:t>
            </a:r>
            <a:r>
              <a:rPr lang="pt-PT" sz="2200" dirty="0" smtClean="0"/>
              <a:t>:</a:t>
            </a:r>
            <a:endParaRPr lang="pt-PT" sz="2200" dirty="0" smtClean="0"/>
          </a:p>
          <a:p>
            <a:pPr marL="640080" lvl="3" indent="-457200">
              <a:spcAft>
                <a:spcPts val="1800"/>
              </a:spcAft>
              <a:buFont typeface="+mj-lt"/>
              <a:buAutoNum type="arabicPeriod"/>
              <a:defRPr/>
            </a:pPr>
            <a:r>
              <a:rPr lang="pt-PT" sz="2200" dirty="0" smtClean="0"/>
              <a:t>Vá para  </a:t>
            </a:r>
            <a:br>
              <a:rPr lang="pt-PT" sz="2200" dirty="0" smtClean="0"/>
            </a:br>
            <a:r>
              <a:rPr lang="pt-PT" u="sng" dirty="0" smtClean="0">
                <a:hlinkClick r:id="rId3"/>
              </a:rPr>
              <a:t>http://apps.who.int/neglected_diseases/ntddata/ntd_database/</a:t>
            </a:r>
            <a:r>
              <a:rPr lang="pt-PT" u="sng" dirty="0" smtClean="0"/>
              <a:t/>
            </a:r>
            <a:br>
              <a:rPr lang="pt-PT" u="sng" dirty="0" smtClean="0"/>
            </a:br>
            <a:r>
              <a:rPr lang="pt-PT" u="sng" dirty="0" smtClean="0"/>
              <a:t/>
            </a:r>
            <a:br>
              <a:rPr lang="pt-PT" u="sng" dirty="0" smtClean="0"/>
            </a:br>
            <a:r>
              <a:rPr lang="pt-PT" dirty="0" smtClean="0"/>
              <a:t>ou para utilizadores 64-bit </a:t>
            </a:r>
            <a:r>
              <a:rPr lang="pt-PT" u="sng" dirty="0" smtClean="0"/>
              <a:t/>
            </a:r>
            <a:br>
              <a:rPr lang="pt-PT" u="sng" dirty="0" smtClean="0"/>
            </a:br>
            <a:r>
              <a:rPr lang="pt-PT" u="sng" dirty="0" smtClean="0">
                <a:hlinkClick r:id="rId3"/>
              </a:rPr>
              <a:t>http://apps.who.int/neglected_diseases/ntddata/ntd_database/x64</a:t>
            </a:r>
            <a:r>
              <a:rPr lang="pt-PT" u="sng" dirty="0" smtClean="0"/>
              <a:t/>
            </a:r>
            <a:br>
              <a:rPr lang="pt-PT" u="sng" dirty="0" smtClean="0"/>
            </a:br>
            <a:endParaRPr lang="pt-PT" u="sng" dirty="0" smtClean="0"/>
          </a:p>
          <a:p>
            <a:pPr marL="640080" lvl="3" indent="-457200">
              <a:spcAft>
                <a:spcPts val="1800"/>
              </a:spcAft>
              <a:buFont typeface="+mj-lt"/>
              <a:buAutoNum type="arabicPeriod"/>
              <a:defRPr/>
            </a:pPr>
            <a:r>
              <a:rPr lang="pt-PT" sz="2200" dirty="0" smtClean="0"/>
              <a:t>Clique </a:t>
            </a:r>
            <a:r>
              <a:rPr lang="pt-PT" sz="2200" b="1" dirty="0" smtClean="0"/>
              <a:t>Instale</a:t>
            </a:r>
            <a:endParaRPr lang="pt-PT" sz="22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69094"/>
            <a:ext cx="7543800" cy="516255"/>
          </a:xfrm>
        </p:spPr>
        <p:txBody>
          <a:bodyPr/>
          <a:lstStyle/>
          <a:p>
            <a:r>
              <a:rPr lang="pt-PT" dirty="0" smtClean="0"/>
              <a:t>Instale o </a:t>
            </a:r>
            <a:r>
              <a:rPr lang="pt-BR" dirty="0" smtClean="0"/>
              <a:t>A base de dados integrada das DTN</a:t>
            </a:r>
            <a:endParaRPr lang="pt-PT" dirty="0"/>
          </a:p>
        </p:txBody>
      </p:sp>
      <p:pic>
        <p:nvPicPr>
          <p:cNvPr id="6" name="Picture 5" descr="1.PNG"/>
          <p:cNvPicPr>
            <a:picLocks noChangeAspect="1"/>
          </p:cNvPicPr>
          <p:nvPr/>
        </p:nvPicPr>
        <p:blipFill>
          <a:blip r:embed="rId4" cstate="print"/>
          <a:srcRect r="56667" b="20634"/>
          <a:stretch>
            <a:fillRect/>
          </a:stretch>
        </p:blipFill>
        <p:spPr>
          <a:xfrm>
            <a:off x="4114799" y="3505200"/>
            <a:ext cx="4285609" cy="2895600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</p:pic>
      <p:sp>
        <p:nvSpPr>
          <p:cNvPr id="8" name="Right Arrow 7"/>
          <p:cNvSpPr/>
          <p:nvPr/>
        </p:nvSpPr>
        <p:spPr>
          <a:xfrm>
            <a:off x="3810000" y="6057900"/>
            <a:ext cx="381000" cy="2286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191000" y="6019800"/>
            <a:ext cx="762000" cy="3048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71331" y="42335"/>
            <a:ext cx="2143657" cy="307777"/>
          </a:xfrm>
        </p:spPr>
        <p:txBody>
          <a:bodyPr/>
          <a:lstStyle/>
          <a:p>
            <a:r>
              <a:rPr lang="pt-PT" dirty="0" smtClean="0">
                <a:solidFill>
                  <a:srgbClr val="DCE6F2"/>
                </a:solidFill>
              </a:rPr>
              <a:t>passos para a instalação</a:t>
            </a:r>
            <a:endParaRPr lang="pt-PT" dirty="0">
              <a:solidFill>
                <a:srgbClr val="DCE6F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 abertura do ecrã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648200"/>
            <a:ext cx="6324600" cy="1447800"/>
          </a:xfrm>
        </p:spPr>
        <p:txBody>
          <a:bodyPr/>
          <a:lstStyle/>
          <a:p>
            <a:r>
              <a:rPr lang="pt-PT" dirty="0" smtClean="0"/>
              <a:t>Quando abrir o programa do </a:t>
            </a:r>
            <a:r>
              <a:rPr lang="pt-BR" dirty="0" smtClean="0"/>
              <a:t>A base de dados integrada das DTN</a:t>
            </a:r>
            <a:r>
              <a:rPr lang="pt-PT" dirty="0" smtClean="0"/>
              <a:t>, </a:t>
            </a:r>
            <a:r>
              <a:rPr lang="pt-PT" dirty="0" smtClean="0"/>
              <a:t>encontrará primeiro a abertura do ecrã antes de inserir o seu ficheiro ou dados.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800"/>
              </a:spcAft>
              <a:buNone/>
            </a:pPr>
            <a:r>
              <a:rPr lang="pt-PT" sz="2200" dirty="0" smtClean="0"/>
              <a:t>Este é o primeiro ecrã que vê cada vez que abre o instrumento do </a:t>
            </a:r>
            <a:r>
              <a:rPr lang="pt-BR" sz="2200" dirty="0" smtClean="0"/>
              <a:t>A base de dados integrada das DTN</a:t>
            </a:r>
            <a:r>
              <a:rPr lang="pt-PT" sz="2200" dirty="0" smtClean="0"/>
              <a:t>. </a:t>
            </a:r>
            <a:endParaRPr lang="pt-PT" sz="2200" dirty="0" smtClean="0"/>
          </a:p>
          <a:p>
            <a:pPr marL="0" indent="0">
              <a:spcAft>
                <a:spcPts val="1200"/>
              </a:spcAft>
              <a:buNone/>
            </a:pPr>
            <a:r>
              <a:rPr lang="pt-PT" sz="2200" dirty="0" smtClean="0"/>
              <a:t>Ele inclui:</a:t>
            </a:r>
          </a:p>
          <a:p>
            <a:pPr marL="347472" indent="-342900">
              <a:spcAft>
                <a:spcPts val="800"/>
              </a:spcAft>
              <a:buSzPct val="100000"/>
            </a:pPr>
            <a:r>
              <a:rPr lang="pt-PT" sz="2200" b="1" dirty="0" smtClean="0">
                <a:latin typeface="Segoe UI Semibold" pitchFamily="34" charset="0"/>
              </a:rPr>
              <a:t>Escolha a sua língua</a:t>
            </a:r>
          </a:p>
          <a:p>
            <a:pPr marL="347472" indent="-342900">
              <a:spcAft>
                <a:spcPts val="800"/>
              </a:spcAft>
              <a:buSzPct val="100000"/>
            </a:pPr>
            <a:r>
              <a:rPr lang="pt-PT" sz="2200" b="1" dirty="0" smtClean="0">
                <a:latin typeface="Segoe UI Semibold" pitchFamily="34" charset="0"/>
              </a:rPr>
              <a:t>Nome de ficheiro recente</a:t>
            </a:r>
          </a:p>
          <a:p>
            <a:pPr marL="347472" indent="-342900">
              <a:spcAft>
                <a:spcPts val="800"/>
              </a:spcAft>
              <a:buSzPct val="100000"/>
            </a:pPr>
            <a:r>
              <a:rPr lang="pt-PT" sz="2200" b="1" dirty="0" smtClean="0">
                <a:latin typeface="Segoe UI Semibold" pitchFamily="34" charset="0"/>
              </a:rPr>
              <a:t>Abra o botão </a:t>
            </a:r>
          </a:p>
          <a:p>
            <a:pPr marL="347472" indent="-342900">
              <a:spcAft>
                <a:spcPts val="800"/>
              </a:spcAft>
              <a:buSzPct val="100000"/>
            </a:pPr>
            <a:r>
              <a:rPr lang="pt-PT" sz="2200" b="1" dirty="0" smtClean="0">
                <a:latin typeface="Segoe UI Semibold" pitchFamily="34" charset="0"/>
              </a:rPr>
              <a:t>Procure um link do ficheiro</a:t>
            </a:r>
          </a:p>
          <a:p>
            <a:pPr marL="347472" indent="-342900">
              <a:spcAft>
                <a:spcPts val="800"/>
              </a:spcAft>
              <a:buSzPct val="100000"/>
            </a:pPr>
            <a:r>
              <a:rPr lang="pt-PT" sz="2200" b="1" dirty="0" smtClean="0">
                <a:latin typeface="Segoe UI Semibold" pitchFamily="34" charset="0"/>
              </a:rPr>
              <a:t>Crie um novo link de ficheiro</a:t>
            </a:r>
            <a:endParaRPr lang="pt-PT" sz="2200" b="1" dirty="0">
              <a:latin typeface="Segoe UI Semibold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5469" y="206613"/>
            <a:ext cx="3782967" cy="580787"/>
          </a:xfrm>
        </p:spPr>
        <p:txBody>
          <a:bodyPr/>
          <a:lstStyle/>
          <a:p>
            <a:r>
              <a:rPr lang="pt-PT" dirty="0" smtClean="0"/>
              <a:t>A abertura do ecrã</a:t>
            </a:r>
            <a:endParaRPr lang="pt-PT" dirty="0"/>
          </a:p>
        </p:txBody>
      </p:sp>
      <p:pic>
        <p:nvPicPr>
          <p:cNvPr id="2" name="Picture 1" descr="27_28_29_30_3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5" r="44866" b="31745"/>
          <a:stretch/>
        </p:blipFill>
        <p:spPr>
          <a:xfrm>
            <a:off x="5334000" y="2209800"/>
            <a:ext cx="3430743" cy="3124200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27_28_29_30_3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4" r="44866" b="35089"/>
          <a:stretch/>
        </p:blipFill>
        <p:spPr>
          <a:xfrm>
            <a:off x="790864" y="3736235"/>
            <a:ext cx="2819400" cy="2435965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</p:pic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71331" y="42335"/>
            <a:ext cx="1657469" cy="307777"/>
          </a:xfrm>
        </p:spPr>
        <p:txBody>
          <a:bodyPr/>
          <a:lstStyle/>
          <a:p>
            <a:r>
              <a:rPr smtClean="0">
                <a:solidFill>
                  <a:srgbClr val="DCE6F2"/>
                </a:solidFill>
              </a:rPr>
              <a:t>a abertura do ecrã</a:t>
            </a:r>
            <a:endParaRPr lang="en-US" dirty="0">
              <a:solidFill>
                <a:srgbClr val="DCE6F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990600"/>
            <a:ext cx="7848600" cy="4525963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pt-PT" dirty="0" smtClean="0"/>
              <a:t>Existem quatro línguas inclusas actualmente no </a:t>
            </a:r>
            <a:r>
              <a:rPr lang="pt-BR" dirty="0" smtClean="0"/>
              <a:t>A base de dados integrada das DTN</a:t>
            </a:r>
            <a:r>
              <a:rPr lang="pt-PT" dirty="0" smtClean="0"/>
              <a:t>:</a:t>
            </a:r>
            <a:endParaRPr lang="pt-PT" dirty="0" smtClean="0"/>
          </a:p>
          <a:p>
            <a:pPr marL="283464" lvl="1">
              <a:buSzPct val="100000"/>
              <a:buFont typeface="Wingdings" charset="2"/>
              <a:buChar char="§"/>
            </a:pPr>
            <a:r>
              <a:rPr lang="pt-PT" sz="2200" dirty="0" smtClean="0">
                <a:latin typeface="Segoe UI Semibold" pitchFamily="34" charset="0"/>
              </a:rPr>
              <a:t>Inglês, Francês, Português e </a:t>
            </a:r>
            <a:r>
              <a:rPr lang="pt-PT" sz="2200" dirty="0" err="1" smtClean="0">
                <a:latin typeface="Segoe UI Semibold" pitchFamily="34" charset="0"/>
              </a:rPr>
              <a:t>Bahasa</a:t>
            </a:r>
            <a:endParaRPr lang="pt-PT" sz="2200" dirty="0" smtClean="0">
              <a:latin typeface="Segoe UI Semibold" pitchFamily="34" charset="0"/>
            </a:endParaRP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69094"/>
            <a:ext cx="3657600" cy="516255"/>
          </a:xfrm>
        </p:spPr>
        <p:txBody>
          <a:bodyPr/>
          <a:lstStyle/>
          <a:p>
            <a:r>
              <a:rPr lang="pt-PT" dirty="0" smtClean="0"/>
              <a:t>Escolha a sua língua </a:t>
            </a:r>
            <a:endParaRPr lang="pt-PT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85800" y="2452832"/>
            <a:ext cx="3276600" cy="1996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66E9F"/>
              </a:buClr>
              <a:buSzPct val="120000"/>
              <a:buFont typeface="Segoe UI" pitchFamily="34" charset="0"/>
              <a:buNone/>
              <a:tabLst/>
              <a:defRPr/>
            </a:pPr>
            <a:r>
              <a:rPr kumimoji="0" lang="pt-PT" sz="2200" b="0" i="0" u="none" strike="noStrike" kern="1200" cap="none" spc="0" normalizeH="0" baseline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Pode escolher a sua língua preferida a partir do menu abaixo.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66E9F"/>
              </a:buClr>
              <a:buSzPct val="120000"/>
              <a:buFont typeface="Segoe UI" pitchFamily="34" charset="0"/>
              <a:buChar char="◦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17375D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33400" y="4408344"/>
            <a:ext cx="381000" cy="21222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952500" y="4375832"/>
            <a:ext cx="1638300" cy="22920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62600" y="2590800"/>
            <a:ext cx="3581400" cy="3994150"/>
          </a:xfrm>
          <a:prstGeom prst="rect">
            <a:avLst/>
          </a:prstGeom>
          <a:gradFill>
            <a:gsLst>
              <a:gs pos="0">
                <a:srgbClr val="FAF58E"/>
              </a:gs>
              <a:gs pos="100000">
                <a:srgbClr val="FCF9D8"/>
              </a:gs>
            </a:gsLst>
          </a:gra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791200" y="2794685"/>
            <a:ext cx="3124200" cy="360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pt-PT" sz="1500" b="1" dirty="0" smtClean="0">
                <a:solidFill>
                  <a:srgbClr val="93232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Observação importante: </a:t>
            </a:r>
          </a:p>
          <a:p>
            <a:pPr>
              <a:spcAft>
                <a:spcPts val="800"/>
              </a:spcAft>
            </a:pPr>
            <a:r>
              <a:rPr lang="pt-PT" sz="15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 número de formatos é diferente em cada país. </a:t>
            </a:r>
            <a:br>
              <a:rPr lang="pt-PT" sz="15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pt-PT" sz="15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Insira os números no mesmo formato em que as configurações regionais do seu computador estão definidas, não importa a língua apresentada no seu ecrã. Por exemplo, se as suas configurações estão definidas em:</a:t>
            </a:r>
          </a:p>
          <a:p>
            <a:pPr>
              <a:spcAft>
                <a:spcPts val="800"/>
              </a:spcAft>
            </a:pPr>
            <a:r>
              <a:rPr lang="pt-PT" sz="15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Inglês</a:t>
            </a:r>
            <a:r>
              <a:rPr lang="pt-PT" sz="15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(dos Estados Unidos), deve inserir números como </a:t>
            </a:r>
            <a:r>
              <a:rPr lang="pt-PT" sz="15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1,000.00</a:t>
            </a:r>
            <a:r>
              <a:rPr lang="pt-PT" sz="15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  <a:p>
            <a:r>
              <a:rPr lang="pt-PT" sz="15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Francês </a:t>
            </a:r>
            <a:r>
              <a:rPr lang="pt-PT" sz="15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(França), deve inserir números como </a:t>
            </a:r>
            <a:r>
              <a:rPr lang="pt-PT" sz="15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1 000,00</a:t>
            </a:r>
            <a:r>
              <a:rPr lang="pt-PT" sz="15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pt-PT" sz="1500" dirty="0">
              <a:solidFill>
                <a:srgbClr val="17375D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27_28_29_30_3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" t="24082" r="69805" b="57757"/>
          <a:stretch/>
        </p:blipFill>
        <p:spPr>
          <a:xfrm>
            <a:off x="5014297" y="2333336"/>
            <a:ext cx="3062903" cy="1531835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</p:pic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/>
              <a:t>a abertura do ecrã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143000"/>
            <a:ext cx="76200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 </a:t>
            </a:r>
            <a:r>
              <a:rPr lang="pt-BR" dirty="0" smtClean="0"/>
              <a:t>A base de dados integrada das DTN</a:t>
            </a:r>
            <a:r>
              <a:rPr lang="pt-PT" dirty="0" smtClean="0"/>
              <a:t> </a:t>
            </a:r>
            <a:r>
              <a:rPr lang="pt-PT" dirty="0" smtClean="0"/>
              <a:t>apresentará sempre o ficheiro mais recente na abertura.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69094"/>
            <a:ext cx="3048000" cy="516255"/>
          </a:xfrm>
        </p:spPr>
        <p:txBody>
          <a:bodyPr/>
          <a:lstStyle/>
          <a:p>
            <a:r>
              <a:rPr lang="pt-PT" dirty="0" smtClean="0"/>
              <a:t>Ficheiro recente</a:t>
            </a:r>
            <a:endParaRPr lang="pt-PT" dirty="0"/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685800" y="2133600"/>
            <a:ext cx="2971800" cy="192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  <a:buClr>
                <a:srgbClr val="066E9F"/>
              </a:buClr>
              <a:buSzPct val="120000"/>
            </a:pPr>
            <a:r>
              <a:rPr lang="pt-PT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Para abrir o ficheiro mais  recente, pressione apenas o botão </a:t>
            </a:r>
            <a:r>
              <a:rPr lang="pt-PT" sz="2200" b="1" dirty="0" err="1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Open</a:t>
            </a:r>
            <a:r>
              <a:rPr lang="pt-PT" sz="22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(Abra)</a:t>
            </a:r>
            <a:r>
              <a:rPr lang="pt-PT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pt-PT" sz="2200" dirty="0">
              <a:solidFill>
                <a:srgbClr val="17375D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207576" y="2715682"/>
            <a:ext cx="1066800" cy="35966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4699576" y="2743200"/>
            <a:ext cx="464820" cy="31699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3733800"/>
            <a:ext cx="8229600" cy="715963"/>
          </a:xfrm>
        </p:spPr>
        <p:txBody>
          <a:bodyPr/>
          <a:lstStyle/>
          <a:p>
            <a:r>
              <a:rPr lang="pt-PT" dirty="0" smtClean="0"/>
              <a:t>Introdução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648200"/>
            <a:ext cx="6477000" cy="14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PT" dirty="0" smtClean="0">
                <a:solidFill>
                  <a:srgbClr val="066E9F"/>
                </a:solidFill>
                <a:latin typeface="Segoe UI" pitchFamily="34" charset="0"/>
              </a:rPr>
              <a:t>O </a:t>
            </a:r>
            <a:r>
              <a:rPr lang="pt-BR" dirty="0" smtClean="0">
                <a:solidFill>
                  <a:srgbClr val="066E9F"/>
                </a:solidFill>
                <a:latin typeface="Segoe UI" pitchFamily="34" charset="0"/>
              </a:rPr>
              <a:t>A base de dados integrada das DTN</a:t>
            </a:r>
            <a:r>
              <a:rPr lang="pt-PT" dirty="0" smtClean="0">
                <a:solidFill>
                  <a:srgbClr val="066E9F"/>
                </a:solidFill>
                <a:latin typeface="Segoe UI" pitchFamily="34" charset="0"/>
              </a:rPr>
              <a:t> </a:t>
            </a:r>
            <a:r>
              <a:rPr lang="pt-PT" dirty="0" smtClean="0">
                <a:solidFill>
                  <a:srgbClr val="066E9F"/>
                </a:solidFill>
                <a:latin typeface="Segoe UI" pitchFamily="34" charset="0"/>
              </a:rPr>
              <a:t>foi elaborado para fortalecer a capacidade dos programas nacionais de DTN  em termos de armazenar, gerir, analisar e reportar os seus dados</a:t>
            </a:r>
            <a:r>
              <a:rPr lang="pt-PT" dirty="0" smtClean="0">
                <a:latin typeface="Segoe UI" pitchFamily="34" charset="0"/>
              </a:rPr>
              <a:t>. </a:t>
            </a:r>
            <a:endParaRPr lang="pt-PT" dirty="0">
              <a:latin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27_28_29_30_3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" t="24082" r="69805" b="57757"/>
          <a:stretch/>
        </p:blipFill>
        <p:spPr>
          <a:xfrm>
            <a:off x="5014297" y="2333336"/>
            <a:ext cx="3062903" cy="1531835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</p:pic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99405" y="42335"/>
            <a:ext cx="1705595" cy="307777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a</a:t>
            </a:r>
            <a:r>
              <a:rPr dirty="0" err="1" smtClean="0"/>
              <a:t>bertura</a:t>
            </a:r>
            <a:r>
              <a:rPr dirty="0" smtClean="0"/>
              <a:t> </a:t>
            </a:r>
            <a:r>
              <a:rPr dirty="0"/>
              <a:t>do </a:t>
            </a:r>
            <a:r>
              <a:rPr dirty="0" err="1"/>
              <a:t>ecrã</a:t>
            </a:r>
            <a:endParaRPr lang="en-US" dirty="0">
              <a:solidFill>
                <a:srgbClr val="DCE6F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143000"/>
            <a:ext cx="7162800" cy="4525963"/>
          </a:xfrm>
        </p:spPr>
        <p:txBody>
          <a:bodyPr/>
          <a:lstStyle/>
          <a:p>
            <a:pPr marL="0" indent="0">
              <a:buNone/>
            </a:pPr>
            <a:r>
              <a:rPr lang="pt-PT" dirty="0" smtClean="0"/>
              <a:t>Pode abrir um ficheiro existente que foi previamente criado a partir da abertura do ecrã.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369094"/>
            <a:ext cx="1828799" cy="516255"/>
          </a:xfrm>
        </p:spPr>
        <p:txBody>
          <a:bodyPr/>
          <a:lstStyle/>
          <a:p>
            <a:r>
              <a:rPr lang="pt-PT" dirty="0" smtClean="0"/>
              <a:t>Procurar</a:t>
            </a:r>
            <a:endParaRPr lang="en-US" dirty="0"/>
          </a:p>
        </p:txBody>
      </p:sp>
      <p:sp>
        <p:nvSpPr>
          <p:cNvPr id="16" name="Content Placeholder 3"/>
          <p:cNvSpPr txBox="1">
            <a:spLocks/>
          </p:cNvSpPr>
          <p:nvPr/>
        </p:nvSpPr>
        <p:spPr>
          <a:xfrm>
            <a:off x="685800" y="2133600"/>
            <a:ext cx="3505200" cy="2301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  <a:buClr>
                <a:srgbClr val="066E9F"/>
              </a:buClr>
              <a:buSzPct val="120000"/>
            </a:pPr>
            <a:r>
              <a:rPr lang="pt-PT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Clique no link</a:t>
            </a:r>
            <a:br>
              <a:rPr lang="pt-PT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pt-PT" sz="2200" b="1" i="1" dirty="0" err="1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Browse</a:t>
            </a:r>
            <a:r>
              <a:rPr lang="pt-PT" sz="2200" b="1" i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for a file (</a:t>
            </a:r>
            <a:r>
              <a:rPr lang="pt-PT" sz="22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Procure um ficheiro…) </a:t>
            </a:r>
            <a:br>
              <a:rPr lang="pt-PT" sz="22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pt-PT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para ter acesso aos </a:t>
            </a:r>
            <a:br>
              <a:rPr lang="pt-PT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pt-PT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seus ficheiros</a:t>
            </a:r>
            <a:r>
              <a:rPr lang="pt-PT" sz="24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pt-PT" sz="2400" dirty="0">
              <a:solidFill>
                <a:srgbClr val="17375D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5105400"/>
            <a:ext cx="9144000" cy="1479550"/>
          </a:xfrm>
          <a:prstGeom prst="rect">
            <a:avLst/>
          </a:prstGeom>
          <a:gradFill>
            <a:gsLst>
              <a:gs pos="0">
                <a:srgbClr val="FAF58E"/>
              </a:gs>
              <a:gs pos="100000">
                <a:srgbClr val="FCF9D8"/>
              </a:gs>
            </a:gsLst>
          </a:gra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33400" y="53340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" b="1" dirty="0" smtClean="0">
                <a:solidFill>
                  <a:srgbClr val="93232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Observação importante: </a:t>
            </a:r>
            <a:r>
              <a:rPr lang="pt-PT" sz="15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Deve sempre abrir primeiro o </a:t>
            </a:r>
            <a:r>
              <a:rPr lang="pt-BR" sz="15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 base de dados integrada das DTN</a:t>
            </a:r>
            <a:r>
              <a:rPr lang="pt-PT" sz="15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pt-PT" sz="15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 depois o seu ficheiro. </a:t>
            </a:r>
            <a:r>
              <a:rPr lang="pt-PT" sz="1500" b="1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Não tente abrir apenas o seu ficheiro da localização guardada no seu computador</a:t>
            </a:r>
            <a:r>
              <a:rPr lang="pt-PT" sz="15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. Deve sempre abrir o seu ficheiro a partir do programa do </a:t>
            </a:r>
            <a:r>
              <a:rPr lang="pt-BR" sz="15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A base de dados integrada das DTN</a:t>
            </a:r>
            <a:r>
              <a:rPr lang="pt-PT" sz="15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pt-PT" sz="15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caso contrário não irá funcionar apropriadamente.</a:t>
            </a:r>
            <a:endParaRPr lang="pt-PT" sz="1500" dirty="0">
              <a:solidFill>
                <a:srgbClr val="17375D"/>
              </a:solidFill>
              <a:latin typeface="Segoe UI Semibold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207000" y="3187700"/>
            <a:ext cx="1727200" cy="24688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4699000" y="3149600"/>
            <a:ext cx="464820" cy="31699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27_28_29_30_3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" t="24082" r="69805" b="57757"/>
          <a:stretch/>
        </p:blipFill>
        <p:spPr>
          <a:xfrm>
            <a:off x="5014297" y="2811565"/>
            <a:ext cx="3062903" cy="1531835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</p:pic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71331" y="42335"/>
            <a:ext cx="1707006" cy="307777"/>
          </a:xfrm>
        </p:spPr>
        <p:txBody>
          <a:bodyPr/>
          <a:lstStyle/>
          <a:p>
            <a:r>
              <a:rPr lang="pt-PT" dirty="0" smtClean="0"/>
              <a:t>a abertura do ecrã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143000"/>
            <a:ext cx="7467600" cy="4525963"/>
          </a:xfrm>
        </p:spPr>
        <p:txBody>
          <a:bodyPr/>
          <a:lstStyle/>
          <a:p>
            <a:pPr marL="0" indent="0">
              <a:buNone/>
            </a:pPr>
            <a:r>
              <a:rPr lang="pt-PT" dirty="0" smtClean="0"/>
              <a:t>Para iniciar um novo </a:t>
            </a:r>
            <a:r>
              <a:rPr lang="pt-BR" dirty="0" smtClean="0"/>
              <a:t>A base de dados integrada das DTN</a:t>
            </a:r>
            <a:r>
              <a:rPr lang="pt-PT" dirty="0" smtClean="0"/>
              <a:t>, </a:t>
            </a:r>
            <a:r>
              <a:rPr lang="pt-PT" dirty="0" smtClean="0"/>
              <a:t>seleccione </a:t>
            </a:r>
            <a:r>
              <a:rPr lang="pt-PT" b="1" i="1" dirty="0" smtClean="0"/>
              <a:t>Create a new file </a:t>
            </a:r>
            <a:r>
              <a:rPr lang="pt-PT" b="1" dirty="0" smtClean="0"/>
              <a:t>(Criar um novo ficheiro…) </a:t>
            </a:r>
            <a:r>
              <a:rPr lang="pt-PT" dirty="0" smtClean="0"/>
              <a:t>e uma janela de navegador abrirá e permitir-lhe-á gravar o seu ficheiro.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369094"/>
            <a:ext cx="2666999" cy="516255"/>
          </a:xfrm>
        </p:spPr>
        <p:txBody>
          <a:bodyPr/>
          <a:lstStyle/>
          <a:p>
            <a:r>
              <a:rPr lang="pt-PT" dirty="0" smtClean="0"/>
              <a:t>Novo ficheiro</a:t>
            </a:r>
            <a:endParaRPr lang="pt-PT" dirty="0"/>
          </a:p>
        </p:txBody>
      </p:sp>
      <p:sp>
        <p:nvSpPr>
          <p:cNvPr id="16" name="Content Placeholder 3"/>
          <p:cNvSpPr txBox="1">
            <a:spLocks/>
          </p:cNvSpPr>
          <p:nvPr/>
        </p:nvSpPr>
        <p:spPr>
          <a:xfrm>
            <a:off x="685800" y="2743200"/>
            <a:ext cx="3505200" cy="169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  <a:buClr>
                <a:srgbClr val="066E9F"/>
              </a:buClr>
              <a:buSzPct val="120000"/>
            </a:pPr>
            <a:endParaRPr lang="en-US" sz="2200" dirty="0">
              <a:solidFill>
                <a:srgbClr val="17375D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192856" y="3986276"/>
            <a:ext cx="1817544" cy="24688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4706504" y="3950208"/>
            <a:ext cx="464820" cy="31699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447800" y="1600200"/>
            <a:ext cx="6477000" cy="3657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pt-PT" sz="2200" dirty="0" smtClean="0"/>
              <a:t>Seleccione </a:t>
            </a:r>
            <a:r>
              <a:rPr lang="pt-PT" sz="2200" b="1" dirty="0" smtClean="0"/>
              <a:t>Criar um novo ficheiro…</a:t>
            </a:r>
          </a:p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pt-PT" sz="2200" dirty="0" smtClean="0"/>
              <a:t>Dê um nome ao seu novo ficheiro </a:t>
            </a:r>
            <a:r>
              <a:rPr lang="pt-PT" sz="2200" b="1" dirty="0" err="1" smtClean="0"/>
              <a:t>Murkonia</a:t>
            </a:r>
            <a:endParaRPr lang="pt-PT" sz="2200" b="1" dirty="0" smtClean="0"/>
          </a:p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pt-PT" sz="2200" dirty="0" smtClean="0"/>
              <a:t>Grave o  ficheiro no seu computador</a:t>
            </a:r>
            <a:endParaRPr lang="pt-PT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Criar um novo ficheiro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Inicialização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648200"/>
            <a:ext cx="5638800" cy="1447800"/>
          </a:xfrm>
        </p:spPr>
        <p:txBody>
          <a:bodyPr/>
          <a:lstStyle/>
          <a:p>
            <a:r>
              <a:rPr lang="pt-PT" dirty="0" smtClean="0"/>
              <a:t>Quando criar um novo ficheiro do </a:t>
            </a:r>
            <a:r>
              <a:rPr lang="pt-BR" dirty="0" smtClean="0"/>
              <a:t>A base de dados integrada das DTN</a:t>
            </a:r>
            <a:r>
              <a:rPr lang="pt-PT" dirty="0" smtClean="0"/>
              <a:t>, </a:t>
            </a:r>
            <a:r>
              <a:rPr lang="pt-PT" dirty="0" smtClean="0"/>
              <a:t>passa-se por uma série de etapas para configurar o ficheiro especialmente para o seu país.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  <a:buNone/>
            </a:pPr>
            <a:r>
              <a:rPr lang="pt-PT" sz="2200" dirty="0" smtClean="0"/>
              <a:t>Os passos para inicializar pela primeira vez o </a:t>
            </a:r>
            <a:r>
              <a:rPr lang="pt-BR" sz="2200" dirty="0" smtClean="0"/>
              <a:t>A base de dados integrada das DTN</a:t>
            </a:r>
            <a:r>
              <a:rPr lang="pt-PT" sz="2200" dirty="0" smtClean="0"/>
              <a:t> </a:t>
            </a:r>
            <a:r>
              <a:rPr lang="pt-PT" sz="2200" dirty="0" smtClean="0"/>
              <a:t>são:</a:t>
            </a:r>
          </a:p>
          <a:p>
            <a:pPr marL="640080" lvl="1" indent="-457200">
              <a:spcAft>
                <a:spcPts val="1200"/>
              </a:spcAft>
              <a:buFont typeface="+mj-lt"/>
              <a:buAutoNum type="arabicPeriod"/>
            </a:pPr>
            <a:r>
              <a:rPr lang="pt-PT" sz="2200" dirty="0" smtClean="0">
                <a:latin typeface="Segoe UI Semibold" pitchFamily="34" charset="0"/>
              </a:rPr>
              <a:t>Inscreva-se</a:t>
            </a:r>
          </a:p>
          <a:p>
            <a:pPr marL="640080" lvl="1" indent="-457200">
              <a:spcAft>
                <a:spcPts val="1200"/>
              </a:spcAft>
              <a:buFont typeface="+mj-lt"/>
              <a:buAutoNum type="arabicPeriod"/>
            </a:pPr>
            <a:r>
              <a:rPr lang="pt-PT" sz="2200" dirty="0" smtClean="0">
                <a:latin typeface="Segoe UI Semibold" pitchFamily="34" charset="0"/>
              </a:rPr>
              <a:t>Insira a informação do país</a:t>
            </a:r>
          </a:p>
          <a:p>
            <a:pPr marL="640080" lvl="1" indent="-457200">
              <a:spcAft>
                <a:spcPts val="1200"/>
              </a:spcAft>
              <a:buFont typeface="+mj-lt"/>
              <a:buAutoNum type="arabicPeriod"/>
            </a:pPr>
            <a:r>
              <a:rPr lang="pt-PT" sz="2200" dirty="0" smtClean="0">
                <a:latin typeface="Segoe UI Semibold" pitchFamily="34" charset="0"/>
              </a:rPr>
              <a:t>Escolha as doenças </a:t>
            </a:r>
          </a:p>
          <a:p>
            <a:pPr marL="640080" lvl="1" indent="-457200">
              <a:spcAft>
                <a:spcPts val="1200"/>
              </a:spcAft>
              <a:buFont typeface="+mj-lt"/>
              <a:buAutoNum type="arabicPeriod"/>
            </a:pPr>
            <a:r>
              <a:rPr lang="pt-PT" sz="2200" dirty="0" smtClean="0">
                <a:latin typeface="Segoe UI Semibold" pitchFamily="34" charset="0"/>
              </a:rPr>
              <a:t>Edite ou adicione os níveis administrativos</a:t>
            </a:r>
            <a:endParaRPr lang="pt-PT" sz="2200" dirty="0">
              <a:latin typeface="Segoe UI Semibold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69" y="206613"/>
            <a:ext cx="2618336" cy="580787"/>
          </a:xfrm>
        </p:spPr>
        <p:txBody>
          <a:bodyPr/>
          <a:lstStyle/>
          <a:p>
            <a:r>
              <a:rPr lang="pt-PT" dirty="0" smtClean="0"/>
              <a:t>Inicialização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 smtClean="0"/>
              <a:t>A primeira vez que utilize a ferramenta, o nome do utilizador e o campo da senha estarão em branco.</a:t>
            </a:r>
            <a:endParaRPr lang="pt-PT" dirty="0"/>
          </a:p>
        </p:txBody>
      </p:sp>
      <p:pic>
        <p:nvPicPr>
          <p:cNvPr id="9" name="Picture 8" descr="35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" t="4372" r="69246" b="58185"/>
          <a:stretch/>
        </p:blipFill>
        <p:spPr>
          <a:xfrm>
            <a:off x="4648200" y="2514600"/>
            <a:ext cx="2438400" cy="2347228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65000"/>
                <a:alpha val="40000"/>
              </a:schemeClr>
            </a:outerShdw>
          </a:effectLst>
        </p:spPr>
      </p:pic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71331" y="42335"/>
            <a:ext cx="1143262" cy="307777"/>
          </a:xfrm>
        </p:spPr>
        <p:txBody>
          <a:bodyPr/>
          <a:lstStyle/>
          <a:p>
            <a:r>
              <a:rPr lang="pt-PT" dirty="0" smtClean="0">
                <a:solidFill>
                  <a:srgbClr val="DCE6F2"/>
                </a:solidFill>
              </a:rPr>
              <a:t>inicialização</a:t>
            </a:r>
            <a:endParaRPr lang="pt-PT" dirty="0">
              <a:solidFill>
                <a:srgbClr val="DCE6F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69094"/>
            <a:ext cx="2362200" cy="516255"/>
          </a:xfrm>
        </p:spPr>
        <p:txBody>
          <a:bodyPr/>
          <a:lstStyle/>
          <a:p>
            <a:r>
              <a:rPr lang="pt-PT" dirty="0" smtClean="0"/>
              <a:t>Inscreva-se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85800" y="2362200"/>
            <a:ext cx="2438400" cy="2377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  <a:buClr>
                <a:srgbClr val="066E9F"/>
              </a:buClr>
              <a:buSzPct val="120000"/>
            </a:pPr>
            <a:r>
              <a:rPr lang="pt-PT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Pressione apenas o botão </a:t>
            </a:r>
            <a:r>
              <a:rPr lang="pt-PT" sz="2200" b="1" i="1" dirty="0" err="1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Sign</a:t>
            </a:r>
            <a:r>
              <a:rPr lang="pt-PT" sz="2200" b="1" i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pt-PT" sz="2200" b="1" i="1" dirty="0" err="1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</a:t>
            </a:r>
            <a:r>
              <a:rPr lang="pt-PT" sz="2200" b="1" i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pt-PT" sz="22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(Inscreva-se)</a:t>
            </a:r>
            <a:r>
              <a:rPr lang="pt-PT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pt-PT" sz="2200" dirty="0">
              <a:solidFill>
                <a:srgbClr val="17375D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277568" y="4428304"/>
            <a:ext cx="528320" cy="31699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815032" y="4428304"/>
            <a:ext cx="976168" cy="29609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743528" y="1600200"/>
            <a:ext cx="7620000" cy="2514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pt-PT" sz="2200" dirty="0" smtClean="0"/>
              <a:t>Assegure-se que o nome do utilizador esteja em branco</a:t>
            </a:r>
            <a:endParaRPr lang="pt-PT" sz="2200" b="1" dirty="0" smtClean="0"/>
          </a:p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pt-PT" sz="2200" dirty="0" smtClean="0"/>
              <a:t>A senha deve ser em branco</a:t>
            </a:r>
          </a:p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pt-PT" sz="2200" dirty="0" smtClean="0"/>
              <a:t>Pressione o botão </a:t>
            </a:r>
            <a:r>
              <a:rPr lang="pt-PT" sz="2200" b="1" dirty="0" err="1" smtClean="0"/>
              <a:t>Sign</a:t>
            </a:r>
            <a:r>
              <a:rPr lang="pt-PT" sz="2200" b="1" dirty="0" smtClean="0"/>
              <a:t> </a:t>
            </a:r>
            <a:r>
              <a:rPr lang="pt-PT" sz="2200" b="1" dirty="0" err="1" smtClean="0"/>
              <a:t>in</a:t>
            </a:r>
            <a:r>
              <a:rPr lang="pt-PT" sz="2200" b="1" dirty="0" smtClean="0"/>
              <a:t> (Inscreva-se)</a:t>
            </a:r>
            <a:endParaRPr lang="pt-PT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Inscreva-se </a:t>
            </a:r>
            <a:endParaRPr lang="pt-PT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04800" y="5105400"/>
            <a:ext cx="8534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1" indent="0" algn="ctr">
              <a:lnSpc>
                <a:spcPct val="100000"/>
              </a:lnSpc>
              <a:spcAft>
                <a:spcPts val="1200"/>
              </a:spcAft>
              <a:buClr>
                <a:srgbClr val="066E9F"/>
              </a:buClr>
              <a:buNone/>
              <a:defRPr/>
            </a:pPr>
            <a:r>
              <a:rPr lang="pt-PT" b="1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Mudará a senha mais tarde nesta apresentação.</a:t>
            </a:r>
            <a:endParaRPr lang="pt-PT" b="1" dirty="0">
              <a:solidFill>
                <a:srgbClr val="17375D"/>
              </a:solidFill>
              <a:latin typeface="Segoe UI Semibold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3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" t="3735" r="60305" b="66803"/>
          <a:stretch/>
        </p:blipFill>
        <p:spPr>
          <a:xfrm>
            <a:off x="3962400" y="3733800"/>
            <a:ext cx="4114800" cy="2220985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65000"/>
                <a:alpha val="40000"/>
              </a:schemeClr>
            </a:outerShdw>
          </a:effectLst>
        </p:spPr>
      </p:pic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71331" y="42335"/>
            <a:ext cx="1143262" cy="307777"/>
          </a:xfrm>
        </p:spPr>
        <p:txBody>
          <a:bodyPr/>
          <a:lstStyle/>
          <a:p>
            <a:r>
              <a:rPr lang="pt-PT" dirty="0"/>
              <a:t>inicialização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pt-PT" dirty="0" smtClean="0"/>
              <a:t>Em seguida, necessitará de inserir a informação do seu país, incluindo:</a:t>
            </a:r>
          </a:p>
          <a:p>
            <a:pPr marL="400050" lvl="1" indent="-3429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1200"/>
              </a:spcAft>
              <a:buSzPct val="100000"/>
              <a:buFont typeface="Wingdings" charset="2"/>
              <a:buChar char="§"/>
              <a:defRPr/>
            </a:pPr>
            <a:r>
              <a:rPr lang="pt-PT" sz="2200" dirty="0" smtClean="0">
                <a:latin typeface="Segoe UI Semibold" pitchFamily="34" charset="0"/>
                <a:ea typeface="MS PGothic" charset="0"/>
              </a:rPr>
              <a:t>Nome do país</a:t>
            </a:r>
          </a:p>
          <a:p>
            <a:pPr marL="400050" lvl="1" indent="-3429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1200"/>
              </a:spcAft>
              <a:buSzPct val="100000"/>
              <a:buFont typeface="Wingdings" charset="2"/>
              <a:buChar char="§"/>
              <a:defRPr/>
            </a:pPr>
            <a:r>
              <a:rPr lang="pt-PT" sz="2200" dirty="0" smtClean="0">
                <a:latin typeface="Segoe UI Semibold" pitchFamily="34" charset="0"/>
                <a:ea typeface="MS PGothic" charset="0"/>
              </a:rPr>
              <a:t>Níveis administrativos</a:t>
            </a:r>
          </a:p>
          <a:p>
            <a:pPr marL="400050" lvl="1" indent="-3429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1200"/>
              </a:spcAft>
              <a:buSzPct val="100000"/>
              <a:buFont typeface="Wingdings" charset="2"/>
              <a:buChar char="§"/>
              <a:defRPr/>
            </a:pPr>
            <a:r>
              <a:rPr lang="pt-PT" sz="2200" dirty="0" smtClean="0">
                <a:latin typeface="Segoe UI Semibold" pitchFamily="34" charset="0"/>
                <a:ea typeface="MS PGothic" charset="0"/>
              </a:rPr>
              <a:t>Estatística da população </a:t>
            </a:r>
            <a:endParaRPr lang="pt-PT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69094"/>
            <a:ext cx="5427704" cy="516255"/>
          </a:xfrm>
        </p:spPr>
        <p:txBody>
          <a:bodyPr/>
          <a:lstStyle/>
          <a:p>
            <a:r>
              <a:rPr lang="pt-PT" dirty="0" smtClean="0"/>
              <a:t>Insira a informação do seu país</a:t>
            </a:r>
            <a:endParaRPr lang="pt-PT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85800" y="3962400"/>
            <a:ext cx="28194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  <a:buClr>
                <a:srgbClr val="066E9F"/>
              </a:buClr>
              <a:buSzPct val="120000"/>
            </a:pPr>
            <a:r>
              <a:rPr lang="pt-PT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Clique no link </a:t>
            </a:r>
            <a:br>
              <a:rPr lang="pt-PT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pt-PT" sz="2200" b="1" i="1" dirty="0" err="1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Start</a:t>
            </a:r>
            <a:r>
              <a:rPr lang="pt-PT" sz="22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(Início)</a:t>
            </a:r>
            <a:r>
              <a:rPr lang="pt-PT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br>
              <a:rPr lang="pt-PT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pt-PT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para começar.</a:t>
            </a:r>
            <a:endParaRPr lang="pt-PT" sz="2200" dirty="0">
              <a:solidFill>
                <a:srgbClr val="17375D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380548" y="4799076"/>
            <a:ext cx="533400" cy="3048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 rot="10800000">
            <a:off x="7917584" y="4800600"/>
            <a:ext cx="464820" cy="31699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Insira a informação sobre o país </a:t>
            </a:r>
            <a:r>
              <a:rPr lang="pt-PT" dirty="0" err="1" smtClean="0"/>
              <a:t>Murkonia</a:t>
            </a:r>
            <a:endParaRPr lang="pt-PT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pt-PT" sz="2000" dirty="0" smtClean="0"/>
              <a:t>Insira o nome do País: </a:t>
            </a:r>
            <a:r>
              <a:rPr lang="pt-PT" sz="2000" b="1" dirty="0" err="1" smtClean="0"/>
              <a:t>Murkonia</a:t>
            </a:r>
            <a:endParaRPr lang="pt-PT" sz="2000" b="1" dirty="0" smtClean="0"/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pt-PT" sz="2000" dirty="0" smtClean="0"/>
              <a:t>Seleccione </a:t>
            </a:r>
            <a:r>
              <a:rPr lang="pt-PT" sz="2000" b="1" i="1" dirty="0" err="1" smtClean="0"/>
              <a:t>view</a:t>
            </a:r>
            <a:r>
              <a:rPr lang="pt-PT" sz="2000" i="1" dirty="0" smtClean="0"/>
              <a:t> </a:t>
            </a:r>
            <a:r>
              <a:rPr lang="pt-PT" sz="2000" dirty="0" smtClean="0"/>
              <a:t>para ter acesso</a:t>
            </a:r>
            <a:r>
              <a:rPr lang="pt-PT" dirty="0" smtClean="0"/>
              <a:t> a informação de nível administrativo da Região</a:t>
            </a:r>
            <a:endParaRPr lang="pt-PT" sz="2000" dirty="0" smtClean="0"/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pt-PT" sz="2000" dirty="0" smtClean="0"/>
              <a:t>Mude o nome a partir da Região para </a:t>
            </a:r>
            <a:r>
              <a:rPr lang="pt-PT" sz="2000" b="1" dirty="0" smtClean="0"/>
              <a:t>Província</a:t>
            </a:r>
            <a:endParaRPr lang="pt-PT" sz="2000" dirty="0" smtClean="0"/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pt-PT" sz="2000" dirty="0" smtClean="0"/>
              <a:t>Clique </a:t>
            </a:r>
            <a:r>
              <a:rPr lang="pt-PT" sz="2000" b="1" dirty="0" err="1" smtClean="0"/>
              <a:t>S</a:t>
            </a:r>
            <a:r>
              <a:rPr lang="pt-PT" b="1" dirty="0" err="1" smtClean="0"/>
              <a:t>ave</a:t>
            </a:r>
            <a:r>
              <a:rPr lang="pt-PT" b="1" dirty="0" smtClean="0"/>
              <a:t> (Grave)</a:t>
            </a:r>
            <a:endParaRPr lang="pt-PT" sz="2000" dirty="0" smtClean="0"/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pt-PT" sz="2000" dirty="0" smtClean="0"/>
              <a:t>Clique </a:t>
            </a:r>
            <a:r>
              <a:rPr lang="pt-PT" sz="2000" b="1" dirty="0" err="1" smtClean="0"/>
              <a:t>Add</a:t>
            </a:r>
            <a:r>
              <a:rPr lang="pt-PT" sz="2000" b="1" dirty="0" smtClean="0"/>
              <a:t> </a:t>
            </a:r>
            <a:r>
              <a:rPr lang="pt-PT" sz="2000" b="1" dirty="0" err="1" smtClean="0"/>
              <a:t>administrative</a:t>
            </a:r>
            <a:r>
              <a:rPr lang="pt-PT" sz="2000" b="1" dirty="0" smtClean="0"/>
              <a:t> </a:t>
            </a:r>
            <a:r>
              <a:rPr lang="pt-PT" sz="2000" b="1" dirty="0" err="1" smtClean="0"/>
              <a:t>level</a:t>
            </a:r>
            <a:r>
              <a:rPr lang="pt-PT" sz="2000" b="1" dirty="0" smtClean="0"/>
              <a:t> </a:t>
            </a:r>
            <a:r>
              <a:rPr lang="pt-PT" sz="2000" b="1" dirty="0" err="1" smtClean="0"/>
              <a:t>type</a:t>
            </a:r>
            <a:r>
              <a:rPr lang="pt-PT" sz="2000" b="1" dirty="0" smtClean="0"/>
              <a:t> &gt; </a:t>
            </a:r>
            <a:br>
              <a:rPr lang="pt-PT" sz="2000" b="1" dirty="0" smtClean="0"/>
            </a:br>
            <a:r>
              <a:rPr lang="pt-PT" sz="2000" b="1" dirty="0" smtClean="0"/>
              <a:t>(Adicione o tipo de nível administrativo)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pt-PT" sz="2000" dirty="0" smtClean="0"/>
              <a:t>Insira o Nome: </a:t>
            </a:r>
            <a:r>
              <a:rPr lang="pt-PT" sz="2000" b="1" dirty="0" err="1" smtClean="0"/>
              <a:t>Village</a:t>
            </a:r>
            <a:r>
              <a:rPr lang="pt-PT" sz="2000" b="1" dirty="0" smtClean="0"/>
              <a:t> (Aldeia)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pt-PT" sz="2000" dirty="0" smtClean="0"/>
              <a:t>Clique </a:t>
            </a:r>
            <a:r>
              <a:rPr lang="pt-PT" sz="2000" b="1" dirty="0" err="1" smtClean="0"/>
              <a:t>Save</a:t>
            </a:r>
            <a:r>
              <a:rPr lang="pt-PT" sz="2000" b="1" dirty="0" smtClean="0"/>
              <a:t> (Grave)</a:t>
            </a:r>
            <a:endParaRPr lang="pt-PT" sz="2000" dirty="0" smtClean="0"/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pt-PT" sz="2000" dirty="0" smtClean="0"/>
              <a:t>Clique </a:t>
            </a:r>
            <a:r>
              <a:rPr lang="pt-PT" sz="2000" b="1" dirty="0" err="1" smtClean="0"/>
              <a:t>Next</a:t>
            </a:r>
            <a:r>
              <a:rPr lang="pt-PT" sz="2000" b="1" dirty="0" smtClean="0"/>
              <a:t> (a seguir)</a:t>
            </a:r>
            <a:endParaRPr lang="pt-PT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Insira as configurações do país </a:t>
            </a:r>
            <a:r>
              <a:rPr lang="pt-PT" dirty="0" err="1" smtClean="0"/>
              <a:t>Murkonia</a:t>
            </a:r>
            <a:endParaRPr lang="pt-PT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30440" y="1371600"/>
            <a:ext cx="3825240" cy="313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10000"/>
              <a:buFont typeface="Arial" pitchFamily="34" charset="0"/>
              <a:buChar char="•"/>
              <a:defRPr sz="2800" kern="120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57225" indent="-273050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065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b="1" kern="120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Aft>
                <a:spcPts val="1200"/>
              </a:spcAft>
              <a:buClr>
                <a:srgbClr val="066E9F"/>
              </a:buClr>
              <a:buFont typeface="Calibri" pitchFamily="34" charset="0"/>
              <a:buNone/>
              <a:defRPr/>
            </a:pPr>
            <a:r>
              <a:rPr lang="pt-PT" sz="1800" dirty="0" smtClean="0"/>
              <a:t>Ano do recenseamento: </a:t>
            </a:r>
            <a:r>
              <a:rPr lang="pt-PT" sz="1800" b="1" dirty="0" smtClean="0"/>
              <a:t>2010</a:t>
            </a:r>
          </a:p>
          <a:p>
            <a:pPr marL="0" lvl="1" indent="0">
              <a:lnSpc>
                <a:spcPct val="100000"/>
              </a:lnSpc>
              <a:spcAft>
                <a:spcPts val="1200"/>
              </a:spcAft>
              <a:buClr>
                <a:srgbClr val="066E9F"/>
              </a:buClr>
              <a:buNone/>
              <a:defRPr/>
            </a:pPr>
            <a:r>
              <a:rPr lang="pt-PT" sz="1800" dirty="0" smtClean="0"/>
              <a:t>Taxa de crescimento da </a:t>
            </a:r>
            <a:br>
              <a:rPr lang="pt-PT" sz="1800" dirty="0" smtClean="0"/>
            </a:br>
            <a:r>
              <a:rPr lang="pt-PT" sz="1800" dirty="0" smtClean="0"/>
              <a:t>população (%): </a:t>
            </a:r>
            <a:r>
              <a:rPr lang="pt-PT" sz="1800" b="1" dirty="0" smtClean="0"/>
              <a:t>4</a:t>
            </a:r>
          </a:p>
          <a:p>
            <a:pPr marL="0" lvl="1" indent="0">
              <a:lnSpc>
                <a:spcPct val="100000"/>
              </a:lnSpc>
              <a:spcAft>
                <a:spcPts val="1200"/>
              </a:spcAft>
              <a:buClr>
                <a:srgbClr val="066E9F"/>
              </a:buClr>
              <a:buNone/>
              <a:defRPr/>
            </a:pPr>
            <a:r>
              <a:rPr lang="pt-PT" sz="1800" dirty="0" smtClean="0"/>
              <a:t>Faixa de idade para SAC: </a:t>
            </a:r>
            <a:r>
              <a:rPr lang="pt-PT" sz="1800" b="1" dirty="0" smtClean="0"/>
              <a:t>5-14</a:t>
            </a:r>
          </a:p>
          <a:p>
            <a:pPr marL="0" lvl="1" indent="0">
              <a:lnSpc>
                <a:spcPct val="100000"/>
              </a:lnSpc>
              <a:spcAft>
                <a:spcPts val="1200"/>
              </a:spcAft>
              <a:buClr>
                <a:srgbClr val="066E9F"/>
              </a:buClr>
              <a:buNone/>
              <a:defRPr/>
            </a:pPr>
            <a:r>
              <a:rPr lang="pt-PT" sz="1800" dirty="0" smtClean="0"/>
              <a:t>% PSAC da população total: </a:t>
            </a:r>
            <a:r>
              <a:rPr lang="pt-PT" sz="1800" b="1" dirty="0" smtClean="0"/>
              <a:t>12</a:t>
            </a:r>
          </a:p>
          <a:p>
            <a:pPr marL="0" lvl="1" indent="0">
              <a:lnSpc>
                <a:spcPct val="100000"/>
              </a:lnSpc>
              <a:spcAft>
                <a:spcPts val="1200"/>
              </a:spcAft>
              <a:buClr>
                <a:srgbClr val="066E9F"/>
              </a:buClr>
              <a:buNone/>
              <a:defRPr/>
            </a:pPr>
            <a:r>
              <a:rPr lang="pt-PT" sz="1800" dirty="0" smtClean="0"/>
              <a:t>% &lt;5 anos da população total: </a:t>
            </a:r>
            <a:r>
              <a:rPr lang="pt-PT" sz="1800" b="1" dirty="0" smtClean="0"/>
              <a:t>15</a:t>
            </a:r>
          </a:p>
          <a:p>
            <a:pPr marL="0" lvl="1" indent="0">
              <a:lnSpc>
                <a:spcPct val="100000"/>
              </a:lnSpc>
              <a:spcAft>
                <a:spcPts val="1200"/>
              </a:spcAft>
              <a:buClr>
                <a:srgbClr val="066E9F"/>
              </a:buClr>
              <a:buNone/>
              <a:defRPr/>
            </a:pPr>
            <a:r>
              <a:rPr lang="pt-PT" sz="1800" dirty="0" smtClean="0"/>
              <a:t>% feminina da população total: </a:t>
            </a:r>
            <a:r>
              <a:rPr lang="pt-PT" sz="1800" b="1" dirty="0" smtClean="0"/>
              <a:t>49</a:t>
            </a:r>
          </a:p>
          <a:p>
            <a:pPr marL="0" lvl="1" indent="0">
              <a:lnSpc>
                <a:spcPct val="100000"/>
              </a:lnSpc>
              <a:spcAft>
                <a:spcPts val="1200"/>
              </a:spcAft>
              <a:buClr>
                <a:srgbClr val="066E9F"/>
              </a:buClr>
              <a:buNone/>
              <a:defRPr/>
            </a:pPr>
            <a:r>
              <a:rPr lang="pt-PT" sz="1800" dirty="0" smtClean="0"/>
              <a:t>% rural da população total: </a:t>
            </a:r>
            <a:r>
              <a:rPr lang="pt-PT" sz="1800" b="1" dirty="0" smtClean="0"/>
              <a:t>30</a:t>
            </a:r>
          </a:p>
          <a:p>
            <a:pPr marL="0" lvl="1" indent="0">
              <a:lnSpc>
                <a:spcPct val="100000"/>
              </a:lnSpc>
              <a:spcAft>
                <a:spcPts val="1200"/>
              </a:spcAft>
              <a:buClr>
                <a:srgbClr val="066E9F"/>
              </a:buClr>
              <a:buNone/>
              <a:defRPr/>
            </a:pPr>
            <a:endParaRPr lang="en-US" sz="1800" b="1" dirty="0"/>
          </a:p>
          <a:p>
            <a:pPr lvl="1">
              <a:buFont typeface="Calibri" pitchFamily="34" charset="0"/>
              <a:buNone/>
              <a:defRPr/>
            </a:pPr>
            <a:r>
              <a:rPr lang="en-US" sz="2400" i="1" dirty="0" smtClean="0"/>
              <a:t>			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789212" y="1364384"/>
            <a:ext cx="3897588" cy="313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10000"/>
              <a:buFont typeface="Arial" pitchFamily="34" charset="0"/>
              <a:buChar char="•"/>
              <a:defRPr sz="2800" kern="120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57225" indent="-273050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065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b="1" kern="120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Aft>
                <a:spcPts val="1200"/>
              </a:spcAft>
              <a:buClr>
                <a:srgbClr val="066E9F"/>
              </a:buClr>
              <a:buNone/>
              <a:defRPr/>
            </a:pPr>
            <a:r>
              <a:rPr lang="pt-PT" sz="1800" dirty="0" smtClean="0"/>
              <a:t>Dados de data de início aplicados para: </a:t>
            </a:r>
            <a:r>
              <a:rPr lang="pt-PT" sz="1800" b="1" dirty="0" smtClean="0"/>
              <a:t>1 de Janeiro de 2014</a:t>
            </a:r>
          </a:p>
          <a:p>
            <a:pPr marL="0" lvl="1" indent="0">
              <a:lnSpc>
                <a:spcPct val="100000"/>
              </a:lnSpc>
              <a:spcAft>
                <a:spcPts val="1200"/>
              </a:spcAft>
              <a:buClr>
                <a:srgbClr val="066E9F"/>
              </a:buClr>
              <a:buNone/>
              <a:defRPr/>
            </a:pPr>
            <a:r>
              <a:rPr lang="pt-PT" sz="1800" dirty="0" smtClean="0"/>
              <a:t>Faixa de idade para PSAC: </a:t>
            </a:r>
            <a:r>
              <a:rPr lang="pt-PT" sz="1800" b="1" dirty="0" smtClean="0"/>
              <a:t>2-4</a:t>
            </a:r>
          </a:p>
          <a:p>
            <a:pPr marL="0" lvl="1" indent="0">
              <a:lnSpc>
                <a:spcPct val="100000"/>
              </a:lnSpc>
              <a:spcAft>
                <a:spcPts val="1200"/>
              </a:spcAft>
              <a:buClr>
                <a:srgbClr val="066E9F"/>
              </a:buClr>
              <a:buNone/>
              <a:defRPr/>
            </a:pPr>
            <a:r>
              <a:rPr lang="pt-PT" sz="1800" dirty="0" smtClean="0"/>
              <a:t>% 0-6 meses da população total: </a:t>
            </a:r>
            <a:r>
              <a:rPr lang="pt-PT" sz="1800" b="1" dirty="0" smtClean="0"/>
              <a:t>3</a:t>
            </a:r>
          </a:p>
          <a:p>
            <a:pPr marL="0" lvl="1" indent="0">
              <a:lnSpc>
                <a:spcPct val="100000"/>
              </a:lnSpc>
              <a:spcAft>
                <a:spcPts val="1200"/>
              </a:spcAft>
              <a:buClr>
                <a:srgbClr val="066E9F"/>
              </a:buClr>
              <a:buNone/>
              <a:defRPr/>
            </a:pPr>
            <a:r>
              <a:rPr lang="pt-PT" sz="1800" dirty="0" smtClean="0"/>
              <a:t>% SAC da população total : </a:t>
            </a:r>
            <a:r>
              <a:rPr lang="pt-PT" sz="1800" b="1" dirty="0" smtClean="0"/>
              <a:t>25</a:t>
            </a:r>
          </a:p>
          <a:p>
            <a:pPr marL="0" lvl="1" indent="0">
              <a:lnSpc>
                <a:spcPct val="100000"/>
              </a:lnSpc>
              <a:spcAft>
                <a:spcPts val="1200"/>
              </a:spcAft>
              <a:buClr>
                <a:srgbClr val="066E9F"/>
              </a:buClr>
              <a:buNone/>
              <a:defRPr/>
            </a:pPr>
            <a:r>
              <a:rPr lang="pt-PT" sz="1800" dirty="0" smtClean="0"/>
              <a:t>% adulta da população total : </a:t>
            </a:r>
            <a:r>
              <a:rPr lang="pt-PT" sz="1800" b="1" dirty="0" smtClean="0"/>
              <a:t>60</a:t>
            </a:r>
            <a:endParaRPr lang="pt-PT" sz="1800" dirty="0" smtClean="0"/>
          </a:p>
          <a:p>
            <a:pPr marL="0" lvl="1" indent="0">
              <a:lnSpc>
                <a:spcPct val="100000"/>
              </a:lnSpc>
              <a:spcAft>
                <a:spcPts val="1200"/>
              </a:spcAft>
              <a:buClr>
                <a:srgbClr val="066E9F"/>
              </a:buClr>
              <a:buNone/>
              <a:defRPr/>
            </a:pPr>
            <a:r>
              <a:rPr lang="pt-PT" sz="1800" dirty="0" smtClean="0"/>
              <a:t>% masculina da população total : </a:t>
            </a:r>
            <a:r>
              <a:rPr lang="pt-PT" sz="1800" b="1" dirty="0" smtClean="0"/>
              <a:t>51</a:t>
            </a:r>
            <a:r>
              <a:rPr lang="pt-PT" sz="1800" dirty="0" smtClean="0"/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52800" y="5715000"/>
            <a:ext cx="510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 algn="r">
              <a:lnSpc>
                <a:spcPct val="100000"/>
              </a:lnSpc>
              <a:spcAft>
                <a:spcPts val="1200"/>
              </a:spcAft>
              <a:buClr>
                <a:srgbClr val="066E9F"/>
              </a:buClr>
              <a:buNone/>
              <a:defRPr/>
            </a:pPr>
            <a:r>
              <a:rPr lang="pt-PT" sz="20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Quando acabar, clique </a:t>
            </a:r>
            <a:r>
              <a:rPr lang="pt-PT" sz="2000" b="1" dirty="0" err="1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Next</a:t>
            </a:r>
            <a:r>
              <a:rPr lang="pt-PT" sz="20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(a seguir)</a:t>
            </a:r>
            <a:endParaRPr lang="pt-PT" sz="2000" b="1" dirty="0">
              <a:solidFill>
                <a:srgbClr val="17375D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772400" cy="4525963"/>
          </a:xfrm>
        </p:spPr>
        <p:txBody>
          <a:bodyPr/>
          <a:lstStyle/>
          <a:p>
            <a:pPr marL="0" lvl="1" indent="0">
              <a:buNone/>
            </a:pPr>
            <a:r>
              <a:rPr lang="pt-PT" sz="2200" dirty="0" smtClean="0"/>
              <a:t>O </a:t>
            </a:r>
            <a:r>
              <a:rPr lang="pt-BR" sz="2200" dirty="0" smtClean="0"/>
              <a:t>A base de dados integrada das DTN</a:t>
            </a:r>
            <a:r>
              <a:rPr lang="pt-PT" sz="2200" dirty="0" smtClean="0"/>
              <a:t> </a:t>
            </a:r>
            <a:r>
              <a:rPr lang="pt-PT" sz="2200" dirty="0" smtClean="0"/>
              <a:t>providencia uma forma conveniente para os programas de DTN para: </a:t>
            </a:r>
          </a:p>
          <a:p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09600" y="1981200"/>
            <a:ext cx="3962400" cy="303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Clr>
                <a:srgbClr val="066E9F"/>
              </a:buClr>
              <a:buSzTx/>
              <a:buFont typeface="+mj-lt"/>
              <a:buAutoNum type="arabicPeriod"/>
              <a:tabLst/>
              <a:defRPr/>
            </a:pPr>
            <a:r>
              <a:rPr kumimoji="0" lang="pt-PT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Armazenar</a:t>
            </a:r>
            <a:r>
              <a:rPr kumimoji="0" lang="pt-PT" sz="2400" b="1" i="0" u="none" strike="noStrike" kern="1200" cap="none" spc="0" normalizeH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e </a:t>
            </a:r>
            <a:br>
              <a:rPr kumimoji="0" lang="pt-PT" sz="2400" b="1" i="0" u="none" strike="noStrike" kern="1200" cap="none" spc="0" normalizeH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kumimoji="0" lang="pt-PT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analisar os dados</a:t>
            </a:r>
          </a:p>
          <a:p>
            <a:pPr marL="742950" marR="0" lvl="2" indent="-285750" algn="l" defTabSz="914400" rtl="0" eaLnBrk="0" fontAlgn="base" latinLnBrk="0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66E9F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pt-PT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MS PGothic" charset="0"/>
                <a:cs typeface="Segoe UI" pitchFamily="34" charset="0"/>
              </a:rPr>
              <a:t>Demografia</a:t>
            </a:r>
          </a:p>
          <a:p>
            <a:pPr marL="742950" marR="0" lvl="2" indent="-285750" algn="l" defTabSz="914400" rtl="0" eaLnBrk="0" fontAlgn="base" latinLnBrk="0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66E9F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pt-PT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MS PGothic" charset="0"/>
                <a:cs typeface="Segoe UI" pitchFamily="34" charset="0"/>
              </a:rPr>
              <a:t>Distribuição de Doença</a:t>
            </a:r>
          </a:p>
          <a:p>
            <a:pPr marL="742950" marR="0" lvl="2" indent="-285750" algn="l" defTabSz="914400" rtl="0" eaLnBrk="0" fontAlgn="base" latinLnBrk="0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66E9F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pt-PT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MS PGothic" charset="0"/>
                <a:cs typeface="Segoe UI" pitchFamily="34" charset="0"/>
              </a:rPr>
              <a:t>Paesquisas</a:t>
            </a:r>
            <a:endParaRPr kumimoji="0" lang="pt-PT" sz="1800" b="0" i="0" u="none" strike="noStrike" kern="1200" cap="none" spc="0" normalizeH="0" baseline="0" noProof="0" dirty="0" smtClean="0">
              <a:ln>
                <a:noFill/>
              </a:ln>
              <a:solidFill>
                <a:srgbClr val="17375D"/>
              </a:solidFill>
              <a:effectLst/>
              <a:uLnTx/>
              <a:uFillTx/>
              <a:latin typeface="Segoe UI" pitchFamily="34" charset="0"/>
              <a:ea typeface="MS PGothic" charset="0"/>
              <a:cs typeface="Segoe UI" pitchFamily="34" charset="0"/>
            </a:endParaRPr>
          </a:p>
          <a:p>
            <a:pPr marL="742950" marR="0" lvl="2" indent="-285750" algn="l" defTabSz="914400" rtl="0" eaLnBrk="0" fontAlgn="base" latinLnBrk="0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66E9F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pt-PT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MS PGothic" charset="0"/>
                <a:cs typeface="Segoe UI" pitchFamily="34" charset="0"/>
              </a:rPr>
              <a:t>Intervenções</a:t>
            </a:r>
          </a:p>
          <a:p>
            <a:pPr marL="742950" marR="0" lvl="2" indent="-285750" algn="l" defTabSz="914400" rtl="0" eaLnBrk="0" fontAlgn="base" latinLnBrk="0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66E9F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pt-PT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MS PGothic" charset="0"/>
                <a:cs typeface="Segoe UI" pitchFamily="34" charset="0"/>
              </a:rPr>
              <a:t>Indicadores de Processo</a:t>
            </a:r>
          </a:p>
          <a:p>
            <a:pPr marL="742950" marR="0" lvl="2" indent="-285750" algn="l" defTabSz="914400" rtl="0" eaLnBrk="0" fontAlgn="base" latinLnBrk="0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66E9F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pt-PT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MS PGothic" charset="0"/>
                <a:cs typeface="Segoe UI" pitchFamily="34" charset="0"/>
              </a:rPr>
              <a:t>Eventos Adversos Graves</a:t>
            </a:r>
            <a:endParaRPr kumimoji="0" lang="pt-PT" sz="2400" b="0" i="0" u="none" strike="noStrike" kern="1200" cap="none" spc="0" normalizeH="0" baseline="0" noProof="0" dirty="0" smtClean="0">
              <a:ln>
                <a:noFill/>
              </a:ln>
              <a:solidFill>
                <a:srgbClr val="17375D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457200" marR="0" lvl="2" indent="-182563" algn="l" defTabSz="914400" rtl="0" eaLnBrk="0" fontAlgn="base" latinLnBrk="0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66E9F"/>
              </a:buClr>
              <a:buSzPct val="120000"/>
              <a:buFont typeface="Calibri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17375D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Tx/>
              <a:buFont typeface="Calibri" pitchFamily="34" charset="0"/>
              <a:buChar char="◦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17375D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657225" marR="0" lvl="1" indent="-273050" algn="l" defTabSz="914400" rtl="0" eaLnBrk="0" fontAlgn="base" latinLnBrk="0" hangingPunct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Tx/>
              <a:buFont typeface="Calibri" charset="0"/>
              <a:buChar char="◦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17375D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657225" marR="0" lvl="1" indent="-273050" algn="l" defTabSz="914400" rtl="0" eaLnBrk="0" fontAlgn="base" latinLnBrk="0" hangingPunct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Tx/>
              <a:buFont typeface="Calibri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</a:p>
          <a:p>
            <a:pPr marL="657225" marR="0" lvl="1" indent="-273050" algn="l" defTabSz="914400" rtl="0" eaLnBrk="0" fontAlgn="base" latinLnBrk="0" hangingPunct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Tx/>
              <a:buFont typeface="Calibri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			</a:t>
            </a:r>
          </a:p>
          <a:p>
            <a:pPr marL="384175" marR="0" lvl="1" indent="0" algn="l" defTabSz="914400" rtl="0" eaLnBrk="0" fontAlgn="base" latinLnBrk="0" hangingPunct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Tx/>
              <a:buFont typeface="Calibri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17375D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657225" marR="0" lvl="1" indent="-273050" algn="l" defTabSz="914400" rtl="0" eaLnBrk="0" fontAlgn="base" latinLnBrk="0" hangingPunct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Tx/>
              <a:buFont typeface="Calibri" charset="0"/>
              <a:buChar char="◦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17375D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10000"/>
              <a:buFont typeface="Arial" charset="0"/>
              <a:buNone/>
              <a:tabLst/>
              <a:defRPr/>
            </a:pPr>
            <a:endParaRPr kumimoji="0" lang="en-US" sz="1900" b="1" i="0" u="none" strike="noStrike" kern="1200" cap="none" spc="0" normalizeH="0" baseline="0" noProof="0" dirty="0" smtClean="0">
              <a:ln>
                <a:noFill/>
              </a:ln>
              <a:solidFill>
                <a:srgbClr val="17375D"/>
              </a:solidFill>
              <a:effectLst/>
              <a:uLnTx/>
              <a:uFillTx/>
              <a:latin typeface="Segoe UI" pitchFamily="34" charset="0"/>
              <a:ea typeface="MS PGothic" charset="0"/>
              <a:cs typeface="Segoe UI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10000"/>
              <a:buFont typeface="Calibri" charset="0"/>
              <a:buNone/>
              <a:tabLst/>
              <a:defRPr/>
            </a:pPr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srgbClr val="17375D"/>
              </a:solidFill>
              <a:effectLst/>
              <a:uLnTx/>
              <a:uFillTx/>
              <a:latin typeface="Segoe UI" pitchFamily="34" charset="0"/>
              <a:ea typeface="MS PGothic" charset="0"/>
              <a:cs typeface="Segoe UI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876800" y="1981200"/>
            <a:ext cx="3429000" cy="2455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Clr>
                <a:srgbClr val="066E9F"/>
              </a:buClr>
              <a:buSzTx/>
              <a:buFont typeface="+mj-lt"/>
              <a:buAutoNum type="arabicPeriod" startAt="2"/>
              <a:tabLst/>
              <a:defRPr/>
            </a:pPr>
            <a:r>
              <a:rPr lang="pt-PT" sz="24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Produzir </a:t>
            </a:r>
            <a:r>
              <a:rPr kumimoji="0" lang="pt-PT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relatórios</a:t>
            </a:r>
          </a:p>
          <a:p>
            <a:pPr marL="742950" lvl="2" indent="-28575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66E9F"/>
              </a:buClr>
              <a:buSzPct val="100000"/>
              <a:buFont typeface="Wingdings" charset="2"/>
              <a:buChar char="§"/>
              <a:defRPr/>
            </a:pPr>
            <a:r>
              <a:rPr lang="pt-PT" dirty="0" smtClean="0">
                <a:solidFill>
                  <a:srgbClr val="17375D"/>
                </a:solidFill>
                <a:latin typeface="Segoe UI" pitchFamily="34" charset="0"/>
                <a:ea typeface="MS PGothic" charset="0"/>
                <a:cs typeface="Segoe UI" pitchFamily="34" charset="0"/>
              </a:rPr>
              <a:t>Relatórios da OMS/Parceiro</a:t>
            </a:r>
          </a:p>
          <a:p>
            <a:pPr marL="742950" lvl="2" indent="-28575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66E9F"/>
              </a:buClr>
              <a:buSzPct val="100000"/>
              <a:buFont typeface="Wingdings" charset="2"/>
              <a:buChar char="§"/>
              <a:defRPr/>
            </a:pPr>
            <a:r>
              <a:rPr lang="pt-PT" dirty="0" smtClean="0">
                <a:solidFill>
                  <a:srgbClr val="17375D"/>
                </a:solidFill>
                <a:latin typeface="Segoe UI" pitchFamily="34" charset="0"/>
                <a:ea typeface="MS PGothic" charset="0"/>
                <a:cs typeface="Segoe UI" pitchFamily="34" charset="0"/>
              </a:rPr>
              <a:t>Relatórios padrões</a:t>
            </a:r>
          </a:p>
          <a:p>
            <a:pPr marL="742950" lvl="2" indent="-28575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66E9F"/>
              </a:buClr>
              <a:buSzPct val="100000"/>
              <a:buFont typeface="Wingdings" charset="2"/>
              <a:buChar char="§"/>
              <a:defRPr/>
            </a:pPr>
            <a:r>
              <a:rPr lang="pt-PT" dirty="0" smtClean="0">
                <a:solidFill>
                  <a:srgbClr val="17375D"/>
                </a:solidFill>
                <a:latin typeface="Segoe UI" pitchFamily="34" charset="0"/>
                <a:ea typeface="MS PGothic" charset="0"/>
                <a:cs typeface="Segoe UI" pitchFamily="34" charset="0"/>
              </a:rPr>
              <a:t>Relatórios Particulares</a:t>
            </a:r>
          </a:p>
          <a:p>
            <a:pPr marL="731520" marR="0" lvl="2" indent="-274320" algn="l" defTabSz="914400" rtl="0" eaLnBrk="0" fontAlgn="base" latinLnBrk="0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66E9F"/>
              </a:buClr>
              <a:buSzPct val="120000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17375D"/>
              </a:solidFill>
              <a:effectLst/>
              <a:uLnTx/>
              <a:uFillTx/>
              <a:latin typeface="Segoe UI" pitchFamily="34" charset="0"/>
              <a:ea typeface="MS PGothic" charset="0"/>
              <a:cs typeface="Segoe UI" pitchFamily="34" charset="0"/>
            </a:endParaRPr>
          </a:p>
          <a:p>
            <a:pPr marL="657225" marR="0" lvl="1" indent="-273050" algn="l" defTabSz="914400" rtl="0" eaLnBrk="0" fontAlgn="base" latinLnBrk="0" hangingPunct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Tx/>
              <a:buFont typeface="Calibri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17375D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657225" marR="0" lvl="1" indent="-273050" algn="l" defTabSz="914400" rtl="0" eaLnBrk="0" fontAlgn="base" latinLnBrk="0" hangingPunct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Tx/>
              <a:buFont typeface="Calibri" charset="0"/>
              <a:buChar char="◦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17375D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10000"/>
              <a:buFont typeface="Arial" charset="0"/>
              <a:buNone/>
              <a:tabLst/>
              <a:defRPr/>
            </a:pPr>
            <a:endParaRPr kumimoji="0" lang="en-US" sz="1900" b="1" i="0" u="none" strike="noStrike" kern="1200" cap="none" spc="0" normalizeH="0" baseline="0" noProof="0" dirty="0" smtClean="0">
              <a:ln>
                <a:noFill/>
              </a:ln>
              <a:solidFill>
                <a:srgbClr val="17375D"/>
              </a:solidFill>
              <a:effectLst/>
              <a:uLnTx/>
              <a:uFillTx/>
              <a:latin typeface="Segoe UI" pitchFamily="34" charset="0"/>
              <a:ea typeface="MS PGothic" charset="0"/>
              <a:cs typeface="Segoe UI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10000"/>
              <a:buFont typeface="Calibri" charset="0"/>
              <a:buNone/>
              <a:tabLst/>
              <a:defRPr/>
            </a:pPr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srgbClr val="17375D"/>
              </a:solidFill>
              <a:effectLst/>
              <a:uLnTx/>
              <a:uFillTx/>
              <a:latin typeface="Segoe UI" pitchFamily="34" charset="0"/>
              <a:ea typeface="MS PGothic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5468" y="206613"/>
            <a:ext cx="3674397" cy="580787"/>
          </a:xfrm>
        </p:spPr>
        <p:txBody>
          <a:bodyPr/>
          <a:lstStyle/>
          <a:p>
            <a:r>
              <a:rPr lang="pt-PT" dirty="0" smtClean="0"/>
              <a:t>Funções Primárias</a:t>
            </a:r>
            <a:endParaRPr lang="pt-PT" dirty="0"/>
          </a:p>
        </p:txBody>
      </p:sp>
      <p:pic>
        <p:nvPicPr>
          <p:cNvPr id="2" name="Picture 1" descr="4dashboard_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" t="2908" r="45243" b="54947"/>
          <a:stretch/>
        </p:blipFill>
        <p:spPr>
          <a:xfrm>
            <a:off x="3886200" y="5029200"/>
            <a:ext cx="2032319" cy="1326047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</p:pic>
      <p:pic>
        <p:nvPicPr>
          <p:cNvPr id="5" name="Picture 4" descr="4Leprosy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" t="1725" r="49503" b="14843"/>
          <a:stretch/>
        </p:blipFill>
        <p:spPr>
          <a:xfrm>
            <a:off x="5334000" y="4114800"/>
            <a:ext cx="2057400" cy="1875041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</p:pic>
      <p:grpSp>
        <p:nvGrpSpPr>
          <p:cNvPr id="12" name="Group 11"/>
          <p:cNvGrpSpPr/>
          <p:nvPr/>
        </p:nvGrpSpPr>
        <p:grpSpPr>
          <a:xfrm>
            <a:off x="6705600" y="3886200"/>
            <a:ext cx="1981200" cy="2441945"/>
            <a:chOff x="4953000" y="1523999"/>
            <a:chExt cx="3276600" cy="4038601"/>
          </a:xfrm>
        </p:grpSpPr>
        <p:sp>
          <p:nvSpPr>
            <p:cNvPr id="13" name="Rectangle 12"/>
            <p:cNvSpPr/>
            <p:nvPr/>
          </p:nvSpPr>
          <p:spPr>
            <a:xfrm>
              <a:off x="4953000" y="1523999"/>
              <a:ext cx="3276600" cy="40386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304.PNG"/>
            <p:cNvPicPr>
              <a:picLocks noChangeAspect="1"/>
            </p:cNvPicPr>
            <p:nvPr/>
          </p:nvPicPr>
          <p:blipFill rotWithShape="1">
            <a:blip r:embed="rId5" cstate="print"/>
            <a:srcRect l="466" t="9801" r="70784" b="23169"/>
            <a:stretch/>
          </p:blipFill>
          <p:spPr>
            <a:xfrm>
              <a:off x="5080701" y="1671221"/>
              <a:ext cx="3065368" cy="3884675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4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" t="3735" r="59315" b="64380"/>
          <a:stretch/>
        </p:blipFill>
        <p:spPr>
          <a:xfrm>
            <a:off x="3962400" y="2438400"/>
            <a:ext cx="4114800" cy="2364984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65000"/>
                <a:alpha val="40000"/>
              </a:schemeClr>
            </a:outerShdw>
          </a:effectLst>
        </p:spPr>
      </p:pic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71331" y="42335"/>
            <a:ext cx="1143262" cy="307777"/>
          </a:xfrm>
        </p:spPr>
        <p:txBody>
          <a:bodyPr/>
          <a:lstStyle/>
          <a:p>
            <a:r>
              <a:rPr lang="pt-PT" dirty="0"/>
              <a:t>inicialização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143001"/>
            <a:ext cx="7848600" cy="838200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pt-PT" dirty="0" smtClean="0"/>
              <a:t>Depois escolherá as doenças incluídas no programa do país.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69094"/>
            <a:ext cx="4343400" cy="516255"/>
          </a:xfrm>
        </p:spPr>
        <p:txBody>
          <a:bodyPr/>
          <a:lstStyle/>
          <a:p>
            <a:r>
              <a:rPr lang="pt-PT" dirty="0" smtClean="0"/>
              <a:t>Escolha as suas doenças</a:t>
            </a:r>
            <a:endParaRPr lang="pt-PT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85800" y="2286000"/>
            <a:ext cx="22098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lvl="0">
              <a:spcBef>
                <a:spcPct val="20000"/>
              </a:spcBef>
              <a:buClr>
                <a:srgbClr val="066E9F"/>
              </a:buClr>
              <a:buSzPct val="120000"/>
            </a:pPr>
            <a:r>
              <a:rPr lang="pt-PT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Clique o link </a:t>
            </a:r>
            <a:r>
              <a:rPr lang="pt-PT" sz="2200" b="1" dirty="0" err="1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Start</a:t>
            </a:r>
            <a:r>
              <a:rPr lang="pt-PT" sz="22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(Inicie)</a:t>
            </a:r>
            <a:r>
              <a:rPr lang="pt-PT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para começar.</a:t>
            </a:r>
            <a:endParaRPr lang="pt-PT" sz="2200" dirty="0">
              <a:solidFill>
                <a:srgbClr val="17375D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380548" y="3727403"/>
            <a:ext cx="533400" cy="3048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10800000">
            <a:off x="7917584" y="3728927"/>
            <a:ext cx="464820" cy="31699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" t="4525" r="874" b="5804"/>
          <a:stretch/>
        </p:blipFill>
        <p:spPr>
          <a:xfrm>
            <a:off x="4343400" y="2050059"/>
            <a:ext cx="4439677" cy="312420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schemeClr val="bg1">
                <a:lumMod val="65000"/>
                <a:alpha val="40000"/>
              </a:schemeClr>
            </a:outerShdw>
          </a:effectLst>
        </p:spPr>
      </p:pic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71331" y="42335"/>
            <a:ext cx="1143262" cy="307777"/>
          </a:xfrm>
        </p:spPr>
        <p:txBody>
          <a:bodyPr/>
          <a:lstStyle/>
          <a:p>
            <a:r>
              <a:rPr lang="pt-PT" dirty="0"/>
              <a:t>inicialização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idx="1"/>
          </p:nvPr>
        </p:nvSpPr>
        <p:spPr>
          <a:xfrm>
            <a:off x="361767" y="990600"/>
            <a:ext cx="7848600" cy="838200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pt-PT" dirty="0" smtClean="0"/>
              <a:t>O </a:t>
            </a:r>
            <a:r>
              <a:rPr lang="pt-BR" dirty="0" smtClean="0"/>
              <a:t>A base de dados integrada das DTN</a:t>
            </a:r>
            <a:r>
              <a:rPr lang="pt-PT" dirty="0" smtClean="0"/>
              <a:t> </a:t>
            </a:r>
            <a:r>
              <a:rPr lang="pt-PT" dirty="0" smtClean="0"/>
              <a:t>utiliza as seguintes convenções para seleccionar as doenças: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369094"/>
            <a:ext cx="4343400" cy="516255"/>
          </a:xfrm>
        </p:spPr>
        <p:txBody>
          <a:bodyPr/>
          <a:lstStyle/>
          <a:p>
            <a:r>
              <a:rPr lang="pt-PT" dirty="0" smtClean="0"/>
              <a:t>Escolha as suas doenças</a:t>
            </a:r>
            <a:endParaRPr lang="en-US" dirty="0"/>
          </a:p>
        </p:txBody>
      </p:sp>
      <p:sp>
        <p:nvSpPr>
          <p:cNvPr id="16" name="Content Placeholder 3"/>
          <p:cNvSpPr txBox="1">
            <a:spLocks/>
          </p:cNvSpPr>
          <p:nvPr/>
        </p:nvSpPr>
        <p:spPr>
          <a:xfrm>
            <a:off x="819728" y="1921452"/>
            <a:ext cx="2990272" cy="106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buClr>
                <a:srgbClr val="066E9F"/>
              </a:buClr>
              <a:buSzPct val="120000"/>
            </a:pPr>
            <a:r>
              <a:rPr lang="pt-PT" sz="17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Transferir </a:t>
            </a:r>
            <a:r>
              <a:rPr lang="pt-PT" sz="17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todos</a:t>
            </a:r>
            <a:r>
              <a:rPr lang="pt-PT" sz="17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os </a:t>
            </a:r>
            <a:r>
              <a:rPr lang="pt-PT" sz="1700" dirty="0" err="1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items</a:t>
            </a:r>
            <a:r>
              <a:rPr lang="pt-PT" sz="17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 caixa na parte esquerda para a caixa na parte direita</a:t>
            </a:r>
            <a:r>
              <a:rPr lang="pt-PT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pt-PT" dirty="0">
              <a:solidFill>
                <a:srgbClr val="17375D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Content Placeholder 3"/>
          <p:cNvSpPr txBox="1">
            <a:spLocks/>
          </p:cNvSpPr>
          <p:nvPr/>
        </p:nvSpPr>
        <p:spPr>
          <a:xfrm>
            <a:off x="178088" y="1883352"/>
            <a:ext cx="673100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r">
              <a:spcBef>
                <a:spcPct val="20000"/>
              </a:spcBef>
              <a:buClr>
                <a:srgbClr val="066E9F"/>
              </a:buClr>
              <a:buSzPct val="120000"/>
            </a:pPr>
            <a:r>
              <a:rPr lang="en-US" sz="20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&gt;&gt;</a:t>
            </a:r>
            <a:endParaRPr lang="en-US" sz="2000" b="1" dirty="0">
              <a:solidFill>
                <a:srgbClr val="17375D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Content Placeholder 3"/>
          <p:cNvSpPr txBox="1">
            <a:spLocks/>
          </p:cNvSpPr>
          <p:nvPr/>
        </p:nvSpPr>
        <p:spPr>
          <a:xfrm>
            <a:off x="819728" y="2862696"/>
            <a:ext cx="2990272" cy="106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buClr>
                <a:srgbClr val="066E9F"/>
              </a:buClr>
              <a:buSzPct val="120000"/>
            </a:pPr>
            <a:r>
              <a:rPr lang="pt-PT" sz="17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Transferir </a:t>
            </a:r>
            <a:r>
              <a:rPr lang="pt-PT" sz="17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só </a:t>
            </a:r>
            <a:r>
              <a:rPr lang="pt-PT" sz="17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os </a:t>
            </a:r>
            <a:r>
              <a:rPr lang="pt-PT" sz="1700" dirty="0" err="1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items</a:t>
            </a:r>
            <a:r>
              <a:rPr lang="pt-PT" sz="17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pt-PT" sz="1700" b="1" dirty="0" err="1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seleccionados</a:t>
            </a:r>
            <a:r>
              <a:rPr lang="pt-PT" sz="17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pt-PT" sz="17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 caixa na parte esquerda para a caixa na parte direita.</a:t>
            </a:r>
            <a:endParaRPr lang="pt-PT" sz="1700" dirty="0">
              <a:solidFill>
                <a:srgbClr val="17375D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Content Placeholder 3"/>
          <p:cNvSpPr txBox="1">
            <a:spLocks/>
          </p:cNvSpPr>
          <p:nvPr/>
        </p:nvSpPr>
        <p:spPr>
          <a:xfrm>
            <a:off x="241588" y="2862696"/>
            <a:ext cx="609600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r">
              <a:spcBef>
                <a:spcPct val="20000"/>
              </a:spcBef>
              <a:buClr>
                <a:srgbClr val="066E9F"/>
              </a:buClr>
              <a:buSzPct val="120000"/>
            </a:pPr>
            <a:r>
              <a:rPr lang="en-US" sz="20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&gt;</a:t>
            </a:r>
            <a:endParaRPr lang="en-US" sz="2000" b="1" dirty="0">
              <a:solidFill>
                <a:srgbClr val="17375D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Content Placeholder 3"/>
          <p:cNvSpPr txBox="1">
            <a:spLocks/>
          </p:cNvSpPr>
          <p:nvPr/>
        </p:nvSpPr>
        <p:spPr>
          <a:xfrm>
            <a:off x="819728" y="4086804"/>
            <a:ext cx="3276600" cy="106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buClr>
                <a:srgbClr val="066E9F"/>
              </a:buClr>
              <a:buSzPct val="120000"/>
            </a:pPr>
            <a:r>
              <a:rPr lang="pt-PT" sz="17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Transferir  </a:t>
            </a:r>
            <a:r>
              <a:rPr lang="pt-PT" sz="17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só </a:t>
            </a:r>
            <a:r>
              <a:rPr lang="pt-PT" sz="17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os </a:t>
            </a:r>
            <a:r>
              <a:rPr lang="pt-PT" sz="1700" dirty="0" err="1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items</a:t>
            </a:r>
            <a:r>
              <a:rPr lang="pt-PT" sz="17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pt-PT" sz="17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seleccionados </a:t>
            </a:r>
            <a:r>
              <a:rPr lang="pt-PT" sz="17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 caixa na parte traseira direita para a caixa na parte esquerda</a:t>
            </a:r>
            <a:r>
              <a:rPr lang="pt-PT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pt-PT" dirty="0">
              <a:solidFill>
                <a:srgbClr val="17375D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Content Placeholder 3"/>
          <p:cNvSpPr txBox="1">
            <a:spLocks/>
          </p:cNvSpPr>
          <p:nvPr/>
        </p:nvSpPr>
        <p:spPr>
          <a:xfrm>
            <a:off x="241588" y="4086804"/>
            <a:ext cx="609600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r">
              <a:spcBef>
                <a:spcPct val="20000"/>
              </a:spcBef>
              <a:buClr>
                <a:srgbClr val="066E9F"/>
              </a:buClr>
              <a:buSzPct val="120000"/>
            </a:pPr>
            <a:r>
              <a:rPr lang="en-US" sz="20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&lt;</a:t>
            </a:r>
            <a:endParaRPr lang="en-US" sz="2000" b="1" dirty="0">
              <a:solidFill>
                <a:srgbClr val="17375D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Content Placeholder 3"/>
          <p:cNvSpPr txBox="1">
            <a:spLocks/>
          </p:cNvSpPr>
          <p:nvPr/>
        </p:nvSpPr>
        <p:spPr>
          <a:xfrm>
            <a:off x="819728" y="5334000"/>
            <a:ext cx="3295072" cy="106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buClr>
                <a:srgbClr val="066E9F"/>
              </a:buClr>
              <a:buSzPct val="120000"/>
            </a:pPr>
            <a:r>
              <a:rPr lang="pt-PT" sz="17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Transferir  </a:t>
            </a:r>
            <a:r>
              <a:rPr lang="pt-PT" sz="17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todos</a:t>
            </a:r>
            <a:r>
              <a:rPr lang="pt-PT" sz="17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os </a:t>
            </a:r>
            <a:r>
              <a:rPr lang="pt-PT" sz="1700" dirty="0" err="1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items</a:t>
            </a:r>
            <a:r>
              <a:rPr lang="pt-PT" sz="17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 caixa na parte traseira direita para a caixa na parte esquerda.</a:t>
            </a:r>
            <a:endParaRPr lang="pt-PT" sz="1700" dirty="0">
              <a:solidFill>
                <a:srgbClr val="17375D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Content Placeholder 3"/>
          <p:cNvSpPr txBox="1">
            <a:spLocks/>
          </p:cNvSpPr>
          <p:nvPr/>
        </p:nvSpPr>
        <p:spPr>
          <a:xfrm>
            <a:off x="241588" y="5281760"/>
            <a:ext cx="609600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r">
              <a:spcBef>
                <a:spcPct val="20000"/>
              </a:spcBef>
              <a:buClr>
                <a:srgbClr val="066E9F"/>
              </a:buClr>
              <a:buSzPct val="120000"/>
            </a:pPr>
            <a:r>
              <a:rPr lang="en-US" sz="20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&lt;&lt;</a:t>
            </a:r>
            <a:endParaRPr lang="en-US" sz="2000" b="1" dirty="0">
              <a:solidFill>
                <a:srgbClr val="17375D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Content Placeholder 3"/>
          <p:cNvSpPr txBox="1">
            <a:spLocks/>
          </p:cNvSpPr>
          <p:nvPr/>
        </p:nvSpPr>
        <p:spPr>
          <a:xfrm>
            <a:off x="4260888" y="561087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buClr>
                <a:srgbClr val="066E9F"/>
              </a:buClr>
              <a:buSzPct val="120000"/>
            </a:pPr>
            <a:r>
              <a:rPr lang="pt-PT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“Adicione nova  doença” </a:t>
            </a:r>
            <a:r>
              <a:rPr lang="pt-PT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permite-lhe  adicionar outras doenças na lista.</a:t>
            </a:r>
            <a:endParaRPr lang="pt-PT" dirty="0">
              <a:solidFill>
                <a:srgbClr val="17375D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6396608" y="3806326"/>
            <a:ext cx="371122" cy="18195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6396608" y="3639702"/>
            <a:ext cx="371122" cy="17280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6396608" y="3284610"/>
            <a:ext cx="371122" cy="18195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6396608" y="3466727"/>
            <a:ext cx="371122" cy="16722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ight Arrow 46"/>
          <p:cNvSpPr/>
          <p:nvPr/>
        </p:nvSpPr>
        <p:spPr>
          <a:xfrm>
            <a:off x="6346623" y="4207260"/>
            <a:ext cx="739977" cy="28803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ight Arrow 47"/>
          <p:cNvSpPr/>
          <p:nvPr/>
        </p:nvSpPr>
        <p:spPr>
          <a:xfrm rot="10800000">
            <a:off x="6019800" y="4487247"/>
            <a:ext cx="762000" cy="28803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4443223" y="4754124"/>
            <a:ext cx="854072" cy="16951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ight Arrow 49"/>
          <p:cNvSpPr/>
          <p:nvPr/>
        </p:nvSpPr>
        <p:spPr>
          <a:xfrm rot="16200000">
            <a:off x="4518758" y="5126693"/>
            <a:ext cx="685799" cy="27968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Single Corner Rectangle 8"/>
          <p:cNvSpPr/>
          <p:nvPr/>
        </p:nvSpPr>
        <p:spPr>
          <a:xfrm>
            <a:off x="317500" y="4267200"/>
            <a:ext cx="6921500" cy="2298700"/>
          </a:xfrm>
          <a:prstGeom prst="round1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Escolha as doenças da </a:t>
            </a:r>
            <a:r>
              <a:rPr lang="pt-PT" dirty="0" err="1" smtClean="0"/>
              <a:t>Murkonia</a:t>
            </a:r>
            <a:endParaRPr lang="pt-PT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371600" y="1295400"/>
            <a:ext cx="6781800" cy="4953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pt-PT" dirty="0" smtClean="0"/>
              <a:t>Assume-se que o programa de DTN de </a:t>
            </a:r>
            <a:r>
              <a:rPr lang="pt-PT" dirty="0" err="1" smtClean="0"/>
              <a:t>Murkonia</a:t>
            </a:r>
            <a:r>
              <a:rPr lang="pt-PT" dirty="0" smtClean="0"/>
              <a:t> inclui todas as 17 doenças. Pratique utilizando todas as setas para transferir as doenças de uma caixa para uma outra.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pt-PT" dirty="0" smtClean="0"/>
              <a:t>Logo que tiver testado todas as quatro opções das setas, transfira todas as doenças para a caixa na parte direita e clique </a:t>
            </a:r>
            <a:r>
              <a:rPr lang="pt-PT" b="1" dirty="0" err="1" smtClean="0"/>
              <a:t>Finish</a:t>
            </a:r>
            <a:r>
              <a:rPr lang="pt-PT" b="1" dirty="0" smtClean="0"/>
              <a:t> (Termine)</a:t>
            </a:r>
            <a:r>
              <a:rPr lang="pt-PT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4495800"/>
            <a:ext cx="6324600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PT" b="1" dirty="0" smtClean="0">
                <a:solidFill>
                  <a:srgbClr val="066E9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Dicas rápidas</a:t>
            </a:r>
          </a:p>
          <a:p>
            <a:r>
              <a:rPr lang="pt-PT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Pode seleccionar várias doenças ao mesmo tempo</a:t>
            </a:r>
            <a:r>
              <a:rPr lang="pt-PT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mantendo pressionada a tecla </a:t>
            </a:r>
            <a:r>
              <a:rPr lang="pt-PT" b="1" dirty="0" err="1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ctrl</a:t>
            </a:r>
            <a:r>
              <a:rPr lang="pt-PT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pt-PT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enquanto clica nos nomes de  doenças. Logo que os nomes estiver  sublinhados, clique no botão de seta única </a:t>
            </a:r>
            <a:r>
              <a:rPr lang="pt-PT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&gt;</a:t>
            </a:r>
            <a:r>
              <a:rPr lang="pt-PT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para transferir as doenças seleccionadas para a caixa da parte direita.</a:t>
            </a:r>
            <a:endParaRPr lang="pt-PT" dirty="0">
              <a:solidFill>
                <a:srgbClr val="17375D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71331" y="42335"/>
            <a:ext cx="1143262" cy="307777"/>
          </a:xfrm>
        </p:spPr>
        <p:txBody>
          <a:bodyPr/>
          <a:lstStyle/>
          <a:p>
            <a:r>
              <a:rPr lang="pt-PT" dirty="0"/>
              <a:t>inicialização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1" indent="0">
              <a:spcAft>
                <a:spcPts val="600"/>
              </a:spcAft>
              <a:buNone/>
            </a:pPr>
            <a:r>
              <a:rPr lang="pt-PT" sz="2200" dirty="0" smtClean="0"/>
              <a:t>A demografia é adicionada no </a:t>
            </a:r>
            <a:r>
              <a:rPr lang="pt-BR" sz="2200" dirty="0" smtClean="0"/>
              <a:t>A base de dados integrada das DTN</a:t>
            </a:r>
            <a:r>
              <a:rPr lang="pt-PT" sz="2200" dirty="0" smtClean="0"/>
              <a:t> </a:t>
            </a:r>
            <a:r>
              <a:rPr lang="pt-PT" sz="2200" dirty="0" smtClean="0"/>
              <a:t>através das planilhas de Excel em três etapas para cada nível. </a:t>
            </a:r>
          </a:p>
          <a:p>
            <a:pPr marL="0" lvl="1" indent="0">
              <a:spcAft>
                <a:spcPts val="600"/>
              </a:spcAft>
              <a:buNone/>
            </a:pPr>
            <a:r>
              <a:rPr lang="pt-PT" sz="2200" dirty="0" smtClean="0"/>
              <a:t>As etapas são:</a:t>
            </a:r>
          </a:p>
          <a:p>
            <a:pPr marL="640080" lvl="1" indent="-457200">
              <a:spcAft>
                <a:spcPts val="1200"/>
              </a:spcAft>
              <a:buFont typeface="+mj-lt"/>
              <a:buAutoNum type="arabicPeriod"/>
            </a:pPr>
            <a:r>
              <a:rPr lang="pt-PT" sz="2200" dirty="0" smtClean="0">
                <a:latin typeface="Segoe UI Semibold" pitchFamily="34" charset="0"/>
              </a:rPr>
              <a:t>Faça o </a:t>
            </a:r>
            <a:r>
              <a:rPr lang="pt-PT" sz="2200" i="1" dirty="0" smtClean="0">
                <a:latin typeface="Segoe UI Semibold" pitchFamily="34" charset="0"/>
              </a:rPr>
              <a:t>download</a:t>
            </a:r>
            <a:r>
              <a:rPr lang="pt-PT" sz="2200" dirty="0" smtClean="0">
                <a:latin typeface="Segoe UI Semibold" pitchFamily="34" charset="0"/>
              </a:rPr>
              <a:t> do ficheiro importado</a:t>
            </a:r>
          </a:p>
          <a:p>
            <a:pPr marL="640080" lvl="1" indent="-457200">
              <a:spcAft>
                <a:spcPts val="1200"/>
              </a:spcAft>
              <a:buFont typeface="+mj-lt"/>
              <a:buAutoNum type="arabicPeriod"/>
            </a:pPr>
            <a:r>
              <a:rPr lang="pt-PT" sz="2200" dirty="0" smtClean="0">
                <a:latin typeface="Segoe UI Semibold" pitchFamily="34" charset="0"/>
              </a:rPr>
              <a:t>Preencha o ficheiro importado com os dados do país</a:t>
            </a:r>
          </a:p>
          <a:p>
            <a:pPr marL="640080" lvl="1" indent="-457200">
              <a:spcAft>
                <a:spcPts val="1200"/>
              </a:spcAft>
              <a:buFont typeface="+mj-lt"/>
              <a:buAutoNum type="arabicPeriod"/>
            </a:pPr>
            <a:r>
              <a:rPr lang="pt-PT" sz="2200" dirty="0" smtClean="0">
                <a:latin typeface="Segoe UI Semibold" pitchFamily="34" charset="0"/>
              </a:rPr>
              <a:t>Faça o </a:t>
            </a:r>
            <a:r>
              <a:rPr lang="pt-PT" sz="2200" i="1" dirty="0" smtClean="0">
                <a:latin typeface="Segoe UI Semibold" pitchFamily="34" charset="0"/>
              </a:rPr>
              <a:t>upload </a:t>
            </a:r>
            <a:r>
              <a:rPr lang="pt-PT" sz="2200" dirty="0" smtClean="0">
                <a:latin typeface="Segoe UI Semibold" pitchFamily="34" charset="0"/>
              </a:rPr>
              <a:t>do ficheiro importado</a:t>
            </a:r>
          </a:p>
          <a:p>
            <a:pPr marL="0" lvl="1" indent="0">
              <a:buNone/>
            </a:pPr>
            <a:endParaRPr lang="en-US" sz="24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369094"/>
            <a:ext cx="5638799" cy="516255"/>
          </a:xfrm>
        </p:spPr>
        <p:txBody>
          <a:bodyPr/>
          <a:lstStyle/>
          <a:p>
            <a:r>
              <a:rPr lang="pt-PT" dirty="0" smtClean="0"/>
              <a:t>Adicionar níveis administrativos</a:t>
            </a:r>
            <a:endParaRPr lang="pt-PT" dirty="0"/>
          </a:p>
        </p:txBody>
      </p:sp>
      <p:sp>
        <p:nvSpPr>
          <p:cNvPr id="10" name="Rectangle 9"/>
          <p:cNvSpPr/>
          <p:nvPr/>
        </p:nvSpPr>
        <p:spPr>
          <a:xfrm>
            <a:off x="0" y="5257800"/>
            <a:ext cx="9144000" cy="1327150"/>
          </a:xfrm>
          <a:prstGeom prst="rect">
            <a:avLst/>
          </a:prstGeom>
          <a:gradFill>
            <a:gsLst>
              <a:gs pos="0">
                <a:srgbClr val="FAF58E"/>
              </a:gs>
              <a:gs pos="100000">
                <a:srgbClr val="FCF9D8"/>
              </a:gs>
            </a:gsLst>
          </a:gra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8200" y="5486400"/>
            <a:ext cx="708660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700" b="1" dirty="0" smtClean="0">
                <a:solidFill>
                  <a:srgbClr val="93232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Observação importante: </a:t>
            </a:r>
            <a:r>
              <a:rPr lang="pt-PT" sz="17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Deve utilizar os ficheiros importados e baixado da base de dados</a:t>
            </a:r>
            <a:r>
              <a:rPr lang="pt-PT" sz="17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</a:t>
            </a:r>
            <a:r>
              <a:rPr lang="pt-PT" sz="17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Deve inserir ou cortar e colar os dados do seu país nos ficheiros importados.</a:t>
            </a:r>
            <a:endParaRPr lang="pt-PT" sz="1700" dirty="0">
              <a:solidFill>
                <a:srgbClr val="17375D"/>
              </a:solidFill>
              <a:latin typeface="Segoe UI Semibold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4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" t="3607" r="59854" b="64508"/>
          <a:stretch/>
        </p:blipFill>
        <p:spPr>
          <a:xfrm>
            <a:off x="4876800" y="1524000"/>
            <a:ext cx="3544664" cy="2032625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65000"/>
                <a:alpha val="40000"/>
              </a:scheme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Adicione dados para os níveis administrativos: Províncias</a:t>
            </a:r>
            <a:endParaRPr lang="pt-PT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09600" y="1371600"/>
            <a:ext cx="3810000" cy="4800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1" indent="-365760">
              <a:spcAft>
                <a:spcPts val="1200"/>
              </a:spcAft>
              <a:buFont typeface="+mj-lt"/>
              <a:buAutoNum type="arabicPeriod"/>
            </a:pPr>
            <a:r>
              <a:rPr lang="pt-PT" dirty="0" smtClean="0"/>
              <a:t>No ecrã de inicialização, clique </a:t>
            </a:r>
            <a:r>
              <a:rPr lang="pt-PT" b="1" dirty="0" err="1" smtClean="0"/>
              <a:t>Start</a:t>
            </a:r>
            <a:r>
              <a:rPr lang="pt-PT" b="1" dirty="0" smtClean="0"/>
              <a:t> (Inicie)</a:t>
            </a:r>
            <a:r>
              <a:rPr lang="pt-PT" dirty="0" smtClean="0"/>
              <a:t> ao lado do </a:t>
            </a:r>
            <a:r>
              <a:rPr lang="pt-PT" b="1" dirty="0" err="1" smtClean="0"/>
              <a:t>Edit</a:t>
            </a:r>
            <a:r>
              <a:rPr lang="pt-PT" b="1" dirty="0" smtClean="0"/>
              <a:t> (Edite) ou </a:t>
            </a:r>
            <a:r>
              <a:rPr lang="pt-PT" b="1" dirty="0" err="1" smtClean="0"/>
              <a:t>add</a:t>
            </a:r>
            <a:r>
              <a:rPr lang="pt-PT" b="1" dirty="0" smtClean="0"/>
              <a:t> </a:t>
            </a:r>
            <a:r>
              <a:rPr lang="pt-PT" b="1" dirty="0" err="1" smtClean="0"/>
              <a:t>administrative</a:t>
            </a:r>
            <a:r>
              <a:rPr lang="pt-PT" b="1" dirty="0" smtClean="0"/>
              <a:t> </a:t>
            </a:r>
            <a:r>
              <a:rPr lang="pt-PT" b="1" dirty="0" err="1" smtClean="0"/>
              <a:t>levels</a:t>
            </a:r>
            <a:r>
              <a:rPr lang="pt-PT" b="1" dirty="0" smtClean="0"/>
              <a:t> (Adicione níveis administrativos): </a:t>
            </a:r>
            <a:r>
              <a:rPr lang="pt-PT" b="1" dirty="0" err="1" smtClean="0"/>
              <a:t>Province</a:t>
            </a:r>
            <a:r>
              <a:rPr lang="pt-PT" b="1" dirty="0" smtClean="0"/>
              <a:t> (Província)</a:t>
            </a:r>
          </a:p>
          <a:p>
            <a:pPr marL="365760" lvl="1" indent="-365760">
              <a:spcAft>
                <a:spcPts val="1200"/>
              </a:spcAft>
              <a:buFont typeface="+mj-lt"/>
              <a:buAutoNum type="arabicPeriod"/>
            </a:pPr>
            <a:r>
              <a:rPr lang="pt-PT" dirty="0" smtClean="0"/>
              <a:t>Número a importar: </a:t>
            </a:r>
            <a:r>
              <a:rPr lang="pt-PT" b="1" dirty="0" smtClean="0"/>
              <a:t>4</a:t>
            </a:r>
          </a:p>
          <a:p>
            <a:pPr marL="365760" lvl="1" indent="-365760">
              <a:spcAft>
                <a:spcPts val="1200"/>
              </a:spcAft>
              <a:buFont typeface="+mj-lt"/>
              <a:buAutoNum type="arabicPeriod"/>
            </a:pPr>
            <a:r>
              <a:rPr lang="pt-PT" dirty="0" smtClean="0"/>
              <a:t>Clique </a:t>
            </a:r>
            <a:r>
              <a:rPr lang="pt-PT" b="1" dirty="0" smtClean="0"/>
              <a:t>Download </a:t>
            </a:r>
            <a:r>
              <a:rPr lang="pt-PT" b="1" dirty="0" err="1" smtClean="0"/>
              <a:t>import</a:t>
            </a:r>
            <a:r>
              <a:rPr lang="pt-PT" b="1" dirty="0" smtClean="0"/>
              <a:t> file (Faça o download do ficheiro importado)</a:t>
            </a:r>
          </a:p>
          <a:p>
            <a:pPr marL="365760" lvl="1" indent="-365760">
              <a:spcAft>
                <a:spcPts val="1200"/>
              </a:spcAft>
              <a:buFont typeface="+mj-lt"/>
              <a:buAutoNum type="arabicPeriod"/>
            </a:pPr>
            <a:r>
              <a:rPr lang="pt-PT" dirty="0" smtClean="0"/>
              <a:t>Renomeie e grave o ficheiro importado. O ficheiro importado abrirá em Excel no seu computador.</a:t>
            </a:r>
            <a:endParaRPr lang="pt-PT" dirty="0"/>
          </a:p>
        </p:txBody>
      </p:sp>
      <p:sp>
        <p:nvSpPr>
          <p:cNvPr id="11" name="Rounded Rectangle 10"/>
          <p:cNvSpPr/>
          <p:nvPr/>
        </p:nvSpPr>
        <p:spPr>
          <a:xfrm>
            <a:off x="7927976" y="2866976"/>
            <a:ext cx="381000" cy="2286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 rot="10800000">
            <a:off x="8308976" y="2824304"/>
            <a:ext cx="381000" cy="31699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800" y="5334000"/>
            <a:ext cx="8534400" cy="1250950"/>
          </a:xfrm>
          <a:prstGeom prst="rect">
            <a:avLst/>
          </a:prstGeom>
          <a:gradFill>
            <a:gsLst>
              <a:gs pos="0">
                <a:srgbClr val="FAF58E"/>
              </a:gs>
              <a:gs pos="100000">
                <a:srgbClr val="FCF9D8"/>
              </a:gs>
            </a:gsLst>
          </a:gra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7696200" cy="5334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1" indent="-365760">
              <a:spcAft>
                <a:spcPts val="1200"/>
              </a:spcAft>
              <a:buFont typeface="+mj-lt"/>
              <a:buAutoNum type="arabicPeriod" startAt="5"/>
            </a:pPr>
            <a:r>
              <a:rPr lang="pt-PT" sz="2000" dirty="0" smtClean="0"/>
              <a:t>Insira do dados de 4 províncias de amostra no seu ficheiro. Pode inserir qualquer informação que quiser – não precisa ser dados reais.</a:t>
            </a:r>
          </a:p>
          <a:p>
            <a:pPr marL="365760" lvl="1" indent="-365760">
              <a:spcAft>
                <a:spcPts val="1200"/>
              </a:spcAft>
              <a:buFont typeface="+mj-lt"/>
              <a:buAutoNum type="arabicPeriod" startAt="5"/>
            </a:pPr>
            <a:r>
              <a:rPr lang="pt-PT" sz="2000" dirty="0" smtClean="0"/>
              <a:t>Feche o ficheiro.</a:t>
            </a:r>
          </a:p>
          <a:p>
            <a:pPr marL="365760" lvl="1" indent="-365760">
              <a:spcAft>
                <a:spcPts val="1200"/>
              </a:spcAft>
              <a:buFont typeface="+mj-lt"/>
              <a:buAutoNum type="arabicPeriod" startAt="5"/>
            </a:pPr>
            <a:r>
              <a:rPr lang="pt-PT" sz="2000" dirty="0" smtClean="0"/>
              <a:t>Escolha </a:t>
            </a:r>
            <a:r>
              <a:rPr lang="pt-PT" sz="2000" b="1" dirty="0" smtClean="0"/>
              <a:t>Upload </a:t>
            </a:r>
            <a:r>
              <a:rPr lang="pt-PT" sz="2000" b="1" dirty="0" err="1" smtClean="0"/>
              <a:t>import</a:t>
            </a:r>
            <a:r>
              <a:rPr lang="pt-PT" sz="2000" b="1" dirty="0" smtClean="0"/>
              <a:t> file (Faça o upload do ficheiro importado)</a:t>
            </a:r>
            <a:r>
              <a:rPr lang="pt-PT" sz="2000" dirty="0" smtClean="0"/>
              <a:t>. A base de dados indicar-lhe-á se há problema com a importação. Corrija qualquer erro e tenta outra vez. </a:t>
            </a:r>
          </a:p>
          <a:p>
            <a:pPr marL="365760" lvl="1" indent="-365760">
              <a:buFont typeface="+mj-lt"/>
              <a:buAutoNum type="arabicPeriod" startAt="5"/>
            </a:pPr>
            <a:r>
              <a:rPr lang="pt-PT" sz="2000" dirty="0" smtClean="0"/>
              <a:t>Logo que o ficheiro for importado correctamente, clique </a:t>
            </a:r>
            <a:br>
              <a:rPr lang="pt-PT" sz="2000" dirty="0" smtClean="0"/>
            </a:br>
            <a:r>
              <a:rPr lang="pt-PT" sz="2000" b="1" dirty="0" err="1" smtClean="0"/>
              <a:t>Next</a:t>
            </a:r>
            <a:r>
              <a:rPr lang="pt-PT" sz="2000" b="1" dirty="0" smtClean="0"/>
              <a:t> (a seguir)</a:t>
            </a:r>
            <a:r>
              <a:rPr lang="pt-PT" sz="2000" dirty="0" smtClean="0"/>
              <a:t>. </a:t>
            </a:r>
          </a:p>
          <a:p>
            <a:pPr marL="457200" lvl="1" indent="-457200">
              <a:buNone/>
            </a:pPr>
            <a:r>
              <a:rPr lang="pt-PT" sz="2200" dirty="0" smtClean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5638800"/>
            <a:ext cx="6934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0">
              <a:spcAft>
                <a:spcPts val="600"/>
              </a:spcAft>
              <a:buNone/>
            </a:pPr>
            <a:r>
              <a:rPr lang="pt-PT" sz="1600" b="1" dirty="0" smtClean="0">
                <a:solidFill>
                  <a:srgbClr val="93232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Observação importante: </a:t>
            </a:r>
            <a:r>
              <a:rPr lang="pt-PT" sz="16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Porque o distrito é o nível de agregação, não existem valores de população necessários à nível provincial ou nacional.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Adicione dados nos níveis administrativos: Distritos</a:t>
            </a:r>
            <a:endParaRPr lang="pt-PT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365760" lvl="1" indent="-365760">
              <a:spcAft>
                <a:spcPts val="1200"/>
              </a:spcAft>
              <a:buFont typeface="+mj-lt"/>
              <a:buAutoNum type="arabicPeriod"/>
            </a:pPr>
            <a:r>
              <a:rPr lang="pt-PT" sz="2000" dirty="0" smtClean="0"/>
              <a:t>Número a importar: </a:t>
            </a:r>
            <a:r>
              <a:rPr lang="pt-PT" sz="2000" b="1" dirty="0" smtClean="0"/>
              <a:t>25</a:t>
            </a:r>
          </a:p>
          <a:p>
            <a:pPr marL="365760" lvl="1" indent="-365760">
              <a:spcAft>
                <a:spcPts val="1200"/>
              </a:spcAft>
              <a:buFont typeface="+mj-lt"/>
              <a:buAutoNum type="arabicPeriod"/>
            </a:pPr>
            <a:r>
              <a:rPr lang="pt-PT" sz="2000" dirty="0" smtClean="0"/>
              <a:t>Faça o </a:t>
            </a:r>
            <a:r>
              <a:rPr lang="pt-PT" sz="2000" i="1" dirty="0" smtClean="0"/>
              <a:t>download </a:t>
            </a:r>
            <a:r>
              <a:rPr lang="pt-PT" sz="2000" dirty="0" smtClean="0"/>
              <a:t>do ficheiro importado.</a:t>
            </a:r>
          </a:p>
          <a:p>
            <a:pPr marL="365760" lvl="1" indent="-365760">
              <a:spcAft>
                <a:spcPts val="1200"/>
              </a:spcAft>
              <a:buFont typeface="+mj-lt"/>
              <a:buAutoNum type="arabicPeriod"/>
            </a:pPr>
            <a:r>
              <a:rPr lang="pt-PT" sz="2000" dirty="0" smtClean="0"/>
              <a:t>Renomeie e grave o ficheiro importado. </a:t>
            </a:r>
            <a:br>
              <a:rPr lang="pt-PT" sz="2000" dirty="0" smtClean="0"/>
            </a:br>
            <a:r>
              <a:rPr lang="pt-PT" sz="2000" dirty="0" smtClean="0"/>
              <a:t>O ficheiro importado abrirá em Excel no seu computador.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7772400" cy="5334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1" indent="-365760">
              <a:spcAft>
                <a:spcPts val="600"/>
              </a:spcAft>
              <a:buFont typeface="+mj-lt"/>
              <a:buAutoNum type="arabicPeriod" startAt="5"/>
            </a:pPr>
            <a:r>
              <a:rPr lang="pt-PT" sz="2000" dirty="0" smtClean="0"/>
              <a:t>Insira os dados dos 25 distritos de amostra no seu ficheiro. Pode inserir qualquer informação que quiser – não precisa ser dados reais.</a:t>
            </a:r>
          </a:p>
          <a:p>
            <a:pPr marL="365760" lvl="1" indent="-365760">
              <a:spcAft>
                <a:spcPts val="600"/>
              </a:spcAft>
              <a:buFont typeface="+mj-lt"/>
              <a:buAutoNum type="arabicPeriod" startAt="5"/>
            </a:pPr>
            <a:r>
              <a:rPr lang="pt-PT" sz="2000" dirty="0" smtClean="0"/>
              <a:t>Feche o ficheiro. </a:t>
            </a:r>
          </a:p>
          <a:p>
            <a:pPr marL="365760" lvl="1" indent="-365760">
              <a:spcAft>
                <a:spcPts val="600"/>
              </a:spcAft>
              <a:buFont typeface="+mj-lt"/>
              <a:buAutoNum type="arabicPeriod" startAt="5"/>
            </a:pPr>
            <a:r>
              <a:rPr lang="pt-PT" sz="2000" dirty="0" smtClean="0"/>
              <a:t>Faça upload do ficheiro importado. A base de dados indicar-lhe-á se há problema com a importação. Corrija qualquer erro e tenta outra vez.  </a:t>
            </a:r>
          </a:p>
          <a:p>
            <a:pPr marL="365760" lvl="1" indent="-365760">
              <a:spcAft>
                <a:spcPts val="600"/>
              </a:spcAft>
              <a:buFont typeface="+mj-lt"/>
              <a:buAutoNum type="arabicPeriod" startAt="5"/>
            </a:pPr>
            <a:r>
              <a:rPr lang="pt-PT" sz="2000" dirty="0" smtClean="0"/>
              <a:t>Logo que o ficheiro for importado correctamente, clique </a:t>
            </a:r>
            <a:br>
              <a:rPr lang="pt-PT" sz="2000" dirty="0" smtClean="0"/>
            </a:br>
            <a:r>
              <a:rPr lang="pt-PT" sz="2000" b="1" dirty="0" err="1" smtClean="0"/>
              <a:t>Next</a:t>
            </a:r>
            <a:r>
              <a:rPr lang="pt-PT" sz="2000" b="1" dirty="0" smtClean="0"/>
              <a:t> (a seguir)</a:t>
            </a:r>
            <a:r>
              <a:rPr lang="pt-PT" sz="2000" dirty="0" smtClean="0"/>
              <a:t>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Adicione dados para os níveis administrativos: Aldeias</a:t>
            </a:r>
            <a:endParaRPr lang="pt-PT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457200" lvl="1" indent="-457200">
              <a:spcAft>
                <a:spcPts val="1800"/>
              </a:spcAft>
              <a:buFont typeface="+mj-lt"/>
              <a:buAutoNum type="arabicPeriod"/>
            </a:pPr>
            <a:r>
              <a:rPr lang="pt-PT" sz="2000" dirty="0" smtClean="0"/>
              <a:t>Crie importação num dos seus distritos</a:t>
            </a:r>
            <a:endParaRPr lang="pt-PT" sz="2000" b="1" dirty="0" smtClean="0"/>
          </a:p>
          <a:p>
            <a:pPr marL="457200" lvl="1" indent="-457200">
              <a:spcAft>
                <a:spcPts val="1800"/>
              </a:spcAft>
              <a:buFont typeface="+mj-lt"/>
              <a:buAutoNum type="arabicPeriod"/>
            </a:pPr>
            <a:r>
              <a:rPr lang="pt-PT" sz="2000" dirty="0" smtClean="0"/>
              <a:t>Número a importar: </a:t>
            </a:r>
            <a:r>
              <a:rPr lang="pt-PT" sz="2000" b="1" dirty="0" smtClean="0"/>
              <a:t>13</a:t>
            </a:r>
          </a:p>
          <a:p>
            <a:pPr marL="457200" lvl="1" indent="-457200">
              <a:spcAft>
                <a:spcPts val="1200"/>
              </a:spcAft>
              <a:buFont typeface="+mj-lt"/>
              <a:buAutoNum type="arabicPeriod"/>
            </a:pPr>
            <a:r>
              <a:rPr lang="pt-PT" sz="2000" dirty="0" smtClean="0"/>
              <a:t>Faça o </a:t>
            </a:r>
            <a:r>
              <a:rPr lang="pt-PT" sz="2000" i="1" dirty="0" smtClean="0"/>
              <a:t>download </a:t>
            </a:r>
            <a:r>
              <a:rPr lang="pt-PT" sz="2000" dirty="0" smtClean="0"/>
              <a:t>do ficheiro importado.</a:t>
            </a:r>
          </a:p>
          <a:p>
            <a:pPr marL="457200" lvl="1" indent="-457200">
              <a:spcAft>
                <a:spcPts val="1200"/>
              </a:spcAft>
              <a:buFont typeface="+mj-lt"/>
              <a:buAutoNum type="arabicPeriod"/>
            </a:pPr>
            <a:r>
              <a:rPr lang="pt-PT" sz="2000" dirty="0" smtClean="0"/>
              <a:t>Renomeie e grave o ficheiro importado. </a:t>
            </a:r>
            <a:br>
              <a:rPr lang="pt-PT" sz="2000" dirty="0" smtClean="0"/>
            </a:br>
            <a:r>
              <a:rPr lang="pt-PT" sz="2000" dirty="0" smtClean="0"/>
              <a:t>O ficheiro importado abrirá em Excel no seu computador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390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3267" y="5181600"/>
            <a:ext cx="8525256" cy="1403350"/>
          </a:xfrm>
          <a:prstGeom prst="rect">
            <a:avLst/>
          </a:prstGeom>
          <a:gradFill>
            <a:gsLst>
              <a:gs pos="0">
                <a:srgbClr val="FAF58E"/>
              </a:gs>
              <a:gs pos="100000">
                <a:srgbClr val="FCF9D8"/>
              </a:gs>
            </a:gsLst>
          </a:gra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457200" lvl="1" indent="-457200">
              <a:spcAft>
                <a:spcPts val="600"/>
              </a:spcAft>
              <a:buFont typeface="+mj-lt"/>
              <a:buAutoNum type="arabicPeriod" startAt="5"/>
            </a:pPr>
            <a:r>
              <a:rPr lang="pt-PT" sz="2000" dirty="0" smtClean="0"/>
              <a:t>Adicione a informação nas aldeias de amostra 13 da sua escolha no seu ficheiro. Pode </a:t>
            </a:r>
            <a:r>
              <a:rPr lang="pt-PT" sz="1900" dirty="0" smtClean="0"/>
              <a:t>inserir qualquer </a:t>
            </a:r>
            <a:r>
              <a:rPr lang="pt-PT" sz="2000" dirty="0" smtClean="0"/>
              <a:t>informação que quiser – não precisa ser dados reais.</a:t>
            </a:r>
          </a:p>
          <a:p>
            <a:pPr marL="457200" lvl="1" indent="-457200">
              <a:spcAft>
                <a:spcPts val="600"/>
              </a:spcAft>
              <a:buFont typeface="+mj-lt"/>
              <a:buAutoNum type="arabicPeriod" startAt="5"/>
            </a:pPr>
            <a:r>
              <a:rPr lang="pt-PT" sz="2000" dirty="0" smtClean="0"/>
              <a:t>Feche o ficheiro. </a:t>
            </a:r>
          </a:p>
          <a:p>
            <a:pPr marL="457200" lvl="1" indent="-457200">
              <a:spcAft>
                <a:spcPts val="600"/>
              </a:spcAft>
              <a:buFont typeface="+mj-lt"/>
              <a:buAutoNum type="arabicPeriod" startAt="5"/>
            </a:pPr>
            <a:r>
              <a:rPr lang="pt-PT" sz="2000" dirty="0" smtClean="0"/>
              <a:t>Faça upload do ficheiro importado. A base de dados indicar-lhe-á se há problema com a importação. Corrija qualquer erro e tenta outra vez.  </a:t>
            </a:r>
          </a:p>
          <a:p>
            <a:pPr marL="457200" lvl="1" indent="-457200">
              <a:spcAft>
                <a:spcPts val="600"/>
              </a:spcAft>
              <a:buFont typeface="+mj-lt"/>
              <a:buAutoNum type="arabicPeriod" startAt="5"/>
            </a:pPr>
            <a:r>
              <a:rPr lang="pt-PT" sz="2000" dirty="0" smtClean="0"/>
              <a:t>Logo que o ficheiro for importado correctamente, clique </a:t>
            </a:r>
            <a:br>
              <a:rPr lang="pt-PT" sz="2000" dirty="0" smtClean="0"/>
            </a:br>
            <a:r>
              <a:rPr lang="pt-PT" sz="2000" b="1" dirty="0" err="1" smtClean="0"/>
              <a:t>Next</a:t>
            </a:r>
            <a:r>
              <a:rPr lang="pt-PT" sz="2000" b="1" dirty="0" smtClean="0"/>
              <a:t> (a seguir)</a:t>
            </a:r>
            <a:r>
              <a:rPr lang="pt-PT" sz="2000" dirty="0" smtClean="0"/>
              <a:t>.</a:t>
            </a:r>
            <a:r>
              <a:rPr lang="en-US" sz="2000" dirty="0" smtClean="0"/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2120" y="5478896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0">
              <a:buNone/>
            </a:pPr>
            <a:r>
              <a:rPr lang="pt-PT" sz="1600" b="1" dirty="0" smtClean="0">
                <a:solidFill>
                  <a:srgbClr val="93232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Observação importante: </a:t>
            </a:r>
            <a:r>
              <a:rPr lang="pt-PT" sz="1600" b="1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Já que o distrito é o nível de agregação, todas as informações da população são necessárias e serão capitalizadas para preencher as informações sobre a população das Províncias e do País.</a:t>
            </a:r>
            <a:endParaRPr lang="pt-PT" sz="1600" b="1" dirty="0">
              <a:solidFill>
                <a:srgbClr val="17375D"/>
              </a:solidFill>
              <a:latin typeface="Segoe UI Semibold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33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pt-PT" dirty="0" smtClean="0"/>
              <a:t>O modelo foi desenvolvido num esforço de colaboração em 2013 entre os vários parceiros, incluindo:</a:t>
            </a:r>
          </a:p>
          <a:p>
            <a:pPr marL="800100" lvl="2" indent="-342900">
              <a:spcAft>
                <a:spcPts val="900"/>
              </a:spcAft>
              <a:buClr>
                <a:srgbClr val="3464A0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 smtClean="0">
                <a:latin typeface="Segoe UI Semibold" pitchFamily="34" charset="0"/>
                <a:ea typeface="MS PGothic" charset="0"/>
              </a:rPr>
              <a:t>OMS </a:t>
            </a:r>
            <a:r>
              <a:rPr lang="en-US" sz="2000" dirty="0">
                <a:latin typeface="Segoe UI Semibold" pitchFamily="34" charset="0"/>
                <a:ea typeface="MS PGothic" charset="0"/>
              </a:rPr>
              <a:t>HQ</a:t>
            </a:r>
          </a:p>
          <a:p>
            <a:pPr marL="800100" lvl="2" indent="-342900">
              <a:spcAft>
                <a:spcPts val="900"/>
              </a:spcAft>
              <a:buClr>
                <a:srgbClr val="3464A0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Segoe UI Semibold" pitchFamily="34" charset="0"/>
                <a:ea typeface="MS PGothic" charset="0"/>
              </a:rPr>
              <a:t>AFRO</a:t>
            </a:r>
          </a:p>
          <a:p>
            <a:pPr marL="800100" lvl="2" indent="-342900">
              <a:spcAft>
                <a:spcPts val="900"/>
              </a:spcAft>
              <a:buClr>
                <a:srgbClr val="3464A0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Segoe UI Semibold" pitchFamily="34" charset="0"/>
                <a:ea typeface="MS PGothic" charset="0"/>
              </a:rPr>
              <a:t>APOC</a:t>
            </a:r>
          </a:p>
          <a:p>
            <a:pPr marL="800100" lvl="2" indent="-342900">
              <a:spcAft>
                <a:spcPts val="900"/>
              </a:spcAft>
              <a:buClr>
                <a:srgbClr val="3464A0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Segoe UI Semibold" pitchFamily="34" charset="0"/>
                <a:ea typeface="MS PGothic" charset="0"/>
              </a:rPr>
              <a:t>SEARO			</a:t>
            </a:r>
          </a:p>
          <a:p>
            <a:pPr marL="800100" lvl="2" indent="-342900">
              <a:spcAft>
                <a:spcPts val="900"/>
              </a:spcAft>
              <a:buClr>
                <a:srgbClr val="3464A0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Segoe UI Semibold" pitchFamily="34" charset="0"/>
                <a:ea typeface="MS PGothic" charset="0"/>
              </a:rPr>
              <a:t>WPRO</a:t>
            </a:r>
          </a:p>
          <a:p>
            <a:pPr marL="800100" lvl="2" indent="-342900">
              <a:spcAft>
                <a:spcPts val="900"/>
              </a:spcAft>
              <a:buClr>
                <a:srgbClr val="3464A0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Segoe UI Semibold" pitchFamily="34" charset="0"/>
                <a:ea typeface="MS PGothic" charset="0"/>
              </a:rPr>
              <a:t>RTI/ENVISION</a:t>
            </a:r>
          </a:p>
          <a:p>
            <a:pPr marL="800100" lvl="2" indent="-342900">
              <a:spcAft>
                <a:spcPts val="900"/>
              </a:spcAft>
              <a:buClr>
                <a:srgbClr val="3464A0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Segoe UI Semibold" pitchFamily="34" charset="0"/>
                <a:ea typeface="MS PGothic" charset="0"/>
              </a:rPr>
              <a:t>CNTD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43400" y="3200400"/>
            <a:ext cx="3914192" cy="2067309"/>
          </a:xfrm>
          <a:prstGeom prst="rect">
            <a:avLst/>
          </a:prstGeom>
          <a:solidFill>
            <a:srgbClr val="066E9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182880" rIns="182880" bIns="0" rtlCol="0" anchor="t" anchorCtr="0"/>
          <a:lstStyle/>
          <a:p>
            <a:pPr marL="0" lvl="1">
              <a:spcBef>
                <a:spcPts val="400"/>
              </a:spcBef>
              <a:spcAft>
                <a:spcPts val="1800"/>
              </a:spcAft>
              <a:buClr>
                <a:schemeClr val="accent1"/>
              </a:buClr>
              <a:defRPr/>
            </a:pPr>
            <a:r>
              <a:rPr lang="pt-PT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Para garantir que a base de dados satisfaça as necessidades dos programas nacionais de DTN, os Ministérios da Saúde foram activamente envolvidos no processo de desenvolvimento.</a:t>
            </a:r>
            <a:r>
              <a:rPr lang="pt-PT" dirty="0" smtClean="0">
                <a:solidFill>
                  <a:srgbClr val="094D5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endParaRPr lang="pt-PT" dirty="0">
              <a:solidFill>
                <a:srgbClr val="094D5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5469" y="206613"/>
            <a:ext cx="5058931" cy="580787"/>
          </a:xfrm>
        </p:spPr>
        <p:txBody>
          <a:bodyPr/>
          <a:lstStyle/>
          <a:p>
            <a:r>
              <a:rPr lang="pt-PT" dirty="0" smtClean="0"/>
              <a:t>Parceiros e colaboradores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71331" y="42335"/>
            <a:ext cx="1143262" cy="307777"/>
          </a:xfrm>
        </p:spPr>
        <p:txBody>
          <a:bodyPr/>
          <a:lstStyle/>
          <a:p>
            <a:r>
              <a:rPr lang="pt-PT" dirty="0"/>
              <a:t>inicialização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1" indent="0">
              <a:spcAft>
                <a:spcPts val="600"/>
              </a:spcAft>
              <a:buNone/>
            </a:pPr>
            <a:r>
              <a:rPr lang="pt-PT" sz="2200" dirty="0" smtClean="0"/>
              <a:t>É importante fazer regularmente o </a:t>
            </a:r>
            <a:r>
              <a:rPr lang="pt-PT" sz="2200" i="1" dirty="0" err="1" smtClean="0"/>
              <a:t>back</a:t>
            </a:r>
            <a:r>
              <a:rPr lang="pt-PT" sz="2200" i="1" dirty="0" smtClean="0"/>
              <a:t> </a:t>
            </a:r>
            <a:r>
              <a:rPr lang="pt-PT" sz="2200" i="1" dirty="0" err="1" smtClean="0"/>
              <a:t>up</a:t>
            </a:r>
            <a:r>
              <a:rPr lang="pt-PT" sz="2200" dirty="0" smtClean="0"/>
              <a:t> dos seus ficheiros de base de dados. Deve </a:t>
            </a:r>
            <a:r>
              <a:rPr lang="pt-PT" sz="2200" dirty="0" smtClean="0">
                <a:latin typeface="Segoe UI Semibold" pitchFamily="34" charset="0"/>
              </a:rPr>
              <a:t>gravar regularmente o seu ficheiro num </a:t>
            </a:r>
            <a:r>
              <a:rPr lang="pt-PT" sz="2200" i="1" dirty="0" smtClean="0">
                <a:latin typeface="Segoe UI Semibold" pitchFamily="34" charset="0"/>
              </a:rPr>
              <a:t>drive</a:t>
            </a:r>
            <a:r>
              <a:rPr lang="pt-PT" sz="2200" dirty="0" smtClean="0">
                <a:latin typeface="Segoe UI Semibold" pitchFamily="34" charset="0"/>
              </a:rPr>
              <a:t> externo.</a:t>
            </a:r>
          </a:p>
          <a:p>
            <a:pPr marL="0" lvl="1" indent="0">
              <a:buNone/>
            </a:pPr>
            <a:endParaRPr lang="en-US" sz="24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69094"/>
            <a:ext cx="2971800" cy="516255"/>
          </a:xfrm>
        </p:spPr>
        <p:txBody>
          <a:bodyPr/>
          <a:lstStyle/>
          <a:p>
            <a:r>
              <a:rPr lang="pt-PT" dirty="0" smtClean="0"/>
              <a:t>Fazer o </a:t>
            </a:r>
            <a:r>
              <a:rPr lang="en-US" i="1" dirty="0" smtClean="0"/>
              <a:t>back up</a:t>
            </a:r>
            <a:endParaRPr lang="en-US" i="1" dirty="0"/>
          </a:p>
        </p:txBody>
      </p:sp>
      <p:sp>
        <p:nvSpPr>
          <p:cNvPr id="11" name="Rectangle 10"/>
          <p:cNvSpPr/>
          <p:nvPr/>
        </p:nvSpPr>
        <p:spPr>
          <a:xfrm>
            <a:off x="0" y="4191000"/>
            <a:ext cx="9144000" cy="2393950"/>
          </a:xfrm>
          <a:prstGeom prst="rect">
            <a:avLst/>
          </a:prstGeom>
          <a:gradFill>
            <a:gsLst>
              <a:gs pos="0">
                <a:srgbClr val="FAF58E"/>
              </a:gs>
              <a:gs pos="100000">
                <a:srgbClr val="FCF9D8"/>
              </a:gs>
            </a:gsLst>
          </a:gra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85800" y="4572000"/>
            <a:ext cx="76200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PT" sz="1700" b="1" dirty="0" smtClean="0">
                <a:solidFill>
                  <a:srgbClr val="93232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Observação importante: </a:t>
            </a:r>
            <a:r>
              <a:rPr lang="pt-PT" sz="17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 </a:t>
            </a:r>
            <a:r>
              <a:rPr lang="pt-BR" sz="17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 base de dados integrada das DTN</a:t>
            </a:r>
            <a:r>
              <a:rPr lang="pt-PT" sz="17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pt-PT" sz="17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grava automaticamente. </a:t>
            </a:r>
            <a:r>
              <a:rPr lang="pt-PT" sz="17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 fizer um erro grave, deve reverter à última versão aberta do seu ficheiro </a:t>
            </a:r>
            <a:r>
              <a:rPr lang="pt-PT" sz="1700" dirty="0" err="1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acessando</a:t>
            </a:r>
            <a:r>
              <a:rPr lang="pt-PT" sz="17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>
              <a:spcAft>
                <a:spcPts val="1200"/>
              </a:spcAft>
            </a:pPr>
            <a:r>
              <a:rPr lang="pt-PT" sz="1700" b="1" i="1" dirty="0" err="1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Main</a:t>
            </a:r>
            <a:r>
              <a:rPr lang="pt-PT" sz="1700" b="1" i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menu &gt; </a:t>
            </a:r>
            <a:r>
              <a:rPr lang="pt-PT" sz="1700" b="1" i="1" dirty="0" err="1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Settings</a:t>
            </a:r>
            <a:r>
              <a:rPr lang="pt-PT" sz="1700" b="1" i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&gt; </a:t>
            </a:r>
            <a:r>
              <a:rPr lang="pt-PT" sz="1700" b="1" i="1" dirty="0" err="1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Edit</a:t>
            </a:r>
            <a:r>
              <a:rPr lang="pt-PT" sz="1700" b="1" i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pt-PT" sz="1700" b="1" i="1" dirty="0" err="1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settings</a:t>
            </a:r>
            <a:r>
              <a:rPr lang="pt-PT" sz="1700" b="1" i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&gt; </a:t>
            </a:r>
            <a:r>
              <a:rPr lang="pt-PT" sz="1700" b="1" i="1" dirty="0" err="1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Database</a:t>
            </a:r>
            <a:r>
              <a:rPr lang="pt-PT" sz="1700" b="1" i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&gt; </a:t>
            </a:r>
            <a:r>
              <a:rPr lang="pt-PT" sz="1700" b="1" i="1" dirty="0" err="1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Restore</a:t>
            </a:r>
            <a:r>
              <a:rPr lang="pt-PT" sz="17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</a:t>
            </a:r>
          </a:p>
          <a:p>
            <a:r>
              <a:rPr lang="pt-PT" sz="17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Perderá quaisquer mudanças feitas após a abertura do ficheiro. </a:t>
            </a:r>
            <a:endParaRPr lang="pt-PT" sz="1700" dirty="0">
              <a:solidFill>
                <a:srgbClr val="17375D"/>
              </a:solidFill>
              <a:latin typeface="Segoe UI Semibold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44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71331" y="42335"/>
            <a:ext cx="1143262" cy="307777"/>
          </a:xfrm>
        </p:spPr>
        <p:txBody>
          <a:bodyPr/>
          <a:lstStyle/>
          <a:p>
            <a:r>
              <a:rPr lang="pt-PT" dirty="0"/>
              <a:t>inicialização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69094"/>
            <a:ext cx="2895600" cy="516255"/>
          </a:xfrm>
        </p:spPr>
        <p:txBody>
          <a:bodyPr/>
          <a:lstStyle/>
          <a:p>
            <a:r>
              <a:rPr lang="pt-PT" dirty="0" smtClean="0"/>
              <a:t>Documentação</a:t>
            </a:r>
            <a:endParaRPr lang="pt-PT" dirty="0"/>
          </a:p>
        </p:txBody>
      </p:sp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283152" y="914400"/>
            <a:ext cx="8305800" cy="5486400"/>
          </a:xfrm>
        </p:spPr>
        <p:txBody>
          <a:bodyPr>
            <a:noAutofit/>
          </a:bodyPr>
          <a:lstStyle/>
          <a:p>
            <a:pPr marL="0" lvl="1" indent="0">
              <a:spcAft>
                <a:spcPts val="1200"/>
              </a:spcAft>
              <a:buNone/>
            </a:pPr>
            <a:r>
              <a:rPr lang="pt-PT" sz="2000" dirty="0" smtClean="0"/>
              <a:t>É uma boa ideia manter um registo das seguintes informações sobre o seu </a:t>
            </a:r>
            <a:r>
              <a:rPr lang="pt-BR" sz="2000" dirty="0" smtClean="0"/>
              <a:t>A base de dados integrada das DTN</a:t>
            </a:r>
            <a:r>
              <a:rPr lang="pt-PT" sz="2000" dirty="0" smtClean="0"/>
              <a:t>: </a:t>
            </a:r>
            <a:endParaRPr lang="pt-PT" sz="2000" dirty="0" smtClean="0"/>
          </a:p>
          <a:p>
            <a:pPr>
              <a:spcAft>
                <a:spcPts val="600"/>
              </a:spcAft>
            </a:pPr>
            <a:r>
              <a:rPr lang="pt-PT" sz="1700" b="1" dirty="0" smtClean="0"/>
              <a:t>Nomes dos indivíduos </a:t>
            </a:r>
            <a:r>
              <a:rPr lang="pt-PT" sz="1700" dirty="0" smtClean="0"/>
              <a:t>envolvidos na compilação dos dados históricos armazenados na base de dados, incluindo o título e a organização</a:t>
            </a:r>
          </a:p>
          <a:p>
            <a:pPr>
              <a:spcAft>
                <a:spcPts val="600"/>
              </a:spcAft>
            </a:pPr>
            <a:r>
              <a:rPr lang="pt-PT" sz="1700" dirty="0" smtClean="0"/>
              <a:t>Fonte(s) primária(s) dos dados para os </a:t>
            </a:r>
            <a:r>
              <a:rPr lang="pt-PT" sz="1700" b="1" dirty="0" smtClean="0"/>
              <a:t>dados históricos de demografia</a:t>
            </a:r>
            <a:r>
              <a:rPr lang="pt-PT" sz="1700" dirty="0" smtClean="0"/>
              <a:t> inseridos na base de dados</a:t>
            </a:r>
          </a:p>
          <a:p>
            <a:pPr>
              <a:spcAft>
                <a:spcPts val="600"/>
              </a:spcAft>
            </a:pPr>
            <a:r>
              <a:rPr lang="pt-PT" sz="1700" dirty="0" smtClean="0"/>
              <a:t>Fonte(s) primária(s) dos dados para os </a:t>
            </a:r>
            <a:r>
              <a:rPr lang="pt-PT" sz="1700" b="1" dirty="0" smtClean="0"/>
              <a:t>dados históricos de distribuição de doenças </a:t>
            </a:r>
            <a:r>
              <a:rPr lang="pt-PT" sz="1700" dirty="0" smtClean="0"/>
              <a:t>inseridos na base de dados</a:t>
            </a:r>
          </a:p>
          <a:p>
            <a:pPr>
              <a:spcAft>
                <a:spcPts val="600"/>
              </a:spcAft>
            </a:pPr>
            <a:r>
              <a:rPr lang="pt-PT" sz="1700" dirty="0" smtClean="0"/>
              <a:t>Fonte(s) primária(s) dos dados para os </a:t>
            </a:r>
            <a:r>
              <a:rPr lang="pt-PT" sz="1700" b="1" dirty="0" smtClean="0"/>
              <a:t>dados históricos de pesquisa </a:t>
            </a:r>
            <a:r>
              <a:rPr lang="pt-PT" sz="1700" dirty="0" smtClean="0"/>
              <a:t>inseridos na base de dados</a:t>
            </a:r>
          </a:p>
          <a:p>
            <a:pPr>
              <a:spcAft>
                <a:spcPts val="600"/>
              </a:spcAft>
            </a:pPr>
            <a:r>
              <a:rPr lang="pt-PT" sz="1700" dirty="0" smtClean="0"/>
              <a:t>Fonte(s) primária(s) dos dados para os </a:t>
            </a:r>
            <a:r>
              <a:rPr lang="pt-PT" sz="1700" b="1" dirty="0" smtClean="0"/>
              <a:t>dados históricos de intervenção </a:t>
            </a:r>
            <a:r>
              <a:rPr lang="pt-PT" sz="1700" dirty="0" smtClean="0"/>
              <a:t>inseridos na base de dados</a:t>
            </a:r>
          </a:p>
          <a:p>
            <a:pPr>
              <a:spcAft>
                <a:spcPts val="600"/>
              </a:spcAft>
            </a:pPr>
            <a:r>
              <a:rPr lang="pt-PT" sz="1700" dirty="0" smtClean="0"/>
              <a:t>Fonte(s) primária(s) dos dados para os </a:t>
            </a:r>
            <a:r>
              <a:rPr lang="pt-PT" sz="1700" b="1" dirty="0" smtClean="0"/>
              <a:t>dados históricos de indicador de processo </a:t>
            </a:r>
            <a:r>
              <a:rPr lang="pt-PT" sz="1700" dirty="0" smtClean="0"/>
              <a:t>inseridos na base de dados</a:t>
            </a:r>
          </a:p>
          <a:p>
            <a:pPr>
              <a:spcAft>
                <a:spcPts val="600"/>
              </a:spcAft>
            </a:pPr>
            <a:r>
              <a:rPr lang="pt-PT" sz="1700" dirty="0" smtClean="0"/>
              <a:t>Notas sobre qualquer </a:t>
            </a:r>
            <a:r>
              <a:rPr lang="pt-PT" sz="1700" b="1" dirty="0" smtClean="0"/>
              <a:t>informação em falta</a:t>
            </a:r>
          </a:p>
          <a:p>
            <a:pPr>
              <a:spcAft>
                <a:spcPts val="1000"/>
              </a:spcAft>
            </a:pPr>
            <a:r>
              <a:rPr lang="pt-PT" sz="1700" dirty="0" smtClean="0"/>
              <a:t>Notas sobre </a:t>
            </a:r>
            <a:r>
              <a:rPr lang="pt-PT" sz="1700" b="1" dirty="0" smtClean="0"/>
              <a:t>suposições feitas</a:t>
            </a:r>
            <a:endParaRPr lang="pt-PT" sz="1700" dirty="0" smtClean="0">
              <a:latin typeface="Segoe UI Semibold" pitchFamily="34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pt-PT" sz="900" dirty="0" smtClean="0">
              <a:latin typeface="Segoe UI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2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Uma visão do instrumento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648200"/>
            <a:ext cx="6553200" cy="1447800"/>
          </a:xfrm>
        </p:spPr>
        <p:txBody>
          <a:bodyPr/>
          <a:lstStyle/>
          <a:p>
            <a:r>
              <a:rPr lang="pt-PT" dirty="0" smtClean="0"/>
              <a:t>Agora que já terminou a entrada nos dados de início, </a:t>
            </a:r>
            <a:br>
              <a:rPr lang="pt-PT" dirty="0" smtClean="0"/>
            </a:br>
            <a:r>
              <a:rPr lang="pt-PT" dirty="0" smtClean="0"/>
              <a:t>está pronto para iniciar a entrada nos dados do programa no instrumento.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391400" cy="4525963"/>
          </a:xfrm>
          <a:prstGeom prst="rect">
            <a:avLst/>
          </a:prstGeo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pt-PT" sz="2200" dirty="0" smtClean="0"/>
              <a:t>Existem três partes principais do </a:t>
            </a:r>
            <a:r>
              <a:rPr lang="pt-BR" sz="2200" dirty="0" smtClean="0"/>
              <a:t>A base de dados integrada das DTN</a:t>
            </a:r>
            <a:r>
              <a:rPr lang="pt-PT" sz="2200" dirty="0" smtClean="0"/>
              <a:t>:</a:t>
            </a:r>
            <a:endParaRPr lang="pt-PT" sz="2200" dirty="0" smtClean="0"/>
          </a:p>
          <a:p>
            <a:pPr marL="347472" lvl="1" indent="-342900" fontAlgn="base">
              <a:lnSpc>
                <a:spcPct val="90000"/>
              </a:lnSpc>
              <a:spcAft>
                <a:spcPts val="800"/>
              </a:spcAft>
              <a:buSzPct val="100000"/>
              <a:buFont typeface="Wingdings" charset="2"/>
              <a:buChar char="§"/>
              <a:defRPr/>
            </a:pPr>
            <a:r>
              <a:rPr lang="pt-PT" sz="2200" b="1" dirty="0" smtClean="0">
                <a:latin typeface="Segoe UI Semibold" pitchFamily="34" charset="0"/>
              </a:rPr>
              <a:t>O Menu Principal  </a:t>
            </a:r>
            <a:br>
              <a:rPr lang="pt-PT" sz="2200" b="1" dirty="0" smtClean="0">
                <a:latin typeface="Segoe UI Semibold" pitchFamily="34" charset="0"/>
              </a:rPr>
            </a:br>
            <a:r>
              <a:rPr lang="pt-PT" sz="2200" b="1" dirty="0" smtClean="0">
                <a:latin typeface="Segoe UI Semibold" pitchFamily="34" charset="0"/>
              </a:rPr>
              <a:t>na parte superior</a:t>
            </a:r>
          </a:p>
          <a:p>
            <a:pPr marL="347472" lvl="1" indent="-342900" fontAlgn="base">
              <a:lnSpc>
                <a:spcPct val="90000"/>
              </a:lnSpc>
              <a:spcAft>
                <a:spcPts val="800"/>
              </a:spcAft>
              <a:buSzPct val="100000"/>
              <a:buFont typeface="Wingdings" charset="2"/>
              <a:buChar char="§"/>
              <a:defRPr/>
            </a:pPr>
            <a:r>
              <a:rPr lang="pt-PT" sz="2200" b="1" dirty="0" smtClean="0">
                <a:latin typeface="Segoe UI Semibold" pitchFamily="34" charset="0"/>
              </a:rPr>
              <a:t>A Árvore de Localização</a:t>
            </a:r>
          </a:p>
          <a:p>
            <a:pPr marL="347472" lvl="1" indent="-342900" fontAlgn="base">
              <a:lnSpc>
                <a:spcPct val="90000"/>
              </a:lnSpc>
              <a:spcAft>
                <a:spcPts val="800"/>
              </a:spcAft>
              <a:buSzPct val="100000"/>
              <a:buFont typeface="Wingdings" charset="2"/>
              <a:buChar char="§"/>
              <a:defRPr/>
            </a:pPr>
            <a:r>
              <a:rPr lang="pt-PT" sz="2200" b="1" dirty="0" smtClean="0">
                <a:latin typeface="Segoe UI Semibold" pitchFamily="34" charset="0"/>
              </a:rPr>
              <a:t>O Painel de Actividade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69" y="206613"/>
            <a:ext cx="5313878" cy="580787"/>
          </a:xfrm>
        </p:spPr>
        <p:txBody>
          <a:bodyPr/>
          <a:lstStyle/>
          <a:p>
            <a:r>
              <a:rPr lang="pt-PT" dirty="0" smtClean="0"/>
              <a:t>Uma visão do instrumento</a:t>
            </a:r>
            <a:endParaRPr lang="pt-PT" dirty="0"/>
          </a:p>
        </p:txBody>
      </p:sp>
      <p:pic>
        <p:nvPicPr>
          <p:cNvPr id="4" name="Picture 3" descr="53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" t="2405" r="48620" b="51179"/>
          <a:stretch/>
        </p:blipFill>
        <p:spPr>
          <a:xfrm>
            <a:off x="4724400" y="1905000"/>
            <a:ext cx="3846649" cy="2929736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65000"/>
                <a:alpha val="4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71331" y="42335"/>
            <a:ext cx="2360711" cy="307777"/>
          </a:xfrm>
        </p:spPr>
        <p:txBody>
          <a:bodyPr/>
          <a:lstStyle/>
          <a:p>
            <a:r>
              <a:rPr smtClean="0"/>
              <a:t>uma visão do instrumento</a:t>
            </a:r>
            <a:endParaRPr lang="en-US" dirty="0">
              <a:solidFill>
                <a:srgbClr val="DCE6F2"/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685800" y="1066800"/>
            <a:ext cx="7848600" cy="4525963"/>
          </a:xfrm>
        </p:spPr>
        <p:txBody>
          <a:bodyPr/>
          <a:lstStyle/>
          <a:p>
            <a:pPr>
              <a:spcAft>
                <a:spcPts val="1200"/>
              </a:spcAft>
              <a:buNone/>
            </a:pPr>
            <a:r>
              <a:rPr lang="pt-PT" dirty="0" smtClean="0"/>
              <a:t>O Menu Principal tem seis funções:</a:t>
            </a:r>
          </a:p>
          <a:p>
            <a:pPr marL="525780" lvl="1" indent="-342900" fontAlgn="base">
              <a:lnSpc>
                <a:spcPct val="90000"/>
              </a:lnSpc>
              <a:spcAft>
                <a:spcPts val="800"/>
              </a:spcAft>
              <a:buSzPct val="100000"/>
              <a:buFont typeface="Wingdings" charset="2"/>
              <a:buChar char="§"/>
              <a:defRPr/>
            </a:pPr>
            <a:r>
              <a:rPr lang="pt-PT" sz="2200" b="1" dirty="0" smtClean="0">
                <a:latin typeface="Segoe UI Semibold" pitchFamily="34" charset="0"/>
              </a:rPr>
              <a:t>Ficheiro</a:t>
            </a:r>
          </a:p>
          <a:p>
            <a:pPr marL="525780" lvl="1" indent="-342900" fontAlgn="base">
              <a:lnSpc>
                <a:spcPct val="90000"/>
              </a:lnSpc>
              <a:spcAft>
                <a:spcPts val="800"/>
              </a:spcAft>
              <a:buSzPct val="100000"/>
              <a:buFont typeface="Wingdings" charset="2"/>
              <a:buChar char="§"/>
              <a:defRPr/>
            </a:pPr>
            <a:r>
              <a:rPr lang="pt-PT" sz="2200" b="1" dirty="0" smtClean="0">
                <a:latin typeface="Segoe UI Semibold" pitchFamily="34" charset="0"/>
              </a:rPr>
              <a:t>Configurações</a:t>
            </a:r>
          </a:p>
          <a:p>
            <a:pPr marL="525780" lvl="1" indent="-342900" fontAlgn="base">
              <a:lnSpc>
                <a:spcPct val="90000"/>
              </a:lnSpc>
              <a:spcAft>
                <a:spcPts val="800"/>
              </a:spcAft>
              <a:buSzPct val="100000"/>
              <a:buFont typeface="Wingdings" charset="2"/>
              <a:buChar char="§"/>
              <a:defRPr/>
            </a:pPr>
            <a:r>
              <a:rPr lang="pt-PT" sz="2200" b="1" dirty="0" smtClean="0">
                <a:latin typeface="Segoe UI Semibold" pitchFamily="34" charset="0"/>
              </a:rPr>
              <a:t>Unidades Administrativas</a:t>
            </a:r>
          </a:p>
          <a:p>
            <a:pPr marL="525780" lvl="1" indent="-342900" fontAlgn="base">
              <a:lnSpc>
                <a:spcPct val="90000"/>
              </a:lnSpc>
              <a:spcAft>
                <a:spcPts val="800"/>
              </a:spcAft>
              <a:buSzPct val="100000"/>
              <a:buFont typeface="Wingdings" charset="2"/>
              <a:buChar char="§"/>
              <a:defRPr/>
            </a:pPr>
            <a:r>
              <a:rPr lang="pt-PT" sz="2200" b="1" dirty="0" smtClean="0">
                <a:latin typeface="Segoe UI Semibold" pitchFamily="34" charset="0"/>
              </a:rPr>
              <a:t>Importação</a:t>
            </a:r>
          </a:p>
          <a:p>
            <a:pPr marL="525780" lvl="1" indent="-342900" fontAlgn="base">
              <a:lnSpc>
                <a:spcPct val="90000"/>
              </a:lnSpc>
              <a:spcAft>
                <a:spcPts val="800"/>
              </a:spcAft>
              <a:buSzPct val="100000"/>
              <a:buFont typeface="Wingdings" charset="2"/>
              <a:buChar char="§"/>
              <a:defRPr/>
            </a:pPr>
            <a:r>
              <a:rPr lang="pt-PT" sz="2200" b="1" dirty="0" smtClean="0">
                <a:latin typeface="Segoe UI Semibold" pitchFamily="34" charset="0"/>
              </a:rPr>
              <a:t>Relatórios</a:t>
            </a:r>
          </a:p>
          <a:p>
            <a:pPr marL="525780" lvl="1" indent="-342900" fontAlgn="base">
              <a:lnSpc>
                <a:spcPct val="90000"/>
              </a:lnSpc>
              <a:spcAft>
                <a:spcPts val="800"/>
              </a:spcAft>
              <a:buSzPct val="100000"/>
              <a:buFont typeface="Wingdings" charset="2"/>
              <a:buChar char="§"/>
              <a:defRPr/>
            </a:pPr>
            <a:r>
              <a:rPr lang="pt-PT" sz="2200" b="1" dirty="0" smtClean="0">
                <a:latin typeface="Segoe UI Semibold" pitchFamily="34" charset="0"/>
              </a:rPr>
              <a:t>Ajuda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69094"/>
            <a:ext cx="3276600" cy="516255"/>
          </a:xfrm>
        </p:spPr>
        <p:txBody>
          <a:bodyPr/>
          <a:lstStyle/>
          <a:p>
            <a:r>
              <a:rPr lang="en-US" dirty="0" smtClean="0"/>
              <a:t>O Menu Principal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71331" y="42335"/>
            <a:ext cx="3790653" cy="307777"/>
          </a:xfrm>
        </p:spPr>
        <p:txBody>
          <a:bodyPr/>
          <a:lstStyle/>
          <a:p>
            <a:r>
              <a:rPr lang="pt-PT" dirty="0" smtClean="0"/>
              <a:t>um</a:t>
            </a:r>
            <a:r>
              <a:rPr lang="pt-PT" dirty="0" smtClean="0">
                <a:solidFill>
                  <a:srgbClr val="DCE6F2"/>
                </a:solidFill>
              </a:rPr>
              <a:t>a visão do instrumento: menu principal</a:t>
            </a:r>
            <a:endParaRPr lang="pt-PT" dirty="0">
              <a:solidFill>
                <a:srgbClr val="DCE6F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066800"/>
            <a:ext cx="7848600" cy="4525963"/>
          </a:xfrm>
        </p:spPr>
        <p:txBody>
          <a:bodyPr/>
          <a:lstStyle/>
          <a:p>
            <a:pPr>
              <a:spcAft>
                <a:spcPts val="1200"/>
              </a:spcAft>
              <a:buNone/>
            </a:pPr>
            <a:r>
              <a:rPr lang="pt-PT" dirty="0" smtClean="0"/>
              <a:t>A partir do menu Ficheiro, pode realizar as seguintes acções:</a:t>
            </a:r>
          </a:p>
          <a:p>
            <a:pPr marL="525780">
              <a:spcAft>
                <a:spcPts val="600"/>
              </a:spcAft>
              <a:buSzPct val="100000"/>
              <a:buFont typeface="Wingdings" charset="2"/>
              <a:buChar char="§"/>
            </a:pPr>
            <a:r>
              <a:rPr lang="pt-PT" dirty="0" smtClean="0">
                <a:latin typeface="Segoe UI Semibold" pitchFamily="34" charset="0"/>
              </a:rPr>
              <a:t>Iniciar um novo ficheiro</a:t>
            </a:r>
          </a:p>
          <a:p>
            <a:pPr marL="525780">
              <a:spcAft>
                <a:spcPts val="600"/>
              </a:spcAft>
              <a:buSzPct val="100000"/>
              <a:buFont typeface="Wingdings" charset="2"/>
              <a:buChar char="§"/>
            </a:pPr>
            <a:r>
              <a:rPr lang="pt-PT" dirty="0" smtClean="0">
                <a:latin typeface="Segoe UI Semibold" pitchFamily="34" charset="0"/>
              </a:rPr>
              <a:t>Abrir um ficheiro existente </a:t>
            </a:r>
          </a:p>
          <a:p>
            <a:pPr marL="525780">
              <a:spcAft>
                <a:spcPts val="600"/>
              </a:spcAft>
              <a:buSzPct val="100000"/>
              <a:buFont typeface="Wingdings" charset="2"/>
              <a:buChar char="§"/>
            </a:pPr>
            <a:r>
              <a:rPr lang="pt-PT" dirty="0" smtClean="0">
                <a:latin typeface="Segoe UI Semibold" pitchFamily="34" charset="0"/>
              </a:rPr>
              <a:t>Sair do seu </a:t>
            </a:r>
            <a:r>
              <a:rPr lang="pt-BR" dirty="0" smtClean="0">
                <a:latin typeface="Segoe UI Semibold" pitchFamily="34" charset="0"/>
              </a:rPr>
              <a:t>A base de dados integrada das DTN</a:t>
            </a:r>
            <a:endParaRPr lang="pt-PT" dirty="0">
              <a:latin typeface="Segoe UI Semibold" pitchFamily="34" charset="0"/>
            </a:endParaRPr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152400" y="369094"/>
            <a:ext cx="1828800" cy="516255"/>
          </a:xfrm>
        </p:spPr>
        <p:txBody>
          <a:bodyPr/>
          <a:lstStyle/>
          <a:p>
            <a:r>
              <a:rPr lang="pt-PT" sz="2600" dirty="0" smtClean="0">
                <a:solidFill>
                  <a:srgbClr val="066E9F"/>
                </a:solidFill>
              </a:rPr>
              <a:t>Ficheiro</a:t>
            </a:r>
            <a:endParaRPr lang="pt-PT" sz="2600" dirty="0">
              <a:solidFill>
                <a:srgbClr val="066E9F"/>
              </a:solidFill>
            </a:endParaRPr>
          </a:p>
        </p:txBody>
      </p:sp>
      <p:sp>
        <p:nvSpPr>
          <p:cNvPr id="16" name="Round Single Corner Rectangle 15"/>
          <p:cNvSpPr/>
          <p:nvPr/>
        </p:nvSpPr>
        <p:spPr>
          <a:xfrm>
            <a:off x="0" y="3505200"/>
            <a:ext cx="8382000" cy="3073400"/>
          </a:xfrm>
          <a:prstGeom prst="round1Rect">
            <a:avLst/>
          </a:prstGeom>
          <a:solidFill>
            <a:srgbClr val="DCE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4800" y="3704936"/>
            <a:ext cx="78486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PT" sz="1700" b="1" dirty="0" smtClean="0">
                <a:solidFill>
                  <a:srgbClr val="066E9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Dicas rápidas:</a:t>
            </a:r>
          </a:p>
          <a:p>
            <a:pPr>
              <a:spcAft>
                <a:spcPts val="1200"/>
              </a:spcAft>
            </a:pPr>
            <a:r>
              <a:rPr lang="pt-PT" sz="17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Existente: </a:t>
            </a:r>
            <a:r>
              <a:rPr lang="pt-PT" sz="17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Pode utilizar o X vermelho em cima, direito para sair do seu programa a qualquer momento.</a:t>
            </a:r>
          </a:p>
          <a:p>
            <a:pPr>
              <a:spcAft>
                <a:spcPts val="1200"/>
              </a:spcAft>
            </a:pPr>
            <a:r>
              <a:rPr lang="pt-PT" sz="17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Gravar: </a:t>
            </a:r>
            <a:r>
              <a:rPr lang="pt-PT" sz="17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Não precisa gravar o seu ficheiro. O seu ficheiro de base de dados actualiza-se em tempo real,  o que significa que quaisquer mudanças feitas são automaticamente gravadas.</a:t>
            </a:r>
          </a:p>
          <a:p>
            <a:pPr>
              <a:spcAft>
                <a:spcPts val="600"/>
              </a:spcAft>
            </a:pPr>
            <a:r>
              <a:rPr lang="pt-PT" sz="17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Abrir um novo ficheiro: </a:t>
            </a:r>
            <a:r>
              <a:rPr lang="pt-PT" sz="17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 escolher iniciar um novo ficheiro ou abrir um ficheiro existente, o ficheiro no qual está a trabalhar fechará automaticamente.</a:t>
            </a:r>
          </a:p>
          <a:p>
            <a:endParaRPr lang="en-US" sz="1700" dirty="0">
              <a:solidFill>
                <a:srgbClr val="17375D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 txBox="1">
            <a:spLocks/>
          </p:cNvSpPr>
          <p:nvPr/>
        </p:nvSpPr>
        <p:spPr>
          <a:xfrm>
            <a:off x="685800" y="1066800"/>
            <a:ext cx="6934200" cy="3962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spcAft>
                <a:spcPts val="1200"/>
              </a:spcAft>
              <a:buClr>
                <a:srgbClr val="066E9F"/>
              </a:buClr>
              <a:buSzPct val="120000"/>
            </a:pPr>
            <a:r>
              <a:rPr kumimoji="0" lang="pt-PT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A opção </a:t>
            </a:r>
            <a:r>
              <a:rPr kumimoji="0" lang="pt-PT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Editar as configurações </a:t>
            </a:r>
            <a:r>
              <a:rPr lang="pt-PT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permite-lhe</a:t>
            </a:r>
            <a:r>
              <a:rPr kumimoji="0" lang="pt-PT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marL="64008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66E9F"/>
              </a:buClr>
              <a:buSzPct val="100000"/>
              <a:buFont typeface="Wingdings" charset="2"/>
              <a:buChar char="§"/>
              <a:tabLst/>
              <a:defRPr/>
            </a:pPr>
            <a:r>
              <a:rPr lang="pt-PT" sz="22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Editar as configurações. </a:t>
            </a:r>
            <a:br>
              <a:rPr lang="pt-PT" sz="22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pt-PT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Pode mudar as configurações do país, doenças seleccionadas e utilizadores. Pode também criar uma cópia do </a:t>
            </a:r>
            <a:r>
              <a:rPr lang="pt-PT" sz="2200" dirty="0" err="1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</a:t>
            </a:r>
            <a:r>
              <a:rPr lang="pt-PT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erro a partir do seu ficheiro e restaurar a sua base de dados da cópia de backup gravada no último acesso. </a:t>
            </a:r>
            <a:endParaRPr lang="pt-PT" sz="2200" dirty="0" smtClean="0">
              <a:solidFill>
                <a:srgbClr val="17375D"/>
              </a:solidFill>
              <a:latin typeface="Segoe UI Semibold" pitchFamily="34" charset="0"/>
              <a:ea typeface="Segoe UI" pitchFamily="34" charset="0"/>
              <a:cs typeface="Segoe UI" pitchFamily="34" charset="0"/>
            </a:endParaRPr>
          </a:p>
          <a:p>
            <a:pPr marL="640080" indent="-342900">
              <a:spcBef>
                <a:spcPct val="20000"/>
              </a:spcBef>
              <a:buClr>
                <a:srgbClr val="066E9F"/>
              </a:buClr>
              <a:buSzPct val="100000"/>
              <a:buFont typeface="Wingdings" charset="2"/>
              <a:buChar char="§"/>
              <a:defRPr/>
            </a:pPr>
            <a:r>
              <a:rPr lang="pt-PT" sz="22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Estatística do país. </a:t>
            </a:r>
            <a:r>
              <a:rPr lang="pt-PT" sz="22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/>
            </a:r>
            <a:br>
              <a:rPr lang="pt-PT" sz="22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</a:br>
            <a:r>
              <a:rPr lang="pt-PT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Insira a estatística sobre a idade da população do seu país. </a:t>
            </a:r>
          </a:p>
          <a:p>
            <a:pPr marL="640080" lvl="1">
              <a:spcAft>
                <a:spcPts val="1200"/>
              </a:spcAft>
              <a:buClr>
                <a:srgbClr val="066E9F"/>
              </a:buClr>
              <a:buSzPct val="120000"/>
            </a:pPr>
            <a:endParaRPr kumimoji="0" lang="en-US" sz="2200" i="0" u="none" strike="noStrike" kern="1200" cap="none" spc="0" normalizeH="0" noProof="0" dirty="0" smtClean="0">
              <a:ln>
                <a:noFill/>
              </a:ln>
              <a:solidFill>
                <a:srgbClr val="17375D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64008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66E9F"/>
              </a:buClr>
              <a:buSzPct val="120000"/>
              <a:buFont typeface="Segoe UI" pitchFamily="34" charset="0"/>
              <a:buChar char="◦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7375D"/>
              </a:solidFill>
              <a:effectLst/>
              <a:uLnTx/>
              <a:uFillTx/>
              <a:latin typeface="Segoe UI Semibold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71331" y="42335"/>
            <a:ext cx="3790653" cy="307777"/>
          </a:xfrm>
        </p:spPr>
        <p:txBody>
          <a:bodyPr/>
          <a:lstStyle/>
          <a:p>
            <a:r>
              <a:rPr lang="pt-BR" dirty="0"/>
              <a:t>uma visão do instrumento: menu principal</a:t>
            </a:r>
          </a:p>
        </p:txBody>
      </p:sp>
      <p:sp>
        <p:nvSpPr>
          <p:cNvPr id="27" name="Title 20"/>
          <p:cNvSpPr>
            <a:spLocks noGrp="1"/>
          </p:cNvSpPr>
          <p:nvPr>
            <p:ph type="title"/>
          </p:nvPr>
        </p:nvSpPr>
        <p:spPr>
          <a:xfrm>
            <a:off x="152400" y="369094"/>
            <a:ext cx="2819400" cy="516255"/>
          </a:xfrm>
        </p:spPr>
        <p:txBody>
          <a:bodyPr/>
          <a:lstStyle/>
          <a:p>
            <a:r>
              <a:rPr lang="pt-PT" dirty="0" smtClean="0"/>
              <a:t>Configurações</a:t>
            </a:r>
            <a:endParaRPr lang="pt-PT" sz="2600" dirty="0">
              <a:solidFill>
                <a:srgbClr val="066E9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 txBox="1">
            <a:spLocks/>
          </p:cNvSpPr>
          <p:nvPr/>
        </p:nvSpPr>
        <p:spPr>
          <a:xfrm>
            <a:off x="685800" y="1066800"/>
            <a:ext cx="7620000" cy="3962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spcAft>
                <a:spcPts val="1200"/>
              </a:spcAft>
              <a:buClr>
                <a:srgbClr val="066E9F"/>
              </a:buClr>
              <a:buSzPct val="120000"/>
            </a:pPr>
            <a:r>
              <a:rPr lang="pt-PT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 opção </a:t>
            </a:r>
            <a:r>
              <a:rPr lang="pt-PT" sz="22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Editar as configurações </a:t>
            </a:r>
            <a:r>
              <a:rPr lang="pt-PT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permite-lhe </a:t>
            </a:r>
            <a:r>
              <a:rPr kumimoji="0" lang="pt-PT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marL="64008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66E9F"/>
              </a:buClr>
              <a:buSzPct val="100000"/>
              <a:buFont typeface="Wingdings" charset="2"/>
              <a:buChar char="§"/>
              <a:tabLst/>
              <a:defRPr/>
            </a:pPr>
            <a:r>
              <a:rPr lang="pt-PT" sz="20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Mudar as configurações do país e as doenças</a:t>
            </a:r>
            <a:r>
              <a:rPr lang="pt-PT" sz="20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.</a:t>
            </a:r>
            <a:br>
              <a:rPr lang="pt-PT" sz="20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</a:br>
            <a:r>
              <a:rPr lang="pt-PT" sz="20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Estas primeiras duas tabelas são do </a:t>
            </a:r>
            <a:r>
              <a:rPr lang="pt-PT" sz="2000" i="1" dirty="0" err="1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set</a:t>
            </a:r>
            <a:r>
              <a:rPr lang="pt-PT" sz="2000" i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pt-PT" sz="2000" i="1" dirty="0" err="1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up</a:t>
            </a:r>
            <a:r>
              <a:rPr lang="pt-PT" sz="2000" i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pt-PT" sz="2000" i="1" dirty="0" err="1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wizard</a:t>
            </a:r>
            <a:r>
              <a:rPr lang="pt-PT" sz="2000" i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pt-PT" sz="20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 funcionam da mesma forma que na primeira vez em que iniciou um novo ficheiro.</a:t>
            </a:r>
            <a:endParaRPr lang="pt-PT" sz="2000" dirty="0" smtClean="0">
              <a:solidFill>
                <a:srgbClr val="17375D"/>
              </a:solidFill>
              <a:latin typeface="Segoe UI Semibold" pitchFamily="34" charset="0"/>
              <a:ea typeface="Segoe UI" pitchFamily="34" charset="0"/>
              <a:cs typeface="Segoe UI" pitchFamily="34" charset="0"/>
            </a:endParaRPr>
          </a:p>
          <a:p>
            <a:pPr marL="640080" indent="-342900">
              <a:spcBef>
                <a:spcPct val="20000"/>
              </a:spcBef>
              <a:buClr>
                <a:srgbClr val="066E9F"/>
              </a:buClr>
              <a:buSzPct val="100000"/>
              <a:buFont typeface="Wingdings" charset="2"/>
              <a:buChar char="§"/>
              <a:defRPr/>
            </a:pPr>
            <a:r>
              <a:rPr lang="pt-PT" sz="20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Editar os utilizadores. </a:t>
            </a:r>
            <a:r>
              <a:rPr lang="pt-PT" sz="20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/>
            </a:r>
            <a:br>
              <a:rPr lang="pt-PT" sz="20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</a:br>
            <a:r>
              <a:rPr lang="pt-PT" sz="20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Existem três tipos de utilizadores no Modelo </a:t>
            </a:r>
            <a:r>
              <a:rPr lang="pt-PT" sz="2000" dirty="0" err="1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ed</a:t>
            </a:r>
            <a:r>
              <a:rPr lang="pt-PT" sz="20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Base de Dados Nacional.</a:t>
            </a:r>
          </a:p>
          <a:p>
            <a:pPr marL="640080" lvl="1">
              <a:spcAft>
                <a:spcPts val="1200"/>
              </a:spcAft>
              <a:buClr>
                <a:srgbClr val="066E9F"/>
              </a:buClr>
              <a:buSzPct val="120000"/>
            </a:pPr>
            <a:endParaRPr kumimoji="0" lang="en-US" sz="2200" i="0" u="none" strike="noStrike" kern="1200" cap="none" spc="0" normalizeH="0" noProof="0" dirty="0" smtClean="0">
              <a:ln>
                <a:noFill/>
              </a:ln>
              <a:solidFill>
                <a:srgbClr val="17375D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64008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66E9F"/>
              </a:buClr>
              <a:buSzPct val="120000"/>
              <a:buFont typeface="Segoe UI" pitchFamily="34" charset="0"/>
              <a:buChar char="◦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7375D"/>
              </a:solidFill>
              <a:effectLst/>
              <a:uLnTx/>
              <a:uFillTx/>
              <a:latin typeface="Segoe UI Semibold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71331" y="42335"/>
            <a:ext cx="3790653" cy="307777"/>
          </a:xfrm>
        </p:spPr>
        <p:txBody>
          <a:bodyPr/>
          <a:lstStyle/>
          <a:p>
            <a:r>
              <a:rPr lang="pt-BR" dirty="0"/>
              <a:t>uma visão do instrumento: menu principal</a:t>
            </a:r>
          </a:p>
        </p:txBody>
      </p:sp>
      <p:sp>
        <p:nvSpPr>
          <p:cNvPr id="27" name="Title 20"/>
          <p:cNvSpPr>
            <a:spLocks noGrp="1"/>
          </p:cNvSpPr>
          <p:nvPr>
            <p:ph type="title"/>
          </p:nvPr>
        </p:nvSpPr>
        <p:spPr>
          <a:xfrm>
            <a:off x="152400" y="369094"/>
            <a:ext cx="2819400" cy="516255"/>
          </a:xfrm>
        </p:spPr>
        <p:txBody>
          <a:bodyPr/>
          <a:lstStyle/>
          <a:p>
            <a:r>
              <a:rPr lang="pt-PT" dirty="0" smtClean="0"/>
              <a:t>Configurações</a:t>
            </a:r>
            <a:endParaRPr lang="en-US" sz="2600" dirty="0">
              <a:solidFill>
                <a:srgbClr val="066E9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4670223"/>
            <a:ext cx="9144000" cy="1905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7964" y="4441623"/>
            <a:ext cx="3581400" cy="1904999"/>
          </a:xfrm>
          <a:prstGeom prst="rect">
            <a:avLst/>
          </a:prstGeom>
          <a:solidFill>
            <a:srgbClr val="066E9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182880" rIns="182880" bIns="0" rtlCol="0" anchor="t" anchorCtr="0"/>
          <a:lstStyle/>
          <a:p>
            <a:pPr marL="0" lvl="1">
              <a:spcAft>
                <a:spcPts val="600"/>
              </a:spcAft>
              <a:buSzPct val="110000"/>
            </a:pPr>
            <a:r>
              <a:rPr lang="pt-PT" sz="17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Administradores</a:t>
            </a:r>
          </a:p>
          <a:p>
            <a:pPr marL="182880" lvl="1" indent="-182880">
              <a:spcAft>
                <a:spcPts val="300"/>
              </a:spcAft>
              <a:buSzPct val="110000"/>
              <a:buFont typeface="Arial" pitchFamily="34" charset="0"/>
              <a:buChar char="•"/>
            </a:pPr>
            <a:r>
              <a:rPr lang="pt-PT" sz="13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Editar as configurações do país</a:t>
            </a:r>
          </a:p>
          <a:p>
            <a:pPr marL="182880" lvl="1" indent="-182880">
              <a:spcAft>
                <a:spcPts val="300"/>
              </a:spcAft>
              <a:buSzPct val="110000"/>
              <a:buFont typeface="Arial" pitchFamily="34" charset="0"/>
              <a:buChar char="•"/>
            </a:pPr>
            <a:r>
              <a:rPr lang="pt-PT" sz="13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Adicionar doenças</a:t>
            </a:r>
          </a:p>
          <a:p>
            <a:pPr marL="182880" lvl="1" indent="-182880">
              <a:spcAft>
                <a:spcPts val="300"/>
              </a:spcAft>
              <a:buSzPct val="110000"/>
              <a:buFont typeface="Arial" pitchFamily="34" charset="0"/>
              <a:buChar char="•"/>
            </a:pPr>
            <a:r>
              <a:rPr lang="pt-PT" sz="13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Visualizar, adicionar editar utilizadores</a:t>
            </a:r>
          </a:p>
          <a:p>
            <a:pPr marL="182880" lvl="1" indent="-182880">
              <a:spcAft>
                <a:spcPts val="300"/>
              </a:spcAft>
              <a:buSzPct val="110000"/>
              <a:buFont typeface="Arial" pitchFamily="34" charset="0"/>
              <a:buChar char="•"/>
            </a:pPr>
            <a:r>
              <a:rPr lang="pt-PT" sz="13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Visualizar, adicionar e editar dados</a:t>
            </a:r>
          </a:p>
          <a:p>
            <a:pPr marL="182880" lvl="1" indent="-182880">
              <a:spcAft>
                <a:spcPts val="300"/>
              </a:spcAft>
              <a:buSzPct val="110000"/>
              <a:buFont typeface="Arial" pitchFamily="34" charset="0"/>
              <a:buChar char="•"/>
            </a:pPr>
            <a:r>
              <a:rPr lang="pt-PT" sz="13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Executar relatórios</a:t>
            </a:r>
            <a:endParaRPr lang="pt-PT" sz="13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091382" y="4441624"/>
            <a:ext cx="2286000" cy="1905000"/>
          </a:xfrm>
          <a:prstGeom prst="rect">
            <a:avLst/>
          </a:prstGeom>
          <a:solidFill>
            <a:srgbClr val="066E9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182880" rIns="182880" bIns="0" rtlCol="0" anchor="t" anchorCtr="0"/>
          <a:lstStyle/>
          <a:p>
            <a:pPr marL="0" lvl="1">
              <a:spcAft>
                <a:spcPts val="600"/>
              </a:spcAft>
              <a:buSzPct val="110000"/>
            </a:pPr>
            <a:r>
              <a:rPr lang="pt-PT" sz="17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Registadores </a:t>
            </a:r>
            <a:br>
              <a:rPr lang="pt-PT" sz="17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pt-PT" sz="17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 dados</a:t>
            </a:r>
          </a:p>
          <a:p>
            <a:pPr marL="182880" lvl="1" indent="-182880">
              <a:spcAft>
                <a:spcPts val="300"/>
              </a:spcAft>
              <a:buSzPct val="110000"/>
              <a:buFont typeface="Arial" pitchFamily="34" charset="0"/>
              <a:buChar char="•"/>
            </a:pPr>
            <a:r>
              <a:rPr lang="pt-PT" sz="13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Visualizar, adicionar </a:t>
            </a:r>
            <a:br>
              <a:rPr lang="pt-PT" sz="13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pt-PT" sz="13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 editar dados</a:t>
            </a:r>
          </a:p>
          <a:p>
            <a:pPr marL="182880" lvl="1" indent="-182880">
              <a:spcAft>
                <a:spcPts val="300"/>
              </a:spcAft>
              <a:buSzPct val="110000"/>
              <a:buFont typeface="Arial" pitchFamily="34" charset="0"/>
              <a:buChar char="•"/>
            </a:pPr>
            <a:r>
              <a:rPr lang="pt-PT" sz="13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Executar relatórios</a:t>
            </a:r>
            <a:endParaRPr lang="pt-PT" sz="13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629400" y="4441624"/>
            <a:ext cx="2268795" cy="1905000"/>
          </a:xfrm>
          <a:prstGeom prst="rect">
            <a:avLst/>
          </a:prstGeom>
          <a:solidFill>
            <a:srgbClr val="066E9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182880" rIns="182880" bIns="0" rtlCol="0" anchor="t" anchorCtr="0"/>
          <a:lstStyle/>
          <a:p>
            <a:pPr marL="0" lvl="1">
              <a:spcAft>
                <a:spcPts val="600"/>
              </a:spcAft>
              <a:buSzPct val="110000"/>
            </a:pPr>
            <a:r>
              <a:rPr lang="pt-PT" sz="17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Visualizadores </a:t>
            </a:r>
            <a:br>
              <a:rPr lang="pt-PT" sz="17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pt-PT" sz="17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 dados</a:t>
            </a:r>
          </a:p>
          <a:p>
            <a:pPr marL="91440" lvl="1" indent="-182880">
              <a:spcAft>
                <a:spcPts val="300"/>
              </a:spcAft>
              <a:buSzPct val="110000"/>
              <a:buFont typeface="Arial" pitchFamily="34" charset="0"/>
              <a:buChar char="•"/>
            </a:pPr>
            <a:r>
              <a:rPr lang="pt-PT" sz="13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Visualizar dados</a:t>
            </a:r>
          </a:p>
          <a:p>
            <a:pPr marL="91440" lvl="1" indent="-182880">
              <a:spcAft>
                <a:spcPts val="300"/>
              </a:spcAft>
              <a:buSzPct val="110000"/>
              <a:buFont typeface="Arial" pitchFamily="34" charset="0"/>
              <a:buChar char="•"/>
            </a:pPr>
            <a:r>
              <a:rPr lang="pt-PT" sz="13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Executar relatórios</a:t>
            </a:r>
            <a:endParaRPr lang="pt-PT" sz="13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98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Adicionar um novo utilizador</a:t>
            </a:r>
            <a:endParaRPr lang="pt-PT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457200" lvl="1" indent="-457200">
              <a:spcAft>
                <a:spcPts val="1200"/>
              </a:spcAft>
              <a:buFont typeface="+mj-lt"/>
              <a:buAutoNum type="arabicPeriod"/>
            </a:pPr>
            <a:r>
              <a:rPr lang="pt-PT" sz="2000" dirty="0" smtClean="0"/>
              <a:t>Seleccione </a:t>
            </a:r>
            <a:r>
              <a:rPr lang="pt-PT" sz="2000" b="1" dirty="0" err="1" smtClean="0"/>
              <a:t>Add</a:t>
            </a:r>
            <a:r>
              <a:rPr lang="pt-PT" sz="2000" b="1" dirty="0" smtClean="0"/>
              <a:t> </a:t>
            </a:r>
            <a:r>
              <a:rPr lang="pt-PT" sz="2000" b="1" dirty="0" err="1" smtClean="0"/>
              <a:t>new</a:t>
            </a:r>
            <a:r>
              <a:rPr lang="pt-PT" sz="2000" b="1" dirty="0" smtClean="0"/>
              <a:t> </a:t>
            </a:r>
            <a:r>
              <a:rPr lang="pt-PT" sz="2000" b="1" dirty="0" err="1" smtClean="0"/>
              <a:t>user</a:t>
            </a:r>
            <a:r>
              <a:rPr lang="pt-PT" sz="2000" b="1" dirty="0" smtClean="0"/>
              <a:t> (Adicionar novo utilizador)</a:t>
            </a:r>
          </a:p>
          <a:p>
            <a:pPr marL="457200" lvl="1" indent="-457200">
              <a:spcAft>
                <a:spcPts val="1200"/>
              </a:spcAft>
              <a:buFont typeface="+mj-lt"/>
              <a:buAutoNum type="arabicPeriod"/>
            </a:pPr>
            <a:r>
              <a:rPr lang="pt-PT" sz="2000" dirty="0" smtClean="0"/>
              <a:t>Defina o nome do utilizador: </a:t>
            </a:r>
            <a:r>
              <a:rPr lang="pt-PT" sz="2000" b="1" dirty="0" smtClean="0"/>
              <a:t>Gestor de Programa</a:t>
            </a:r>
          </a:p>
          <a:p>
            <a:pPr marL="457200" lvl="1" indent="-457200">
              <a:spcAft>
                <a:spcPts val="1200"/>
              </a:spcAft>
              <a:buFont typeface="+mj-lt"/>
              <a:buAutoNum type="arabicPeriod"/>
            </a:pPr>
            <a:r>
              <a:rPr lang="pt-PT" sz="2000" dirty="0" smtClean="0"/>
              <a:t>Defina a senha: (a sua escolha mais  escreva) </a:t>
            </a:r>
          </a:p>
          <a:p>
            <a:pPr marL="457200" lvl="1" indent="-457200">
              <a:buFont typeface="+mj-lt"/>
              <a:buAutoNum type="arabicPeriod"/>
            </a:pPr>
            <a:r>
              <a:rPr lang="pt-PT" sz="2000" dirty="0" smtClean="0"/>
              <a:t>Seleccione: </a:t>
            </a:r>
          </a:p>
          <a:p>
            <a:pPr marL="800100" lvl="2" indent="-342900">
              <a:buSzPct val="100000"/>
              <a:buFont typeface="Wingdings" charset="2"/>
              <a:buChar char="§"/>
            </a:pPr>
            <a:r>
              <a:rPr lang="pt-PT" sz="2000" b="1" dirty="0" smtClean="0"/>
              <a:t>Administrador</a:t>
            </a:r>
          </a:p>
          <a:p>
            <a:pPr marL="800100" lvl="2" indent="-342900">
              <a:buSzPct val="100000"/>
              <a:buFont typeface="Wingdings" charset="2"/>
              <a:buChar char="§"/>
            </a:pPr>
            <a:r>
              <a:rPr lang="pt-PT" sz="2000" b="1" dirty="0" smtClean="0"/>
              <a:t>Registador de dados</a:t>
            </a:r>
          </a:p>
          <a:p>
            <a:pPr marL="800100" lvl="2" indent="-342900">
              <a:spcAft>
                <a:spcPts val="1200"/>
              </a:spcAft>
              <a:buSzPct val="100000"/>
              <a:buFont typeface="Wingdings" charset="2"/>
              <a:buChar char="§"/>
            </a:pPr>
            <a:r>
              <a:rPr lang="pt-PT" sz="2000" b="1" dirty="0" smtClean="0"/>
              <a:t>Visualizador de dados</a:t>
            </a:r>
          </a:p>
          <a:p>
            <a:pPr marL="457200" lvl="1" indent="-457200">
              <a:spcAft>
                <a:spcPts val="1200"/>
              </a:spcAft>
              <a:buFont typeface="+mj-lt"/>
              <a:buAutoNum type="arabicPeriod"/>
            </a:pPr>
            <a:r>
              <a:rPr lang="pt-PT" sz="2000" dirty="0" smtClean="0"/>
              <a:t>Pressione </a:t>
            </a:r>
            <a:r>
              <a:rPr lang="pt-PT" sz="2000" b="1" dirty="0" err="1" smtClean="0"/>
              <a:t>Save</a:t>
            </a:r>
            <a:r>
              <a:rPr lang="pt-PT" sz="2000" b="1" dirty="0" smtClean="0"/>
              <a:t> (Grave)</a:t>
            </a:r>
          </a:p>
          <a:p>
            <a:pPr marL="457200" lvl="1" indent="-457200">
              <a:spcAft>
                <a:spcPts val="1200"/>
              </a:spcAft>
              <a:buFont typeface="+mj-lt"/>
              <a:buAutoNum type="arabicPeriod"/>
            </a:pPr>
            <a:r>
              <a:rPr lang="pt-PT" sz="2000" dirty="0" smtClean="0"/>
              <a:t>Utilize o </a:t>
            </a:r>
            <a:r>
              <a:rPr lang="pt-PT" sz="2000" b="1" dirty="0" smtClean="0"/>
              <a:t>botão Painel</a:t>
            </a:r>
            <a:r>
              <a:rPr lang="pt-PT" sz="2000" dirty="0" smtClean="0"/>
              <a:t> para voltar no painel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 txBox="1">
            <a:spLocks/>
          </p:cNvSpPr>
          <p:nvPr/>
        </p:nvSpPr>
        <p:spPr>
          <a:xfrm>
            <a:off x="533400" y="1219200"/>
            <a:ext cx="7315200" cy="3962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spcAft>
                <a:spcPts val="1200"/>
              </a:spcAft>
              <a:buClr>
                <a:srgbClr val="066E9F"/>
              </a:buClr>
              <a:buSzPct val="120000"/>
            </a:pPr>
            <a:r>
              <a:rPr kumimoji="0" lang="pt-PT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A opção </a:t>
            </a:r>
            <a:r>
              <a:rPr kumimoji="0" lang="pt-PT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Database</a:t>
            </a:r>
            <a:r>
              <a:rPr kumimoji="0" lang="pt-PT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(Base de  dados)</a:t>
            </a:r>
            <a:r>
              <a:rPr kumimoji="0" lang="pt-PT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pt-PT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permite-lhe</a:t>
            </a:r>
            <a:r>
              <a:rPr kumimoji="0" lang="pt-PT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marL="64008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800"/>
              </a:spcAft>
              <a:buClr>
                <a:srgbClr val="066E9F"/>
              </a:buClr>
              <a:buSzPct val="100000"/>
              <a:buFont typeface="Wingdings" charset="2"/>
              <a:buChar char="§"/>
              <a:tabLst/>
              <a:defRPr/>
            </a:pPr>
            <a:r>
              <a:rPr lang="pt-PT" sz="22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Criar uma cópia do ficheiro registo de erro</a:t>
            </a:r>
            <a:r>
              <a:rPr lang="pt-PT" sz="22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.</a:t>
            </a:r>
            <a:br>
              <a:rPr lang="pt-PT" sz="22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</a:br>
            <a:r>
              <a:rPr lang="pt-PT" sz="2200" dirty="0" smtClean="0">
                <a:solidFill>
                  <a:srgbClr val="17375D"/>
                </a:soli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Se </a:t>
            </a:r>
            <a:r>
              <a:rPr lang="pt-PT" sz="2200" dirty="0" smtClean="0">
                <a:solidFill>
                  <a:srgbClr val="17375D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encontrar quaisquer erros ao utilizar o </a:t>
            </a:r>
            <a:r>
              <a:rPr lang="pt-BR" sz="2200" dirty="0" smtClean="0">
                <a:solidFill>
                  <a:srgbClr val="17375D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 base de dados integrada das DTN</a:t>
            </a:r>
            <a:r>
              <a:rPr lang="pt-PT" sz="2200" dirty="0" smtClean="0">
                <a:solidFill>
                  <a:srgbClr val="17375D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, </a:t>
            </a:r>
            <a:r>
              <a:rPr lang="pt-PT" sz="2200" dirty="0" smtClean="0">
                <a:solidFill>
                  <a:srgbClr val="17375D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deve </a:t>
            </a:r>
            <a:r>
              <a:rPr lang="pt-PT" sz="2200" b="1" dirty="0" smtClean="0">
                <a:solidFill>
                  <a:srgbClr val="17375D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gravar este registo e envia-lo  às partes apropriadas</a:t>
            </a:r>
            <a:r>
              <a:rPr lang="pt-PT" sz="2200" dirty="0" smtClean="0">
                <a:solidFill>
                  <a:srgbClr val="17375D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.</a:t>
            </a:r>
          </a:p>
          <a:p>
            <a:pPr marL="640080" indent="-342900">
              <a:spcBef>
                <a:spcPct val="20000"/>
              </a:spcBef>
              <a:buClr>
                <a:srgbClr val="066E9F"/>
              </a:buClr>
              <a:buSzPct val="100000"/>
              <a:buFont typeface="Wingdings" charset="2"/>
              <a:buChar char="§"/>
              <a:defRPr/>
            </a:pPr>
            <a:r>
              <a:rPr lang="pt-PT" sz="22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Restaurar a base de dados para fazer o </a:t>
            </a:r>
            <a:r>
              <a:rPr lang="pt-PT" sz="2200" b="1" dirty="0" err="1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back</a:t>
            </a:r>
            <a:r>
              <a:rPr lang="pt-PT" sz="22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pt-PT" sz="2200" b="1" dirty="0" err="1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up</a:t>
            </a:r>
            <a:r>
              <a:rPr lang="pt-PT" sz="22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 cópia gravada no último acesso. </a:t>
            </a:r>
            <a:r>
              <a:rPr lang="pt-PT" sz="22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/>
            </a:r>
            <a:br>
              <a:rPr lang="pt-PT" sz="22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</a:br>
            <a:r>
              <a:rPr lang="pt-PT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 fizer um erro grave ao utilizar o seu ficheiro, pode clicar </a:t>
            </a:r>
            <a:r>
              <a:rPr lang="pt-PT" sz="2200" b="1" dirty="0" err="1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Restore</a:t>
            </a:r>
            <a:r>
              <a:rPr lang="pt-PT" sz="22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(Restaurar)</a:t>
            </a:r>
            <a:r>
              <a:rPr lang="pt-PT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para voltar para a versão antiga. </a:t>
            </a:r>
          </a:p>
          <a:p>
            <a:pPr marL="640080" lvl="1">
              <a:spcAft>
                <a:spcPts val="1200"/>
              </a:spcAft>
              <a:buClr>
                <a:srgbClr val="066E9F"/>
              </a:buClr>
              <a:buSzPct val="120000"/>
            </a:pPr>
            <a:endParaRPr kumimoji="0" lang="en-US" sz="2200" i="0" u="none" strike="noStrike" kern="1200" cap="none" spc="0" normalizeH="0" noProof="0" dirty="0" smtClean="0">
              <a:ln>
                <a:noFill/>
              </a:ln>
              <a:solidFill>
                <a:srgbClr val="17375D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64008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66E9F"/>
              </a:buClr>
              <a:buSzPct val="120000"/>
              <a:buFont typeface="Segoe UI" pitchFamily="34" charset="0"/>
              <a:buChar char="◦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7375D"/>
              </a:solidFill>
              <a:effectLst/>
              <a:uLnTx/>
              <a:uFillTx/>
              <a:latin typeface="Segoe UI Semibold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71331" y="42335"/>
            <a:ext cx="3790653" cy="307777"/>
          </a:xfrm>
        </p:spPr>
        <p:txBody>
          <a:bodyPr/>
          <a:lstStyle/>
          <a:p>
            <a:r>
              <a:rPr lang="pt-BR" dirty="0"/>
              <a:t>uma visão do instrumento: menu principal</a:t>
            </a:r>
          </a:p>
        </p:txBody>
      </p:sp>
      <p:sp>
        <p:nvSpPr>
          <p:cNvPr id="27" name="Title 20"/>
          <p:cNvSpPr>
            <a:spLocks noGrp="1"/>
          </p:cNvSpPr>
          <p:nvPr>
            <p:ph type="title"/>
          </p:nvPr>
        </p:nvSpPr>
        <p:spPr>
          <a:xfrm>
            <a:off x="152400" y="369094"/>
            <a:ext cx="2819400" cy="516255"/>
          </a:xfrm>
        </p:spPr>
        <p:txBody>
          <a:bodyPr/>
          <a:lstStyle/>
          <a:p>
            <a:r>
              <a:rPr lang="pt-PT" dirty="0" smtClean="0"/>
              <a:t>Configurações</a:t>
            </a:r>
            <a:endParaRPr lang="en-US" sz="2600" dirty="0">
              <a:solidFill>
                <a:srgbClr val="066E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6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676401" y="1600200"/>
            <a:ext cx="6400800" cy="4525963"/>
          </a:xfrm>
        </p:spPr>
        <p:txBody>
          <a:bodyPr>
            <a:normAutofit fontScale="25000" lnSpcReduction="20000"/>
          </a:bodyPr>
          <a:lstStyle/>
          <a:p>
            <a:pPr marL="0" lvl="2" indent="-274320">
              <a:lnSpc>
                <a:spcPct val="120000"/>
              </a:lnSpc>
              <a:spcBef>
                <a:spcPts val="200"/>
              </a:spcBef>
              <a:spcAft>
                <a:spcPts val="4800"/>
              </a:spcAft>
              <a:buClr>
                <a:srgbClr val="066E9F"/>
              </a:buClr>
              <a:buSzPct val="120000"/>
              <a:buNone/>
              <a:defRPr/>
            </a:pPr>
            <a:r>
              <a:rPr lang="pt-PT" sz="8000" dirty="0" smtClean="0">
                <a:solidFill>
                  <a:srgbClr val="17375D"/>
                </a:solidFill>
              </a:rPr>
              <a:t>Armazenar grandes volumes de dados de M&amp;A  gerados pelos programas de Doença</a:t>
            </a:r>
            <a:r>
              <a:rPr lang="pt-PT" sz="8000" dirty="0" smtClean="0"/>
              <a:t>s Tropicais Negligenciadas ao longo do tempo</a:t>
            </a:r>
          </a:p>
          <a:p>
            <a:pPr marL="0" lvl="2" indent="-274320">
              <a:lnSpc>
                <a:spcPct val="120000"/>
              </a:lnSpc>
              <a:spcBef>
                <a:spcPts val="200"/>
              </a:spcBef>
              <a:spcAft>
                <a:spcPts val="4800"/>
              </a:spcAft>
              <a:buClr>
                <a:srgbClr val="066E9F"/>
              </a:buClr>
              <a:buSzPct val="120000"/>
              <a:buNone/>
              <a:defRPr/>
            </a:pPr>
            <a:r>
              <a:rPr lang="pt-PT" sz="8000" dirty="0" smtClean="0">
                <a:solidFill>
                  <a:srgbClr val="17375D"/>
                </a:solidFill>
              </a:rPr>
              <a:t>Ajudar na gestão e análise de dados à nível nacional,  apoiando assim a tomada de decisão programática </a:t>
            </a:r>
          </a:p>
          <a:p>
            <a:pPr marL="0" lvl="2" indent="-274320">
              <a:lnSpc>
                <a:spcPct val="120000"/>
              </a:lnSpc>
              <a:spcBef>
                <a:spcPts val="200"/>
              </a:spcBef>
              <a:spcAft>
                <a:spcPts val="3000"/>
              </a:spcAft>
              <a:buClr>
                <a:srgbClr val="066E9F"/>
              </a:buClr>
              <a:buSzPct val="120000"/>
              <a:buNone/>
              <a:defRPr/>
            </a:pPr>
            <a:r>
              <a:rPr lang="pt-PT" sz="8000" dirty="0" smtClean="0">
                <a:solidFill>
                  <a:srgbClr val="17375D"/>
                </a:solidFill>
              </a:rPr>
              <a:t>Fortalecer a capacidade de partilha de dados entre pa</a:t>
            </a:r>
            <a:r>
              <a:rPr lang="pt-PT" sz="8000" dirty="0" smtClean="0"/>
              <a:t>íses, OMS e parceiros</a:t>
            </a:r>
            <a:r>
              <a:rPr lang="pt-PT" sz="8000" dirty="0" smtClean="0">
                <a:solidFill>
                  <a:srgbClr val="17375D"/>
                </a:solidFill>
              </a:rPr>
              <a:t> </a:t>
            </a:r>
          </a:p>
          <a:p>
            <a:pPr lvl="1">
              <a:buNone/>
              <a:defRPr/>
            </a:pPr>
            <a:endParaRPr lang="en-US" sz="2400" dirty="0" smtClean="0"/>
          </a:p>
          <a:p>
            <a:pPr lvl="1">
              <a:buNone/>
              <a:defRPr/>
            </a:pPr>
            <a:r>
              <a:rPr lang="en-US" sz="2400" i="1" dirty="0" smtClean="0"/>
              <a:t>	</a:t>
            </a:r>
          </a:p>
          <a:p>
            <a:pPr lvl="1">
              <a:buNone/>
              <a:defRPr/>
            </a:pPr>
            <a:r>
              <a:rPr lang="en-US" sz="2400" i="1" dirty="0" smtClean="0"/>
              <a:t>			</a:t>
            </a:r>
            <a:endParaRPr lang="en-US" sz="2400" i="1" dirty="0"/>
          </a:p>
          <a:p>
            <a:pPr marL="384175" lvl="1" indent="0">
              <a:buFont typeface="Calibri" charset="0"/>
              <a:buNone/>
              <a:defRPr/>
            </a:pPr>
            <a:endParaRPr lang="en-US" sz="2400" dirty="0" smtClean="0"/>
          </a:p>
          <a:p>
            <a:pPr lvl="1">
              <a:buFont typeface="Calibri" charset="0"/>
              <a:buChar char="◦"/>
              <a:defRPr/>
            </a:pPr>
            <a:endParaRPr lang="en-US" sz="2400" dirty="0"/>
          </a:p>
          <a:p>
            <a:pPr eaLnBrk="1" hangingPunct="1">
              <a:lnSpc>
                <a:spcPct val="110000"/>
              </a:lnSpc>
              <a:buFont typeface="Arial" charset="0"/>
              <a:buNone/>
              <a:defRPr/>
            </a:pPr>
            <a:endParaRPr lang="en-US" sz="2400" b="1" dirty="0">
              <a:ea typeface="MS PGothic" charset="0"/>
            </a:endParaRPr>
          </a:p>
          <a:p>
            <a:pPr eaLnBrk="1" hangingPunct="1">
              <a:lnSpc>
                <a:spcPct val="80000"/>
              </a:lnSpc>
              <a:buFont typeface="Calibri" charset="0"/>
              <a:buNone/>
              <a:defRPr/>
            </a:pPr>
            <a:endParaRPr lang="en-US" sz="2400" dirty="0">
              <a:ea typeface="MS PGothic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165455" y="1614921"/>
            <a:ext cx="553185" cy="6111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1" i="0" u="none" strike="noStrike" kern="1200" cap="none" spc="-50" normalizeH="0" baseline="0" noProof="0" dirty="0" smtClean="0">
                <a:ln>
                  <a:noFill/>
                </a:ln>
                <a:solidFill>
                  <a:srgbClr val="066E9F"/>
                </a:solidFill>
                <a:effectLst/>
                <a:uLnTx/>
                <a:uFillTx/>
                <a:latin typeface="Microsoft Sans Serif" pitchFamily="34" charset="0"/>
                <a:ea typeface="Segoe UI" pitchFamily="34" charset="0"/>
                <a:cs typeface="Microsoft Sans Serif" pitchFamily="34" charset="0"/>
              </a:rPr>
              <a:t>1</a:t>
            </a:r>
            <a:endParaRPr kumimoji="0" lang="en-US" sz="3800" b="1" i="0" u="none" strike="noStrike" kern="1200" cap="none" spc="-50" normalizeH="0" baseline="0" noProof="0" dirty="0">
              <a:ln>
                <a:noFill/>
              </a:ln>
              <a:solidFill>
                <a:srgbClr val="066E9F"/>
              </a:solidFill>
              <a:effectLst/>
              <a:uLnTx/>
              <a:uFillTx/>
              <a:latin typeface="Microsoft Sans Serif" pitchFamily="34" charset="0"/>
              <a:ea typeface="Segoe UI" pitchFamily="34" charset="0"/>
              <a:cs typeface="Microsoft Sans Serif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168401" y="3153064"/>
            <a:ext cx="553185" cy="609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1" i="0" u="none" strike="noStrike" kern="1200" cap="none" spc="-50" normalizeH="0" baseline="0" noProof="0" dirty="0" smtClean="0">
                <a:ln>
                  <a:noFill/>
                </a:ln>
                <a:solidFill>
                  <a:srgbClr val="066E9F"/>
                </a:solidFill>
                <a:effectLst/>
                <a:uLnTx/>
                <a:uFillTx/>
                <a:latin typeface="Microsoft Sans Serif" pitchFamily="34" charset="0"/>
                <a:ea typeface="Segoe UI" pitchFamily="34" charset="0"/>
                <a:cs typeface="Microsoft Sans Serif" pitchFamily="34" charset="0"/>
              </a:rPr>
              <a:t>2</a:t>
            </a:r>
            <a:endParaRPr kumimoji="0" lang="en-US" sz="3800" b="1" i="0" u="none" strike="noStrike" kern="1200" cap="none" spc="-50" normalizeH="0" baseline="0" noProof="0" dirty="0">
              <a:ln>
                <a:noFill/>
              </a:ln>
              <a:solidFill>
                <a:srgbClr val="066E9F"/>
              </a:solidFill>
              <a:effectLst/>
              <a:uLnTx/>
              <a:uFillTx/>
              <a:latin typeface="Microsoft Sans Serif" pitchFamily="34" charset="0"/>
              <a:ea typeface="Segoe UI" pitchFamily="34" charset="0"/>
              <a:cs typeface="Microsoft Sans Serif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168401" y="4310496"/>
            <a:ext cx="553185" cy="762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1" i="0" u="none" strike="noStrike" kern="1200" cap="none" spc="-50" normalizeH="0" baseline="0" noProof="0" dirty="0" smtClean="0">
                <a:ln>
                  <a:noFill/>
                </a:ln>
                <a:solidFill>
                  <a:srgbClr val="066E9F"/>
                </a:solidFill>
                <a:effectLst/>
                <a:uLnTx/>
                <a:uFillTx/>
                <a:latin typeface="Microsoft Sans Serif" pitchFamily="34" charset="0"/>
                <a:ea typeface="Segoe UI" pitchFamily="34" charset="0"/>
                <a:cs typeface="Microsoft Sans Serif" pitchFamily="34" charset="0"/>
              </a:rPr>
              <a:t>3</a:t>
            </a:r>
            <a:endParaRPr kumimoji="0" lang="en-US" sz="3800" b="1" i="0" u="none" strike="noStrike" kern="1200" cap="none" spc="-50" normalizeH="0" baseline="0" noProof="0" dirty="0">
              <a:ln>
                <a:noFill/>
              </a:ln>
              <a:solidFill>
                <a:srgbClr val="066E9F"/>
              </a:solidFill>
              <a:effectLst/>
              <a:uLnTx/>
              <a:uFillTx/>
              <a:latin typeface="Microsoft Sans Serif" pitchFamily="34" charset="0"/>
              <a:ea typeface="Segoe UI" pitchFamily="34" charset="0"/>
              <a:cs typeface="Microsoft Sans Serif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773783" y="2892712"/>
            <a:ext cx="6071586" cy="6928"/>
          </a:xfrm>
          <a:prstGeom prst="line">
            <a:avLst/>
          </a:prstGeom>
          <a:ln w="25400" cap="rnd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773769" y="4120572"/>
            <a:ext cx="6071616" cy="6928"/>
          </a:xfrm>
          <a:prstGeom prst="line">
            <a:avLst/>
          </a:prstGeom>
          <a:ln w="25400" cap="rnd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5469" y="206613"/>
            <a:ext cx="4362068" cy="580787"/>
          </a:xfrm>
        </p:spPr>
        <p:txBody>
          <a:bodyPr/>
          <a:lstStyle/>
          <a:p>
            <a:r>
              <a:rPr lang="pt-PT" dirty="0" smtClean="0"/>
              <a:t>Objectivos do sistema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 txBox="1">
            <a:spLocks/>
          </p:cNvSpPr>
          <p:nvPr/>
        </p:nvSpPr>
        <p:spPr>
          <a:xfrm>
            <a:off x="685800" y="1143000"/>
            <a:ext cx="7391400" cy="4190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spcAft>
                <a:spcPts val="1200"/>
              </a:spcAft>
              <a:buClr>
                <a:srgbClr val="066E9F"/>
              </a:buClr>
              <a:buSzPct val="120000"/>
            </a:pPr>
            <a:r>
              <a:rPr lang="pt-PT" sz="22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 Estatística do País</a:t>
            </a:r>
            <a:r>
              <a:rPr lang="pt-PT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é onde actualiza-se os dados da população ao nível do país cada ano tais como as percentagens de diferentes grupos de idade e a taxa de crescimento. </a:t>
            </a:r>
            <a:endParaRPr kumimoji="0" lang="pt-PT" sz="2200" b="0" i="0" u="none" strike="noStrike" kern="1200" cap="none" spc="0" normalizeH="0" baseline="0" noProof="0" dirty="0" smtClean="0">
              <a:ln>
                <a:noFill/>
              </a:ln>
              <a:solidFill>
                <a:srgbClr val="17375D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297180"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66E9F"/>
              </a:buClr>
              <a:buSzPct val="120000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7375D"/>
              </a:solidFill>
              <a:effectLst/>
              <a:uLnTx/>
              <a:uFillTx/>
              <a:latin typeface="Segoe UI Semibold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71331" y="42335"/>
            <a:ext cx="3790653" cy="307777"/>
          </a:xfrm>
        </p:spPr>
        <p:txBody>
          <a:bodyPr/>
          <a:lstStyle/>
          <a:p>
            <a:r>
              <a:rPr lang="pt-BR" dirty="0"/>
              <a:t>uma visão do instrumento: menu principal</a:t>
            </a:r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152400" y="369094"/>
            <a:ext cx="2819400" cy="516255"/>
          </a:xfrm>
        </p:spPr>
        <p:txBody>
          <a:bodyPr/>
          <a:lstStyle/>
          <a:p>
            <a:r>
              <a:rPr lang="pt-PT" dirty="0" smtClean="0"/>
              <a:t>Configurações</a:t>
            </a:r>
            <a:endParaRPr lang="en-US" sz="2600" dirty="0">
              <a:solidFill>
                <a:srgbClr val="066E9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 txBox="1">
            <a:spLocks/>
          </p:cNvSpPr>
          <p:nvPr/>
        </p:nvSpPr>
        <p:spPr>
          <a:xfrm>
            <a:off x="685800" y="1219200"/>
            <a:ext cx="7391400" cy="3962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spcAft>
                <a:spcPts val="1200"/>
              </a:spcAft>
              <a:buClr>
                <a:srgbClr val="066E9F"/>
              </a:buClr>
              <a:buSzPct val="120000"/>
            </a:pPr>
            <a:r>
              <a:rPr kumimoji="0" lang="pt-PT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A opção </a:t>
            </a:r>
            <a:r>
              <a:rPr kumimoji="0" lang="pt-PT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unidade</a:t>
            </a:r>
            <a:r>
              <a:rPr lang="pt-PT" sz="22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 administrativas </a:t>
            </a:r>
            <a:r>
              <a:rPr lang="pt-PT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permite-lhe</a:t>
            </a:r>
            <a:r>
              <a:rPr kumimoji="0" lang="pt-PT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marL="64008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66E9F"/>
              </a:buClr>
              <a:buSzPct val="100000"/>
              <a:buFont typeface="Wingdings" charset="2"/>
              <a:buChar char="§"/>
              <a:tabLst/>
              <a:defRPr/>
            </a:pPr>
            <a:r>
              <a:rPr lang="pt-PT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Adicionar unidades administrativas</a:t>
            </a:r>
          </a:p>
          <a:p>
            <a:pPr marL="64008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66E9F"/>
              </a:buClr>
              <a:buSzPct val="100000"/>
              <a:buFont typeface="Wingdings" charset="2"/>
              <a:buChar char="§"/>
              <a:tabLst/>
              <a:defRPr/>
            </a:pPr>
            <a:r>
              <a:rPr lang="pt-PT" sz="2200" noProof="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Apagar as unidades administrativas</a:t>
            </a:r>
          </a:p>
          <a:p>
            <a:pPr marL="64008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66E9F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pt-PT" sz="2200" i="0" u="none" strike="noStrike" kern="1200" cap="none" spc="0" normalizeH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Dividir as unidades administrativas</a:t>
            </a:r>
          </a:p>
          <a:p>
            <a:pPr marL="64008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66E9F"/>
              </a:buClr>
              <a:buSzPct val="100000"/>
              <a:buFont typeface="Wingdings" charset="2"/>
              <a:buChar char="§"/>
              <a:tabLst/>
              <a:defRPr/>
            </a:pPr>
            <a:r>
              <a:rPr lang="pt-PT" sz="2200" noProof="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Fundir as unidades administrativas</a:t>
            </a:r>
          </a:p>
          <a:p>
            <a:pPr marL="64008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66E9F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pt-PT" sz="2200" i="0" u="none" strike="noStrike" kern="1200" cap="none" spc="0" normalizeH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Dividir/reunir as </a:t>
            </a:r>
            <a:r>
              <a:rPr lang="pt-PT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unidades administrativas</a:t>
            </a:r>
            <a:endParaRPr kumimoji="0" lang="pt-PT" sz="2200" i="0" u="none" strike="noStrike" kern="1200" cap="none" spc="0" normalizeH="0" noProof="0" dirty="0" smtClean="0">
              <a:ln>
                <a:noFill/>
              </a:ln>
              <a:solidFill>
                <a:srgbClr val="17375D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64008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66E9F"/>
              </a:buClr>
              <a:buSzPct val="120000"/>
              <a:buFont typeface="Segoe UI" pitchFamily="34" charset="0"/>
              <a:buChar char="◦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7375D"/>
              </a:solidFill>
              <a:effectLst/>
              <a:uLnTx/>
              <a:uFillTx/>
              <a:latin typeface="Segoe UI Semibold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71331" y="42335"/>
            <a:ext cx="3790653" cy="307777"/>
          </a:xfrm>
        </p:spPr>
        <p:txBody>
          <a:bodyPr/>
          <a:lstStyle/>
          <a:p>
            <a:r>
              <a:rPr lang="pt-BR" dirty="0"/>
              <a:t>uma visão do instrumento: menu principal</a:t>
            </a:r>
          </a:p>
        </p:txBody>
      </p:sp>
      <p:sp>
        <p:nvSpPr>
          <p:cNvPr id="27" name="Title 20"/>
          <p:cNvSpPr>
            <a:spLocks noGrp="1"/>
          </p:cNvSpPr>
          <p:nvPr>
            <p:ph type="title"/>
          </p:nvPr>
        </p:nvSpPr>
        <p:spPr>
          <a:xfrm>
            <a:off x="152400" y="369094"/>
            <a:ext cx="4495800" cy="516255"/>
          </a:xfrm>
        </p:spPr>
        <p:txBody>
          <a:bodyPr/>
          <a:lstStyle/>
          <a:p>
            <a:r>
              <a:rPr lang="pt-PT" sz="2600" dirty="0" smtClean="0">
                <a:solidFill>
                  <a:srgbClr val="066E9F"/>
                </a:solidFill>
              </a:rPr>
              <a:t>Unidades administrativas</a:t>
            </a:r>
            <a:endParaRPr lang="pt-PT" sz="2600" dirty="0">
              <a:solidFill>
                <a:srgbClr val="066E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89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Adicionar uma unidade administrativa</a:t>
            </a:r>
            <a:endParaRPr lang="pt-PT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457200" lvl="1" indent="-457200">
              <a:spcAft>
                <a:spcPts val="1200"/>
              </a:spcAft>
              <a:buFont typeface="+mj-lt"/>
              <a:buAutoNum type="arabicPeriod"/>
            </a:pPr>
            <a:r>
              <a:rPr lang="pt-PT" sz="2000" dirty="0" smtClean="0"/>
              <a:t>Seleccione </a:t>
            </a:r>
            <a:r>
              <a:rPr lang="pt-PT" sz="2000" b="1" dirty="0" err="1" smtClean="0"/>
              <a:t>Add</a:t>
            </a:r>
            <a:r>
              <a:rPr lang="pt-PT" sz="2000" b="1" dirty="0" smtClean="0"/>
              <a:t> </a:t>
            </a:r>
            <a:r>
              <a:rPr lang="pt-PT" sz="2000" b="1" dirty="0" err="1" smtClean="0"/>
              <a:t>administrative</a:t>
            </a:r>
            <a:r>
              <a:rPr lang="pt-PT" sz="2000" b="1" dirty="0" smtClean="0"/>
              <a:t> </a:t>
            </a:r>
            <a:r>
              <a:rPr lang="pt-PT" sz="2000" b="1" dirty="0" err="1" smtClean="0"/>
              <a:t>units</a:t>
            </a:r>
            <a:r>
              <a:rPr lang="pt-PT" sz="2000" b="1" dirty="0" smtClean="0"/>
              <a:t> </a:t>
            </a:r>
            <a:br>
              <a:rPr lang="pt-PT" sz="2000" b="1" dirty="0" smtClean="0"/>
            </a:br>
            <a:r>
              <a:rPr lang="pt-PT" sz="2000" b="1" dirty="0" smtClean="0"/>
              <a:t>(Adicionar unidades administrativas)</a:t>
            </a:r>
          </a:p>
          <a:p>
            <a:pPr marL="457200" lvl="1" indent="-457200">
              <a:spcAft>
                <a:spcPts val="1200"/>
              </a:spcAft>
              <a:buFont typeface="+mj-lt"/>
              <a:buAutoNum type="arabicPeriod"/>
            </a:pPr>
            <a:r>
              <a:rPr lang="pt-PT" sz="2000" dirty="0" smtClean="0"/>
              <a:t>Nome: </a:t>
            </a:r>
            <a:r>
              <a:rPr lang="pt-PT" sz="2000" b="1" dirty="0" smtClean="0"/>
              <a:t>Londres</a:t>
            </a:r>
          </a:p>
          <a:p>
            <a:pPr marL="457200" lvl="1" indent="-457200">
              <a:spcAft>
                <a:spcPts val="1200"/>
              </a:spcAft>
              <a:buFont typeface="+mj-lt"/>
              <a:buAutoNum type="arabicPeriod"/>
            </a:pPr>
            <a:r>
              <a:rPr lang="pt-PT" sz="2000" dirty="0" smtClean="0"/>
              <a:t>Latitude (se for aplicável): 51</a:t>
            </a:r>
          </a:p>
          <a:p>
            <a:pPr marL="457200" lvl="1" indent="-457200">
              <a:spcAft>
                <a:spcPts val="1200"/>
              </a:spcAft>
              <a:buFont typeface="+mj-lt"/>
              <a:buAutoNum type="arabicPeriod"/>
            </a:pPr>
            <a:r>
              <a:rPr lang="pt-PT" sz="2000" dirty="0" smtClean="0"/>
              <a:t>Longitude (se for aplicável): 0.1275</a:t>
            </a:r>
          </a:p>
          <a:p>
            <a:pPr marL="457200" lvl="1" indent="-457200">
              <a:spcAft>
                <a:spcPts val="1200"/>
              </a:spcAft>
              <a:buFont typeface="+mj-lt"/>
              <a:buAutoNum type="arabicPeriod"/>
            </a:pPr>
            <a:r>
              <a:rPr lang="pt-PT" sz="2000" dirty="0" smtClean="0"/>
              <a:t>Seleccione uma Província para Londres</a:t>
            </a:r>
          </a:p>
          <a:p>
            <a:pPr marL="457200" lvl="1" indent="-457200">
              <a:spcAft>
                <a:spcPts val="1200"/>
              </a:spcAft>
              <a:buFont typeface="+mj-lt"/>
              <a:buAutoNum type="arabicPeriod"/>
            </a:pPr>
            <a:r>
              <a:rPr lang="pt-PT" sz="2000" dirty="0" smtClean="0"/>
              <a:t>Pressione </a:t>
            </a:r>
            <a:r>
              <a:rPr lang="pt-PT" sz="2000" b="1" dirty="0" err="1" smtClean="0"/>
              <a:t>Save</a:t>
            </a:r>
            <a:r>
              <a:rPr lang="pt-PT" sz="2000" b="1" dirty="0" smtClean="0"/>
              <a:t> (Gravar)</a:t>
            </a:r>
          </a:p>
          <a:p>
            <a:pPr marL="457200" lvl="1" indent="-457200">
              <a:spcAft>
                <a:spcPts val="1200"/>
              </a:spcAft>
              <a:buFont typeface="+mj-lt"/>
              <a:buAutoNum type="arabicPeriod"/>
            </a:pPr>
            <a:r>
              <a:rPr lang="pt-PT" sz="2000" dirty="0" smtClean="0"/>
              <a:t>Procure Londres na árvore de unidade administrativa</a:t>
            </a:r>
          </a:p>
        </p:txBody>
      </p:sp>
    </p:spTree>
    <p:extLst>
      <p:ext uri="{BB962C8B-B14F-4D97-AF65-F5344CB8AC3E}">
        <p14:creationId xmlns:p14="http://schemas.microsoft.com/office/powerpoint/2010/main" val="306465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Apagar uma unidade administrativa</a:t>
            </a:r>
            <a:endParaRPr lang="pt-PT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62000" y="1295400"/>
            <a:ext cx="7543800" cy="4953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lvl="1" indent="-457200">
              <a:spcAft>
                <a:spcPts val="1200"/>
              </a:spcAft>
              <a:buFont typeface="+mj-lt"/>
              <a:buAutoNum type="arabicPeriod"/>
            </a:pPr>
            <a:r>
              <a:rPr lang="pt-PT" sz="2000" dirty="0" smtClean="0"/>
              <a:t>Seleccione </a:t>
            </a:r>
            <a:r>
              <a:rPr lang="pt-PT" sz="2000" b="1" dirty="0" smtClean="0"/>
              <a:t>Delete </a:t>
            </a:r>
            <a:r>
              <a:rPr lang="pt-PT" sz="2000" b="1" dirty="0" err="1" smtClean="0"/>
              <a:t>administrative</a:t>
            </a:r>
            <a:r>
              <a:rPr lang="pt-PT" sz="2000" b="1" dirty="0" smtClean="0"/>
              <a:t> </a:t>
            </a:r>
            <a:r>
              <a:rPr lang="pt-PT" sz="2000" b="1" dirty="0" err="1" smtClean="0"/>
              <a:t>units</a:t>
            </a:r>
            <a:r>
              <a:rPr lang="pt-PT" sz="2000" b="1" dirty="0" smtClean="0"/>
              <a:t> </a:t>
            </a:r>
            <a:br>
              <a:rPr lang="pt-PT" sz="2000" b="1" dirty="0" smtClean="0"/>
            </a:br>
            <a:r>
              <a:rPr lang="pt-PT" sz="2000" b="1" dirty="0" smtClean="0"/>
              <a:t>(Apagar as unidades administrativas)</a:t>
            </a:r>
          </a:p>
          <a:p>
            <a:pPr marL="457200" lvl="1" indent="-457200">
              <a:spcAft>
                <a:spcPts val="1200"/>
              </a:spcAft>
              <a:buFont typeface="+mj-lt"/>
              <a:buAutoNum type="arabicPeriod"/>
            </a:pPr>
            <a:r>
              <a:rPr lang="pt-PT" sz="2000" dirty="0" smtClean="0"/>
              <a:t>Procure Londres e clique “</a:t>
            </a:r>
            <a:r>
              <a:rPr lang="pt-PT" sz="2000" dirty="0" err="1" smtClean="0"/>
              <a:t>Delete</a:t>
            </a:r>
            <a:r>
              <a:rPr lang="pt-PT" sz="2000" dirty="0" smtClean="0"/>
              <a:t>” (“Apagar”)</a:t>
            </a:r>
          </a:p>
          <a:p>
            <a:pPr marL="457200" lvl="1" indent="-457200">
              <a:spcAft>
                <a:spcPts val="1200"/>
              </a:spcAft>
              <a:buFont typeface="+mj-lt"/>
              <a:buAutoNum type="arabicPeriod"/>
            </a:pPr>
            <a:r>
              <a:rPr lang="pt-PT" sz="2000" dirty="0" smtClean="0"/>
              <a:t>Clique </a:t>
            </a:r>
            <a:r>
              <a:rPr lang="pt-PT" sz="2000" b="1" dirty="0" err="1" smtClean="0"/>
              <a:t>Yes</a:t>
            </a:r>
            <a:r>
              <a:rPr lang="pt-PT" sz="2000" b="1" dirty="0" smtClean="0"/>
              <a:t> (Sim)</a:t>
            </a:r>
          </a:p>
          <a:p>
            <a:pPr marL="457200" lvl="1" indent="-457200">
              <a:spcAft>
                <a:spcPts val="1200"/>
              </a:spcAft>
              <a:buFont typeface="+mj-lt"/>
              <a:buAutoNum type="arabicPeriod"/>
            </a:pPr>
            <a:r>
              <a:rPr lang="pt-PT" sz="2000" dirty="0" smtClean="0"/>
              <a:t>Clique </a:t>
            </a:r>
            <a:r>
              <a:rPr lang="pt-PT" sz="2000" b="1" dirty="0" err="1" smtClean="0"/>
              <a:t>Done</a:t>
            </a:r>
            <a:r>
              <a:rPr lang="pt-PT" sz="2000" b="1" dirty="0" smtClean="0"/>
              <a:t> (Feito)</a:t>
            </a:r>
          </a:p>
          <a:p>
            <a:pPr marL="457200" lvl="1" indent="-457200">
              <a:spcAft>
                <a:spcPts val="1200"/>
              </a:spcAft>
              <a:buFont typeface="+mj-lt"/>
              <a:buAutoNum type="arabicPeriod"/>
            </a:pPr>
            <a:r>
              <a:rPr lang="pt-PT" sz="2000" dirty="0" smtClean="0"/>
              <a:t>Note que Londres já não se encontra na árvore da unidade administrativa</a:t>
            </a:r>
          </a:p>
        </p:txBody>
      </p:sp>
    </p:spTree>
    <p:extLst>
      <p:ext uri="{BB962C8B-B14F-4D97-AF65-F5344CB8AC3E}">
        <p14:creationId xmlns:p14="http://schemas.microsoft.com/office/powerpoint/2010/main" val="250681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 txBox="1">
            <a:spLocks/>
          </p:cNvSpPr>
          <p:nvPr/>
        </p:nvSpPr>
        <p:spPr>
          <a:xfrm>
            <a:off x="627072" y="1113636"/>
            <a:ext cx="7086600" cy="4190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spcAft>
                <a:spcPts val="600"/>
              </a:spcAft>
              <a:buClr>
                <a:srgbClr val="066E9F"/>
              </a:buClr>
              <a:buSzPct val="120000"/>
            </a:pPr>
            <a:r>
              <a:rPr kumimoji="0" lang="pt-PT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A opção </a:t>
            </a:r>
            <a:r>
              <a:rPr kumimoji="0" lang="pt-PT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Add</a:t>
            </a:r>
            <a:r>
              <a:rPr kumimoji="0" lang="pt-PT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pt-PT" sz="2200" b="1" dirty="0" err="1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administrative</a:t>
            </a:r>
            <a:r>
              <a:rPr lang="pt-PT" sz="22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pt-PT" sz="2200" b="1" dirty="0" err="1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unit</a:t>
            </a:r>
            <a:r>
              <a:rPr lang="pt-PT" sz="22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(Adicione uma unidade administrativa) </a:t>
            </a:r>
            <a:r>
              <a:rPr kumimoji="0" lang="pt-PT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permite-lhe adicionar novas</a:t>
            </a:r>
            <a:r>
              <a:rPr kumimoji="0" lang="pt-PT" sz="2200" b="0" i="0" u="none" strike="noStrike" kern="1200" cap="none" spc="0" normalizeH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localidades</a:t>
            </a:r>
            <a:r>
              <a:rPr kumimoji="0" lang="pt-PT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, tais como:</a:t>
            </a:r>
          </a:p>
          <a:p>
            <a:pPr marL="64008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66E9F"/>
              </a:buClr>
              <a:buSzPct val="100000"/>
              <a:buFont typeface="Wingdings" charset="2"/>
              <a:buChar char="§"/>
              <a:tabLst/>
              <a:defRPr/>
            </a:pPr>
            <a:r>
              <a:rPr lang="pt-PT" sz="2200" b="1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Províncias</a:t>
            </a:r>
          </a:p>
          <a:p>
            <a:pPr marL="64008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66E9F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pt-PT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 Semibold" pitchFamily="34" charset="0"/>
                <a:ea typeface="Segoe UI" pitchFamily="34" charset="0"/>
                <a:cs typeface="Segoe UI" pitchFamily="34" charset="0"/>
              </a:rPr>
              <a:t>Distritos</a:t>
            </a:r>
          </a:p>
          <a:p>
            <a:pPr marL="64008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66E9F"/>
              </a:buClr>
              <a:buSzPct val="100000"/>
              <a:buFont typeface="Wingdings" charset="2"/>
              <a:buChar char="§"/>
              <a:tabLst/>
              <a:defRPr/>
            </a:pPr>
            <a:r>
              <a:rPr lang="pt-PT" sz="2200" b="1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Aldeias</a:t>
            </a:r>
          </a:p>
          <a:p>
            <a:pPr marL="64008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800"/>
              </a:spcAft>
              <a:buClr>
                <a:srgbClr val="066E9F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pt-PT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 Semibold" pitchFamily="34" charset="0"/>
                <a:ea typeface="Segoe UI" pitchFamily="34" charset="0"/>
                <a:cs typeface="Segoe UI" pitchFamily="34" charset="0"/>
              </a:rPr>
              <a:t>Comunidades</a:t>
            </a:r>
            <a:endParaRPr kumimoji="0" lang="pt-PT" sz="2200" b="1" i="0" u="none" strike="noStrike" kern="1200" cap="none" spc="0" normalizeH="0" baseline="0" noProof="0" dirty="0" smtClean="0">
              <a:ln>
                <a:noFill/>
              </a:ln>
              <a:solidFill>
                <a:srgbClr val="17375D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R="0" fontAlgn="auto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66E9F"/>
              </a:buClr>
              <a:buSzPct val="120000"/>
              <a:tabLst/>
              <a:defRPr/>
            </a:pPr>
            <a:r>
              <a:rPr lang="pt-PT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Até sete níveis administrativos podem ser inseridos </a:t>
            </a:r>
            <a:br>
              <a:rPr lang="pt-PT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pt-PT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 instrumento</a:t>
            </a:r>
            <a:endParaRPr lang="pt-PT" sz="2200" dirty="0">
              <a:solidFill>
                <a:srgbClr val="17375D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71331" y="42335"/>
            <a:ext cx="3790653" cy="307777"/>
          </a:xfrm>
        </p:spPr>
        <p:txBody>
          <a:bodyPr/>
          <a:lstStyle/>
          <a:p>
            <a:r>
              <a:rPr lang="pt-BR" dirty="0"/>
              <a:t>uma visão do instrumento: menu principal</a:t>
            </a:r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152400" y="369094"/>
            <a:ext cx="4495800" cy="516255"/>
          </a:xfrm>
        </p:spPr>
        <p:txBody>
          <a:bodyPr/>
          <a:lstStyle/>
          <a:p>
            <a:r>
              <a:rPr lang="pt-PT" dirty="0" smtClean="0"/>
              <a:t>Unidades administrativas</a:t>
            </a:r>
            <a:endParaRPr lang="en-US" sz="2600" dirty="0">
              <a:solidFill>
                <a:srgbClr val="066E9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5410200"/>
            <a:ext cx="9144000" cy="1174750"/>
          </a:xfrm>
          <a:prstGeom prst="rect">
            <a:avLst/>
          </a:prstGeom>
          <a:gradFill>
            <a:gsLst>
              <a:gs pos="0">
                <a:srgbClr val="FAF58E"/>
              </a:gs>
              <a:gs pos="100000">
                <a:srgbClr val="FCF9D8"/>
              </a:gs>
            </a:gsLst>
          </a:gra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5049" y="5678269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>
                <a:solidFill>
                  <a:srgbClr val="93232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Observação importante:</a:t>
            </a:r>
            <a:r>
              <a:rPr lang="pt-PT" b="1" dirty="0" smtClean="0">
                <a:solidFill>
                  <a:srgbClr val="932323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pt-PT" b="1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Se acrescentar uma nova localidade</a:t>
            </a:r>
            <a:r>
              <a:rPr lang="pt-PT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, precisa ir na </a:t>
            </a:r>
            <a:r>
              <a:rPr lang="pt-PT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Actividade demográfica </a:t>
            </a:r>
            <a:r>
              <a:rPr lang="pt-PT" b="1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para inserir a informação sobre a </a:t>
            </a:r>
            <a:r>
              <a:rPr lang="pt-PT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população.</a:t>
            </a:r>
            <a:endParaRPr lang="pt-PT" dirty="0">
              <a:solidFill>
                <a:srgbClr val="17375D"/>
              </a:solidFill>
              <a:latin typeface="Segoe UI Semibold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28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 txBox="1">
            <a:spLocks/>
          </p:cNvSpPr>
          <p:nvPr/>
        </p:nvSpPr>
        <p:spPr>
          <a:xfrm>
            <a:off x="627072" y="1120977"/>
            <a:ext cx="6992928" cy="4190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spcAft>
                <a:spcPts val="1200"/>
              </a:spcAft>
              <a:buClr>
                <a:srgbClr val="066E9F"/>
              </a:buClr>
              <a:buSzPct val="120000"/>
            </a:pPr>
            <a:r>
              <a:rPr kumimoji="0" lang="pt-PT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A opção </a:t>
            </a:r>
            <a:r>
              <a:rPr kumimoji="0" lang="pt-PT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Delete</a:t>
            </a:r>
            <a:r>
              <a:rPr kumimoji="0" lang="pt-PT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pt-PT" sz="2200" b="1" dirty="0" err="1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administrative</a:t>
            </a:r>
            <a:r>
              <a:rPr lang="pt-PT" sz="22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pt-PT" sz="2200" b="1" dirty="0" err="1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unit</a:t>
            </a:r>
            <a:r>
              <a:rPr lang="pt-PT" sz="22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(Apagar a unidade administrativa) </a:t>
            </a:r>
            <a:r>
              <a:rPr kumimoji="0" lang="pt-PT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permite-lhe apagar permanentemente as localidades</a:t>
            </a:r>
            <a:r>
              <a:rPr kumimoji="0" lang="pt-PT" sz="2200" b="0" i="0" u="none" strike="noStrike" kern="1200" cap="none" spc="0" normalizeH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. </a:t>
            </a:r>
            <a:endParaRPr kumimoji="0" lang="pt-PT" sz="2200" b="0" i="0" u="none" strike="noStrike" kern="1200" cap="none" spc="0" normalizeH="0" baseline="0" noProof="0" dirty="0" smtClean="0">
              <a:ln>
                <a:noFill/>
              </a:ln>
              <a:solidFill>
                <a:srgbClr val="17375D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71331" y="42335"/>
            <a:ext cx="3790653" cy="307777"/>
          </a:xfrm>
        </p:spPr>
        <p:txBody>
          <a:bodyPr/>
          <a:lstStyle/>
          <a:p>
            <a:r>
              <a:rPr lang="pt-BR" dirty="0"/>
              <a:t>uma visão do instrumento: menu principal</a:t>
            </a:r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152400" y="369094"/>
            <a:ext cx="4495800" cy="516255"/>
          </a:xfrm>
        </p:spPr>
        <p:txBody>
          <a:bodyPr/>
          <a:lstStyle/>
          <a:p>
            <a:r>
              <a:rPr lang="pt-PT" dirty="0" smtClean="0"/>
              <a:t>Unidades administrativas</a:t>
            </a:r>
            <a:endParaRPr lang="en-US" sz="2600" dirty="0">
              <a:solidFill>
                <a:srgbClr val="066E9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5410200"/>
            <a:ext cx="9144000" cy="1174750"/>
          </a:xfrm>
          <a:prstGeom prst="rect">
            <a:avLst/>
          </a:prstGeom>
          <a:gradFill>
            <a:gsLst>
              <a:gs pos="0">
                <a:srgbClr val="FAF58E"/>
              </a:gs>
              <a:gs pos="100000">
                <a:srgbClr val="FCF9D8"/>
              </a:gs>
            </a:gsLst>
          </a:gra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5800" y="5663587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>
                <a:solidFill>
                  <a:srgbClr val="93232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Observação importante:</a:t>
            </a:r>
            <a:r>
              <a:rPr lang="pt-PT" b="1" dirty="0" smtClean="0">
                <a:solidFill>
                  <a:srgbClr val="932323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pt-PT" b="1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Pode apagar uma unidade administrativa só se não existirem </a:t>
            </a:r>
            <a:r>
              <a:rPr lang="pt-PT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unidades abaixo da mesma na árvore. </a:t>
            </a:r>
            <a:endParaRPr lang="pt-PT" dirty="0">
              <a:solidFill>
                <a:srgbClr val="17375D"/>
              </a:solidFill>
              <a:latin typeface="Segoe UI Semibold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67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 txBox="1">
            <a:spLocks/>
          </p:cNvSpPr>
          <p:nvPr/>
        </p:nvSpPr>
        <p:spPr>
          <a:xfrm>
            <a:off x="685800" y="1143000"/>
            <a:ext cx="6858000" cy="3962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indent="-342900">
              <a:spcBef>
                <a:spcPct val="20000"/>
              </a:spcBef>
              <a:spcAft>
                <a:spcPts val="2400"/>
              </a:spcAft>
              <a:buClr>
                <a:srgbClr val="066E9F"/>
              </a:buClr>
              <a:buSzPct val="120000"/>
            </a:pPr>
            <a:r>
              <a:rPr kumimoji="0" lang="pt-PT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A opção </a:t>
            </a:r>
            <a:r>
              <a:rPr kumimoji="0" lang="pt-PT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Import</a:t>
            </a:r>
            <a:r>
              <a:rPr kumimoji="0" lang="pt-PT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(Importação)</a:t>
            </a:r>
            <a:r>
              <a:rPr kumimoji="0" lang="pt-PT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66E9F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pt-PT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permite-lhe juntar os dados importados</a:t>
            </a:r>
            <a:r>
              <a:rPr kumimoji="0" lang="pt-PT" sz="2200" b="0" i="0" u="none" strike="noStrike" kern="1200" cap="none" spc="0" normalizeH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pt-PT" sz="2200" dirty="0" smtClean="0">
              <a:solidFill>
                <a:srgbClr val="17375D"/>
              </a:solidFill>
              <a:latin typeface="Segoe UI Semibold" pitchFamily="34" charset="0"/>
              <a:ea typeface="Segoe UI" pitchFamily="34" charset="0"/>
              <a:cs typeface="Segoe UI" pitchFamily="34" charset="0"/>
            </a:endParaRPr>
          </a:p>
          <a:p>
            <a:pPr lvl="0" indent="-342900">
              <a:spcBef>
                <a:spcPct val="20000"/>
              </a:spcBef>
              <a:spcAft>
                <a:spcPts val="1200"/>
              </a:spcAft>
              <a:buClr>
                <a:srgbClr val="066E9F"/>
              </a:buClr>
              <a:buSzPct val="120000"/>
            </a:pPr>
            <a:r>
              <a:rPr lang="pt-PT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 opção </a:t>
            </a:r>
            <a:r>
              <a:rPr lang="pt-PT" sz="2200" b="1" dirty="0" err="1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Reports</a:t>
            </a:r>
            <a:r>
              <a:rPr lang="pt-PT" sz="22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(Relatórios)</a:t>
            </a:r>
            <a:r>
              <a:rPr lang="pt-PT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providenciará uma interface para executar a personalização e padronizar os relatórios.</a:t>
            </a:r>
          </a:p>
          <a:p>
            <a:pPr lvl="0" indent="-342900">
              <a:spcBef>
                <a:spcPct val="20000"/>
              </a:spcBef>
              <a:spcAft>
                <a:spcPts val="1200"/>
              </a:spcAft>
              <a:buClr>
                <a:srgbClr val="066E9F"/>
              </a:buClr>
              <a:buSzPct val="120000"/>
            </a:pPr>
            <a:endParaRPr lang="pt-PT" sz="2200" b="1" dirty="0" smtClean="0">
              <a:solidFill>
                <a:srgbClr val="17375D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lvl="0" indent="-342900">
              <a:spcBef>
                <a:spcPct val="20000"/>
              </a:spcBef>
              <a:spcAft>
                <a:spcPts val="1200"/>
              </a:spcAft>
              <a:buClr>
                <a:srgbClr val="066E9F"/>
              </a:buClr>
              <a:buSzPct val="120000"/>
            </a:pPr>
            <a:r>
              <a:rPr lang="pt-PT" sz="22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Uma visão geral de ambas as secções será coberta mais tarde neste manual</a:t>
            </a:r>
            <a:r>
              <a:rPr lang="pt-PT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pt-PT" sz="2200" dirty="0">
              <a:solidFill>
                <a:srgbClr val="17375D"/>
              </a:solidFill>
              <a:latin typeface="Segoe UI Semibold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itle 20"/>
          <p:cNvSpPr>
            <a:spLocks noGrp="1"/>
          </p:cNvSpPr>
          <p:nvPr>
            <p:ph type="title"/>
          </p:nvPr>
        </p:nvSpPr>
        <p:spPr>
          <a:xfrm>
            <a:off x="152400" y="369094"/>
            <a:ext cx="4267200" cy="516255"/>
          </a:xfrm>
        </p:spPr>
        <p:txBody>
          <a:bodyPr/>
          <a:lstStyle/>
          <a:p>
            <a:r>
              <a:rPr lang="pt-PT" sz="2600" dirty="0" smtClean="0">
                <a:solidFill>
                  <a:srgbClr val="066E9F"/>
                </a:solidFill>
              </a:rPr>
              <a:t>Importação e Relatórios</a:t>
            </a:r>
            <a:endParaRPr lang="pt-PT" sz="2600" dirty="0">
              <a:solidFill>
                <a:srgbClr val="066E9F"/>
              </a:solidFill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71331" y="42335"/>
            <a:ext cx="3790653" cy="307777"/>
          </a:xfrm>
        </p:spPr>
        <p:txBody>
          <a:bodyPr/>
          <a:lstStyle/>
          <a:p>
            <a:r>
              <a:rPr lang="pt-BR" dirty="0"/>
              <a:t>uma visão do instrumento: menu principal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001000" cy="5562600"/>
          </a:xfrm>
        </p:spPr>
        <p:txBody>
          <a:bodyPr/>
          <a:lstStyle/>
          <a:p>
            <a:pPr>
              <a:spcAft>
                <a:spcPts val="600"/>
              </a:spcAft>
              <a:buNone/>
            </a:pPr>
            <a:r>
              <a:rPr lang="pt-PT" dirty="0" smtClean="0"/>
              <a:t>Existem três selecções sob a opção </a:t>
            </a:r>
            <a:r>
              <a:rPr lang="pt-PT" dirty="0" err="1" smtClean="0"/>
              <a:t>help</a:t>
            </a:r>
            <a:r>
              <a:rPr lang="pt-PT" dirty="0" smtClean="0"/>
              <a:t> (ajuda):</a:t>
            </a:r>
          </a:p>
          <a:p>
            <a:pPr marL="525780">
              <a:spcAft>
                <a:spcPts val="1800"/>
              </a:spcAft>
              <a:buSzPct val="100000"/>
              <a:buFont typeface="Wingdings" charset="2"/>
              <a:buChar char="§"/>
            </a:pPr>
            <a:r>
              <a:rPr lang="pt-PT" sz="2000" b="1" dirty="0" smtClean="0"/>
              <a:t>Visualizar </a:t>
            </a:r>
            <a:r>
              <a:rPr lang="pt-PT" sz="2000" b="1" dirty="0" err="1" smtClean="0"/>
              <a:t>help</a:t>
            </a:r>
            <a:r>
              <a:rPr lang="pt-PT" sz="2000" b="1" dirty="0" smtClean="0"/>
              <a:t> (ajuda) </a:t>
            </a:r>
            <a:r>
              <a:rPr lang="pt-PT" sz="2000" dirty="0" smtClean="0"/>
              <a:t>leva a característica de ajuda no instrumento. Clique aqui para procurar as definições de termos ou ter informações sobre diferentes tópicos. </a:t>
            </a:r>
          </a:p>
          <a:p>
            <a:pPr marL="525780">
              <a:spcAft>
                <a:spcPts val="600"/>
              </a:spcAft>
              <a:buSzPct val="100000"/>
              <a:buFont typeface="Wingdings" charset="2"/>
              <a:buChar char="§"/>
            </a:pPr>
            <a:r>
              <a:rPr lang="pt-PT" sz="2000" b="1" dirty="0" smtClean="0"/>
              <a:t>Verificar as actualizações</a:t>
            </a:r>
            <a:r>
              <a:rPr lang="pt-PT" sz="2000" dirty="0" smtClean="0">
                <a:latin typeface="Segoe UI Semibold" pitchFamily="34" charset="0"/>
              </a:rPr>
              <a:t>.</a:t>
            </a:r>
            <a:r>
              <a:rPr lang="pt-PT" sz="2000" dirty="0" smtClean="0"/>
              <a:t> Se estiver ligado a Internet, pode clicar aqui para verificar se uma nova versão estiver disponível. </a:t>
            </a:r>
          </a:p>
          <a:p>
            <a:pPr marL="914400" indent="-365760">
              <a:spcAft>
                <a:spcPts val="600"/>
              </a:spcAft>
              <a:buFont typeface="Lucida Grande"/>
              <a:buChar char="-"/>
            </a:pPr>
            <a:r>
              <a:rPr lang="pt-PT" sz="2000" dirty="0" smtClean="0"/>
              <a:t>As versões actualizadas incluem correcções de erros e </a:t>
            </a:r>
            <a:br>
              <a:rPr lang="pt-PT" sz="2000" dirty="0" smtClean="0"/>
            </a:br>
            <a:r>
              <a:rPr lang="pt-PT" sz="2000" dirty="0" smtClean="0"/>
              <a:t>novas características. </a:t>
            </a:r>
          </a:p>
          <a:p>
            <a:pPr marL="914400" indent="-365760">
              <a:spcAft>
                <a:spcPts val="600"/>
              </a:spcAft>
              <a:buFont typeface="Lucida Grande"/>
              <a:buChar char="-"/>
            </a:pPr>
            <a:r>
              <a:rPr lang="pt-PT" sz="2000" dirty="0" smtClean="0"/>
              <a:t>O </a:t>
            </a:r>
            <a:r>
              <a:rPr lang="pt-BR" sz="2000" dirty="0" smtClean="0"/>
              <a:t>A base de dados integrada das DTN</a:t>
            </a:r>
            <a:r>
              <a:rPr lang="pt-PT" sz="2000" dirty="0" smtClean="0"/>
              <a:t> </a:t>
            </a:r>
            <a:r>
              <a:rPr lang="pt-PT" sz="2000" dirty="0" smtClean="0"/>
              <a:t>também verifica as actualizações cada vez que abra-o, mas se recusar fazer download de uma nova versão nesta altura, pode clicar aqui mais tarde para fazer o download da actualização. </a:t>
            </a:r>
          </a:p>
          <a:p>
            <a:pPr marL="914400" indent="-365760">
              <a:spcAft>
                <a:spcPts val="1800"/>
              </a:spcAft>
              <a:buFont typeface="Lucida Grande"/>
              <a:buChar char="-"/>
            </a:pPr>
            <a:r>
              <a:rPr lang="pt-PT" sz="2000" b="1" dirty="0" smtClean="0"/>
              <a:t>Sobre. </a:t>
            </a:r>
            <a:r>
              <a:rPr lang="pt-PT" sz="2000" dirty="0" smtClean="0"/>
              <a:t>Providencia informações sobre o instrumento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" name="Title 20"/>
          <p:cNvSpPr>
            <a:spLocks noGrp="1"/>
          </p:cNvSpPr>
          <p:nvPr>
            <p:ph type="title"/>
          </p:nvPr>
        </p:nvSpPr>
        <p:spPr>
          <a:xfrm>
            <a:off x="152400" y="369094"/>
            <a:ext cx="4038600" cy="516255"/>
          </a:xfrm>
        </p:spPr>
        <p:txBody>
          <a:bodyPr/>
          <a:lstStyle/>
          <a:p>
            <a:r>
              <a:rPr lang="pt-PT" sz="2600" dirty="0" smtClean="0">
                <a:solidFill>
                  <a:srgbClr val="066E9F"/>
                </a:solidFill>
              </a:rPr>
              <a:t>Característica de ajuda</a:t>
            </a:r>
            <a:endParaRPr lang="pt-PT" sz="2600" dirty="0">
              <a:solidFill>
                <a:srgbClr val="066E9F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71331" y="42335"/>
            <a:ext cx="3790653" cy="307777"/>
          </a:xfrm>
        </p:spPr>
        <p:txBody>
          <a:bodyPr/>
          <a:lstStyle/>
          <a:p>
            <a:r>
              <a:rPr lang="pt-BR" dirty="0"/>
              <a:t>uma visão do instrumento: menu principal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68Left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" t="3333" r="86110" b="74481"/>
          <a:stretch/>
        </p:blipFill>
        <p:spPr>
          <a:xfrm>
            <a:off x="4876173" y="1577673"/>
            <a:ext cx="1600827" cy="1800862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65000"/>
                <a:alpha val="40000"/>
              </a:schemeClr>
            </a:outerShdw>
          </a:effectLst>
        </p:spPr>
      </p:pic>
      <p:sp>
        <p:nvSpPr>
          <p:cNvPr id="1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71331" y="42335"/>
            <a:ext cx="2360711" cy="307777"/>
          </a:xfrm>
        </p:spPr>
        <p:txBody>
          <a:bodyPr/>
          <a:lstStyle/>
          <a:p>
            <a:r>
              <a:rPr lang="pt-BR" dirty="0"/>
              <a:t>uma visão do instrumento</a:t>
            </a:r>
            <a:endParaRPr lang="en-US" dirty="0">
              <a:solidFill>
                <a:srgbClr val="DCE6F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143001"/>
            <a:ext cx="3886200" cy="2057400"/>
          </a:xfrm>
        </p:spPr>
        <p:txBody>
          <a:bodyPr/>
          <a:lstStyle/>
          <a:p>
            <a:pPr marL="0">
              <a:spcAft>
                <a:spcPts val="1200"/>
              </a:spcAft>
              <a:buNone/>
            </a:pPr>
            <a:r>
              <a:rPr lang="pt-PT" dirty="0" smtClean="0"/>
              <a:t>A sua árvore de unidade administrativa deve aparecer conforme o seguinte: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69094"/>
            <a:ext cx="6172199" cy="516255"/>
          </a:xfrm>
        </p:spPr>
        <p:txBody>
          <a:bodyPr/>
          <a:lstStyle/>
          <a:p>
            <a:r>
              <a:rPr lang="pt-PT" dirty="0" smtClean="0">
                <a:solidFill>
                  <a:srgbClr val="066E9F"/>
                </a:solidFill>
              </a:rPr>
              <a:t>A Árvore de </a:t>
            </a:r>
            <a:r>
              <a:rPr lang="pt-PT" dirty="0" smtClean="0"/>
              <a:t>Unidade </a:t>
            </a:r>
            <a:r>
              <a:rPr lang="pt-PT" dirty="0" smtClean="0">
                <a:solidFill>
                  <a:srgbClr val="066E9F"/>
                </a:solidFill>
              </a:rPr>
              <a:t>Administrativa</a:t>
            </a:r>
            <a:endParaRPr lang="pt-PT" dirty="0">
              <a:solidFill>
                <a:srgbClr val="066E9F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 rot="10800000">
            <a:off x="4911117" y="2262098"/>
            <a:ext cx="1031856" cy="102412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4530117" y="2283434"/>
            <a:ext cx="381000" cy="31699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895600" y="3631638"/>
            <a:ext cx="4267200" cy="1828800"/>
            <a:chOff x="1171782" y="4669641"/>
            <a:chExt cx="4267200" cy="1828800"/>
          </a:xfrm>
        </p:grpSpPr>
        <p:sp>
          <p:nvSpPr>
            <p:cNvPr id="8" name="Content Placeholder 3"/>
            <p:cNvSpPr txBox="1">
              <a:spLocks/>
            </p:cNvSpPr>
            <p:nvPr/>
          </p:nvSpPr>
          <p:spPr>
            <a:xfrm>
              <a:off x="1171782" y="4669641"/>
              <a:ext cx="4267200" cy="18288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1200"/>
                </a:spcAft>
                <a:buClr>
                  <a:srgbClr val="066E9F"/>
                </a:buClr>
                <a:buSzPct val="120000"/>
                <a:buFont typeface="Segoe UI Semibold" pitchFamily="34" charset="0"/>
                <a:buNone/>
                <a:tabLst/>
                <a:defRPr/>
              </a:pPr>
              <a:r>
                <a:rPr kumimoji="0" lang="pt-PT" sz="2200" b="0" i="0" u="none" strike="noStrike" kern="1200" cap="none" spc="0" normalizeH="0" baseline="0" dirty="0" smtClean="0">
                  <a:ln>
                    <a:noFill/>
                  </a:ln>
                  <a:solidFill>
                    <a:srgbClr val="17375D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Clique no    </a:t>
              </a:r>
              <a:r>
                <a:rPr kumimoji="0" lang="pt-PT" sz="2200" b="0" i="0" u="none" strike="noStrike" kern="1200" cap="none" spc="0" normalizeH="0" dirty="0" smtClean="0">
                  <a:ln>
                    <a:noFill/>
                  </a:ln>
                  <a:solidFill>
                    <a:srgbClr val="17375D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 para </a:t>
              </a:r>
              <a:r>
                <a:rPr kumimoji="0" lang="pt-PT" sz="2200" b="0" i="0" u="none" strike="noStrike" kern="1200" cap="none" spc="0" normalizeH="0" baseline="0" dirty="0" smtClean="0">
                  <a:ln>
                    <a:noFill/>
                  </a:ln>
                  <a:solidFill>
                    <a:srgbClr val="17375D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expandir </a:t>
              </a:r>
              <a:r>
                <a:rPr kumimoji="0" lang="pt-PT" sz="2200" b="0" i="0" u="none" strike="noStrike" kern="1200" cap="none" spc="0" normalizeH="0" dirty="0" smtClean="0">
                  <a:ln>
                    <a:noFill/>
                  </a:ln>
                  <a:solidFill>
                    <a:srgbClr val="17375D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a localidade</a:t>
              </a:r>
              <a:r>
                <a:rPr lang="pt-PT" sz="2200" dirty="0" smtClean="0">
                  <a:solidFill>
                    <a:srgbClr val="17375D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Quando estiver completamente expandido, aparecerá da seguinte forma</a:t>
              </a:r>
              <a:r>
                <a:rPr lang="en-US" sz="2200" noProof="0" dirty="0" smtClean="0">
                  <a:solidFill>
                    <a:srgbClr val="17375D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:</a:t>
              </a:r>
              <a:endPara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" name="Picture 14" descr="Screen Shot 2013-12-28 at 12.58.30 PM.png"/>
            <p:cNvPicPr>
              <a:picLocks noChangeAspect="1"/>
            </p:cNvPicPr>
            <p:nvPr/>
          </p:nvPicPr>
          <p:blipFill>
            <a:blip r:embed="rId4" cstate="print"/>
            <a:srcRect r="7692"/>
            <a:stretch>
              <a:fillRect/>
            </a:stretch>
          </p:blipFill>
          <p:spPr>
            <a:xfrm>
              <a:off x="2514600" y="4800600"/>
              <a:ext cx="228600" cy="238125"/>
            </a:xfrm>
            <a:prstGeom prst="rect">
              <a:avLst/>
            </a:prstGeom>
          </p:spPr>
        </p:pic>
      </p:grpSp>
      <p:pic>
        <p:nvPicPr>
          <p:cNvPr id="5" name="Picture 4" descr="68Right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" t="3202" r="86179" b="40736"/>
          <a:stretch/>
        </p:blipFill>
        <p:spPr>
          <a:xfrm>
            <a:off x="7010400" y="1577673"/>
            <a:ext cx="1524000" cy="4442127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65000"/>
                <a:alpha val="40000"/>
              </a:schemeClr>
            </a:outerShdw>
          </a:effectLst>
        </p:spPr>
      </p:pic>
      <p:sp>
        <p:nvSpPr>
          <p:cNvPr id="10" name="Right Arrow 9"/>
          <p:cNvSpPr/>
          <p:nvPr/>
        </p:nvSpPr>
        <p:spPr>
          <a:xfrm>
            <a:off x="6781800" y="3724503"/>
            <a:ext cx="573090" cy="31699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Expandir a árvore de unidade administrativa</a:t>
            </a:r>
            <a:endParaRPr lang="pt-PT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1143000" y="1371600"/>
            <a:ext cx="3429000" cy="510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66E9F"/>
              </a:buClr>
              <a:buSzPct val="120000"/>
              <a:buFont typeface="Segoe UI" pitchFamily="34" charset="0"/>
              <a:buNone/>
              <a:tabLst/>
              <a:defRPr/>
            </a:pPr>
            <a:r>
              <a:rPr kumimoji="0" lang="pt-PT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Utilize os</a:t>
            </a:r>
            <a:r>
              <a:rPr kumimoji="0" lang="pt-PT" sz="2200" b="0" i="0" u="none" strike="noStrike" kern="1200" cap="none" spc="0" normalizeH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controlos </a:t>
            </a:r>
            <a:r>
              <a:rPr kumimoji="0" lang="pt-PT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+ e – para expandir e ajustar a árvore de localidade</a:t>
            </a:r>
            <a:r>
              <a:rPr lang="pt-PT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endParaRPr kumimoji="0" lang="pt-PT" sz="2200" b="0" i="0" u="none" strike="noStrike" kern="1200" cap="none" spc="0" normalizeH="0" baseline="0" noProof="0" dirty="0" smtClean="0">
              <a:ln>
                <a:noFill/>
              </a:ln>
              <a:solidFill>
                <a:srgbClr val="17375D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 descr="68Left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" t="3333" r="85823" b="74481"/>
          <a:stretch/>
        </p:blipFill>
        <p:spPr>
          <a:xfrm>
            <a:off x="4843099" y="1524000"/>
            <a:ext cx="1633901" cy="1800862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65000"/>
                <a:alpha val="40000"/>
              </a:schemeClr>
            </a:outerShdw>
          </a:effectLst>
        </p:spPr>
      </p:pic>
      <p:pic>
        <p:nvPicPr>
          <p:cNvPr id="7" name="Picture 6" descr="68Right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" t="3202" r="86179" b="40736"/>
          <a:stretch/>
        </p:blipFill>
        <p:spPr>
          <a:xfrm>
            <a:off x="6781800" y="1524000"/>
            <a:ext cx="1524000" cy="4442127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65000"/>
                <a:alpha val="4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8001000" cy="5486400"/>
          </a:xfrm>
        </p:spPr>
        <p:txBody>
          <a:bodyPr wrap="square">
            <a:noAutofit/>
          </a:bodyPr>
          <a:lstStyle/>
          <a:p>
            <a:pPr>
              <a:spcAft>
                <a:spcPts val="400"/>
              </a:spcAft>
              <a:buNone/>
              <a:defRPr/>
            </a:pPr>
            <a:r>
              <a:rPr lang="pt-PT" sz="2000" dirty="0" smtClean="0"/>
              <a:t>O </a:t>
            </a:r>
            <a:r>
              <a:rPr lang="pt-BR" sz="2000" dirty="0" smtClean="0"/>
              <a:t>A base de dados integrada das DTN</a:t>
            </a:r>
            <a:r>
              <a:rPr lang="pt-PT" sz="2000" dirty="0" smtClean="0"/>
              <a:t> </a:t>
            </a:r>
            <a:r>
              <a:rPr lang="pt-PT" sz="2000" dirty="0" smtClean="0"/>
              <a:t>pode ser utilizado </a:t>
            </a:r>
            <a:br>
              <a:rPr lang="pt-PT" sz="2000" dirty="0" smtClean="0"/>
            </a:br>
            <a:r>
              <a:rPr lang="pt-PT" sz="2000" dirty="0" smtClean="0"/>
              <a:t>em vários cenários, incluindo: </a:t>
            </a:r>
          </a:p>
          <a:p>
            <a:pPr lvl="1">
              <a:spcAft>
                <a:spcPts val="800"/>
              </a:spcAft>
              <a:buSzPct val="100000"/>
              <a:buFont typeface="Wingdings" charset="2"/>
              <a:buChar char="§"/>
              <a:defRPr/>
            </a:pPr>
            <a:r>
              <a:rPr lang="pt-PT" sz="1700" dirty="0" smtClean="0"/>
              <a:t>Armazenar os dados tratados, conforme tornarem-se disponíveis</a:t>
            </a:r>
          </a:p>
          <a:p>
            <a:pPr lvl="1">
              <a:spcAft>
                <a:spcPts val="800"/>
              </a:spcAft>
              <a:buSzPct val="100000"/>
              <a:buFont typeface="Wingdings" charset="2"/>
              <a:buChar char="§"/>
              <a:defRPr/>
            </a:pPr>
            <a:r>
              <a:rPr lang="pt-PT" sz="1700" dirty="0" smtClean="0"/>
              <a:t>As pesquisas estão implementadas e os resultados estão disponíveis</a:t>
            </a:r>
          </a:p>
          <a:p>
            <a:pPr lvl="1">
              <a:spcAft>
                <a:spcPts val="800"/>
              </a:spcAft>
              <a:buSzPct val="100000"/>
              <a:buFont typeface="Wingdings" charset="2"/>
              <a:buChar char="§"/>
              <a:defRPr/>
            </a:pPr>
            <a:r>
              <a:rPr lang="pt-PT" sz="1700" dirty="0" smtClean="0"/>
              <a:t>Preparar as reuniões anuais de revisão de dados</a:t>
            </a:r>
          </a:p>
          <a:p>
            <a:pPr lvl="1">
              <a:spcAft>
                <a:spcPts val="800"/>
              </a:spcAft>
              <a:buSzPct val="100000"/>
              <a:buFont typeface="Wingdings" charset="2"/>
              <a:buChar char="§"/>
              <a:defRPr/>
            </a:pPr>
            <a:r>
              <a:rPr lang="pt-PT" sz="1700" dirty="0" smtClean="0"/>
              <a:t>Providenciar retorno à níveis </a:t>
            </a:r>
            <a:r>
              <a:rPr lang="pt-PT" sz="1700" dirty="0" err="1" smtClean="0"/>
              <a:t>sub-nacionais</a:t>
            </a:r>
            <a:endParaRPr lang="pt-PT" sz="1700" dirty="0" smtClean="0"/>
          </a:p>
          <a:p>
            <a:pPr lvl="1">
              <a:spcAft>
                <a:spcPts val="800"/>
              </a:spcAft>
              <a:buSzPct val="100000"/>
              <a:buFont typeface="Wingdings" charset="2"/>
              <a:buChar char="§"/>
              <a:defRPr/>
            </a:pPr>
            <a:r>
              <a:rPr lang="pt-PT" sz="1700" dirty="0" smtClean="0"/>
              <a:t>Guiar o planeamento de trabalho, exemplo: através da revisão de unidades administrativas que necessita de mapeamento ou medida </a:t>
            </a:r>
            <a:br>
              <a:rPr lang="pt-PT" sz="1700" dirty="0" smtClean="0"/>
            </a:br>
            <a:r>
              <a:rPr lang="pt-PT" sz="1700" dirty="0" smtClean="0"/>
              <a:t>de desempenho ao longo do tempo. </a:t>
            </a:r>
          </a:p>
          <a:p>
            <a:pPr lvl="1">
              <a:spcAft>
                <a:spcPts val="800"/>
              </a:spcAft>
              <a:buSzPct val="100000"/>
              <a:buFont typeface="Wingdings" charset="2"/>
              <a:buChar char="§"/>
              <a:defRPr/>
            </a:pPr>
            <a:r>
              <a:rPr lang="pt-PT" sz="1700" dirty="0" smtClean="0"/>
              <a:t>Compilar os relatórios nacionais</a:t>
            </a:r>
          </a:p>
          <a:p>
            <a:pPr lvl="1">
              <a:spcAft>
                <a:spcPts val="800"/>
              </a:spcAft>
              <a:buSzPct val="100000"/>
              <a:buFont typeface="Wingdings" charset="2"/>
              <a:buChar char="§"/>
              <a:defRPr/>
            </a:pPr>
            <a:r>
              <a:rPr lang="pt-PT" sz="1700" dirty="0" smtClean="0"/>
              <a:t>Reportar à OMS e aos parceiros conforme os dados forem </a:t>
            </a:r>
            <a:br>
              <a:rPr lang="pt-PT" sz="1700" dirty="0" smtClean="0"/>
            </a:br>
            <a:r>
              <a:rPr lang="pt-PT" sz="1700" dirty="0" smtClean="0"/>
              <a:t>necessários ou os relatórios estiverem prontos</a:t>
            </a:r>
          </a:p>
          <a:p>
            <a:pPr lvl="1">
              <a:spcAft>
                <a:spcPts val="800"/>
              </a:spcAft>
              <a:buSzPct val="100000"/>
              <a:buFont typeface="Wingdings" charset="2"/>
              <a:buChar char="§"/>
              <a:defRPr/>
            </a:pPr>
            <a:r>
              <a:rPr lang="pt-PT" sz="1700" dirty="0" smtClean="0"/>
              <a:t>Preencher a Elegibilidade TAS e o Formulário de Relatório</a:t>
            </a:r>
          </a:p>
          <a:p>
            <a:pPr lvl="1">
              <a:spcAft>
                <a:spcPts val="800"/>
              </a:spcAft>
              <a:buSzPct val="100000"/>
              <a:buFont typeface="Wingdings" charset="2"/>
              <a:buChar char="§"/>
              <a:defRPr/>
            </a:pPr>
            <a:r>
              <a:rPr lang="pt-PT" sz="1700" dirty="0" smtClean="0"/>
              <a:t>Preencher os dossiers de eliminação</a:t>
            </a:r>
          </a:p>
          <a:p>
            <a:pPr lvl="1">
              <a:spcAft>
                <a:spcPts val="800"/>
              </a:spcAft>
              <a:buSzPct val="100000"/>
              <a:buFont typeface="Wingdings" charset="2"/>
              <a:buChar char="§"/>
              <a:defRPr/>
            </a:pPr>
            <a:r>
              <a:rPr lang="pt-PT" sz="1700" dirty="0" smtClean="0"/>
              <a:t>Cumprir com os requisitos </a:t>
            </a:r>
            <a:r>
              <a:rPr lang="pt-PT" sz="1700" dirty="0" err="1" smtClean="0"/>
              <a:t>ad</a:t>
            </a:r>
            <a:r>
              <a:rPr lang="pt-PT" sz="1700" dirty="0" smtClean="0"/>
              <a:t> </a:t>
            </a:r>
            <a:r>
              <a:rPr lang="pt-PT" sz="1700" dirty="0" err="1" smtClean="0"/>
              <a:t>hoc</a:t>
            </a:r>
            <a:r>
              <a:rPr lang="pt-PT" sz="1700" dirty="0" smtClean="0"/>
              <a:t> para os dados </a:t>
            </a:r>
            <a:endParaRPr lang="pt-PT" sz="1700" b="1" dirty="0" smtClean="0">
              <a:ea typeface="MS PGothic" charset="0"/>
            </a:endParaRPr>
          </a:p>
          <a:p>
            <a:pPr eaLnBrk="1" hangingPunct="1">
              <a:lnSpc>
                <a:spcPct val="80000"/>
              </a:lnSpc>
              <a:buFont typeface="Calibri" charset="0"/>
              <a:buNone/>
              <a:defRPr/>
            </a:pPr>
            <a:endParaRPr lang="en-US" sz="2400" dirty="0">
              <a:ea typeface="MS PGothic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5469" y="206613"/>
            <a:ext cx="8786380" cy="580787"/>
          </a:xfrm>
        </p:spPr>
        <p:txBody>
          <a:bodyPr/>
          <a:lstStyle/>
          <a:p>
            <a:r>
              <a:rPr smtClean="0"/>
              <a:t>Como e onde o instrumento pode ser utilizado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1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143000"/>
            <a:ext cx="7848600" cy="4525963"/>
          </a:xfrm>
        </p:spPr>
        <p:txBody>
          <a:bodyPr/>
          <a:lstStyle/>
          <a:p>
            <a:pPr marL="0">
              <a:spcAft>
                <a:spcPts val="1200"/>
              </a:spcAft>
              <a:buNone/>
            </a:pPr>
            <a:r>
              <a:rPr lang="pt-PT" dirty="0" smtClean="0"/>
              <a:t>O painel mostra todos os módulos de dados que podem ser inseridos no </a:t>
            </a:r>
            <a:r>
              <a:rPr lang="pt-BR" dirty="0" smtClean="0"/>
              <a:t>A base de dados integrada das DTN</a:t>
            </a:r>
            <a:r>
              <a:rPr lang="pt-PT" dirty="0" smtClean="0"/>
              <a:t>, </a:t>
            </a:r>
            <a:r>
              <a:rPr lang="pt-PT" dirty="0" smtClean="0"/>
              <a:t>constituído pelas seguintes actividades:</a:t>
            </a:r>
          </a:p>
          <a:p>
            <a:pPr marL="525780">
              <a:spcAft>
                <a:spcPts val="600"/>
              </a:spcAft>
              <a:buSzPct val="100000"/>
              <a:buFont typeface="Wingdings" charset="2"/>
              <a:buChar char="§"/>
            </a:pPr>
            <a:r>
              <a:rPr lang="pt-PT" b="1" dirty="0" smtClean="0">
                <a:latin typeface="Segoe UI Semibold" pitchFamily="34" charset="0"/>
              </a:rPr>
              <a:t>Demografia</a:t>
            </a:r>
          </a:p>
          <a:p>
            <a:pPr marL="525780">
              <a:spcAft>
                <a:spcPts val="600"/>
              </a:spcAft>
              <a:buSzPct val="100000"/>
              <a:buFont typeface="Wingdings" charset="2"/>
              <a:buChar char="§"/>
            </a:pPr>
            <a:r>
              <a:rPr lang="pt-PT" b="1" dirty="0" smtClean="0">
                <a:latin typeface="Segoe UI Semibold" pitchFamily="34" charset="0"/>
              </a:rPr>
              <a:t>Distribuição de Doenças</a:t>
            </a:r>
          </a:p>
          <a:p>
            <a:pPr marL="525780">
              <a:spcAft>
                <a:spcPts val="600"/>
              </a:spcAft>
              <a:buSzPct val="100000"/>
              <a:buFont typeface="Wingdings" charset="2"/>
              <a:buChar char="§"/>
            </a:pPr>
            <a:r>
              <a:rPr lang="pt-PT" b="1" dirty="0" smtClean="0">
                <a:latin typeface="Segoe UI Semibold" pitchFamily="34" charset="0"/>
              </a:rPr>
              <a:t>Pesquisas </a:t>
            </a:r>
          </a:p>
          <a:p>
            <a:pPr marL="525780">
              <a:spcAft>
                <a:spcPts val="600"/>
              </a:spcAft>
              <a:buSzPct val="100000"/>
              <a:buFont typeface="Wingdings" charset="2"/>
              <a:buChar char="§"/>
            </a:pPr>
            <a:r>
              <a:rPr lang="pt-PT" b="1" dirty="0" smtClean="0">
                <a:latin typeface="Segoe UI Semibold" pitchFamily="34" charset="0"/>
              </a:rPr>
              <a:t>Intervenções </a:t>
            </a:r>
          </a:p>
          <a:p>
            <a:pPr marL="525780">
              <a:spcAft>
                <a:spcPts val="600"/>
              </a:spcAft>
              <a:buSzPct val="100000"/>
              <a:buFont typeface="Wingdings" charset="2"/>
              <a:buChar char="§"/>
            </a:pPr>
            <a:r>
              <a:rPr lang="pt-PT" b="1" dirty="0" smtClean="0">
                <a:latin typeface="Segoe UI Semibold" pitchFamily="34" charset="0"/>
              </a:rPr>
              <a:t>Indicadores de Processo</a:t>
            </a:r>
          </a:p>
        </p:txBody>
      </p:sp>
      <p:pic>
        <p:nvPicPr>
          <p:cNvPr id="8" name="Picture 7" descr="53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39" t="6389" r="48951" b="55568"/>
          <a:stretch/>
        </p:blipFill>
        <p:spPr>
          <a:xfrm>
            <a:off x="5715000" y="2286000"/>
            <a:ext cx="2221697" cy="2743200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65000"/>
                <a:alpha val="40000"/>
              </a:schemeClr>
            </a:outerShdw>
          </a:effectLst>
        </p:spPr>
      </p:pic>
      <p:sp>
        <p:nvSpPr>
          <p:cNvPr id="11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71331" y="42335"/>
            <a:ext cx="2360711" cy="307777"/>
          </a:xfrm>
        </p:spPr>
        <p:txBody>
          <a:bodyPr/>
          <a:lstStyle/>
          <a:p>
            <a:r>
              <a:rPr lang="pt-BR" dirty="0"/>
              <a:t>uma visão do instrumento</a:t>
            </a:r>
            <a:endParaRPr lang="en-US" dirty="0">
              <a:solidFill>
                <a:srgbClr val="DCE6F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69094"/>
            <a:ext cx="4114800" cy="516255"/>
          </a:xfrm>
        </p:spPr>
        <p:txBody>
          <a:bodyPr/>
          <a:lstStyle/>
          <a:p>
            <a:r>
              <a:rPr lang="pt-PT" dirty="0" smtClean="0">
                <a:solidFill>
                  <a:srgbClr val="066E9F"/>
                </a:solidFill>
              </a:rPr>
              <a:t>O Painel de Actividade</a:t>
            </a:r>
            <a:endParaRPr lang="pt-PT" dirty="0">
              <a:solidFill>
                <a:srgbClr val="066E9F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 rot="10800000">
            <a:off x="5854169" y="2667000"/>
            <a:ext cx="1934895" cy="214266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5410200" y="3505200"/>
            <a:ext cx="457200" cy="31699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7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" t="3012" r="54511" b="49988"/>
          <a:stretch/>
        </p:blipFill>
        <p:spPr>
          <a:xfrm>
            <a:off x="4114800" y="1219200"/>
            <a:ext cx="4419600" cy="3227792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65000"/>
                <a:alpha val="40000"/>
              </a:schemeClr>
            </a:outerShdw>
          </a:effectLst>
        </p:spPr>
      </p:pic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71331" y="42335"/>
            <a:ext cx="4354462" cy="566309"/>
          </a:xfrm>
        </p:spPr>
        <p:txBody>
          <a:bodyPr/>
          <a:lstStyle/>
          <a:p>
            <a:r>
              <a:rPr lang="pt-PT" dirty="0" smtClean="0"/>
              <a:t>uma visão do instrumento</a:t>
            </a:r>
            <a:r>
              <a:rPr lang="pt-PT" dirty="0" smtClean="0">
                <a:solidFill>
                  <a:srgbClr val="DCE6F2"/>
                </a:solidFill>
              </a:rPr>
              <a:t>: </a:t>
            </a:r>
            <a:r>
              <a:rPr lang="pt-PT" dirty="0" smtClean="0"/>
              <a:t>painel de </a:t>
            </a:r>
            <a:r>
              <a:rPr lang="pt-PT" dirty="0" smtClean="0">
                <a:solidFill>
                  <a:srgbClr val="DCE6F2"/>
                </a:solidFill>
              </a:rPr>
              <a:t>actividade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143000"/>
            <a:ext cx="2743200" cy="4525963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pt-PT" dirty="0" smtClean="0"/>
              <a:t>Os dados e as informações apresentadas nas actividades específicas do Painel de Actividade aplicar-se-ão sempre à localidade seleccionada na árvore de unidade administrativa.</a:t>
            </a:r>
            <a:endParaRPr lang="pt-PT" sz="2200" dirty="0" smtClean="0"/>
          </a:p>
        </p:txBody>
      </p:sp>
      <p:sp>
        <p:nvSpPr>
          <p:cNvPr id="12" name="Title 20"/>
          <p:cNvSpPr>
            <a:spLocks noGrp="1"/>
          </p:cNvSpPr>
          <p:nvPr>
            <p:ph type="title"/>
          </p:nvPr>
        </p:nvSpPr>
        <p:spPr>
          <a:xfrm>
            <a:off x="152401" y="369094"/>
            <a:ext cx="6019799" cy="516255"/>
          </a:xfrm>
        </p:spPr>
        <p:txBody>
          <a:bodyPr/>
          <a:lstStyle/>
          <a:p>
            <a:r>
              <a:rPr lang="pt-PT" sz="2600" dirty="0" smtClean="0">
                <a:solidFill>
                  <a:srgbClr val="066E9F"/>
                </a:solidFill>
              </a:rPr>
              <a:t>Característica importante do Painel</a:t>
            </a:r>
            <a:endParaRPr lang="pt-PT" sz="2600" dirty="0">
              <a:solidFill>
                <a:srgbClr val="066E9F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 rot="10800000">
            <a:off x="6420379" y="1593132"/>
            <a:ext cx="685800" cy="2286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5400000">
            <a:off x="6597396" y="1175004"/>
            <a:ext cx="381000" cy="31699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3939120" y="3077895"/>
            <a:ext cx="381000" cy="31699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Explorar o Painel de Actividade</a:t>
            </a:r>
            <a:endParaRPr lang="pt-PT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457200" lvl="1" indent="-457200">
              <a:spcAft>
                <a:spcPts val="1200"/>
              </a:spcAft>
              <a:buFont typeface="+mj-lt"/>
              <a:buAutoNum type="arabicPeriod"/>
            </a:pPr>
            <a:r>
              <a:rPr lang="pt-PT" sz="2000" dirty="0" smtClean="0"/>
              <a:t>Utilize os controlos </a:t>
            </a:r>
            <a:r>
              <a:rPr lang="pt-PT" sz="2000" b="1" dirty="0" smtClean="0"/>
              <a:t>+</a:t>
            </a:r>
            <a:r>
              <a:rPr lang="pt-PT" sz="2000" dirty="0" smtClean="0"/>
              <a:t> e </a:t>
            </a:r>
            <a:r>
              <a:rPr lang="pt-PT" sz="2000" b="1" dirty="0" smtClean="0"/>
              <a:t>–</a:t>
            </a:r>
            <a:r>
              <a:rPr lang="pt-PT" sz="2000" dirty="0" smtClean="0"/>
              <a:t>  para expandir e ajustar as actividades no painel.</a:t>
            </a:r>
            <a:endParaRPr lang="pt-PT" sz="2000" b="1" dirty="0" smtClean="0"/>
          </a:p>
          <a:p>
            <a:pPr marL="457200" lvl="1" indent="-457200">
              <a:spcAft>
                <a:spcPts val="1200"/>
              </a:spcAft>
              <a:buFont typeface="+mj-lt"/>
              <a:buAutoNum type="arabicPeriod"/>
            </a:pPr>
            <a:r>
              <a:rPr lang="pt-PT" sz="2000" dirty="0" smtClean="0"/>
              <a:t>Seleccione as diferentes localidades da  Árvore de Localidade.</a:t>
            </a:r>
          </a:p>
          <a:p>
            <a:pPr marL="457200" lvl="1" indent="-457200">
              <a:spcAft>
                <a:spcPts val="1200"/>
              </a:spcAft>
              <a:buNone/>
            </a:pPr>
            <a:endParaRPr lang="en-US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581400"/>
            <a:ext cx="8229600" cy="175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PT" dirty="0" smtClean="0"/>
              <a:t>Entrada de dados: </a:t>
            </a:r>
            <a:br>
              <a:rPr lang="pt-PT" dirty="0" smtClean="0"/>
            </a:br>
            <a:r>
              <a:rPr lang="pt-PT" dirty="0" smtClean="0"/>
              <a:t>Formulário por  formulário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876800"/>
            <a:ext cx="8153400" cy="1371600"/>
          </a:xfrm>
        </p:spPr>
        <p:txBody>
          <a:bodyPr/>
          <a:lstStyle/>
          <a:p>
            <a:r>
              <a:rPr lang="pt-PT" dirty="0" smtClean="0"/>
              <a:t>O </a:t>
            </a:r>
            <a:r>
              <a:rPr lang="pt-BR" dirty="0" smtClean="0"/>
              <a:t>A base de dados integrada das DTN</a:t>
            </a:r>
            <a:r>
              <a:rPr lang="pt-PT" dirty="0" smtClean="0"/>
              <a:t> </a:t>
            </a:r>
            <a:r>
              <a:rPr lang="pt-PT" dirty="0" smtClean="0"/>
              <a:t>é organizado por unidades administrativas. Na secção entrada de dados, pode inserir e analisar os dados para as actividades de DTN realizadas em </a:t>
            </a:r>
            <a:br>
              <a:rPr lang="pt-PT" dirty="0" smtClean="0"/>
            </a:br>
            <a:r>
              <a:rPr lang="pt-PT" dirty="0" smtClean="0"/>
              <a:t>cada região, distrito, comunidade ou outra localidade.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9144000" cy="1479550"/>
          </a:xfrm>
          <a:prstGeom prst="rect">
            <a:avLst/>
          </a:prstGeom>
          <a:gradFill>
            <a:gsLst>
              <a:gs pos="0">
                <a:srgbClr val="FAF58E"/>
              </a:gs>
              <a:gs pos="100000">
                <a:srgbClr val="FCF9D8"/>
              </a:gs>
            </a:gsLst>
          </a:gra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1" indent="0">
              <a:lnSpc>
                <a:spcPct val="100000"/>
              </a:lnSpc>
              <a:spcAft>
                <a:spcPts val="1800"/>
              </a:spcAft>
              <a:buNone/>
              <a:defRPr/>
            </a:pPr>
            <a:r>
              <a:rPr lang="pt-PT" sz="2200" dirty="0" smtClean="0"/>
              <a:t>Existem seis módulos de entrada de dados no </a:t>
            </a:r>
            <a:r>
              <a:rPr lang="pt-BR" sz="2200" dirty="0" smtClean="0"/>
              <a:t>A base de dados integrada das DTN</a:t>
            </a:r>
            <a:r>
              <a:rPr lang="pt-PT" sz="2200" dirty="0" smtClean="0"/>
              <a:t>:</a:t>
            </a:r>
            <a:endParaRPr lang="pt-PT" sz="2200" dirty="0" smtClean="0"/>
          </a:p>
          <a:p>
            <a:pPr marL="530352" indent="-274320">
              <a:spcAft>
                <a:spcPts val="600"/>
              </a:spcAft>
            </a:pPr>
            <a:r>
              <a:rPr lang="pt-PT" sz="2200" b="1" dirty="0" smtClean="0">
                <a:latin typeface="Segoe UI Semibold" pitchFamily="34" charset="0"/>
              </a:rPr>
              <a:t>Demografia</a:t>
            </a:r>
            <a:endParaRPr lang="pt-PT" sz="2200" b="1" dirty="0">
              <a:latin typeface="Segoe UI Semibold" pitchFamily="34" charset="0"/>
            </a:endParaRPr>
          </a:p>
          <a:p>
            <a:pPr marL="530352" indent="-274320">
              <a:spcAft>
                <a:spcPts val="600"/>
              </a:spcAft>
            </a:pPr>
            <a:r>
              <a:rPr lang="pt-PT" sz="2200" b="1" dirty="0">
                <a:latin typeface="Segoe UI Semibold" pitchFamily="34" charset="0"/>
              </a:rPr>
              <a:t>Distribuição de Doenças</a:t>
            </a:r>
          </a:p>
          <a:p>
            <a:pPr marL="530352" indent="-274320">
              <a:spcAft>
                <a:spcPts val="600"/>
              </a:spcAft>
            </a:pPr>
            <a:r>
              <a:rPr lang="pt-PT" sz="2200" b="1" dirty="0">
                <a:latin typeface="Segoe UI Semibold" pitchFamily="34" charset="0"/>
              </a:rPr>
              <a:t>Pesquisas </a:t>
            </a:r>
          </a:p>
          <a:p>
            <a:pPr marL="530352" indent="-274320">
              <a:spcAft>
                <a:spcPts val="600"/>
              </a:spcAft>
            </a:pPr>
            <a:r>
              <a:rPr lang="pt-PT" sz="2200" b="1" dirty="0">
                <a:latin typeface="Segoe UI Semibold" pitchFamily="34" charset="0"/>
              </a:rPr>
              <a:t>Intervenções </a:t>
            </a:r>
          </a:p>
          <a:p>
            <a:pPr marL="530352" indent="-274320">
              <a:spcAft>
                <a:spcPts val="600"/>
              </a:spcAft>
            </a:pPr>
            <a:r>
              <a:rPr lang="pt-PT" sz="2200" b="1" dirty="0">
                <a:latin typeface="Segoe UI Semibold" pitchFamily="34" charset="0"/>
              </a:rPr>
              <a:t>Indicadores de Processo </a:t>
            </a:r>
            <a:r>
              <a:rPr lang="en-US" sz="2400" i="1" dirty="0"/>
              <a:t>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69" y="206613"/>
            <a:ext cx="8492197" cy="580787"/>
          </a:xfrm>
        </p:spPr>
        <p:txBody>
          <a:bodyPr/>
          <a:lstStyle/>
          <a:p>
            <a:r>
              <a:rPr lang="pt-PT" dirty="0" smtClean="0"/>
              <a:t>Entrada de dados: Formulário por formulário</a:t>
            </a:r>
            <a:endParaRPr lang="pt-PT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5384796"/>
            <a:ext cx="7365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>
                <a:solidFill>
                  <a:srgbClr val="93232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Observação importante:</a:t>
            </a:r>
            <a:r>
              <a:rPr lang="pt-PT" b="1" dirty="0" smtClean="0">
                <a:solidFill>
                  <a:srgbClr val="932323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pt-PT" b="1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Quaisquer dados inseridos no sistema serão armazenados</a:t>
            </a:r>
            <a:r>
              <a:rPr lang="pt-PT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.  Contudo, deve ter cuidado para não inserir dados duplicados – não existe uma verificação automática.</a:t>
            </a:r>
            <a:endParaRPr lang="pt-PT" dirty="0">
              <a:solidFill>
                <a:srgbClr val="17375D"/>
              </a:solidFill>
              <a:latin typeface="Segoe UI Semibold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87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71331" y="42335"/>
            <a:ext cx="4324469" cy="307777"/>
          </a:xfrm>
        </p:spPr>
        <p:txBody>
          <a:bodyPr>
            <a:normAutofit/>
          </a:bodyPr>
          <a:lstStyle/>
          <a:p>
            <a:r>
              <a:rPr lang="pt-PT" dirty="0" smtClean="0"/>
              <a:t>entrada de dados</a:t>
            </a:r>
            <a:r>
              <a:rPr lang="pt-PT" dirty="0" smtClean="0">
                <a:solidFill>
                  <a:srgbClr val="DCE6F2"/>
                </a:solidFill>
              </a:rPr>
              <a:t>: formulário por formulário</a:t>
            </a:r>
            <a:endParaRPr lang="pt-PT" dirty="0">
              <a:solidFill>
                <a:srgbClr val="DCE6F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143000"/>
            <a:ext cx="7620000" cy="4525963"/>
          </a:xfrm>
        </p:spPr>
        <p:txBody>
          <a:bodyPr/>
          <a:lstStyle/>
          <a:p>
            <a:pPr marL="0" lvl="0" indent="0">
              <a:spcAft>
                <a:spcPts val="1200"/>
              </a:spcAft>
              <a:buNone/>
            </a:pPr>
            <a:r>
              <a:rPr lang="pt-PT" sz="2400" dirty="0" smtClean="0">
                <a:solidFill>
                  <a:srgbClr val="066E9F"/>
                </a:solidFill>
                <a:latin typeface="Segoe UI Semibold" pitchFamily="34" charset="0"/>
              </a:rPr>
              <a:t>Indicadores personalizados e formulários</a:t>
            </a:r>
            <a:endParaRPr lang="pt-PT" dirty="0" smtClean="0"/>
          </a:p>
          <a:p>
            <a:pPr marL="0" indent="0">
              <a:spcAft>
                <a:spcPts val="1200"/>
              </a:spcAft>
              <a:buNone/>
            </a:pPr>
            <a:r>
              <a:rPr lang="pt-PT" dirty="0" smtClean="0"/>
              <a:t>O </a:t>
            </a:r>
            <a:r>
              <a:rPr lang="pt-BR" dirty="0" smtClean="0"/>
              <a:t>A base de dados integrada das DTN</a:t>
            </a:r>
            <a:r>
              <a:rPr lang="pt-PT" dirty="0" smtClean="0"/>
              <a:t> </a:t>
            </a:r>
            <a:r>
              <a:rPr lang="pt-PT" dirty="0" smtClean="0"/>
              <a:t>contém indicadores de configuração para cada formulário de entrada de dados. </a:t>
            </a:r>
          </a:p>
          <a:p>
            <a:pPr marL="525780">
              <a:spcAft>
                <a:spcPts val="1200"/>
              </a:spcAft>
              <a:buSzPct val="100000"/>
              <a:buFont typeface="Wingdings" charset="2"/>
              <a:buChar char="§"/>
            </a:pPr>
            <a:r>
              <a:rPr lang="pt-PT" dirty="0" smtClean="0"/>
              <a:t>Pode adicionar indicadores personalizados a </a:t>
            </a:r>
            <a:br>
              <a:rPr lang="pt-PT" dirty="0" smtClean="0"/>
            </a:br>
            <a:r>
              <a:rPr lang="pt-PT" dirty="0" smtClean="0"/>
              <a:t>qualquer formulário ou mesmo adicionar completamente novos formulários. </a:t>
            </a:r>
          </a:p>
          <a:p>
            <a:pPr marL="525780">
              <a:spcAft>
                <a:spcPts val="800"/>
              </a:spcAft>
              <a:buSzPct val="100000"/>
              <a:buFont typeface="Wingdings" charset="2"/>
              <a:buChar char="§"/>
            </a:pPr>
            <a:r>
              <a:rPr lang="pt-PT" dirty="0" smtClean="0"/>
              <a:t>Estes novos indicadores e formulários </a:t>
            </a:r>
            <a:br>
              <a:rPr lang="pt-PT" dirty="0" smtClean="0"/>
            </a:br>
            <a:r>
              <a:rPr lang="pt-PT" dirty="0" smtClean="0"/>
              <a:t>aparecerão automaticamente no elaborador </a:t>
            </a:r>
            <a:br>
              <a:rPr lang="pt-PT" dirty="0" smtClean="0"/>
            </a:br>
            <a:r>
              <a:rPr lang="pt-PT" dirty="0" smtClean="0"/>
              <a:t>de relatório personalizado.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69094"/>
            <a:ext cx="6071534" cy="516255"/>
          </a:xfrm>
        </p:spPr>
        <p:txBody>
          <a:bodyPr/>
          <a:lstStyle/>
          <a:p>
            <a:pPr algn="l"/>
            <a:r>
              <a:rPr lang="pt-PT" dirty="0" smtClean="0"/>
              <a:t>Características de entrada de dados</a:t>
            </a:r>
            <a:endParaRPr lang="pt-PT" dirty="0"/>
          </a:p>
        </p:txBody>
      </p:sp>
      <p:pic>
        <p:nvPicPr>
          <p:cNvPr id="3" name="Picture 2" descr="75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" t="35925" r="74399" b="47997"/>
          <a:stretch/>
        </p:blipFill>
        <p:spPr>
          <a:xfrm>
            <a:off x="5221466" y="4953000"/>
            <a:ext cx="2870874" cy="1159096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65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804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71331" y="42335"/>
            <a:ext cx="7713843" cy="307777"/>
          </a:xfrm>
        </p:spPr>
        <p:txBody>
          <a:bodyPr/>
          <a:lstStyle/>
          <a:p>
            <a:r>
              <a:rPr lang="pt-PT" dirty="0" smtClean="0">
                <a:solidFill>
                  <a:srgbClr val="DCE6F2"/>
                </a:solidFill>
              </a:rPr>
              <a:t>entrada de dados: formulário por formulário: característica</a:t>
            </a:r>
            <a:r>
              <a:rPr lang="pt-PT" dirty="0" smtClean="0"/>
              <a:t>s de entrada de dados</a:t>
            </a:r>
            <a:endParaRPr lang="pt-PT" dirty="0">
              <a:solidFill>
                <a:srgbClr val="DCE6F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pt-PT" dirty="0" smtClean="0"/>
              <a:t>Existem vários cálculos providenciados na parte inferior dos formulários de entrada de dados para ajudá-lo a analisar o seu programa. </a:t>
            </a:r>
          </a:p>
          <a:p>
            <a:pPr marL="0" indent="0">
              <a:buNone/>
            </a:pPr>
            <a:r>
              <a:rPr lang="pt-PT" dirty="0" smtClean="0"/>
              <a:t>Estes campos calculados estão também inclusos no elaborador de relatório personalizado.    	</a:t>
            </a:r>
            <a:endParaRPr lang="pt-PT" dirty="0"/>
          </a:p>
        </p:txBody>
      </p:sp>
      <p:sp>
        <p:nvSpPr>
          <p:cNvPr id="12" name="Title 20"/>
          <p:cNvSpPr>
            <a:spLocks noGrp="1"/>
          </p:cNvSpPr>
          <p:nvPr>
            <p:ph type="title"/>
          </p:nvPr>
        </p:nvSpPr>
        <p:spPr>
          <a:xfrm>
            <a:off x="152400" y="369094"/>
            <a:ext cx="3522516" cy="516255"/>
          </a:xfrm>
        </p:spPr>
        <p:txBody>
          <a:bodyPr/>
          <a:lstStyle/>
          <a:p>
            <a:r>
              <a:rPr lang="pt-PT" sz="2600" dirty="0" smtClean="0">
                <a:solidFill>
                  <a:srgbClr val="066E9F"/>
                </a:solidFill>
              </a:rPr>
              <a:t>Campos calculados</a:t>
            </a:r>
            <a:endParaRPr lang="pt-PT" sz="2600" dirty="0">
              <a:solidFill>
                <a:srgbClr val="066E9F"/>
              </a:solidFill>
            </a:endParaRPr>
          </a:p>
        </p:txBody>
      </p:sp>
      <p:pic>
        <p:nvPicPr>
          <p:cNvPr id="2" name="Picture 1" descr="76_83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" t="70169" r="71251" b="8893"/>
          <a:stretch/>
        </p:blipFill>
        <p:spPr>
          <a:xfrm>
            <a:off x="4191000" y="3657600"/>
            <a:ext cx="3141315" cy="1447800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804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53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39" t="6389" r="48951" b="55568"/>
          <a:stretch/>
        </p:blipFill>
        <p:spPr>
          <a:xfrm>
            <a:off x="5486400" y="3047999"/>
            <a:ext cx="2514600" cy="3104857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65000"/>
                <a:alpha val="40000"/>
              </a:schemeClr>
            </a:outerShdw>
          </a:effectLst>
        </p:spPr>
      </p:pic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pt-PT" dirty="0"/>
              <a:t>entrada de dados: formulário por formulário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pt-PT" dirty="0" smtClean="0"/>
              <a:t>O </a:t>
            </a:r>
            <a:r>
              <a:rPr lang="pt-BR" dirty="0" smtClean="0"/>
              <a:t>A base de dados integrada das DTN</a:t>
            </a:r>
            <a:r>
              <a:rPr lang="pt-PT" dirty="0" smtClean="0"/>
              <a:t> </a:t>
            </a:r>
            <a:r>
              <a:rPr lang="pt-PT" dirty="0" smtClean="0"/>
              <a:t>armazena a demografia inserida no instrumento. </a:t>
            </a:r>
          </a:p>
          <a:p>
            <a:pPr marL="0" indent="0">
              <a:buNone/>
            </a:pPr>
            <a:r>
              <a:rPr lang="pt-PT" dirty="0" smtClean="0"/>
              <a:t>Pode editar a demografia a partir  do painel do nível de</a:t>
            </a:r>
            <a:br>
              <a:rPr lang="pt-PT" dirty="0" smtClean="0"/>
            </a:br>
            <a:r>
              <a:rPr lang="pt-PT" dirty="0" smtClean="0"/>
              <a:t>agregação abaixo, mas para os níveis mais altos</a:t>
            </a:r>
            <a:br>
              <a:rPr lang="pt-PT" dirty="0" smtClean="0"/>
            </a:br>
            <a:r>
              <a:rPr lang="pt-PT" dirty="0" smtClean="0"/>
              <a:t>pode apenas visualizar os dados,  </a:t>
            </a:r>
            <a:br>
              <a:rPr lang="pt-PT" dirty="0" smtClean="0"/>
            </a:br>
            <a:r>
              <a:rPr lang="pt-PT" dirty="0" smtClean="0"/>
              <a:t>visto que estes números são </a:t>
            </a:r>
            <a:br>
              <a:rPr lang="pt-PT" dirty="0" smtClean="0"/>
            </a:br>
            <a:r>
              <a:rPr lang="pt-PT" dirty="0" smtClean="0"/>
              <a:t>sumarizados para si.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69094"/>
            <a:ext cx="2362200" cy="516255"/>
          </a:xfrm>
        </p:spPr>
        <p:txBody>
          <a:bodyPr/>
          <a:lstStyle/>
          <a:p>
            <a:pPr algn="l"/>
            <a:r>
              <a:rPr lang="pt-PT" dirty="0" smtClean="0"/>
              <a:t>Demografia</a:t>
            </a:r>
            <a:endParaRPr lang="pt-PT" dirty="0"/>
          </a:p>
        </p:txBody>
      </p:sp>
      <p:sp>
        <p:nvSpPr>
          <p:cNvPr id="13" name="Rounded Rectangle 12"/>
          <p:cNvSpPr/>
          <p:nvPr/>
        </p:nvSpPr>
        <p:spPr>
          <a:xfrm rot="10800000">
            <a:off x="5685535" y="3558790"/>
            <a:ext cx="1447800" cy="27432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5260085" y="3536946"/>
            <a:ext cx="381000" cy="31699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7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61" t="7231" r="50428" b="59353"/>
          <a:stretch/>
        </p:blipFill>
        <p:spPr>
          <a:xfrm>
            <a:off x="5410200" y="2481204"/>
            <a:ext cx="3124200" cy="2796911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65000"/>
                <a:alpha val="40000"/>
              </a:schemeClr>
            </a:outerShdw>
          </a:effectLst>
        </p:spPr>
      </p:pic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pt-PT" dirty="0"/>
              <a:t>entrada de dados: formulário por formulário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pt-PT" dirty="0"/>
              <a:t>O </a:t>
            </a:r>
            <a:r>
              <a:rPr lang="pt-BR" dirty="0" smtClean="0"/>
              <a:t>A base de dados integrada das DTN</a:t>
            </a:r>
            <a:r>
              <a:rPr lang="pt-PT" dirty="0" smtClean="0"/>
              <a:t> </a:t>
            </a:r>
            <a:r>
              <a:rPr lang="pt-PT" dirty="0" smtClean="0"/>
              <a:t>cria automaticamente os formulários de distribuição de doença para cada doença no instrumento.</a:t>
            </a:r>
          </a:p>
          <a:p>
            <a:pPr marL="0" indent="0">
              <a:buNone/>
            </a:pPr>
            <a:r>
              <a:rPr lang="pt-PT" dirty="0" smtClean="0"/>
              <a:t>A maioria destes formulários </a:t>
            </a:r>
            <a:br>
              <a:rPr lang="pt-PT" dirty="0" smtClean="0"/>
            </a:br>
            <a:r>
              <a:rPr lang="pt-PT" dirty="0" smtClean="0"/>
              <a:t>tem indicadores de configuração</a:t>
            </a:r>
            <a:br>
              <a:rPr lang="pt-PT" dirty="0" smtClean="0"/>
            </a:br>
            <a:r>
              <a:rPr lang="pt-PT" dirty="0" smtClean="0"/>
              <a:t>providenciados pela OMS.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69094"/>
            <a:ext cx="4267200" cy="516255"/>
          </a:xfrm>
        </p:spPr>
        <p:txBody>
          <a:bodyPr/>
          <a:lstStyle/>
          <a:p>
            <a:pPr algn="l"/>
            <a:r>
              <a:rPr lang="pt-PT" dirty="0" smtClean="0">
                <a:solidFill>
                  <a:srgbClr val="066E9F"/>
                </a:solidFill>
              </a:rPr>
              <a:t>Distribuição de Doenças</a:t>
            </a:r>
            <a:endParaRPr lang="pt-PT" dirty="0">
              <a:solidFill>
                <a:srgbClr val="066E9F"/>
              </a:solidFill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2655612" y="6595458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Segoe"/>
                <a:cs typeface="Segoe"/>
              </a:defRPr>
            </a:lvl1pPr>
          </a:lstStyle>
          <a:p>
            <a:r>
              <a:rPr lang="en-US" dirty="0"/>
              <a:t>2014</a:t>
            </a:r>
          </a:p>
        </p:txBody>
      </p:sp>
      <p:sp>
        <p:nvSpPr>
          <p:cNvPr id="13" name="Rounded Rectangle 12"/>
          <p:cNvSpPr/>
          <p:nvPr/>
        </p:nvSpPr>
        <p:spPr>
          <a:xfrm rot="10800000">
            <a:off x="5638798" y="3628488"/>
            <a:ext cx="2362201" cy="27432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5201435" y="3619344"/>
            <a:ext cx="381000" cy="31699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34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62000" y="1143000"/>
            <a:ext cx="7696200" cy="1600200"/>
          </a:xfrm>
        </p:spPr>
        <p:txBody>
          <a:bodyPr>
            <a:noAutofit/>
          </a:bodyPr>
          <a:lstStyle/>
          <a:p>
            <a:pPr marL="457200" indent="-457200">
              <a:spcAft>
                <a:spcPts val="600"/>
              </a:spcAft>
              <a:buAutoNum type="arabicPeriod"/>
            </a:pPr>
            <a:r>
              <a:rPr lang="pt-PT" sz="1700" dirty="0" smtClean="0"/>
              <a:t>Seleccione </a:t>
            </a:r>
            <a:r>
              <a:rPr lang="pt-PT" sz="1700" b="1" dirty="0" err="1" smtClean="0"/>
              <a:t>Kora</a:t>
            </a:r>
            <a:r>
              <a:rPr lang="pt-PT" sz="1700" dirty="0" smtClean="0"/>
              <a:t> (na Região Norte) da árvore de unidade administrativa.</a:t>
            </a:r>
          </a:p>
          <a:p>
            <a:pPr marL="457200" indent="-457200">
              <a:spcAft>
                <a:spcPts val="600"/>
              </a:spcAft>
              <a:buAutoNum type="arabicPeriod"/>
            </a:pPr>
            <a:r>
              <a:rPr lang="pt-PT" sz="1700" dirty="0" smtClean="0"/>
              <a:t>Escolha </a:t>
            </a:r>
            <a:r>
              <a:rPr lang="pt-PT" sz="1700" b="1" dirty="0" smtClean="0"/>
              <a:t>Lepra</a:t>
            </a:r>
            <a:r>
              <a:rPr lang="pt-PT" sz="1700" dirty="0" smtClean="0"/>
              <a:t> da lista de Distribuição de Doença.</a:t>
            </a:r>
          </a:p>
          <a:p>
            <a:pPr marL="457200" indent="-457200">
              <a:spcAft>
                <a:spcPts val="600"/>
              </a:spcAft>
              <a:buAutoNum type="arabicPeriod"/>
            </a:pPr>
            <a:r>
              <a:rPr lang="pt-PT" sz="1700" dirty="0" smtClean="0"/>
              <a:t>Insira os dados descritos abaixo no formulário.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533400" y="2438400"/>
            <a:ext cx="8001000" cy="4038600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66E9F"/>
              </a:buClr>
              <a:buSzPct val="120000"/>
              <a:buFont typeface="Segoe UI" pitchFamily="34" charset="0"/>
              <a:buNone/>
              <a:tabLst/>
              <a:defRPr/>
            </a:pPr>
            <a:r>
              <a:rPr lang="pt-PT" sz="17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Data de início de dados</a:t>
            </a:r>
            <a:r>
              <a:rPr kumimoji="0" lang="pt-PT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br>
              <a:rPr kumimoji="0" lang="pt-PT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pt-PT" sz="17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 de Março de </a:t>
            </a:r>
            <a:r>
              <a:rPr kumimoji="0" lang="pt-PT" sz="1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2014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66E9F"/>
              </a:buClr>
              <a:buSzPct val="120000"/>
              <a:buFont typeface="Segoe UI" pitchFamily="34" charset="0"/>
              <a:buNone/>
              <a:tabLst/>
              <a:defRPr/>
            </a:pPr>
            <a:r>
              <a:rPr kumimoji="0" lang="pt-PT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Estratégia de descoberta de casos: </a:t>
            </a:r>
            <a:r>
              <a:rPr kumimoji="0" lang="pt-PT" sz="1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Activa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66E9F"/>
              </a:buClr>
              <a:buSzPct val="120000"/>
              <a:buFont typeface="Segoe UI" pitchFamily="34" charset="0"/>
              <a:buNone/>
              <a:tabLst/>
              <a:defRPr/>
            </a:pPr>
            <a:r>
              <a:rPr kumimoji="0" lang="pt-PT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Número total de novos casos MB: </a:t>
            </a:r>
            <a:br>
              <a:rPr kumimoji="0" lang="pt-PT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kumimoji="0" lang="pt-PT" sz="1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100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66E9F"/>
              </a:buClr>
              <a:buSzPct val="120000"/>
              <a:buFont typeface="Segoe UI" pitchFamily="34" charset="0"/>
              <a:buNone/>
              <a:tabLst/>
              <a:defRPr/>
            </a:pPr>
            <a:r>
              <a:rPr kumimoji="0" lang="pt-PT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Número total de novos casos </a:t>
            </a:r>
            <a:br>
              <a:rPr kumimoji="0" lang="pt-PT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kumimoji="0" lang="pt-PT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femininos: </a:t>
            </a:r>
            <a:r>
              <a:rPr kumimoji="0" lang="pt-PT" sz="1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40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66E9F"/>
              </a:buClr>
              <a:buSzPct val="120000"/>
              <a:buFont typeface="Segoe UI" pitchFamily="34" charset="0"/>
              <a:buNone/>
              <a:tabLst/>
              <a:defRPr/>
            </a:pPr>
            <a:r>
              <a:rPr kumimoji="0" lang="pt-PT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Casos MB registados de MDT </a:t>
            </a:r>
            <a:br>
              <a:rPr kumimoji="0" lang="pt-PT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kumimoji="0" lang="pt-PT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no início do ano: </a:t>
            </a:r>
            <a:r>
              <a:rPr kumimoji="0" lang="pt-PT" sz="1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10</a:t>
            </a:r>
            <a:endParaRPr kumimoji="0" lang="pt-PT" sz="1700" b="0" i="0" u="none" strike="noStrike" kern="1200" cap="none" spc="0" normalizeH="0" baseline="0" noProof="0" dirty="0" smtClean="0">
              <a:ln>
                <a:noFill/>
              </a:ln>
              <a:solidFill>
                <a:srgbClr val="17375D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66E9F"/>
              </a:buClr>
              <a:buSzPct val="120000"/>
              <a:buFont typeface="Segoe UI" pitchFamily="34" charset="0"/>
              <a:buNone/>
              <a:tabLst/>
              <a:defRPr/>
            </a:pPr>
            <a:endParaRPr kumimoji="0" lang="pt-PT" sz="1700" b="0" i="0" u="none" strike="noStrike" kern="1200" cap="none" spc="0" normalizeH="0" baseline="0" noProof="0" dirty="0" smtClean="0">
              <a:ln>
                <a:noFill/>
              </a:ln>
              <a:solidFill>
                <a:srgbClr val="17375D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66E9F"/>
              </a:buClr>
              <a:buSzPct val="120000"/>
              <a:buFont typeface="Segoe UI" pitchFamily="34" charset="0"/>
              <a:buNone/>
              <a:tabLst/>
              <a:defRPr/>
            </a:pPr>
            <a:r>
              <a:rPr kumimoji="0" lang="pt-PT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Estado de </a:t>
            </a:r>
            <a:r>
              <a:rPr kumimoji="0" lang="pt-PT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endemicidade</a:t>
            </a:r>
            <a:r>
              <a:rPr kumimoji="0" lang="pt-PT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pt-PT" sz="17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Alto</a:t>
            </a:r>
            <a:endParaRPr kumimoji="0" lang="pt-PT" sz="1700" b="1" i="0" u="none" strike="noStrike" kern="1200" cap="none" spc="0" normalizeH="0" baseline="0" noProof="0" dirty="0" smtClean="0">
              <a:ln>
                <a:noFill/>
              </a:ln>
              <a:solidFill>
                <a:srgbClr val="17375D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66E9F"/>
              </a:buClr>
              <a:buSzPct val="120000"/>
              <a:buFont typeface="Segoe UI" pitchFamily="34" charset="0"/>
              <a:buNone/>
              <a:tabLst/>
              <a:defRPr/>
            </a:pPr>
            <a:r>
              <a:rPr lang="pt-PT" sz="17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Número to</a:t>
            </a:r>
            <a:r>
              <a:rPr kumimoji="0" lang="pt-PT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tal de novos casos: </a:t>
            </a:r>
            <a:r>
              <a:rPr kumimoji="0" lang="pt-PT" sz="1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120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66E9F"/>
              </a:buClr>
              <a:buSzPct val="120000"/>
              <a:buFont typeface="Segoe UI" pitchFamily="34" charset="0"/>
              <a:buNone/>
              <a:tabLst/>
              <a:defRPr/>
            </a:pPr>
            <a:r>
              <a:rPr kumimoji="0" lang="pt-PT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Número total de crianças entre os novos</a:t>
            </a:r>
            <a:r>
              <a:rPr kumimoji="0" lang="pt-PT" sz="1700" b="0" i="0" u="none" strike="noStrike" kern="1200" cap="none" spc="0" normalizeH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casos</a:t>
            </a:r>
            <a:r>
              <a:rPr kumimoji="0" lang="pt-PT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kumimoji="0" lang="pt-PT" sz="1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30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66E9F"/>
              </a:buClr>
              <a:buSzPct val="120000"/>
              <a:buFont typeface="Segoe UI" pitchFamily="34" charset="0"/>
              <a:buNone/>
              <a:tabLst/>
              <a:defRPr/>
            </a:pPr>
            <a:r>
              <a:rPr kumimoji="0" lang="pt-PT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Prevalência (casos registados de MDT) </a:t>
            </a:r>
            <a:br>
              <a:rPr kumimoji="0" lang="pt-PT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kumimoji="0" lang="pt-PT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no</a:t>
            </a:r>
            <a:r>
              <a:rPr kumimoji="0" lang="pt-PT" sz="1700" b="0" i="0" u="none" strike="noStrike" kern="1200" cap="none" spc="0" normalizeH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kumimoji="0" lang="pt-PT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início</a:t>
            </a:r>
            <a:r>
              <a:rPr kumimoji="0" lang="pt-PT" sz="1700" b="0" i="0" u="none" strike="noStrike" kern="1200" cap="none" spc="0" normalizeH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do ano</a:t>
            </a:r>
            <a:r>
              <a:rPr kumimoji="0" lang="pt-PT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kumimoji="0" lang="pt-PT" sz="1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20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66E9F"/>
              </a:buClr>
              <a:buSzPct val="120000"/>
              <a:buFont typeface="Segoe UI" pitchFamily="34" charset="0"/>
              <a:buNone/>
              <a:tabLst/>
              <a:defRPr/>
            </a:pPr>
            <a:r>
              <a:rPr kumimoji="0" lang="pt-PT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Prevalência (casos registados de MDT) </a:t>
            </a:r>
            <a:br>
              <a:rPr kumimoji="0" lang="pt-PT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kumimoji="0" lang="pt-PT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no fim do ano : </a:t>
            </a:r>
            <a:r>
              <a:rPr kumimoji="0" lang="pt-PT" sz="1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35</a:t>
            </a:r>
            <a:endParaRPr kumimoji="0" lang="pt-PT" sz="1700" b="1" i="0" u="none" strike="noStrike" kern="1200" cap="none" spc="0" normalizeH="0" baseline="0" noProof="0" dirty="0">
              <a:ln>
                <a:noFill/>
              </a:ln>
              <a:solidFill>
                <a:srgbClr val="17375D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26735" y="5943600"/>
            <a:ext cx="4572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0">
              <a:spcAft>
                <a:spcPts val="1200"/>
              </a:spcAft>
              <a:buNone/>
              <a:defRPr/>
            </a:pPr>
            <a:r>
              <a:rPr lang="pt-PT" sz="1700" b="1" dirty="0" smtClean="0">
                <a:solidFill>
                  <a:srgbClr val="17375D"/>
                </a:solidFill>
                <a:latin typeface="Segoe UI Semibold" pitchFamily="34" charset="0"/>
              </a:rPr>
              <a:t>Quando terminar, clique </a:t>
            </a:r>
            <a:r>
              <a:rPr lang="pt-PT" sz="1700" b="1" dirty="0" err="1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Next</a:t>
            </a:r>
            <a:r>
              <a:rPr lang="pt-PT" sz="17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(a seguir)</a:t>
            </a:r>
            <a:endParaRPr lang="pt-PT" dirty="0" smtClean="0">
              <a:solidFill>
                <a:srgbClr val="17375D"/>
              </a:solidFill>
            </a:endParaRP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Inserir a Distribuição de Doença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 err="1" smtClean="0"/>
              <a:t>Lepra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20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679623"/>
            <a:ext cx="9144000" cy="2895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5780" indent="-342900">
              <a:spcAft>
                <a:spcPts val="800"/>
              </a:spcAft>
              <a:buSzPct val="100000"/>
            </a:pPr>
            <a:r>
              <a:rPr lang="pt-PT" sz="2200" dirty="0" smtClean="0">
                <a:latin typeface="Segoe UI Semibold" pitchFamily="34" charset="0"/>
              </a:rPr>
              <a:t>Gestores de programa DTN à nível Nacional</a:t>
            </a:r>
          </a:p>
          <a:p>
            <a:pPr marL="525780" indent="-342900">
              <a:spcAft>
                <a:spcPts val="800"/>
              </a:spcAft>
              <a:buSzPct val="100000"/>
            </a:pPr>
            <a:r>
              <a:rPr lang="pt-PT" sz="2200" dirty="0" smtClean="0">
                <a:latin typeface="Segoe UI Semibold" pitchFamily="34" charset="0"/>
              </a:rPr>
              <a:t>Especialistas de monitoria e avaliação</a:t>
            </a:r>
          </a:p>
          <a:p>
            <a:pPr marL="525780" indent="-342900">
              <a:spcAft>
                <a:spcPts val="800"/>
              </a:spcAft>
              <a:buSzPct val="100000"/>
            </a:pPr>
            <a:r>
              <a:rPr lang="pt-PT" sz="2200" dirty="0" smtClean="0">
                <a:latin typeface="Segoe UI Semibold" pitchFamily="34" charset="0"/>
              </a:rPr>
              <a:t>Gestores de dados</a:t>
            </a:r>
            <a:endParaRPr lang="pt-PT" sz="2200" dirty="0">
              <a:latin typeface="Segoe UI Semibold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9261" y="3352800"/>
            <a:ext cx="2708847" cy="3048001"/>
          </a:xfrm>
          <a:prstGeom prst="rect">
            <a:avLst/>
          </a:prstGeom>
          <a:solidFill>
            <a:srgbClr val="562B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182880" rIns="182880" bIns="0" rtlCol="0" anchor="t" anchorCtr="0"/>
          <a:lstStyle/>
          <a:p>
            <a:pPr marL="0" lvl="1">
              <a:spcAft>
                <a:spcPts val="600"/>
              </a:spcAft>
              <a:buSzPct val="110000"/>
            </a:pPr>
            <a:r>
              <a:rPr lang="pt-PT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Para os programas de DTN.</a:t>
            </a:r>
          </a:p>
          <a:p>
            <a:pPr marL="0" lvl="1">
              <a:spcAft>
                <a:spcPts val="300"/>
              </a:spcAft>
              <a:buSzPct val="110000"/>
            </a:pPr>
            <a:r>
              <a:rPr lang="pt-PT" sz="16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Cada sistema de base de dados pertence aos oficiais de programa nacional de DTN, não aos parceiros ou financiadores. Não </a:t>
            </a:r>
            <a:br>
              <a:rPr lang="pt-PT" sz="16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pt-PT" sz="16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há partilha de dados automática.</a:t>
            </a:r>
            <a:endParaRPr lang="pt-PT" sz="16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2845713"/>
            <a:ext cx="349088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indent="-274320">
              <a:spcAft>
                <a:spcPts val="1800"/>
              </a:spcAft>
              <a:buClr>
                <a:srgbClr val="066E9F"/>
              </a:buClr>
              <a:buSzPct val="120000"/>
              <a:buNone/>
              <a:defRPr/>
            </a:pPr>
            <a:r>
              <a:rPr lang="en-US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 base de dados é:</a:t>
            </a:r>
            <a:endParaRPr lang="en-US" sz="2200" dirty="0">
              <a:solidFill>
                <a:srgbClr val="17375D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49591" y="3352800"/>
            <a:ext cx="2618071" cy="3048000"/>
          </a:xfrm>
          <a:prstGeom prst="rect">
            <a:avLst/>
          </a:prstGeom>
          <a:solidFill>
            <a:srgbClr val="C55F2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182880" rIns="182880" bIns="0" rtlCol="0" anchor="t" anchorCtr="0"/>
          <a:lstStyle/>
          <a:p>
            <a:pPr marL="0" lvl="1">
              <a:spcAft>
                <a:spcPts val="600"/>
              </a:spcAft>
              <a:buSzPct val="110000"/>
            </a:pPr>
            <a:r>
              <a:rPr lang="pt-PT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Especificações individuais.</a:t>
            </a:r>
          </a:p>
          <a:p>
            <a:pPr marL="0" lvl="1">
              <a:spcAft>
                <a:spcPts val="600"/>
              </a:spcAft>
              <a:buSzPct val="110000"/>
            </a:pPr>
            <a:r>
              <a:rPr lang="pt-PT" sz="16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Os programas de DTN podem ser adaptados ao sistema de base de dados para servir ao contexto do país e </a:t>
            </a:r>
            <a:br>
              <a:rPr lang="pt-PT" sz="16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pt-PT" sz="16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as necessidades de gestão de dados.  </a:t>
            </a:r>
            <a:endParaRPr lang="pt-PT" sz="16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02918" y="3352800"/>
            <a:ext cx="2521819" cy="3048000"/>
          </a:xfrm>
          <a:prstGeom prst="rect">
            <a:avLst/>
          </a:prstGeom>
          <a:solidFill>
            <a:srgbClr val="5988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182880" rIns="182880" bIns="0" rtlCol="0" anchor="t" anchorCtr="0"/>
          <a:lstStyle/>
          <a:p>
            <a:pPr marL="0" lvl="1">
              <a:spcAft>
                <a:spcPts val="600"/>
              </a:spcAft>
              <a:buSzPct val="110000"/>
            </a:pPr>
            <a:r>
              <a:rPr lang="pt-PT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Opcional.</a:t>
            </a:r>
          </a:p>
          <a:p>
            <a:pPr marL="0" lvl="1">
              <a:spcAft>
                <a:spcPts val="600"/>
              </a:spcAft>
              <a:buSzPct val="110000"/>
            </a:pPr>
            <a:endParaRPr lang="pt-PT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lvl="1">
              <a:buSzPct val="110000"/>
            </a:pPr>
            <a:r>
              <a:rPr lang="pt-PT" sz="16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 </a:t>
            </a:r>
            <a:r>
              <a:rPr lang="pt-BR" sz="16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 base de dados integrada das DTN</a:t>
            </a:r>
            <a:r>
              <a:rPr lang="pt-PT" sz="16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pt-PT" sz="16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não é requerido. Os programas nacionais de DTN podem optar ou não em utiliza-lo. </a:t>
            </a:r>
            <a:endParaRPr lang="pt-PT" sz="16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5469" y="206613"/>
            <a:ext cx="4401236" cy="580787"/>
          </a:xfrm>
        </p:spPr>
        <p:txBody>
          <a:bodyPr/>
          <a:lstStyle/>
          <a:p>
            <a:r>
              <a:rPr lang="pt-PT" dirty="0" smtClean="0"/>
              <a:t>Utilizadores primários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5410200"/>
            <a:ext cx="9144000" cy="1174750"/>
          </a:xfrm>
          <a:prstGeom prst="rect">
            <a:avLst/>
          </a:prstGeom>
          <a:gradFill>
            <a:gsLst>
              <a:gs pos="0">
                <a:srgbClr val="FAF58E"/>
              </a:gs>
              <a:gs pos="100000">
                <a:srgbClr val="FCF9D8"/>
              </a:gs>
            </a:gsLst>
          </a:gra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71331" y="42335"/>
            <a:ext cx="5010269" cy="307777"/>
          </a:xfrm>
        </p:spPr>
        <p:txBody>
          <a:bodyPr>
            <a:normAutofit/>
          </a:bodyPr>
          <a:lstStyle/>
          <a:p>
            <a:r>
              <a:rPr lang="pt-PT" dirty="0"/>
              <a:t>entrada de dados: formulário por formulário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69094"/>
            <a:ext cx="2057400" cy="516255"/>
          </a:xfrm>
        </p:spPr>
        <p:txBody>
          <a:bodyPr/>
          <a:lstStyle/>
          <a:p>
            <a:pPr algn="l"/>
            <a:r>
              <a:rPr lang="pt-PT" dirty="0" smtClean="0"/>
              <a:t>Pesquisas</a:t>
            </a:r>
            <a:endParaRPr lang="en-US" dirty="0">
              <a:solidFill>
                <a:srgbClr val="066E9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5685" y="5514936"/>
            <a:ext cx="7831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>
                <a:solidFill>
                  <a:srgbClr val="93232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Observação importante:</a:t>
            </a:r>
            <a:r>
              <a:rPr lang="pt-PT" b="1" dirty="0" smtClean="0">
                <a:solidFill>
                  <a:srgbClr val="932323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pt-PT" b="1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Pode apenas adicionar locais sentinelas</a:t>
            </a:r>
            <a:r>
              <a:rPr lang="pt-PT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, mas não pode editar ou apagar os locais nesta altura. Contudo, se fizer um erro de digitação quando estiver a inserir um, deve inserir um outro. </a:t>
            </a:r>
            <a:endParaRPr lang="pt-PT" dirty="0">
              <a:solidFill>
                <a:srgbClr val="17375D"/>
              </a:solidFill>
              <a:latin typeface="Segoe UI Semibold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Content Placeholder 3"/>
          <p:cNvSpPr>
            <a:spLocks noGrp="1"/>
          </p:cNvSpPr>
          <p:nvPr>
            <p:ph idx="1"/>
          </p:nvPr>
        </p:nvSpPr>
        <p:spPr>
          <a:xfrm>
            <a:off x="609600" y="1066801"/>
            <a:ext cx="8077200" cy="4191000"/>
          </a:xfrm>
        </p:spPr>
        <p:txBody>
          <a:bodyPr>
            <a:noAutofit/>
          </a:bodyPr>
          <a:lstStyle/>
          <a:p>
            <a:pPr marL="0" indent="0">
              <a:spcAft>
                <a:spcPts val="900"/>
              </a:spcAft>
              <a:buNone/>
            </a:pPr>
            <a:r>
              <a:rPr lang="pt-PT" dirty="0" smtClean="0"/>
              <a:t>O módulo de pesquisa é onde regista as pesquisas realizadas no seu país:</a:t>
            </a:r>
          </a:p>
          <a:p>
            <a:pPr marL="502920" indent="-320040">
              <a:spcAft>
                <a:spcPts val="900"/>
              </a:spcAft>
            </a:pPr>
            <a:r>
              <a:rPr lang="pt-PT" sz="2000" dirty="0" smtClean="0">
                <a:latin typeface="Segoe UI Semibold" pitchFamily="34" charset="0"/>
              </a:rPr>
              <a:t>Inclui o mapeamento, linha de base, médio prazo, entre outros</a:t>
            </a:r>
          </a:p>
          <a:p>
            <a:pPr marL="502920" indent="-320040">
              <a:spcAft>
                <a:spcPts val="900"/>
              </a:spcAft>
            </a:pPr>
            <a:r>
              <a:rPr lang="pt-PT" sz="2000" dirty="0" smtClean="0">
                <a:latin typeface="Segoe UI Semibold" pitchFamily="34" charset="0"/>
              </a:rPr>
              <a:t>Permite-lhe escolher as localidades múltiplas que envolvem uma Área Ecológica, Unidade de Avaliação ou </a:t>
            </a:r>
            <a:r>
              <a:rPr lang="pt-PT" sz="2000" dirty="0" err="1" smtClean="0">
                <a:latin typeface="Segoe UI Semibold" pitchFamily="34" charset="0"/>
              </a:rPr>
              <a:t>Sub-distritos</a:t>
            </a:r>
            <a:r>
              <a:rPr lang="pt-PT" sz="2000" dirty="0" smtClean="0">
                <a:latin typeface="Segoe UI Semibold" pitchFamily="34" charset="0"/>
              </a:rPr>
              <a:t>. </a:t>
            </a:r>
          </a:p>
          <a:p>
            <a:pPr marL="502920" lvl="1" indent="0">
              <a:spcBef>
                <a:spcPts val="1200"/>
              </a:spcBef>
              <a:spcAft>
                <a:spcPts val="900"/>
              </a:spcAft>
              <a:buNone/>
            </a:pPr>
            <a:r>
              <a:rPr lang="pt-PT" sz="2000" dirty="0" smtClean="0"/>
              <a:t>Quando for aplicável, um ecrã extra de entrada de dados oferece-lhe a opção de escolher as localidades múltiplas a partir de diferentes níveis.</a:t>
            </a:r>
          </a:p>
          <a:p>
            <a:pPr marL="502920" indent="-320040">
              <a:spcAft>
                <a:spcPts val="1800"/>
              </a:spcAft>
            </a:pPr>
            <a:r>
              <a:rPr lang="pt-PT" sz="2000" dirty="0" smtClean="0">
                <a:latin typeface="Segoe UI Semibold" pitchFamily="34" charset="0"/>
              </a:rPr>
              <a:t>Permite-lhe adicionar os locais sentinelas ao seu instrumento, dando-lhe a opção de escolher o mesmo local de novo no futuro.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3208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2400" dirty="0" smtClean="0"/>
              <a:t>Inserir Pesquisa de local de verificação de </a:t>
            </a:r>
            <a:r>
              <a:rPr lang="pt-PT" dirty="0" err="1" smtClean="0"/>
              <a:t>Esqui</a:t>
            </a:r>
            <a:r>
              <a:rPr lang="pt-PT" sz="2400" dirty="0" err="1" smtClean="0"/>
              <a:t>stosomiase</a:t>
            </a:r>
            <a:r>
              <a:rPr lang="pt-PT" sz="2400" dirty="0" smtClean="0"/>
              <a:t> </a:t>
            </a:r>
            <a:endParaRPr lang="pt-PT" sz="2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62000" y="1371600"/>
            <a:ext cx="7696200" cy="4953000"/>
          </a:xfrm>
        </p:spPr>
        <p:txBody>
          <a:bodyPr>
            <a:noAutofit/>
          </a:bodyPr>
          <a:lstStyle/>
          <a:p>
            <a:pPr marL="457200" indent="-457200">
              <a:spcAft>
                <a:spcPts val="600"/>
              </a:spcAft>
              <a:buAutoNum type="arabicPeriod"/>
            </a:pPr>
            <a:r>
              <a:rPr lang="pt-PT" sz="1600" dirty="0" smtClean="0"/>
              <a:t>Seleccione </a:t>
            </a:r>
            <a:r>
              <a:rPr lang="pt-PT" sz="1600" b="1" dirty="0" err="1" smtClean="0"/>
              <a:t>Lusson</a:t>
            </a:r>
            <a:r>
              <a:rPr lang="pt-PT" sz="1600" dirty="0" smtClean="0"/>
              <a:t> da árvore de unidade administrativa.</a:t>
            </a:r>
          </a:p>
          <a:p>
            <a:pPr marL="457200" indent="-457200">
              <a:spcAft>
                <a:spcPts val="600"/>
              </a:spcAft>
              <a:buAutoNum type="arabicPeriod"/>
            </a:pPr>
            <a:r>
              <a:rPr lang="pt-PT" sz="1600" dirty="0" smtClean="0"/>
              <a:t>Escolha </a:t>
            </a:r>
            <a:r>
              <a:rPr lang="pt-PT" sz="1600" b="1" dirty="0" smtClean="0"/>
              <a:t>Schistosomiasis </a:t>
            </a:r>
            <a:r>
              <a:rPr lang="pt-PT" sz="1600" b="1" dirty="0" err="1" smtClean="0"/>
              <a:t>Sentinel</a:t>
            </a:r>
            <a:r>
              <a:rPr lang="pt-PT" sz="1600" b="1" dirty="0" smtClean="0"/>
              <a:t>/Spot </a:t>
            </a:r>
            <a:r>
              <a:rPr lang="pt-PT" sz="1600" b="1" dirty="0" err="1" smtClean="0"/>
              <a:t>Check</a:t>
            </a:r>
            <a:r>
              <a:rPr lang="pt-PT" sz="1600" b="1" dirty="0" smtClean="0"/>
              <a:t> Site </a:t>
            </a:r>
            <a:r>
              <a:rPr lang="pt-PT" sz="1600" b="1" dirty="0" err="1" smtClean="0"/>
              <a:t>Survey</a:t>
            </a:r>
            <a:r>
              <a:rPr lang="pt-PT" sz="1600" b="1" dirty="0" smtClean="0"/>
              <a:t> </a:t>
            </a:r>
            <a:br>
              <a:rPr lang="pt-PT" sz="1600" b="1" dirty="0" smtClean="0"/>
            </a:br>
            <a:r>
              <a:rPr lang="pt-PT" sz="1600" dirty="0" smtClean="0"/>
              <a:t>da lista de pesquisa abaixo</a:t>
            </a:r>
          </a:p>
          <a:p>
            <a:pPr marL="457200" indent="-457200">
              <a:spcAft>
                <a:spcPts val="600"/>
              </a:spcAft>
              <a:buAutoNum type="arabicPeriod"/>
            </a:pPr>
            <a:r>
              <a:rPr lang="pt-PT" sz="1600" dirty="0" smtClean="0"/>
              <a:t>Escolha </a:t>
            </a:r>
            <a:r>
              <a:rPr lang="pt-PT" sz="1600" b="1" dirty="0" err="1" smtClean="0"/>
              <a:t>District</a:t>
            </a:r>
            <a:r>
              <a:rPr lang="pt-PT" sz="1600" dirty="0" smtClean="0"/>
              <a:t> para o nível de implementação</a:t>
            </a:r>
          </a:p>
          <a:p>
            <a:pPr marL="457200" indent="-457200">
              <a:buAutoNum type="arabicPeriod"/>
            </a:pPr>
            <a:r>
              <a:rPr lang="pt-PT" sz="1600" dirty="0" smtClean="0"/>
              <a:t>Seleccione os seguintes distritos para a pesquisa:</a:t>
            </a:r>
          </a:p>
          <a:p>
            <a:pPr marL="742950" lvl="2" indent="-285750">
              <a:buSzPct val="100000"/>
              <a:buFont typeface="Wingdings" charset="2"/>
              <a:buChar char="§"/>
            </a:pPr>
            <a:r>
              <a:rPr lang="pt-PT" sz="1600" b="1" dirty="0" err="1" smtClean="0"/>
              <a:t>Kora</a:t>
            </a:r>
            <a:r>
              <a:rPr lang="pt-PT" sz="1600" b="1" dirty="0" smtClean="0"/>
              <a:t> </a:t>
            </a:r>
            <a:r>
              <a:rPr lang="pt-PT" sz="1600" dirty="0" smtClean="0"/>
              <a:t>(na Província do Norte)</a:t>
            </a:r>
          </a:p>
          <a:p>
            <a:pPr marL="742950" lvl="2" indent="-285750">
              <a:spcAft>
                <a:spcPts val="600"/>
              </a:spcAft>
            </a:pPr>
            <a:r>
              <a:rPr lang="pt-PT" sz="1600" b="1" dirty="0" err="1" smtClean="0"/>
              <a:t>Lusson</a:t>
            </a:r>
            <a:r>
              <a:rPr lang="pt-PT" sz="1600" b="1" dirty="0" smtClean="0"/>
              <a:t> </a:t>
            </a:r>
            <a:r>
              <a:rPr lang="pt-PT" sz="1600" dirty="0" smtClean="0"/>
              <a:t>(na Província do Norte)</a:t>
            </a:r>
          </a:p>
          <a:p>
            <a:pPr marL="457200" indent="-457200">
              <a:spcAft>
                <a:spcPts val="600"/>
              </a:spcAft>
              <a:buAutoNum type="arabicPeriod"/>
            </a:pPr>
            <a:r>
              <a:rPr lang="pt-PT" sz="1600" dirty="0" smtClean="0"/>
              <a:t>Clique o botão </a:t>
            </a:r>
            <a:r>
              <a:rPr lang="pt-PT" sz="1600" b="1" dirty="0" err="1" smtClean="0"/>
              <a:t>Select</a:t>
            </a:r>
            <a:r>
              <a:rPr lang="pt-PT" sz="1600" dirty="0" smtClean="0"/>
              <a:t> </a:t>
            </a:r>
          </a:p>
          <a:p>
            <a:pPr marL="457200" indent="-457200">
              <a:spcAft>
                <a:spcPts val="600"/>
              </a:spcAft>
              <a:buAutoNum type="arabicPeriod"/>
            </a:pPr>
            <a:r>
              <a:rPr lang="pt-PT" sz="1600" dirty="0" smtClean="0"/>
              <a:t>Insira o tipo de local: </a:t>
            </a:r>
            <a:r>
              <a:rPr lang="pt-PT" sz="1600" b="1" dirty="0" err="1" smtClean="0"/>
              <a:t>Sentinel</a:t>
            </a:r>
            <a:endParaRPr lang="pt-PT" sz="1600" b="1" dirty="0" smtClean="0"/>
          </a:p>
          <a:p>
            <a:pPr marL="457200" indent="-457200">
              <a:spcAft>
                <a:spcPts val="600"/>
              </a:spcAft>
              <a:buAutoNum type="arabicPeriod"/>
            </a:pPr>
            <a:r>
              <a:rPr lang="pt-PT" sz="1600" dirty="0" smtClean="0"/>
              <a:t>Clique </a:t>
            </a:r>
            <a:r>
              <a:rPr lang="pt-PT" sz="1600" b="1" dirty="0" err="1" smtClean="0"/>
              <a:t>Add</a:t>
            </a:r>
            <a:r>
              <a:rPr lang="pt-PT" sz="1600" b="1" dirty="0" smtClean="0"/>
              <a:t> </a:t>
            </a:r>
            <a:r>
              <a:rPr lang="pt-PT" sz="1600" b="1" dirty="0" err="1" smtClean="0"/>
              <a:t>new</a:t>
            </a:r>
            <a:r>
              <a:rPr lang="pt-PT" sz="1600" b="1" dirty="0" smtClean="0"/>
              <a:t> site &gt;</a:t>
            </a:r>
          </a:p>
          <a:p>
            <a:pPr marL="457200" indent="-457200">
              <a:spcAft>
                <a:spcPts val="600"/>
              </a:spcAft>
              <a:buAutoNum type="arabicPeriod"/>
            </a:pPr>
            <a:r>
              <a:rPr lang="pt-PT" sz="1600" dirty="0" smtClean="0"/>
              <a:t>Nome do local: </a:t>
            </a:r>
            <a:r>
              <a:rPr lang="pt-PT" sz="1600" b="1" dirty="0" err="1" smtClean="0"/>
              <a:t>Main</a:t>
            </a:r>
            <a:r>
              <a:rPr lang="pt-PT" sz="1600" b="1" dirty="0" smtClean="0"/>
              <a:t> </a:t>
            </a:r>
            <a:r>
              <a:rPr lang="pt-PT" sz="1600" b="1" dirty="0" err="1" smtClean="0"/>
              <a:t>School</a:t>
            </a:r>
            <a:r>
              <a:rPr lang="pt-PT" sz="1600" b="1" dirty="0" smtClean="0"/>
              <a:t>    </a:t>
            </a:r>
          </a:p>
          <a:p>
            <a:pPr marL="457200" indent="-457200">
              <a:spcAft>
                <a:spcPts val="600"/>
              </a:spcAft>
              <a:buAutoNum type="arabicPeriod"/>
            </a:pPr>
            <a:r>
              <a:rPr lang="pt-PT" sz="1600" dirty="0" smtClean="0"/>
              <a:t>Latitude: </a:t>
            </a:r>
            <a:r>
              <a:rPr lang="pt-PT" sz="1600" b="1" dirty="0" smtClean="0"/>
              <a:t>10</a:t>
            </a:r>
            <a:r>
              <a:rPr lang="pt-PT" sz="1600" dirty="0" smtClean="0"/>
              <a:t>	</a:t>
            </a:r>
          </a:p>
          <a:p>
            <a:pPr marL="457200" indent="-457200">
              <a:spcAft>
                <a:spcPts val="600"/>
              </a:spcAft>
              <a:buAutoNum type="arabicPeriod"/>
            </a:pPr>
            <a:r>
              <a:rPr lang="pt-PT" sz="1600" dirty="0" smtClean="0"/>
              <a:t>Longitude: </a:t>
            </a:r>
            <a:r>
              <a:rPr lang="pt-PT" sz="1600" b="1" dirty="0" smtClean="0"/>
              <a:t>20</a:t>
            </a:r>
          </a:p>
          <a:p>
            <a:pPr marL="457200" indent="-457200">
              <a:buAutoNum type="arabicPeriod"/>
            </a:pPr>
            <a:r>
              <a:rPr lang="pt-PT" sz="1600" dirty="0" smtClean="0"/>
              <a:t>Clique </a:t>
            </a:r>
            <a:r>
              <a:rPr lang="pt-PT" sz="1600" b="1" dirty="0" err="1" smtClean="0"/>
              <a:t>Save</a:t>
            </a:r>
            <a:r>
              <a:rPr lang="pt-PT" sz="1600" b="1" dirty="0" smtClean="0"/>
              <a:t> </a:t>
            </a:r>
            <a:r>
              <a:rPr lang="pt-PT" sz="1600" dirty="0" smtClean="0"/>
              <a:t>e continue inserir os dados a </a:t>
            </a:r>
            <a:br>
              <a:rPr lang="pt-PT" sz="1600" dirty="0" smtClean="0"/>
            </a:br>
            <a:r>
              <a:rPr lang="pt-PT" sz="1600" dirty="0" smtClean="0"/>
              <a:t>partir da próxima apresentação.</a:t>
            </a: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373527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09600" y="829736"/>
            <a:ext cx="8077200" cy="5334000"/>
          </a:xfrm>
        </p:spPr>
        <p:txBody>
          <a:bodyPr numCol="2">
            <a:noAutofit/>
          </a:bodyPr>
          <a:lstStyle/>
          <a:p>
            <a:pPr marL="0" lvl="1" indent="0">
              <a:spcAft>
                <a:spcPts val="600"/>
              </a:spcAft>
              <a:buNone/>
              <a:defRPr/>
            </a:pPr>
            <a:r>
              <a:rPr lang="pt-PT" sz="1400" dirty="0" smtClean="0"/>
              <a:t>Dados datados de: </a:t>
            </a:r>
            <a:r>
              <a:rPr lang="pt-PT" sz="1400" b="1" dirty="0" smtClean="0"/>
              <a:t>1 de Fevereiro de 2014</a:t>
            </a:r>
          </a:p>
          <a:p>
            <a:pPr marL="0" lvl="1" indent="0">
              <a:spcAft>
                <a:spcPts val="600"/>
              </a:spcAft>
              <a:buNone/>
              <a:defRPr/>
            </a:pPr>
            <a:r>
              <a:rPr lang="pt-PT" sz="1400" dirty="0" smtClean="0"/>
              <a:t>Agente casual: </a:t>
            </a:r>
            <a:r>
              <a:rPr lang="pt-PT" sz="1400" b="1" dirty="0" smtClean="0"/>
              <a:t>S. </a:t>
            </a:r>
            <a:r>
              <a:rPr lang="pt-PT" sz="1400" b="1" dirty="0" err="1" smtClean="0"/>
              <a:t>mansoni</a:t>
            </a:r>
            <a:r>
              <a:rPr lang="pt-PT" sz="1400" b="1" dirty="0" smtClean="0"/>
              <a:t> </a:t>
            </a:r>
            <a:r>
              <a:rPr lang="pt-PT" sz="1400" b="1" dirty="0" err="1" smtClean="0"/>
              <a:t>and</a:t>
            </a:r>
            <a:r>
              <a:rPr lang="pt-PT" sz="1400" b="1" dirty="0" smtClean="0"/>
              <a:t> S. </a:t>
            </a:r>
            <a:r>
              <a:rPr lang="pt-PT" sz="1400" b="1" dirty="0" err="1" smtClean="0"/>
              <a:t>mekongi</a:t>
            </a:r>
            <a:endParaRPr lang="pt-PT" sz="1400" b="1" dirty="0" smtClean="0"/>
          </a:p>
          <a:p>
            <a:pPr marL="0" lvl="1" indent="0">
              <a:spcAft>
                <a:spcPts val="600"/>
              </a:spcAft>
              <a:buNone/>
              <a:defRPr/>
            </a:pPr>
            <a:r>
              <a:rPr lang="pt-PT" sz="1400" dirty="0" smtClean="0"/>
              <a:t>Número de rondas de PC completadas </a:t>
            </a:r>
            <a:br>
              <a:rPr lang="pt-PT" sz="1400" dirty="0" smtClean="0"/>
            </a:br>
            <a:r>
              <a:rPr lang="pt-PT" sz="1400" dirty="0" smtClean="0"/>
              <a:t>antes da implementação da pesquisa: </a:t>
            </a:r>
            <a:r>
              <a:rPr lang="pt-PT" sz="1400" b="1" dirty="0" smtClean="0"/>
              <a:t>2</a:t>
            </a:r>
          </a:p>
          <a:p>
            <a:pPr marL="0" lvl="1" indent="0">
              <a:spcAft>
                <a:spcPts val="600"/>
              </a:spcAft>
              <a:buNone/>
              <a:defRPr/>
            </a:pPr>
            <a:r>
              <a:rPr lang="pt-PT" sz="1400" dirty="0" smtClean="0"/>
              <a:t>Tipo de teste: </a:t>
            </a:r>
            <a:r>
              <a:rPr lang="pt-PT" sz="1400" b="1" dirty="0" smtClean="0"/>
              <a:t>CCA</a:t>
            </a:r>
          </a:p>
          <a:p>
            <a:pPr marL="0" lvl="1" indent="0">
              <a:spcAft>
                <a:spcPts val="600"/>
              </a:spcAft>
              <a:buNone/>
              <a:defRPr/>
            </a:pPr>
            <a:r>
              <a:rPr lang="pt-PT" sz="1400" dirty="0" smtClean="0">
                <a:ea typeface="MS PGothic" charset="0"/>
              </a:rPr>
              <a:t>Data final de pesquisa: </a:t>
            </a:r>
            <a:r>
              <a:rPr lang="pt-PT" sz="1400" b="1" dirty="0" smtClean="0">
                <a:ea typeface="MS PGothic" charset="0"/>
              </a:rPr>
              <a:t>5 de Março de 2013</a:t>
            </a:r>
          </a:p>
          <a:p>
            <a:pPr marL="0" lvl="1" indent="0">
              <a:spcAft>
                <a:spcPts val="600"/>
              </a:spcAft>
              <a:buNone/>
              <a:defRPr/>
            </a:pPr>
            <a:r>
              <a:rPr lang="pt-PT" sz="1400" dirty="0" smtClean="0">
                <a:ea typeface="MS PGothic" charset="0"/>
              </a:rPr>
              <a:t>Grupo de idade pesquisada: </a:t>
            </a:r>
            <a:r>
              <a:rPr lang="pt-PT" sz="1400" b="1" dirty="0" smtClean="0">
                <a:ea typeface="MS PGothic" charset="0"/>
              </a:rPr>
              <a:t>SAC</a:t>
            </a:r>
          </a:p>
          <a:p>
            <a:pPr marL="0" lvl="1" indent="0">
              <a:spcAft>
                <a:spcPts val="600"/>
              </a:spcAft>
              <a:buNone/>
              <a:defRPr/>
            </a:pPr>
            <a:r>
              <a:rPr lang="pt-PT" sz="1400" dirty="0" smtClean="0">
                <a:ea typeface="MS PGothic" charset="0"/>
              </a:rPr>
              <a:t>Número de indivíduos sem resposta: </a:t>
            </a:r>
            <a:r>
              <a:rPr lang="pt-PT" sz="1400" b="1" dirty="0" smtClean="0">
                <a:ea typeface="MS PGothic" charset="0"/>
              </a:rPr>
              <a:t>10</a:t>
            </a:r>
          </a:p>
          <a:p>
            <a:pPr marL="0" lvl="1" indent="0">
              <a:spcAft>
                <a:spcPts val="600"/>
              </a:spcAft>
              <a:buNone/>
              <a:defRPr/>
            </a:pPr>
            <a:r>
              <a:rPr lang="pt-PT" sz="1400" dirty="0" smtClean="0">
                <a:ea typeface="MS PGothic" charset="0"/>
              </a:rPr>
              <a:t>Número de casos positivos para </a:t>
            </a:r>
            <a:br>
              <a:rPr lang="pt-PT" sz="1400" dirty="0" smtClean="0">
                <a:ea typeface="MS PGothic" charset="0"/>
              </a:rPr>
            </a:br>
            <a:r>
              <a:rPr lang="pt-PT" sz="1400" dirty="0" err="1" smtClean="0">
                <a:ea typeface="MS PGothic" charset="0"/>
              </a:rPr>
              <a:t>hematúria</a:t>
            </a:r>
            <a:r>
              <a:rPr lang="pt-PT" sz="1400" dirty="0" smtClean="0">
                <a:ea typeface="MS PGothic" charset="0"/>
              </a:rPr>
              <a:t> ou ovos de parasitas </a:t>
            </a:r>
            <a:br>
              <a:rPr lang="pt-PT" sz="1400" dirty="0" smtClean="0">
                <a:ea typeface="MS PGothic" charset="0"/>
              </a:rPr>
            </a:br>
            <a:r>
              <a:rPr lang="pt-PT" sz="1400" dirty="0" err="1" smtClean="0"/>
              <a:t>esquitosomiases</a:t>
            </a:r>
            <a:r>
              <a:rPr lang="pt-PT" sz="1400" dirty="0" smtClean="0"/>
              <a:t> </a:t>
            </a:r>
            <a:r>
              <a:rPr lang="pt-PT" sz="1400" dirty="0" smtClean="0">
                <a:ea typeface="MS PGothic" charset="0"/>
              </a:rPr>
              <a:t>na urina: </a:t>
            </a:r>
            <a:r>
              <a:rPr lang="pt-PT" sz="1400" b="1" dirty="0" smtClean="0">
                <a:ea typeface="MS PGothic" charset="0"/>
              </a:rPr>
              <a:t>20</a:t>
            </a:r>
          </a:p>
          <a:p>
            <a:pPr marL="0" lvl="1" indent="0">
              <a:spcAft>
                <a:spcPts val="600"/>
              </a:spcAft>
              <a:buNone/>
              <a:defRPr/>
            </a:pPr>
            <a:r>
              <a:rPr lang="pt-PT" sz="1400" dirty="0" smtClean="0">
                <a:ea typeface="MS PGothic" charset="0"/>
              </a:rPr>
              <a:t>Proporção de infecções </a:t>
            </a:r>
            <a:r>
              <a:rPr lang="pt-PT" sz="1400" dirty="0" err="1" smtClean="0">
                <a:ea typeface="MS PGothic" charset="0"/>
              </a:rPr>
              <a:t>schistosomal</a:t>
            </a:r>
            <a:r>
              <a:rPr lang="pt-PT" sz="1400" dirty="0" smtClean="0">
                <a:ea typeface="MS PGothic" charset="0"/>
              </a:rPr>
              <a:t> </a:t>
            </a:r>
            <a:br>
              <a:rPr lang="pt-PT" sz="1400" dirty="0" smtClean="0">
                <a:ea typeface="MS PGothic" charset="0"/>
              </a:rPr>
            </a:br>
            <a:r>
              <a:rPr lang="pt-PT" sz="1400" dirty="0" smtClean="0">
                <a:ea typeface="MS PGothic" charset="0"/>
              </a:rPr>
              <a:t>urinárias de intensidade moderada: </a:t>
            </a:r>
            <a:r>
              <a:rPr lang="pt-PT" sz="1400" b="1" dirty="0" smtClean="0">
                <a:ea typeface="MS PGothic" charset="0"/>
              </a:rPr>
              <a:t>20</a:t>
            </a:r>
          </a:p>
          <a:p>
            <a:pPr marL="0" lvl="1" indent="0">
              <a:spcAft>
                <a:spcPts val="600"/>
              </a:spcAft>
              <a:buNone/>
              <a:defRPr/>
            </a:pPr>
            <a:r>
              <a:rPr lang="pt-PT" sz="1400" dirty="0" smtClean="0">
                <a:ea typeface="MS PGothic" charset="0"/>
              </a:rPr>
              <a:t>Número de casos positivos de infecções </a:t>
            </a:r>
            <a:r>
              <a:rPr lang="pt-PT" sz="1400" dirty="0" err="1" smtClean="0"/>
              <a:t>esquitosomiases</a:t>
            </a:r>
            <a:r>
              <a:rPr lang="pt-PT" sz="1400" dirty="0" smtClean="0">
                <a:ea typeface="MS PGothic" charset="0"/>
              </a:rPr>
              <a:t> intestinais: </a:t>
            </a:r>
            <a:r>
              <a:rPr lang="pt-PT" sz="1400" b="1" dirty="0" smtClean="0">
                <a:ea typeface="MS PGothic" charset="0"/>
              </a:rPr>
              <a:t>10</a:t>
            </a:r>
          </a:p>
          <a:p>
            <a:pPr marL="0" lvl="1" indent="0">
              <a:spcAft>
                <a:spcPts val="600"/>
              </a:spcAft>
              <a:buNone/>
              <a:defRPr/>
            </a:pPr>
            <a:r>
              <a:rPr lang="pt-PT" sz="1400" dirty="0" smtClean="0">
                <a:ea typeface="MS PGothic" charset="0"/>
              </a:rPr>
              <a:t>Proporção de infecções </a:t>
            </a:r>
            <a:r>
              <a:rPr lang="pt-PT" sz="1400" dirty="0" err="1" smtClean="0"/>
              <a:t>esquitosomiases</a:t>
            </a:r>
            <a:r>
              <a:rPr lang="pt-PT" sz="1400" dirty="0" smtClean="0">
                <a:ea typeface="MS PGothic" charset="0"/>
              </a:rPr>
              <a:t> intestinais de intensidade moderada: </a:t>
            </a:r>
            <a:r>
              <a:rPr lang="pt-PT" sz="1400" b="1" dirty="0" smtClean="0">
                <a:ea typeface="MS PGothic" charset="0"/>
              </a:rPr>
              <a:t>50</a:t>
            </a:r>
          </a:p>
          <a:p>
            <a:pPr marL="0" lvl="1" indent="0">
              <a:spcAft>
                <a:spcPts val="600"/>
              </a:spcAft>
              <a:buNone/>
              <a:defRPr/>
            </a:pPr>
            <a:r>
              <a:rPr lang="pt-PT" sz="1400" dirty="0" smtClean="0"/>
              <a:t>Descrição de Área Ecológica: </a:t>
            </a:r>
            <a:r>
              <a:rPr lang="pt-PT" sz="1400" b="1" dirty="0" err="1" smtClean="0"/>
              <a:t>Riverside</a:t>
            </a:r>
            <a:r>
              <a:rPr lang="pt-PT" sz="1400" b="1" dirty="0" smtClean="0"/>
              <a:t> </a:t>
            </a:r>
          </a:p>
          <a:p>
            <a:pPr marL="0" lvl="1" indent="0">
              <a:spcAft>
                <a:spcPts val="600"/>
              </a:spcAft>
              <a:buNone/>
              <a:defRPr/>
            </a:pPr>
            <a:r>
              <a:rPr lang="pt-PT" sz="1400" dirty="0" smtClean="0"/>
              <a:t>Data da primeira ronda de PC (ano): </a:t>
            </a:r>
            <a:r>
              <a:rPr lang="pt-PT" sz="1400" b="1" dirty="0" smtClean="0"/>
              <a:t>2010</a:t>
            </a:r>
          </a:p>
          <a:p>
            <a:pPr marL="0" lvl="1" indent="0">
              <a:spcAft>
                <a:spcPts val="600"/>
              </a:spcAft>
              <a:buNone/>
              <a:defRPr/>
            </a:pPr>
            <a:r>
              <a:rPr lang="pt-PT" sz="1400" dirty="0" smtClean="0"/>
              <a:t>Calendário da pesquisa: </a:t>
            </a:r>
            <a:r>
              <a:rPr lang="pt-PT" sz="1400" b="1" dirty="0" smtClean="0"/>
              <a:t>Meio de semestre</a:t>
            </a:r>
          </a:p>
          <a:p>
            <a:pPr marL="0" lvl="1" indent="0">
              <a:spcAft>
                <a:spcPts val="600"/>
              </a:spcAft>
              <a:buNone/>
              <a:defRPr/>
            </a:pPr>
            <a:r>
              <a:rPr lang="pt-PT" sz="1400" dirty="0" smtClean="0"/>
              <a:t>Data de início da pesquisa: </a:t>
            </a:r>
            <a:r>
              <a:rPr lang="pt-PT" sz="1400" b="1" dirty="0" smtClean="0"/>
              <a:t>1 de Março de2013</a:t>
            </a:r>
          </a:p>
          <a:p>
            <a:pPr marL="0" lvl="1" indent="0">
              <a:spcAft>
                <a:spcPts val="600"/>
              </a:spcAft>
              <a:buNone/>
              <a:defRPr/>
            </a:pPr>
            <a:r>
              <a:rPr lang="pt-PT" sz="1400" dirty="0" smtClean="0"/>
              <a:t>Tamanho da amostra alvo: </a:t>
            </a:r>
            <a:r>
              <a:rPr lang="pt-PT" sz="1400" b="1" dirty="0" smtClean="0"/>
              <a:t>200</a:t>
            </a:r>
          </a:p>
          <a:p>
            <a:pPr marL="0" lvl="1" indent="0">
              <a:spcAft>
                <a:spcPts val="600"/>
              </a:spcAft>
              <a:buNone/>
              <a:defRPr/>
            </a:pPr>
            <a:r>
              <a:rPr lang="pt-PT" sz="1400" dirty="0" smtClean="0"/>
              <a:t>Número de pessoas amostradas: </a:t>
            </a:r>
            <a:r>
              <a:rPr lang="pt-PT" sz="1400" b="1" dirty="0" smtClean="0"/>
              <a:t>200</a:t>
            </a:r>
          </a:p>
          <a:p>
            <a:pPr marL="0" lvl="1" indent="0">
              <a:spcAft>
                <a:spcPts val="600"/>
              </a:spcAft>
              <a:buNone/>
              <a:defRPr/>
            </a:pPr>
            <a:r>
              <a:rPr lang="pt-PT" sz="1400" dirty="0" smtClean="0"/>
              <a:t>Número de indivíduos examinados para </a:t>
            </a:r>
            <a:br>
              <a:rPr lang="pt-PT" sz="1400" dirty="0" smtClean="0"/>
            </a:br>
            <a:r>
              <a:rPr lang="pt-PT" sz="1400" dirty="0" smtClean="0"/>
              <a:t> </a:t>
            </a:r>
            <a:r>
              <a:rPr lang="pt-PT" sz="1400" dirty="0" err="1" smtClean="0"/>
              <a:t>esquitosomiases</a:t>
            </a:r>
            <a:r>
              <a:rPr lang="pt-PT" sz="1400" dirty="0" smtClean="0"/>
              <a:t> urinários: </a:t>
            </a:r>
            <a:r>
              <a:rPr lang="pt-PT" sz="1400" b="1" dirty="0" smtClean="0"/>
              <a:t>150</a:t>
            </a:r>
          </a:p>
          <a:p>
            <a:pPr marL="0" lvl="1" indent="0">
              <a:spcAft>
                <a:spcPts val="600"/>
              </a:spcAft>
              <a:buNone/>
              <a:defRPr/>
            </a:pPr>
            <a:r>
              <a:rPr lang="pt-PT" sz="1400" dirty="0" smtClean="0"/>
              <a:t>Proporção de infecções </a:t>
            </a:r>
            <a:r>
              <a:rPr lang="pt-PT" sz="1400" dirty="0" err="1" smtClean="0"/>
              <a:t>esquitosomiases</a:t>
            </a:r>
            <a:r>
              <a:rPr lang="pt-PT" sz="1400" dirty="0" smtClean="0"/>
              <a:t> urinárias de forte intensidade: </a:t>
            </a:r>
            <a:r>
              <a:rPr lang="pt-PT" sz="1400" b="1" dirty="0" smtClean="0"/>
              <a:t>50</a:t>
            </a:r>
          </a:p>
          <a:p>
            <a:pPr marL="0" lvl="1" indent="0">
              <a:spcAft>
                <a:spcPts val="600"/>
              </a:spcAft>
              <a:buNone/>
              <a:defRPr/>
            </a:pPr>
            <a:r>
              <a:rPr lang="pt-PT" sz="1400" dirty="0" smtClean="0"/>
              <a:t>Número de indivíduos examinados para </a:t>
            </a:r>
            <a:br>
              <a:rPr lang="pt-PT" sz="1400" dirty="0" smtClean="0"/>
            </a:br>
            <a:r>
              <a:rPr lang="pt-PT" sz="1400" dirty="0" err="1" smtClean="0"/>
              <a:t>schistosomes</a:t>
            </a:r>
            <a:r>
              <a:rPr lang="pt-PT" sz="1400" dirty="0" smtClean="0"/>
              <a:t> intestinais: </a:t>
            </a:r>
            <a:r>
              <a:rPr lang="pt-PT" sz="1400" b="1" dirty="0" smtClean="0"/>
              <a:t>150</a:t>
            </a:r>
          </a:p>
          <a:p>
            <a:pPr marL="0" lvl="1" indent="0">
              <a:spcAft>
                <a:spcPts val="600"/>
              </a:spcAft>
              <a:buNone/>
              <a:defRPr/>
            </a:pPr>
            <a:r>
              <a:rPr lang="pt-PT" sz="1400" dirty="0" smtClean="0"/>
              <a:t>Proporção de infecções </a:t>
            </a:r>
            <a:r>
              <a:rPr lang="pt-PT" sz="1400" dirty="0" err="1" smtClean="0"/>
              <a:t>esquitosomiases</a:t>
            </a:r>
            <a:r>
              <a:rPr lang="pt-PT" sz="1400" dirty="0" smtClean="0"/>
              <a:t> intestinais de forte intensidade: </a:t>
            </a:r>
            <a:r>
              <a:rPr lang="pt-PT" sz="1400" b="1" dirty="0" smtClean="0"/>
              <a:t>50</a:t>
            </a:r>
          </a:p>
          <a:p>
            <a:pPr marL="0" lvl="1" indent="0">
              <a:buNone/>
              <a:defRPr/>
            </a:pPr>
            <a:r>
              <a:rPr lang="pt-PT" sz="1400" dirty="0" smtClean="0"/>
              <a:t>Financiadores/Parceiros: </a:t>
            </a:r>
            <a:r>
              <a:rPr lang="pt-PT" sz="1400" b="1" dirty="0" smtClean="0"/>
              <a:t>OMS</a:t>
            </a:r>
            <a:r>
              <a:rPr lang="pt-PT" sz="1400" dirty="0" smtClean="0"/>
              <a:t> (adicionar)</a:t>
            </a:r>
            <a:endParaRPr lang="pt-PT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548310" y="5334000"/>
            <a:ext cx="403860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Aft>
                <a:spcPts val="600"/>
              </a:spcAft>
            </a:pPr>
            <a:r>
              <a:rPr lang="pt-PT" sz="1500" b="1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Quando terminar, clique </a:t>
            </a:r>
            <a:r>
              <a:rPr lang="pt-PT" sz="1500" b="1" dirty="0" err="1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Save</a:t>
            </a:r>
            <a:endParaRPr lang="pt-PT" sz="1500" b="1" dirty="0" smtClean="0">
              <a:solidFill>
                <a:srgbClr val="17375D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lvl="1"/>
            <a:r>
              <a:rPr lang="pt-PT" sz="1500" b="1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Encontre o formulário de pesquisa que inseriu na caixa da lista de pesquisa de </a:t>
            </a:r>
            <a:r>
              <a:rPr lang="pt-PT" sz="1500" b="1" dirty="0" err="1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Kora</a:t>
            </a:r>
            <a:r>
              <a:rPr lang="pt-PT" sz="1500" b="1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pt-PT" sz="1500" b="1" dirty="0" err="1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Lusson</a:t>
            </a:r>
            <a:r>
              <a:rPr lang="pt-PT" sz="1500" b="1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, e </a:t>
            </a:r>
            <a:r>
              <a:rPr lang="pt-PT" sz="1500" b="1" dirty="0" err="1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Talums</a:t>
            </a:r>
            <a:endParaRPr lang="pt-PT" sz="1500" b="1" dirty="0" smtClean="0">
              <a:solidFill>
                <a:srgbClr val="17375D"/>
              </a:solidFill>
              <a:latin typeface="Segoe UI Semibold" pitchFamily="34" charset="0"/>
              <a:ea typeface="Segoe UI" pitchFamily="34" charset="0"/>
              <a:cs typeface="Segoe UI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61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ingle Corner Rectangle 11"/>
          <p:cNvSpPr/>
          <p:nvPr/>
        </p:nvSpPr>
        <p:spPr>
          <a:xfrm>
            <a:off x="5564" y="3962400"/>
            <a:ext cx="8909835" cy="2611967"/>
          </a:xfrm>
          <a:prstGeom prst="round1Rect">
            <a:avLst/>
          </a:prstGeom>
          <a:solidFill>
            <a:srgbClr val="DCE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pt-PT" dirty="0"/>
              <a:t>entrada de dados: formulário por formulário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143001"/>
            <a:ext cx="7848600" cy="2590800"/>
          </a:xfrm>
        </p:spPr>
        <p:txBody>
          <a:bodyPr>
            <a:normAutofit/>
          </a:bodyPr>
          <a:lstStyle/>
          <a:p>
            <a:pPr marL="0">
              <a:spcAft>
                <a:spcPts val="1200"/>
              </a:spcAft>
              <a:buNone/>
            </a:pPr>
            <a:r>
              <a:rPr lang="pt-PT" dirty="0" smtClean="0"/>
              <a:t>O módulo de Intervenções é onde regista as intervenções realizadas no seu país. </a:t>
            </a:r>
          </a:p>
          <a:p>
            <a:pPr marL="525780">
              <a:spcAft>
                <a:spcPts val="1200"/>
              </a:spcAft>
              <a:buSzPct val="100000"/>
              <a:buFont typeface="Wingdings" charset="2"/>
              <a:buChar char="§"/>
            </a:pPr>
            <a:r>
              <a:rPr lang="pt-PT" dirty="0" smtClean="0">
                <a:latin typeface="Segoe UI Semibold" pitchFamily="34" charset="0"/>
              </a:rPr>
              <a:t>Inclui a CTM, gestão de mortalidade e outros.</a:t>
            </a:r>
          </a:p>
          <a:p>
            <a:pPr marL="525780">
              <a:buSzPct val="100000"/>
              <a:buFont typeface="Wingdings" charset="2"/>
              <a:buChar char="§"/>
            </a:pPr>
            <a:r>
              <a:rPr lang="pt-PT" dirty="0" smtClean="0">
                <a:latin typeface="Segoe UI Semibold" pitchFamily="34" charset="0"/>
              </a:rPr>
              <a:t>As intervenções  de PC-CTA estão organizadas por medicamentos entregues durante a intervenção. </a:t>
            </a:r>
            <a:endParaRPr lang="pt-PT" dirty="0">
              <a:latin typeface="Segoe UI Semibold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69094"/>
            <a:ext cx="2514600" cy="516255"/>
          </a:xfrm>
        </p:spPr>
        <p:txBody>
          <a:bodyPr/>
          <a:lstStyle/>
          <a:p>
            <a:pPr algn="l"/>
            <a:r>
              <a:rPr lang="pt-PT" dirty="0" smtClean="0">
                <a:solidFill>
                  <a:srgbClr val="066E9F"/>
                </a:solidFill>
              </a:rPr>
              <a:t>Intervenções</a:t>
            </a:r>
            <a:endParaRPr lang="pt-PT" dirty="0">
              <a:solidFill>
                <a:srgbClr val="066E9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4191000"/>
            <a:ext cx="5473700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PT" b="1" dirty="0" smtClean="0">
                <a:solidFill>
                  <a:srgbClr val="066E9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Dicas rápidas:</a:t>
            </a:r>
          </a:p>
          <a:p>
            <a:pPr>
              <a:spcAft>
                <a:spcPts val="1200"/>
              </a:spcAft>
            </a:pPr>
            <a:r>
              <a:rPr lang="pt-PT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Pode adicionar novos </a:t>
            </a:r>
            <a:r>
              <a:rPr lang="pt-PT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indicadores personalizados </a:t>
            </a:r>
            <a:r>
              <a:rPr lang="pt-PT" b="1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na parte inferior de qualquer formulário</a:t>
            </a:r>
            <a:r>
              <a:rPr lang="pt-PT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, os indicadores de  configuração estão abaixo. </a:t>
            </a:r>
          </a:p>
          <a:p>
            <a:r>
              <a:rPr lang="pt-PT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Depois de adicionar um indicador personalizado, aparecerá sempre neste formulário no futuro a não ser que seja por si cancelado.</a:t>
            </a:r>
            <a:endParaRPr lang="pt-PT" dirty="0">
              <a:solidFill>
                <a:srgbClr val="17375D"/>
              </a:solidFill>
              <a:latin typeface="Segoe UI Semibold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 descr="76_83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" t="70169" r="71251" b="8893"/>
          <a:stretch/>
        </p:blipFill>
        <p:spPr>
          <a:xfrm>
            <a:off x="6248400" y="4572000"/>
            <a:ext cx="2226915" cy="1026362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224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2400" dirty="0" smtClean="0"/>
              <a:t>Criar um indicador personalizado para a </a:t>
            </a:r>
            <a:br>
              <a:rPr lang="pt-PT" sz="2400" dirty="0" smtClean="0"/>
            </a:br>
            <a:r>
              <a:rPr lang="pt-PT" sz="2400" dirty="0" smtClean="0"/>
              <a:t>Intervenç</a:t>
            </a:r>
            <a:r>
              <a:rPr lang="pt-PT" dirty="0" smtClean="0"/>
              <a:t>ão</a:t>
            </a:r>
            <a:r>
              <a:rPr lang="pt-PT" sz="2400" dirty="0" smtClean="0"/>
              <a:t> IVM+ALB </a:t>
            </a:r>
            <a:endParaRPr lang="pt-PT" sz="2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62000" y="1447800"/>
            <a:ext cx="7696200" cy="4724400"/>
          </a:xfrm>
        </p:spPr>
        <p:txBody>
          <a:bodyPr>
            <a:noAutofit/>
          </a:bodyPr>
          <a:lstStyle/>
          <a:p>
            <a:pPr marL="457200" indent="-457200">
              <a:spcAft>
                <a:spcPts val="1200"/>
              </a:spcAft>
              <a:buAutoNum type="arabicPeriod"/>
            </a:pPr>
            <a:r>
              <a:rPr lang="pt-PT" sz="1800" dirty="0" smtClean="0"/>
              <a:t>Seleccione </a:t>
            </a:r>
            <a:r>
              <a:rPr lang="pt-PT" sz="1800" b="1" dirty="0" err="1" smtClean="0"/>
              <a:t>Michen</a:t>
            </a:r>
            <a:r>
              <a:rPr lang="pt-PT" sz="1800" dirty="0" smtClean="0"/>
              <a:t> (na Região Norte) da árvore de localidade.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pt-PT" sz="1800" dirty="0" smtClean="0"/>
              <a:t>Seleccione </a:t>
            </a:r>
            <a:r>
              <a:rPr lang="pt-PT" sz="1800" b="1" dirty="0" smtClean="0"/>
              <a:t>IVM+ALB </a:t>
            </a:r>
            <a:r>
              <a:rPr lang="pt-PT" sz="1800" b="1" dirty="0" err="1" smtClean="0"/>
              <a:t>Intervention</a:t>
            </a:r>
            <a:r>
              <a:rPr lang="pt-PT" sz="1800" dirty="0" smtClean="0"/>
              <a:t>.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pt-PT" sz="1800" dirty="0" smtClean="0"/>
              <a:t>Sob indicadores personalizados, clique </a:t>
            </a:r>
            <a:r>
              <a:rPr lang="pt-PT" sz="1800" b="1" dirty="0" err="1" smtClean="0"/>
              <a:t>Add</a:t>
            </a:r>
            <a:r>
              <a:rPr lang="pt-PT" sz="1800" b="1" dirty="0" smtClean="0"/>
              <a:t>/remove </a:t>
            </a:r>
            <a:r>
              <a:rPr lang="pt-PT" sz="1800" b="1" dirty="0" err="1" smtClean="0"/>
              <a:t>indicators</a:t>
            </a:r>
            <a:r>
              <a:rPr lang="pt-PT" sz="1800" b="1" dirty="0" smtClean="0"/>
              <a:t> (Adicionar/remover os indicadores)</a:t>
            </a:r>
            <a:r>
              <a:rPr lang="pt-PT" sz="1800" dirty="0" smtClean="0"/>
              <a:t>.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pt-PT" sz="1800" dirty="0" smtClean="0"/>
              <a:t>Clique </a:t>
            </a:r>
            <a:r>
              <a:rPr lang="pt-PT" sz="1800" b="1" dirty="0" err="1" smtClean="0"/>
              <a:t>Add</a:t>
            </a:r>
            <a:r>
              <a:rPr lang="pt-PT" sz="1800" b="1" dirty="0" smtClean="0"/>
              <a:t>/remove </a:t>
            </a:r>
            <a:r>
              <a:rPr lang="pt-PT" sz="1800" b="1" dirty="0" err="1" smtClean="0"/>
              <a:t>indicator</a:t>
            </a:r>
            <a:r>
              <a:rPr lang="pt-PT" sz="1800" b="1" dirty="0" smtClean="0"/>
              <a:t> (Adicionar/remover o indicador) </a:t>
            </a:r>
            <a:r>
              <a:rPr lang="pt-PT" sz="1800" dirty="0" smtClean="0"/>
              <a:t>no ecrã do indicador personalizado.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pt-PT" sz="1800" dirty="0" smtClean="0"/>
              <a:t>Nome do indicador personalizado: </a:t>
            </a:r>
            <a:r>
              <a:rPr lang="pt-PT" sz="1800" b="1" dirty="0" err="1" smtClean="0"/>
              <a:t>Number</a:t>
            </a:r>
            <a:r>
              <a:rPr lang="pt-PT" sz="1800" b="1" dirty="0" smtClean="0"/>
              <a:t> </a:t>
            </a:r>
            <a:r>
              <a:rPr lang="pt-PT" sz="1800" b="1" dirty="0" err="1" smtClean="0"/>
              <a:t>of</a:t>
            </a:r>
            <a:r>
              <a:rPr lang="pt-PT" sz="1800" b="1" dirty="0" smtClean="0"/>
              <a:t> </a:t>
            </a:r>
            <a:r>
              <a:rPr lang="pt-PT" sz="1800" b="1" dirty="0" err="1" smtClean="0"/>
              <a:t>community</a:t>
            </a:r>
            <a:r>
              <a:rPr lang="pt-PT" sz="1800" b="1" dirty="0" smtClean="0"/>
              <a:t> </a:t>
            </a:r>
            <a:r>
              <a:rPr lang="pt-PT" sz="1800" b="1" dirty="0" err="1" smtClean="0"/>
              <a:t>health</a:t>
            </a:r>
            <a:r>
              <a:rPr lang="pt-PT" sz="1800" b="1" dirty="0" smtClean="0"/>
              <a:t> </a:t>
            </a:r>
            <a:r>
              <a:rPr lang="pt-PT" sz="1800" b="1" dirty="0" err="1" smtClean="0"/>
              <a:t>workers</a:t>
            </a:r>
            <a:r>
              <a:rPr lang="pt-PT" sz="1800" b="1" dirty="0" smtClean="0"/>
              <a:t> (Número de trabalhadores de saúde comunitários)</a:t>
            </a:r>
            <a:endParaRPr lang="pt-PT" sz="1800" dirty="0" smtClean="0"/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pt-PT" sz="1800" dirty="0" smtClean="0"/>
              <a:t>Tipo de dados: </a:t>
            </a:r>
            <a:r>
              <a:rPr lang="pt-PT" sz="1800" b="1" dirty="0" smtClean="0"/>
              <a:t>Número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pt-PT" sz="1800" dirty="0" smtClean="0"/>
              <a:t>Clique </a:t>
            </a:r>
            <a:r>
              <a:rPr lang="pt-PT" sz="1800" b="1" dirty="0" err="1" smtClean="0"/>
              <a:t>Done</a:t>
            </a:r>
            <a:r>
              <a:rPr lang="pt-PT" sz="1800" b="1" dirty="0" smtClean="0"/>
              <a:t> (Feito)</a:t>
            </a:r>
            <a:endParaRPr lang="pt-PT" sz="1800" dirty="0" smtClean="0"/>
          </a:p>
          <a:p>
            <a:pPr marL="457200" indent="-457200">
              <a:buAutoNum type="arabicPeriod"/>
            </a:pPr>
            <a:r>
              <a:rPr lang="pt-PT" sz="1800" dirty="0" smtClean="0"/>
              <a:t>Continue inserir os dados da seguinte apresentação.</a:t>
            </a:r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277206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3400" y="914400"/>
            <a:ext cx="8534400" cy="5334000"/>
          </a:xfrm>
        </p:spPr>
        <p:txBody>
          <a:bodyPr numCol="2">
            <a:no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pt-PT" sz="1400" dirty="0" smtClean="0"/>
              <a:t>Dados datados de: </a:t>
            </a:r>
            <a:r>
              <a:rPr lang="pt-PT" sz="1400" b="1" dirty="0" smtClean="0"/>
              <a:t>10 de Dezembro de</a:t>
            </a:r>
            <a:r>
              <a:rPr lang="pt-PT" sz="1400" dirty="0" smtClean="0"/>
              <a:t> </a:t>
            </a:r>
            <a:r>
              <a:rPr lang="pt-PT" sz="1400" b="1" dirty="0" smtClean="0"/>
              <a:t>2013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pt-PT" sz="1400" dirty="0" smtClean="0"/>
              <a:t>Número de rondas de tratamento </a:t>
            </a:r>
            <a:br>
              <a:rPr lang="pt-PT" sz="1400" dirty="0" smtClean="0"/>
            </a:br>
            <a:r>
              <a:rPr lang="pt-PT" sz="1400" dirty="0" smtClean="0"/>
              <a:t>planeadas para o primeiro: </a:t>
            </a:r>
            <a:r>
              <a:rPr lang="pt-PT" sz="1400" b="1" dirty="0" smtClean="0"/>
              <a:t>1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pt-PT" sz="1400" dirty="0" smtClean="0"/>
              <a:t>Data de início da CTM: </a:t>
            </a:r>
            <a:r>
              <a:rPr lang="pt-PT" sz="1400" b="1" dirty="0" smtClean="0"/>
              <a:t>5 de Abril de 2013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pt-PT" sz="1400" dirty="0" smtClean="0"/>
              <a:t># indivíduos elegíveis alvo: </a:t>
            </a:r>
            <a:r>
              <a:rPr lang="pt-PT" sz="1400" b="1" dirty="0" smtClean="0"/>
              <a:t>300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pt-PT" sz="1400" dirty="0" smtClean="0"/>
              <a:t># homens elegíveis alvo: </a:t>
            </a:r>
            <a:r>
              <a:rPr lang="pt-PT" sz="1400" b="1" dirty="0" smtClean="0"/>
              <a:t>150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pt-PT" sz="1400" dirty="0" smtClean="0"/>
              <a:t># Adultos alvo: </a:t>
            </a:r>
            <a:r>
              <a:rPr lang="pt-PT" sz="1400" b="1" dirty="0" smtClean="0"/>
              <a:t>180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pt-PT" sz="1400" dirty="0" smtClean="0"/>
              <a:t>Do total, # de homens alvo para </a:t>
            </a:r>
            <a:r>
              <a:rPr lang="pt-PT" sz="1400" dirty="0" err="1" smtClean="0"/>
              <a:t>Onco</a:t>
            </a:r>
            <a:r>
              <a:rPr lang="pt-PT" sz="1400" dirty="0" smtClean="0"/>
              <a:t>: </a:t>
            </a:r>
            <a:r>
              <a:rPr lang="pt-PT" sz="1400" b="1" dirty="0" smtClean="0"/>
              <a:t>100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pt-PT" sz="1400" dirty="0" smtClean="0"/>
              <a:t># indivíduos tratados: </a:t>
            </a:r>
            <a:r>
              <a:rPr lang="pt-PT" sz="1400" b="1" dirty="0" smtClean="0"/>
              <a:t>250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pt-PT" sz="1400" dirty="0" smtClean="0"/>
              <a:t># homens tratados: </a:t>
            </a:r>
            <a:r>
              <a:rPr lang="pt-PT" sz="1400" b="1" dirty="0" smtClean="0"/>
              <a:t>148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pt-PT" sz="1400" dirty="0" smtClean="0"/>
              <a:t># Adultos tratados: </a:t>
            </a:r>
            <a:r>
              <a:rPr lang="pt-PT" sz="1400" b="1" dirty="0" smtClean="0"/>
              <a:t>140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pt-PT" sz="1400" dirty="0" smtClean="0"/>
              <a:t>Do total, # de homens tratados para </a:t>
            </a:r>
            <a:r>
              <a:rPr lang="pt-PT" sz="1400" dirty="0" err="1" smtClean="0"/>
              <a:t>Onco</a:t>
            </a:r>
            <a:r>
              <a:rPr lang="pt-PT" sz="1400" dirty="0" smtClean="0"/>
              <a:t>: </a:t>
            </a:r>
            <a:r>
              <a:rPr lang="pt-PT" sz="1400" b="1" dirty="0" smtClean="0"/>
              <a:t>75</a:t>
            </a:r>
          </a:p>
          <a:p>
            <a:pPr marL="0" indent="0">
              <a:spcAft>
                <a:spcPts val="800"/>
              </a:spcAft>
              <a:buNone/>
            </a:pPr>
            <a:endParaRPr lang="pt-PT" sz="1400" dirty="0" smtClean="0"/>
          </a:p>
          <a:p>
            <a:pPr marL="0" indent="0">
              <a:spcAft>
                <a:spcPts val="800"/>
              </a:spcAft>
              <a:buNone/>
            </a:pPr>
            <a:endParaRPr lang="pt-PT" sz="1400" dirty="0" smtClean="0"/>
          </a:p>
          <a:p>
            <a:pPr marL="0" indent="0">
              <a:spcAft>
                <a:spcPts val="800"/>
              </a:spcAft>
              <a:buNone/>
            </a:pPr>
            <a:endParaRPr lang="pt-PT" sz="1400" dirty="0" smtClean="0"/>
          </a:p>
          <a:p>
            <a:pPr marL="0" indent="0">
              <a:spcAft>
                <a:spcPts val="800"/>
              </a:spcAft>
              <a:buNone/>
            </a:pPr>
            <a:r>
              <a:rPr lang="pt-PT" sz="1400" dirty="0" smtClean="0"/>
              <a:t>Doenças alvo: </a:t>
            </a:r>
            <a:r>
              <a:rPr lang="pt-PT" sz="1400" b="1" dirty="0" smtClean="0"/>
              <a:t>LF, </a:t>
            </a:r>
            <a:r>
              <a:rPr lang="pt-PT" sz="1400" b="1" dirty="0" err="1" smtClean="0"/>
              <a:t>Onco</a:t>
            </a:r>
            <a:r>
              <a:rPr lang="pt-PT" sz="1400" b="1" dirty="0" smtClean="0"/>
              <a:t>, STH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pt-PT" sz="1400" dirty="0" smtClean="0"/>
              <a:t>Número de rondas: </a:t>
            </a:r>
            <a:r>
              <a:rPr lang="pt-PT" sz="1400" b="1" dirty="0" smtClean="0"/>
              <a:t>1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pt-PT" sz="1400" dirty="0" smtClean="0"/>
              <a:t/>
            </a:r>
            <a:br>
              <a:rPr lang="pt-PT" sz="1400" dirty="0" smtClean="0"/>
            </a:br>
            <a:r>
              <a:rPr lang="pt-PT" sz="1400" dirty="0" smtClean="0"/>
              <a:t>Data final da CTM: </a:t>
            </a:r>
            <a:r>
              <a:rPr lang="pt-PT" sz="1400" b="1" dirty="0" smtClean="0"/>
              <a:t>10 de Abril de 2013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pt-PT" sz="1400" dirty="0" smtClean="0"/>
              <a:t># mulheres elegíveis alvo: </a:t>
            </a:r>
            <a:r>
              <a:rPr lang="pt-PT" sz="1400" b="1" dirty="0" smtClean="0"/>
              <a:t>150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pt-PT" sz="1400" dirty="0" smtClean="0"/>
              <a:t># SAC alvo: </a:t>
            </a:r>
            <a:r>
              <a:rPr lang="pt-PT" sz="1400" b="1" dirty="0" smtClean="0"/>
              <a:t>120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pt-PT" sz="1400" dirty="0" smtClean="0"/>
              <a:t>Do total, # mulheres alvo para </a:t>
            </a:r>
            <a:r>
              <a:rPr lang="pt-PT" sz="1400" dirty="0" err="1" smtClean="0"/>
              <a:t>Onco</a:t>
            </a:r>
            <a:r>
              <a:rPr lang="pt-PT" sz="1400" dirty="0" smtClean="0"/>
              <a:t>: </a:t>
            </a:r>
            <a:r>
              <a:rPr lang="pt-PT" sz="1400" b="1" dirty="0" smtClean="0"/>
              <a:t>100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pt-PT" sz="1400" dirty="0" smtClean="0"/>
              <a:t>Do total, alvo para </a:t>
            </a:r>
            <a:r>
              <a:rPr lang="pt-PT" sz="1400" dirty="0" err="1" smtClean="0"/>
              <a:t>onco</a:t>
            </a:r>
            <a:r>
              <a:rPr lang="pt-PT" sz="1400" dirty="0" smtClean="0"/>
              <a:t>: </a:t>
            </a:r>
            <a:r>
              <a:rPr lang="pt-PT" sz="1400" b="1" dirty="0" smtClean="0"/>
              <a:t>200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pt-PT" sz="1400" dirty="0" smtClean="0"/>
              <a:t># mulheres tratadas: </a:t>
            </a:r>
            <a:r>
              <a:rPr lang="pt-PT" sz="1400" b="1" dirty="0" smtClean="0"/>
              <a:t>102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pt-PT" sz="1400" dirty="0" smtClean="0"/>
              <a:t># SAC tratados: </a:t>
            </a:r>
            <a:r>
              <a:rPr lang="pt-PT" sz="1400" b="1" dirty="0" smtClean="0"/>
              <a:t>100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pt-PT" sz="1400" dirty="0" smtClean="0"/>
              <a:t>Do total, # mulheres tratadas para </a:t>
            </a:r>
            <a:r>
              <a:rPr lang="pt-PT" sz="1400" dirty="0" err="1" smtClean="0"/>
              <a:t>Onco</a:t>
            </a:r>
            <a:r>
              <a:rPr lang="pt-PT" sz="1400" dirty="0" smtClean="0"/>
              <a:t>: </a:t>
            </a:r>
            <a:r>
              <a:rPr lang="pt-PT" sz="1400" b="1" dirty="0" smtClean="0"/>
              <a:t>100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pt-PT" sz="1400" dirty="0" smtClean="0"/>
              <a:t>Do total, tratados para </a:t>
            </a:r>
            <a:r>
              <a:rPr lang="pt-PT" sz="1400" dirty="0" err="1" smtClean="0"/>
              <a:t>onco</a:t>
            </a:r>
            <a:r>
              <a:rPr lang="pt-PT" sz="1400" dirty="0" smtClean="0"/>
              <a:t>: </a:t>
            </a:r>
            <a:r>
              <a:rPr lang="pt-PT" sz="1400" b="1" dirty="0" smtClean="0"/>
              <a:t>175</a:t>
            </a:r>
          </a:p>
        </p:txBody>
      </p:sp>
    </p:spTree>
    <p:extLst>
      <p:ext uri="{BB962C8B-B14F-4D97-AF65-F5344CB8AC3E}">
        <p14:creationId xmlns:p14="http://schemas.microsoft.com/office/powerpoint/2010/main" val="114200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62000" y="1066800"/>
            <a:ext cx="8229600" cy="2667000"/>
          </a:xfrm>
        </p:spPr>
        <p:txBody>
          <a:bodyPr numCol="2">
            <a:noAutofit/>
          </a:bodyPr>
          <a:lstStyle/>
          <a:p>
            <a:pPr marL="0" indent="0">
              <a:spcAft>
                <a:spcPts val="1400"/>
              </a:spcAft>
              <a:buNone/>
            </a:pPr>
            <a:r>
              <a:rPr lang="pt-PT" sz="1500" dirty="0" smtClean="0"/>
              <a:t># Eventos adversos graves relatados: </a:t>
            </a:r>
            <a:r>
              <a:rPr lang="pt-PT" sz="1500" b="1" dirty="0" smtClean="0"/>
              <a:t>2</a:t>
            </a:r>
          </a:p>
          <a:p>
            <a:pPr marL="0" indent="0">
              <a:spcAft>
                <a:spcPts val="1400"/>
              </a:spcAft>
              <a:buNone/>
            </a:pPr>
            <a:r>
              <a:rPr lang="pt-PT" sz="1500" dirty="0" smtClean="0"/>
              <a:t>Intervalo de confiança alta de </a:t>
            </a:r>
            <a:br>
              <a:rPr lang="pt-PT" sz="1500" dirty="0" smtClean="0"/>
            </a:br>
            <a:r>
              <a:rPr lang="pt-PT" sz="1500" dirty="0" smtClean="0"/>
              <a:t>cobertura pesquisada: </a:t>
            </a:r>
            <a:r>
              <a:rPr lang="pt-PT" sz="1500" b="1" dirty="0" smtClean="0"/>
              <a:t>95</a:t>
            </a:r>
          </a:p>
          <a:p>
            <a:pPr marL="0" indent="0">
              <a:spcAft>
                <a:spcPts val="1400"/>
              </a:spcAft>
              <a:buNone/>
            </a:pPr>
            <a:r>
              <a:rPr lang="pt-PT" sz="1500" dirty="0" smtClean="0"/>
              <a:t>Esgotamento durante a CTM?: </a:t>
            </a:r>
            <a:r>
              <a:rPr lang="pt-PT" sz="1500" b="1" dirty="0" smtClean="0"/>
              <a:t>Sim</a:t>
            </a:r>
          </a:p>
          <a:p>
            <a:pPr marL="0" indent="0">
              <a:spcAft>
                <a:spcPts val="1400"/>
              </a:spcAft>
              <a:buNone/>
            </a:pPr>
            <a:r>
              <a:rPr lang="pt-PT" sz="1500" dirty="0" smtClean="0"/>
              <a:t>Duração do esgotamento: </a:t>
            </a:r>
            <a:r>
              <a:rPr lang="pt-PT" sz="1500" b="1" dirty="0" smtClean="0"/>
              <a:t>1-2 dias</a:t>
            </a:r>
          </a:p>
          <a:p>
            <a:pPr marL="0" indent="0">
              <a:spcAft>
                <a:spcPts val="1400"/>
              </a:spcAft>
              <a:buNone/>
            </a:pPr>
            <a:r>
              <a:rPr lang="pt-PT" sz="1500" dirty="0" smtClean="0"/>
              <a:t>Número de trabalhadores de </a:t>
            </a:r>
            <a:br>
              <a:rPr lang="pt-PT" sz="1500" dirty="0" smtClean="0"/>
            </a:br>
            <a:r>
              <a:rPr lang="pt-PT" sz="1500" dirty="0" smtClean="0"/>
              <a:t>saúde comunitários: </a:t>
            </a:r>
            <a:r>
              <a:rPr lang="pt-PT" sz="1500" b="1" dirty="0" smtClean="0"/>
              <a:t>15</a:t>
            </a:r>
            <a:br>
              <a:rPr lang="pt-PT" sz="1500" b="1" dirty="0" smtClean="0"/>
            </a:br>
            <a:r>
              <a:rPr lang="pt-PT" sz="1500" dirty="0" smtClean="0"/>
              <a:t>Cobertura pesquisada: </a:t>
            </a:r>
            <a:r>
              <a:rPr lang="pt-PT" sz="1500" b="1" dirty="0" smtClean="0"/>
              <a:t>Sim</a:t>
            </a:r>
          </a:p>
          <a:p>
            <a:pPr marL="0" indent="0">
              <a:spcAft>
                <a:spcPts val="1400"/>
              </a:spcAft>
              <a:buNone/>
            </a:pPr>
            <a:r>
              <a:rPr lang="pt-PT" sz="1500" dirty="0" smtClean="0"/>
              <a:t>Intervalo de confiança baixa de </a:t>
            </a:r>
            <a:br>
              <a:rPr lang="pt-PT" sz="1500" dirty="0" smtClean="0"/>
            </a:br>
            <a:r>
              <a:rPr lang="pt-PT" sz="1500" dirty="0" smtClean="0"/>
              <a:t>cobertura pesquisada: </a:t>
            </a:r>
            <a:r>
              <a:rPr lang="pt-PT" sz="1500" b="1" dirty="0" smtClean="0"/>
              <a:t>93</a:t>
            </a:r>
          </a:p>
          <a:p>
            <a:pPr marL="0" indent="0">
              <a:spcAft>
                <a:spcPts val="1400"/>
              </a:spcAft>
              <a:buNone/>
            </a:pPr>
            <a:r>
              <a:rPr lang="pt-PT" sz="1500" dirty="0" smtClean="0"/>
              <a:t>Medicamento esgotado: </a:t>
            </a:r>
            <a:r>
              <a:rPr lang="pt-PT" sz="1500" b="1" dirty="0" smtClean="0"/>
              <a:t>IVM</a:t>
            </a:r>
          </a:p>
          <a:p>
            <a:pPr marL="0" indent="0">
              <a:spcAft>
                <a:spcPts val="1400"/>
              </a:spcAft>
              <a:buNone/>
            </a:pPr>
            <a:r>
              <a:rPr lang="pt-PT" sz="1500" dirty="0" smtClean="0"/>
              <a:t>Parceiro: </a:t>
            </a:r>
            <a:r>
              <a:rPr lang="pt-PT" sz="1500" b="1" dirty="0" smtClean="0"/>
              <a:t>OMS (adicionar)</a:t>
            </a:r>
          </a:p>
          <a:p>
            <a:pPr marL="0" indent="0">
              <a:spcAft>
                <a:spcPts val="800"/>
              </a:spcAft>
              <a:buNone/>
            </a:pPr>
            <a:endParaRPr lang="en-US" sz="1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724400" y="4954994"/>
            <a:ext cx="381000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Aft>
                <a:spcPts val="600"/>
              </a:spcAft>
            </a:pPr>
            <a:r>
              <a:rPr lang="pt-PT" sz="1500" b="1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Quando terminar, clique </a:t>
            </a:r>
            <a:r>
              <a:rPr lang="pt-PT" sz="1500" b="1" dirty="0" err="1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Save</a:t>
            </a:r>
            <a:endParaRPr lang="pt-PT" sz="1500" b="1" dirty="0" smtClean="0">
              <a:solidFill>
                <a:srgbClr val="17375D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lvl="1"/>
            <a:r>
              <a:rPr lang="pt-PT" sz="1500" b="1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Encontre o formulário de intervenção que inseriu na caixa da lista de  intervenção de </a:t>
            </a:r>
            <a:r>
              <a:rPr lang="pt-PT" sz="1500" b="1" dirty="0" err="1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Kora</a:t>
            </a:r>
            <a:r>
              <a:rPr lang="pt-PT" sz="1500" b="1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pt-PT" sz="1500" b="1" dirty="0" err="1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Lusson</a:t>
            </a:r>
            <a:r>
              <a:rPr lang="pt-PT" sz="1500" b="1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, e </a:t>
            </a:r>
            <a:r>
              <a:rPr lang="pt-PT" sz="1500" b="1" dirty="0" err="1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Talums</a:t>
            </a:r>
            <a:endParaRPr lang="pt-PT" sz="1500" b="1" dirty="0" smtClean="0">
              <a:solidFill>
                <a:srgbClr val="17375D"/>
              </a:solidFill>
              <a:latin typeface="Segoe UI Semibold" pitchFamily="34" charset="0"/>
              <a:ea typeface="Segoe UI" pitchFamily="34" charset="0"/>
              <a:cs typeface="Segoe UI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61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 Single Corner Rectangle 13"/>
          <p:cNvSpPr/>
          <p:nvPr/>
        </p:nvSpPr>
        <p:spPr>
          <a:xfrm>
            <a:off x="0" y="4419600"/>
            <a:ext cx="6781800" cy="2167468"/>
          </a:xfrm>
          <a:prstGeom prst="round1Rect">
            <a:avLst/>
          </a:prstGeom>
          <a:solidFill>
            <a:srgbClr val="DCE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71331" y="42335"/>
            <a:ext cx="4400669" cy="307777"/>
          </a:xfrm>
        </p:spPr>
        <p:txBody>
          <a:bodyPr>
            <a:normAutofit/>
          </a:bodyPr>
          <a:lstStyle/>
          <a:p>
            <a:r>
              <a:rPr lang="pt-PT" dirty="0"/>
              <a:t>entrada de dados: formulário por formulário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143001"/>
            <a:ext cx="7543800" cy="2895600"/>
          </a:xfrm>
        </p:spPr>
        <p:txBody>
          <a:bodyPr>
            <a:noAutofit/>
          </a:bodyPr>
          <a:lstStyle/>
          <a:p>
            <a:pPr marL="0">
              <a:spcAft>
                <a:spcPts val="1200"/>
              </a:spcAft>
              <a:buNone/>
            </a:pPr>
            <a:r>
              <a:rPr lang="pt-PT" dirty="0" smtClean="0"/>
              <a:t>Os indicadores de processo podem incluir vários tipos de dados que deseje rastrear. </a:t>
            </a:r>
          </a:p>
          <a:p>
            <a:pPr marL="525780">
              <a:buSzPct val="100000"/>
              <a:buFont typeface="Wingdings" charset="2"/>
              <a:buChar char="§"/>
            </a:pPr>
            <a:r>
              <a:rPr lang="pt-PT" sz="2200" dirty="0" smtClean="0">
                <a:latin typeface="Segoe UI Semibold" pitchFamily="34" charset="0"/>
              </a:rPr>
              <a:t>Actualmente inclui os formulários de </a:t>
            </a:r>
            <a:r>
              <a:rPr lang="pt-PT" sz="2200" dirty="0" err="1" smtClean="0">
                <a:latin typeface="Segoe UI Semibold" pitchFamily="34" charset="0"/>
              </a:rPr>
              <a:t>SAEs</a:t>
            </a:r>
            <a:r>
              <a:rPr lang="pt-PT" sz="2200" dirty="0" smtClean="0">
                <a:latin typeface="Segoe UI Semibold" pitchFamily="34" charset="0"/>
              </a:rPr>
              <a:t>, formação, e gestão de cadeia de aprovisionamento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/>
              <a:t>		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69094"/>
            <a:ext cx="4343400" cy="516255"/>
          </a:xfrm>
        </p:spPr>
        <p:txBody>
          <a:bodyPr/>
          <a:lstStyle/>
          <a:p>
            <a:pPr algn="l"/>
            <a:r>
              <a:rPr lang="pt-PT" dirty="0" smtClean="0"/>
              <a:t>Indicadores de Processo</a:t>
            </a:r>
            <a:endParaRPr lang="pt-PT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4648200"/>
            <a:ext cx="68580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PT" b="1" dirty="0" smtClean="0">
                <a:solidFill>
                  <a:srgbClr val="066E9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Dicas rápidas:</a:t>
            </a:r>
          </a:p>
          <a:p>
            <a:pPr>
              <a:spcAft>
                <a:spcPts val="1200"/>
              </a:spcAft>
            </a:pPr>
            <a:r>
              <a:rPr lang="pt-PT" b="1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Pode criar um novo </a:t>
            </a:r>
            <a:r>
              <a:rPr lang="pt-PT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formulário personalizado </a:t>
            </a:r>
            <a:br>
              <a:rPr lang="pt-PT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pt-PT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(com todos os indicadores personalizados) para os </a:t>
            </a:r>
            <a:br>
              <a:rPr lang="pt-PT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</a:br>
            <a:r>
              <a:rPr lang="pt-PT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módulos de Pesquisa, Intervenção e Indicador de Processo.</a:t>
            </a:r>
          </a:p>
          <a:p>
            <a:r>
              <a:rPr lang="pt-PT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A partir da lista de módulo, escolha </a:t>
            </a:r>
            <a:r>
              <a:rPr lang="pt-PT" b="1" dirty="0" err="1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Add</a:t>
            </a:r>
            <a:r>
              <a:rPr lang="pt-PT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pt-PT" b="1" dirty="0" err="1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new</a:t>
            </a:r>
            <a:r>
              <a:rPr lang="pt-PT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pt-PT" b="1" dirty="0" err="1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type</a:t>
            </a:r>
            <a:r>
              <a:rPr lang="pt-PT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pt-PT" dirty="0">
              <a:solidFill>
                <a:srgbClr val="17375D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12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Adicione um formulário personalizado de </a:t>
            </a:r>
            <a:br>
              <a:rPr lang="pt-PT" dirty="0" smtClean="0"/>
            </a:br>
            <a:r>
              <a:rPr lang="pt-PT" dirty="0" smtClean="0"/>
              <a:t>indicador de processo</a:t>
            </a:r>
            <a:endParaRPr lang="pt-PT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62000" y="1414404"/>
            <a:ext cx="7696200" cy="5105400"/>
          </a:xfrm>
        </p:spPr>
        <p:txBody>
          <a:bodyPr>
            <a:noAutofit/>
          </a:bodyPr>
          <a:lstStyle/>
          <a:p>
            <a:pPr marL="457200" indent="-457200">
              <a:spcAft>
                <a:spcPts val="900"/>
              </a:spcAft>
              <a:buAutoNum type="arabicPeriod"/>
            </a:pPr>
            <a:r>
              <a:rPr lang="pt-PT" sz="1700" dirty="0" smtClean="0"/>
              <a:t>Seleccione </a:t>
            </a:r>
            <a:r>
              <a:rPr lang="pt-PT" sz="1700" b="1" dirty="0" err="1" smtClean="0"/>
              <a:t>East</a:t>
            </a:r>
            <a:r>
              <a:rPr lang="pt-PT" sz="1700" dirty="0" smtClean="0"/>
              <a:t> da árvore de localidade.</a:t>
            </a:r>
          </a:p>
          <a:p>
            <a:pPr marL="457200" indent="-457200">
              <a:spcAft>
                <a:spcPts val="900"/>
              </a:spcAft>
              <a:buAutoNum type="arabicPeriod"/>
            </a:pPr>
            <a:r>
              <a:rPr lang="pt-PT" sz="1700" dirty="0" smtClean="0"/>
              <a:t>Seleccione </a:t>
            </a:r>
            <a:r>
              <a:rPr lang="pt-PT" sz="1700" b="1" dirty="0" err="1" smtClean="0"/>
              <a:t>Add</a:t>
            </a:r>
            <a:r>
              <a:rPr lang="pt-PT" sz="1700" b="1" dirty="0" smtClean="0"/>
              <a:t> </a:t>
            </a:r>
            <a:r>
              <a:rPr lang="pt-PT" sz="1700" b="1" dirty="0" err="1" smtClean="0"/>
              <a:t>new</a:t>
            </a:r>
            <a:r>
              <a:rPr lang="pt-PT" sz="1700" b="1" dirty="0" smtClean="0"/>
              <a:t> </a:t>
            </a:r>
            <a:r>
              <a:rPr lang="pt-PT" sz="1700" b="1" dirty="0" err="1" smtClean="0"/>
              <a:t>type</a:t>
            </a:r>
            <a:r>
              <a:rPr lang="pt-PT" sz="1700" dirty="0" smtClean="0"/>
              <a:t> da lista de Indicadores de Processo.</a:t>
            </a:r>
          </a:p>
          <a:p>
            <a:pPr marL="457200" indent="-457200">
              <a:spcAft>
                <a:spcPts val="900"/>
              </a:spcAft>
              <a:buAutoNum type="arabicPeriod"/>
            </a:pPr>
            <a:r>
              <a:rPr lang="pt-PT" sz="1700" dirty="0" smtClean="0"/>
              <a:t>Nome</a:t>
            </a:r>
            <a:r>
              <a:rPr lang="pt-PT" sz="1700" b="1" dirty="0" smtClean="0"/>
              <a:t>: </a:t>
            </a:r>
            <a:r>
              <a:rPr lang="pt-PT" sz="1700" b="1" dirty="0" err="1" smtClean="0"/>
              <a:t>Alternative</a:t>
            </a:r>
            <a:r>
              <a:rPr lang="pt-PT" sz="1700" b="1" dirty="0" smtClean="0"/>
              <a:t> </a:t>
            </a:r>
            <a:r>
              <a:rPr lang="pt-PT" sz="1700" b="1" dirty="0" err="1" smtClean="0"/>
              <a:t>Strategies</a:t>
            </a:r>
            <a:r>
              <a:rPr lang="pt-PT" sz="1700" b="1" dirty="0" smtClean="0"/>
              <a:t>: </a:t>
            </a:r>
            <a:r>
              <a:rPr lang="pt-PT" sz="1700" b="1" dirty="0" err="1" smtClean="0"/>
              <a:t>Water</a:t>
            </a:r>
            <a:r>
              <a:rPr lang="pt-PT" sz="1700" b="1" dirty="0" smtClean="0"/>
              <a:t>, </a:t>
            </a:r>
            <a:r>
              <a:rPr lang="pt-PT" sz="1700" b="1" dirty="0" err="1" smtClean="0"/>
              <a:t>Sanitation</a:t>
            </a:r>
            <a:r>
              <a:rPr lang="pt-PT" sz="1700" b="1" dirty="0" smtClean="0"/>
              <a:t> </a:t>
            </a:r>
            <a:r>
              <a:rPr lang="pt-PT" sz="1700" b="1" dirty="0" err="1" smtClean="0"/>
              <a:t>and</a:t>
            </a:r>
            <a:r>
              <a:rPr lang="pt-PT" sz="1700" b="1" dirty="0" smtClean="0"/>
              <a:t> </a:t>
            </a:r>
            <a:r>
              <a:rPr lang="pt-PT" sz="1700" b="1" dirty="0" err="1" smtClean="0"/>
              <a:t>Hygiene</a:t>
            </a:r>
            <a:r>
              <a:rPr lang="pt-PT" sz="1700" b="1" dirty="0" smtClean="0"/>
              <a:t> (Estratégias Alternativas: Água, Saneamento e higiene)</a:t>
            </a:r>
          </a:p>
          <a:p>
            <a:pPr marL="457200" indent="-457200">
              <a:spcAft>
                <a:spcPts val="900"/>
              </a:spcAft>
              <a:buAutoNum type="arabicPeriod"/>
            </a:pPr>
            <a:r>
              <a:rPr lang="pt-PT" sz="1700" dirty="0" smtClean="0"/>
              <a:t>Clique </a:t>
            </a:r>
            <a:r>
              <a:rPr lang="pt-PT" sz="1700" b="1" dirty="0" err="1" smtClean="0"/>
              <a:t>Add</a:t>
            </a:r>
            <a:r>
              <a:rPr lang="pt-PT" sz="1700" b="1" dirty="0" smtClean="0"/>
              <a:t>/remove </a:t>
            </a:r>
            <a:r>
              <a:rPr lang="pt-PT" sz="1700" b="1" dirty="0" err="1" smtClean="0"/>
              <a:t>indicators</a:t>
            </a:r>
            <a:r>
              <a:rPr lang="pt-PT" sz="1700" b="1" dirty="0" smtClean="0"/>
              <a:t> (Adicione/Remova os indicadores)</a:t>
            </a:r>
            <a:r>
              <a:rPr lang="pt-PT" sz="1700" dirty="0" smtClean="0"/>
              <a:t>.</a:t>
            </a:r>
          </a:p>
          <a:p>
            <a:pPr marL="457200" indent="-457200">
              <a:spcAft>
                <a:spcPts val="900"/>
              </a:spcAft>
              <a:buAutoNum type="arabicPeriod"/>
            </a:pPr>
            <a:r>
              <a:rPr lang="pt-PT" sz="1700" dirty="0" smtClean="0"/>
              <a:t>Adicione 2-5 indicadores personalizados no seu formulário Água, Saneamento e Higiene. Experimente os diferentes tipos de dados. </a:t>
            </a:r>
          </a:p>
          <a:p>
            <a:pPr marL="457200" indent="-457200">
              <a:spcAft>
                <a:spcPts val="900"/>
              </a:spcAft>
              <a:buAutoNum type="arabicPeriod"/>
            </a:pPr>
            <a:r>
              <a:rPr lang="pt-PT" sz="1700" dirty="0" smtClean="0"/>
              <a:t>Clique </a:t>
            </a:r>
            <a:r>
              <a:rPr lang="pt-PT" sz="1700" b="1" dirty="0" err="1" smtClean="0"/>
              <a:t>Save</a:t>
            </a:r>
            <a:r>
              <a:rPr lang="pt-PT" sz="1700" dirty="0" smtClean="0"/>
              <a:t>.</a:t>
            </a:r>
          </a:p>
          <a:p>
            <a:pPr marL="457200" indent="-457200">
              <a:spcAft>
                <a:spcPts val="900"/>
              </a:spcAft>
              <a:buAutoNum type="arabicPeriod"/>
            </a:pPr>
            <a:r>
              <a:rPr lang="pt-PT" sz="1700" dirty="0" smtClean="0"/>
              <a:t>Preencha os dados no formulário.</a:t>
            </a:r>
          </a:p>
          <a:p>
            <a:pPr marL="457200" indent="-457200">
              <a:spcAft>
                <a:spcPts val="600"/>
              </a:spcAft>
              <a:buAutoNum type="arabicPeriod"/>
            </a:pPr>
            <a:r>
              <a:rPr lang="pt-PT" sz="1700" b="1" dirty="0" err="1" smtClean="0"/>
              <a:t>Save</a:t>
            </a:r>
            <a:r>
              <a:rPr lang="pt-PT" sz="1700" b="1" dirty="0" smtClean="0"/>
              <a:t> (Grave)</a:t>
            </a:r>
            <a:r>
              <a:rPr lang="pt-PT" sz="1700" dirty="0" smtClean="0"/>
              <a:t> os dados no seu novo formulário. </a:t>
            </a:r>
            <a:endParaRPr lang="pt-PT" sz="1700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5428327"/>
            <a:ext cx="64770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Aft>
                <a:spcPts val="600"/>
              </a:spcAft>
            </a:pPr>
            <a:r>
              <a:rPr lang="pt-PT" b="1" dirty="0" smtClean="0">
                <a:solidFill>
                  <a:srgbClr val="17375D"/>
                </a:solidFill>
                <a:latin typeface="Segoe UI Semibold" pitchFamily="34" charset="0"/>
              </a:rPr>
              <a:t>Quando terminar, clique </a:t>
            </a:r>
            <a:r>
              <a:rPr lang="pt-PT" b="1" dirty="0" err="1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Save</a:t>
            </a:r>
            <a:r>
              <a:rPr lang="pt-PT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pPr marL="0" lvl="1"/>
            <a:r>
              <a:rPr lang="pt-PT" b="1" dirty="0" smtClean="0">
                <a:solidFill>
                  <a:srgbClr val="17375D"/>
                </a:solidFill>
                <a:latin typeface="Segoe UI Semibold" pitchFamily="34" charset="0"/>
              </a:rPr>
              <a:t>Encontre o  formulário de Indicador de Processo que inseriu na caixa de lista de pesquisa </a:t>
            </a:r>
            <a:r>
              <a:rPr lang="pt-PT" b="1" dirty="0" err="1" smtClean="0">
                <a:solidFill>
                  <a:srgbClr val="17375D"/>
                </a:solidFill>
                <a:latin typeface="Segoe UI Semibold" pitchFamily="34" charset="0"/>
              </a:rPr>
              <a:t>East</a:t>
            </a:r>
            <a:r>
              <a:rPr lang="pt-PT" b="1" dirty="0" smtClean="0">
                <a:solidFill>
                  <a:srgbClr val="17375D"/>
                </a:solidFill>
                <a:latin typeface="Segoe UI Semibold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40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733800"/>
            <a:ext cx="8229600" cy="12493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PT" dirty="0" smtClean="0"/>
              <a:t>Entrada de dados: </a:t>
            </a:r>
            <a:br>
              <a:rPr lang="pt-PT" dirty="0" smtClean="0"/>
            </a:br>
            <a:r>
              <a:rPr lang="pt-PT" dirty="0" smtClean="0"/>
              <a:t>importação de volume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5105400"/>
            <a:ext cx="6553200" cy="1447800"/>
          </a:xfrm>
        </p:spPr>
        <p:txBody>
          <a:bodyPr/>
          <a:lstStyle/>
          <a:p>
            <a:r>
              <a:rPr lang="pt-PT" dirty="0" smtClean="0"/>
              <a:t>A segunda forma de inserir informações na base de dados é através de importação de volume.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9330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Aft>
                <a:spcPts val="1200"/>
              </a:spcAft>
              <a:buNone/>
            </a:pPr>
            <a:r>
              <a:rPr lang="pt-PT" sz="2200" dirty="0" smtClean="0"/>
              <a:t>O </a:t>
            </a:r>
            <a:r>
              <a:rPr lang="pt-BR" sz="2200" dirty="0" smtClean="0"/>
              <a:t>A base de dados integrada das DTN</a:t>
            </a:r>
            <a:r>
              <a:rPr lang="pt-PT" sz="2200" dirty="0" smtClean="0"/>
              <a:t> </a:t>
            </a:r>
            <a:r>
              <a:rPr lang="pt-PT" sz="2200" dirty="0" smtClean="0"/>
              <a:t>gere os seguintes tipos de dados para DTN:</a:t>
            </a:r>
          </a:p>
          <a:p>
            <a:pPr marL="800100" lvl="2" indent="-342900">
              <a:spcAft>
                <a:spcPts val="900"/>
              </a:spcAft>
              <a:buSzPct val="100000"/>
              <a:buFont typeface="Wingdings" charset="2"/>
              <a:buChar char="§"/>
              <a:defRPr/>
            </a:pPr>
            <a:r>
              <a:rPr lang="pt-PT" sz="2200" b="1" dirty="0" smtClean="0">
                <a:latin typeface="Segoe UI Semibold" pitchFamily="34" charset="0"/>
                <a:ea typeface="MS PGothic" charset="0"/>
              </a:rPr>
              <a:t>Demografia</a:t>
            </a:r>
          </a:p>
          <a:p>
            <a:pPr marL="800100" lvl="2" indent="-342900">
              <a:spcAft>
                <a:spcPts val="900"/>
              </a:spcAft>
              <a:buSzPct val="100000"/>
              <a:buFont typeface="Wingdings" charset="2"/>
              <a:buChar char="§"/>
              <a:defRPr/>
            </a:pPr>
            <a:r>
              <a:rPr lang="pt-PT" sz="2200" b="1" dirty="0" smtClean="0">
                <a:latin typeface="Segoe UI Semibold" pitchFamily="34" charset="0"/>
                <a:ea typeface="MS PGothic" charset="0"/>
              </a:rPr>
              <a:t>Distribuição de Doenças</a:t>
            </a:r>
          </a:p>
          <a:p>
            <a:pPr marL="800100" lvl="2" indent="-342900">
              <a:spcAft>
                <a:spcPts val="900"/>
              </a:spcAft>
              <a:buSzPct val="100000"/>
              <a:buFont typeface="Wingdings" charset="2"/>
              <a:buChar char="§"/>
              <a:defRPr/>
            </a:pPr>
            <a:r>
              <a:rPr lang="pt-PT" sz="2200" b="1" dirty="0" smtClean="0">
                <a:latin typeface="Segoe UI Semibold" pitchFamily="34" charset="0"/>
                <a:ea typeface="MS PGothic" charset="0"/>
              </a:rPr>
              <a:t>Pesquisas</a:t>
            </a:r>
          </a:p>
          <a:p>
            <a:pPr marL="800100" lvl="2" indent="-342900">
              <a:spcAft>
                <a:spcPts val="900"/>
              </a:spcAft>
              <a:buSzPct val="100000"/>
              <a:buFont typeface="Wingdings" charset="2"/>
              <a:buChar char="§"/>
              <a:defRPr/>
            </a:pPr>
            <a:r>
              <a:rPr lang="pt-PT" sz="2200" b="1" dirty="0" smtClean="0">
                <a:latin typeface="Segoe UI Semibold" pitchFamily="34" charset="0"/>
                <a:ea typeface="MS PGothic" charset="0"/>
              </a:rPr>
              <a:t>Intervenções</a:t>
            </a:r>
          </a:p>
          <a:p>
            <a:pPr marL="800100" lvl="2" indent="-342900">
              <a:spcAft>
                <a:spcPts val="900"/>
              </a:spcAft>
              <a:buSzPct val="100000"/>
              <a:buFont typeface="Wingdings" charset="2"/>
              <a:buChar char="§"/>
              <a:defRPr/>
            </a:pPr>
            <a:r>
              <a:rPr lang="pt-PT" sz="2200" b="1" dirty="0" smtClean="0">
                <a:latin typeface="Segoe UI Semibold" pitchFamily="34" charset="0"/>
                <a:ea typeface="MS PGothic" charset="0"/>
              </a:rPr>
              <a:t>Indicadores de Processo</a:t>
            </a:r>
          </a:p>
          <a:p>
            <a:pPr marL="800100" lvl="2" indent="-342900">
              <a:spcAft>
                <a:spcPts val="900"/>
              </a:spcAft>
              <a:buSzPct val="100000"/>
              <a:buFont typeface="Wingdings" charset="2"/>
              <a:buChar char="§"/>
              <a:defRPr/>
            </a:pPr>
            <a:r>
              <a:rPr lang="pt-PT" sz="2200" b="1" dirty="0" smtClean="0">
                <a:latin typeface="Segoe UI Semibold" pitchFamily="34" charset="0"/>
                <a:ea typeface="MS PGothic" charset="0"/>
              </a:rPr>
              <a:t>Eventos Diversos Graves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5469" y="206613"/>
            <a:ext cx="3394655" cy="580787"/>
          </a:xfrm>
        </p:spPr>
        <p:txBody>
          <a:bodyPr/>
          <a:lstStyle/>
          <a:p>
            <a:r>
              <a:rPr lang="pt-PT" dirty="0" smtClean="0"/>
              <a:t>Gestão de dados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4038600"/>
          </a:xfrm>
          <a:prstGeom prst="rect">
            <a:avLst/>
          </a:prstGeo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pt-PT" sz="2200" dirty="0" smtClean="0"/>
              <a:t>Em vez de inserir as informações no formulário de base de dados formulário por formulário para as actividades, pode também importar em volume os seus dados.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pt-PT" sz="2200" dirty="0" smtClean="0"/>
              <a:t>Existem três passos para importar  volume:</a:t>
            </a:r>
          </a:p>
          <a:p>
            <a:pPr marL="640080" lvl="1" indent="-457200">
              <a:spcAft>
                <a:spcPts val="1200"/>
              </a:spcAft>
              <a:buFont typeface="+mj-lt"/>
              <a:buAutoNum type="arabicPeriod"/>
            </a:pPr>
            <a:r>
              <a:rPr lang="pt-PT" sz="2000" dirty="0" smtClean="0">
                <a:latin typeface="Segoe UI Semibold" pitchFamily="34" charset="0"/>
              </a:rPr>
              <a:t>Criar o ficheiro a importar</a:t>
            </a:r>
          </a:p>
          <a:p>
            <a:pPr marL="640080" lvl="1" indent="-457200">
              <a:spcAft>
                <a:spcPts val="1200"/>
              </a:spcAft>
              <a:buFont typeface="+mj-lt"/>
              <a:buAutoNum type="arabicPeriod"/>
            </a:pPr>
            <a:r>
              <a:rPr lang="pt-PT" sz="2000" dirty="0" smtClean="0">
                <a:latin typeface="Segoe UI Semibold" pitchFamily="34" charset="0"/>
              </a:rPr>
              <a:t>Preencher o ficheiro a importar</a:t>
            </a:r>
          </a:p>
          <a:p>
            <a:pPr marL="640080" lvl="1" indent="-457200">
              <a:spcAft>
                <a:spcPts val="2400"/>
              </a:spcAft>
              <a:buFont typeface="+mj-lt"/>
              <a:buAutoNum type="arabicPeriod"/>
            </a:pPr>
            <a:r>
              <a:rPr lang="pt-PT" sz="2000" dirty="0" smtClean="0">
                <a:latin typeface="Segoe UI Semibold" pitchFamily="34" charset="0"/>
              </a:rPr>
              <a:t>Fazer o upload do ficheiro a importar</a:t>
            </a:r>
            <a:endParaRPr lang="pt-PT" sz="2000" dirty="0" smtClean="0"/>
          </a:p>
          <a:p>
            <a:pPr marL="0" indent="0">
              <a:buNone/>
            </a:pPr>
            <a:r>
              <a:rPr lang="pt-PT" sz="2200" b="1" dirty="0" smtClean="0"/>
              <a:t>A importação de volume destina-se a poupar o seu tempo.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69" y="206613"/>
            <a:ext cx="8045408" cy="580787"/>
          </a:xfrm>
        </p:spPr>
        <p:txBody>
          <a:bodyPr/>
          <a:lstStyle/>
          <a:p>
            <a:r>
              <a:rPr lang="pt-PT" dirty="0" smtClean="0"/>
              <a:t>Entrada de dados: importação de volume</a:t>
            </a:r>
            <a:endParaRPr lang="pt-PT" dirty="0"/>
          </a:p>
        </p:txBody>
      </p:sp>
      <p:sp>
        <p:nvSpPr>
          <p:cNvPr id="8" name="Rectangle 7"/>
          <p:cNvSpPr/>
          <p:nvPr/>
        </p:nvSpPr>
        <p:spPr>
          <a:xfrm>
            <a:off x="0" y="5105400"/>
            <a:ext cx="9144000" cy="1479550"/>
          </a:xfrm>
          <a:prstGeom prst="rect">
            <a:avLst/>
          </a:prstGeom>
          <a:gradFill>
            <a:gsLst>
              <a:gs pos="0">
                <a:srgbClr val="FAF58E"/>
              </a:gs>
              <a:gs pos="100000">
                <a:srgbClr val="FCF9D8"/>
              </a:gs>
            </a:gsLst>
          </a:gra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04690" y="5323582"/>
            <a:ext cx="838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 smtClean="0">
                <a:solidFill>
                  <a:srgbClr val="93232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Observação importante:</a:t>
            </a:r>
            <a:r>
              <a:rPr lang="pt-PT" sz="1600" b="1" dirty="0" smtClean="0">
                <a:solidFill>
                  <a:srgbClr val="932323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pt-PT" sz="1600" b="1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Só os dados inseridos para as unidades administrativas individuais podem ser importados</a:t>
            </a:r>
            <a:r>
              <a:rPr lang="pt-PT" sz="16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. Se as suas pesquisas forem realizadas em mais de uma unidade administrativa a qualquer momento, exemplo: Pesquisas de Mapeamento STH numa Área Ecológica, elas devem ser inseridas formulário por formulário </a:t>
            </a:r>
            <a:endParaRPr lang="pt-PT" sz="1600" dirty="0">
              <a:solidFill>
                <a:srgbClr val="17375D"/>
              </a:solidFill>
              <a:latin typeface="Segoe UI Semibold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97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9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" t="3936" r="54745" b="59237"/>
          <a:stretch/>
        </p:blipFill>
        <p:spPr>
          <a:xfrm>
            <a:off x="5333999" y="3962400"/>
            <a:ext cx="3243443" cy="2072665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65000"/>
                <a:alpha val="40000"/>
              </a:schemeClr>
            </a:outerShdw>
          </a:effectLst>
        </p:spPr>
      </p:pic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pt-PT" dirty="0" smtClean="0">
                <a:solidFill>
                  <a:srgbClr val="DCE6F2"/>
                </a:solidFill>
              </a:rPr>
              <a:t>entrada de dados: importação de volume</a:t>
            </a:r>
            <a:endParaRPr lang="pt-PT" dirty="0">
              <a:solidFill>
                <a:srgbClr val="DCE6F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pt-PT" dirty="0" smtClean="0"/>
              <a:t>O primeiro passo para importação de volume é criar o ficheiro a importar: </a:t>
            </a:r>
          </a:p>
          <a:p>
            <a:pPr marL="640080" indent="-457200">
              <a:spcAft>
                <a:spcPts val="1200"/>
              </a:spcAft>
              <a:buFont typeface="+mj-lt"/>
              <a:buAutoNum type="arabicPeriod"/>
            </a:pPr>
            <a:r>
              <a:rPr lang="pt-PT" sz="2000" dirty="0" smtClean="0"/>
              <a:t>Escolha </a:t>
            </a:r>
            <a:r>
              <a:rPr lang="pt-PT" sz="2000" b="1" dirty="0" err="1" smtClean="0"/>
              <a:t>Import</a:t>
            </a:r>
            <a:r>
              <a:rPr lang="pt-PT" sz="2000" b="1" dirty="0" smtClean="0"/>
              <a:t> (Importar)</a:t>
            </a:r>
            <a:r>
              <a:rPr lang="pt-PT" sz="2000" dirty="0" smtClean="0"/>
              <a:t> da Menu Principal</a:t>
            </a:r>
          </a:p>
          <a:p>
            <a:pPr marL="640080" indent="-457200">
              <a:spcAft>
                <a:spcPts val="1200"/>
              </a:spcAft>
              <a:buFont typeface="+mj-lt"/>
              <a:buAutoNum type="arabicPeriod"/>
            </a:pPr>
            <a:r>
              <a:rPr lang="pt-PT" sz="2000" dirty="0" smtClean="0"/>
              <a:t>Seleccione a actividade</a:t>
            </a:r>
          </a:p>
          <a:p>
            <a:pPr marL="640080" indent="-457200">
              <a:spcAft>
                <a:spcPts val="1200"/>
              </a:spcAft>
              <a:buFont typeface="+mj-lt"/>
              <a:buAutoNum type="arabicPeriod"/>
            </a:pPr>
            <a:r>
              <a:rPr lang="pt-PT" sz="2000" dirty="0" smtClean="0"/>
              <a:t>Seleccione o tipo de formulário a importar da lista abaixo</a:t>
            </a:r>
          </a:p>
          <a:p>
            <a:pPr marL="640080" indent="-457200">
              <a:spcAft>
                <a:spcPts val="1200"/>
              </a:spcAft>
              <a:buFont typeface="+mj-lt"/>
              <a:buAutoNum type="arabicPeriod"/>
            </a:pPr>
            <a:r>
              <a:rPr lang="pt-PT" sz="2000" dirty="0" smtClean="0"/>
              <a:t>Clique no </a:t>
            </a:r>
            <a:r>
              <a:rPr lang="pt-PT" sz="2000" b="1" dirty="0" err="1" smtClean="0"/>
              <a:t>Create</a:t>
            </a:r>
            <a:r>
              <a:rPr lang="pt-PT" sz="2000" b="1" dirty="0" smtClean="0"/>
              <a:t> </a:t>
            </a:r>
            <a:r>
              <a:rPr lang="pt-PT" sz="2000" b="1" dirty="0" err="1" smtClean="0"/>
              <a:t>Import</a:t>
            </a:r>
            <a:r>
              <a:rPr lang="pt-PT" sz="2000" b="1" dirty="0" smtClean="0"/>
              <a:t> File</a:t>
            </a:r>
            <a:endParaRPr lang="pt-PT" sz="2000" dirty="0" smtClean="0"/>
          </a:p>
          <a:p>
            <a:pPr marL="640080" indent="-457200">
              <a:spcAft>
                <a:spcPts val="1200"/>
              </a:spcAft>
              <a:buFont typeface="+mj-lt"/>
              <a:buAutoNum type="arabicPeriod"/>
            </a:pPr>
            <a:r>
              <a:rPr lang="pt-PT" sz="2000" dirty="0" smtClean="0"/>
              <a:t>Seleccione as unidades </a:t>
            </a:r>
            <a:br>
              <a:rPr lang="pt-PT" sz="2000" dirty="0" smtClean="0"/>
            </a:br>
            <a:r>
              <a:rPr lang="pt-PT" sz="2000" dirty="0" smtClean="0"/>
              <a:t>administrativas a incluir</a:t>
            </a:r>
          </a:p>
          <a:p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69094"/>
            <a:ext cx="4571999" cy="516255"/>
          </a:xfrm>
        </p:spPr>
        <p:txBody>
          <a:bodyPr/>
          <a:lstStyle/>
          <a:p>
            <a:pPr algn="l"/>
            <a:r>
              <a:rPr lang="pt-PT" dirty="0" smtClean="0"/>
              <a:t>Criar o ficheiro a importar</a:t>
            </a:r>
            <a:endParaRPr lang="pt-PT" dirty="0"/>
          </a:p>
        </p:txBody>
      </p:sp>
      <p:grpSp>
        <p:nvGrpSpPr>
          <p:cNvPr id="16" name="Group 15"/>
          <p:cNvGrpSpPr/>
          <p:nvPr/>
        </p:nvGrpSpPr>
        <p:grpSpPr>
          <a:xfrm>
            <a:off x="5105400" y="5105400"/>
            <a:ext cx="3276600" cy="533400"/>
            <a:chOff x="4800600" y="4953000"/>
            <a:chExt cx="3276600" cy="533400"/>
          </a:xfrm>
        </p:grpSpPr>
        <p:sp>
          <p:nvSpPr>
            <p:cNvPr id="13" name="Rounded Rectangle 12"/>
            <p:cNvSpPr/>
            <p:nvPr/>
          </p:nvSpPr>
          <p:spPr>
            <a:xfrm rot="10800000">
              <a:off x="5181600" y="4953000"/>
              <a:ext cx="2895600" cy="5334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4800600" y="5050536"/>
              <a:ext cx="381000" cy="316992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17105" y="5645736"/>
            <a:ext cx="1752600" cy="316992"/>
            <a:chOff x="4800600" y="5099304"/>
            <a:chExt cx="1752600" cy="316992"/>
          </a:xfrm>
        </p:grpSpPr>
        <p:sp>
          <p:nvSpPr>
            <p:cNvPr id="18" name="Rounded Rectangle 17"/>
            <p:cNvSpPr/>
            <p:nvPr/>
          </p:nvSpPr>
          <p:spPr>
            <a:xfrm rot="10800000">
              <a:off x="5181600" y="5105400"/>
              <a:ext cx="1371600" cy="3048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4800600" y="5099304"/>
              <a:ext cx="381000" cy="316992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0792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2400" dirty="0" smtClean="0"/>
              <a:t>Criar um formulário de importação para uma </a:t>
            </a:r>
            <a:r>
              <a:rPr lang="pt-PT" dirty="0" smtClean="0"/>
              <a:t>Intervenção</a:t>
            </a:r>
            <a:endParaRPr lang="pt-PT" sz="2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3400" y="1143000"/>
            <a:ext cx="8077200" cy="4953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>
              <a:spcAft>
                <a:spcPts val="900"/>
              </a:spcAft>
              <a:buAutoNum type="arabicPeriod"/>
            </a:pPr>
            <a:r>
              <a:rPr lang="pt-PT" sz="1900" dirty="0" smtClean="0"/>
              <a:t>Seleccione </a:t>
            </a:r>
            <a:r>
              <a:rPr lang="pt-PT" sz="1900" b="1" dirty="0" err="1" smtClean="0"/>
              <a:t>Interventions</a:t>
            </a:r>
            <a:r>
              <a:rPr lang="pt-PT" sz="1900" b="1" dirty="0" smtClean="0"/>
              <a:t> (Intervenções)</a:t>
            </a:r>
            <a:r>
              <a:rPr lang="pt-PT" sz="1900" dirty="0" smtClean="0"/>
              <a:t> da opção de menu </a:t>
            </a:r>
            <a:r>
              <a:rPr lang="pt-PT" sz="1900" b="1" dirty="0" err="1" smtClean="0"/>
              <a:t>Import</a:t>
            </a:r>
            <a:endParaRPr lang="pt-PT" sz="1900" dirty="0" smtClean="0"/>
          </a:p>
          <a:p>
            <a:pPr marL="457200" indent="-457200">
              <a:spcAft>
                <a:spcPts val="900"/>
              </a:spcAft>
              <a:buAutoNum type="arabicPeriod"/>
            </a:pPr>
            <a:r>
              <a:rPr lang="pt-PT" sz="1900" dirty="0" smtClean="0"/>
              <a:t>Tipo: </a:t>
            </a:r>
            <a:r>
              <a:rPr lang="pt-PT" sz="1900" b="1" dirty="0" smtClean="0"/>
              <a:t>Gestão de Mortalidade de SF</a:t>
            </a:r>
          </a:p>
          <a:p>
            <a:pPr marL="457200" indent="-457200">
              <a:spcAft>
                <a:spcPts val="900"/>
              </a:spcAft>
              <a:buAutoNum type="arabicPeriod"/>
            </a:pPr>
            <a:r>
              <a:rPr lang="pt-PT" sz="1900" dirty="0" smtClean="0"/>
              <a:t>Clique </a:t>
            </a:r>
            <a:r>
              <a:rPr lang="pt-PT" sz="1900" b="1" dirty="0" err="1" smtClean="0"/>
              <a:t>Create</a:t>
            </a:r>
            <a:r>
              <a:rPr lang="pt-PT" sz="1900" b="1" dirty="0" smtClean="0"/>
              <a:t> </a:t>
            </a:r>
            <a:r>
              <a:rPr lang="pt-PT" sz="1900" b="1" dirty="0" err="1" smtClean="0"/>
              <a:t>Import</a:t>
            </a:r>
            <a:r>
              <a:rPr lang="pt-PT" sz="1900" b="1" dirty="0" smtClean="0"/>
              <a:t> File (Crie ficheiro de importação)</a:t>
            </a:r>
          </a:p>
          <a:p>
            <a:pPr marL="457200" indent="-457200">
              <a:spcAft>
                <a:spcPts val="600"/>
              </a:spcAft>
              <a:buAutoNum type="arabicPeriod"/>
            </a:pPr>
            <a:r>
              <a:rPr lang="pt-PT" sz="1900" dirty="0" smtClean="0"/>
              <a:t>Nível de implementação: </a:t>
            </a:r>
            <a:r>
              <a:rPr lang="pt-PT" sz="1900" b="1" dirty="0" smtClean="0"/>
              <a:t>Distrito</a:t>
            </a:r>
          </a:p>
          <a:p>
            <a:pPr marL="457200" indent="-457200">
              <a:buAutoNum type="arabicPeriod"/>
            </a:pPr>
            <a:r>
              <a:rPr lang="pt-PT" sz="1900" dirty="0" smtClean="0"/>
              <a:t>Seleccione os seguintes Distritos (a partir da região </a:t>
            </a:r>
            <a:r>
              <a:rPr lang="pt-PT" sz="1900" b="1" dirty="0" smtClean="0"/>
              <a:t>Sul</a:t>
            </a:r>
            <a:r>
              <a:rPr lang="pt-PT" sz="1900" dirty="0" smtClean="0"/>
              <a:t>):</a:t>
            </a:r>
          </a:p>
          <a:p>
            <a:pPr marL="742950" lvl="2" indent="-285750">
              <a:spcBef>
                <a:spcPts val="0"/>
              </a:spcBef>
              <a:buSzPct val="100000"/>
              <a:buFont typeface="Wingdings" charset="2"/>
              <a:buChar char="§"/>
            </a:pPr>
            <a:r>
              <a:rPr lang="pt-PT" sz="1700" b="1" dirty="0" err="1" smtClean="0"/>
              <a:t>Astori</a:t>
            </a:r>
            <a:endParaRPr lang="pt-PT" sz="1700" dirty="0" smtClean="0"/>
          </a:p>
          <a:p>
            <a:pPr marL="742950" lvl="2" indent="-285750">
              <a:buSzPct val="100000"/>
              <a:buFont typeface="Wingdings" charset="2"/>
              <a:buChar char="§"/>
            </a:pPr>
            <a:r>
              <a:rPr lang="pt-PT" sz="1700" b="1" dirty="0" err="1" smtClean="0"/>
              <a:t>Brodsi</a:t>
            </a:r>
            <a:endParaRPr lang="pt-PT" sz="1700" dirty="0" smtClean="0"/>
          </a:p>
          <a:p>
            <a:pPr marL="742950" lvl="2" indent="-285750">
              <a:buSzPct val="100000"/>
              <a:buFont typeface="Wingdings" charset="2"/>
              <a:buChar char="§"/>
            </a:pPr>
            <a:r>
              <a:rPr lang="pt-PT" sz="1700" b="1" dirty="0" err="1" smtClean="0"/>
              <a:t>Conichi</a:t>
            </a:r>
            <a:r>
              <a:rPr lang="pt-PT" sz="1700" b="1" dirty="0" smtClean="0"/>
              <a:t> </a:t>
            </a:r>
            <a:endParaRPr lang="pt-PT" sz="1700" dirty="0" smtClean="0"/>
          </a:p>
          <a:p>
            <a:pPr marL="742950" lvl="2" indent="-285750">
              <a:buSzPct val="100000"/>
              <a:buFont typeface="Wingdings" charset="2"/>
              <a:buChar char="§"/>
            </a:pPr>
            <a:r>
              <a:rPr lang="pt-PT" sz="1700" b="1" dirty="0" err="1" smtClean="0"/>
              <a:t>Druna</a:t>
            </a:r>
            <a:endParaRPr lang="pt-PT" sz="1700" dirty="0" smtClean="0"/>
          </a:p>
          <a:p>
            <a:pPr marL="742950" lvl="2" indent="-285750">
              <a:buSzPct val="100000"/>
              <a:buFont typeface="Wingdings" charset="2"/>
              <a:buChar char="§"/>
            </a:pPr>
            <a:r>
              <a:rPr lang="pt-PT" sz="1700" b="1" dirty="0" err="1" smtClean="0"/>
              <a:t>Elona</a:t>
            </a:r>
            <a:r>
              <a:rPr lang="pt-PT" sz="1700" b="1" dirty="0" smtClean="0"/>
              <a:t> </a:t>
            </a:r>
            <a:endParaRPr lang="pt-PT" sz="1700" dirty="0" smtClean="0"/>
          </a:p>
          <a:p>
            <a:pPr marL="742950" lvl="2" indent="-285750">
              <a:spcAft>
                <a:spcPts val="900"/>
              </a:spcAft>
              <a:buSzPct val="100000"/>
              <a:buFont typeface="Wingdings" charset="2"/>
              <a:buChar char="§"/>
            </a:pPr>
            <a:r>
              <a:rPr lang="pt-PT" sz="1700" b="1" dirty="0" smtClean="0"/>
              <a:t>Flora </a:t>
            </a:r>
            <a:endParaRPr lang="pt-PT" sz="1700" dirty="0" smtClean="0"/>
          </a:p>
          <a:p>
            <a:pPr marL="457200" indent="-457200">
              <a:spcAft>
                <a:spcPts val="900"/>
              </a:spcAft>
              <a:buAutoNum type="arabicPeriod"/>
            </a:pPr>
            <a:r>
              <a:rPr lang="pt-PT" sz="1900" dirty="0" smtClean="0"/>
              <a:t>Clique </a:t>
            </a:r>
            <a:r>
              <a:rPr lang="pt-PT" sz="1900" b="1" dirty="0" err="1" smtClean="0"/>
              <a:t>Next</a:t>
            </a:r>
            <a:r>
              <a:rPr lang="pt-PT" sz="1900" b="1" dirty="0" smtClean="0"/>
              <a:t> (a seguir) </a:t>
            </a:r>
          </a:p>
          <a:p>
            <a:pPr marL="457200" indent="-457200">
              <a:buAutoNum type="arabicPeriod"/>
            </a:pPr>
            <a:r>
              <a:rPr lang="pt-PT" sz="1900" dirty="0" smtClean="0"/>
              <a:t>Grave o ficheiro a importar no seu computador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938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2400" dirty="0" smtClean="0"/>
              <a:t>Importar dados para a </a:t>
            </a:r>
            <a:r>
              <a:rPr lang="pt-PT" dirty="0" smtClean="0"/>
              <a:t>Intervenção de Gestão de Mortalidade de </a:t>
            </a:r>
            <a:r>
              <a:rPr lang="pt-PT" sz="2400" dirty="0" smtClean="0"/>
              <a:t>LF</a:t>
            </a:r>
            <a:endParaRPr lang="pt-PT" sz="2400" dirty="0">
              <a:solidFill>
                <a:srgbClr val="066E9F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62000" y="1524000"/>
            <a:ext cx="7696200" cy="495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lvl="1" indent="-457200">
              <a:spcAft>
                <a:spcPts val="1200"/>
              </a:spcAft>
              <a:buFont typeface="+mj-lt"/>
              <a:buAutoNum type="arabicPeriod"/>
            </a:pPr>
            <a:r>
              <a:rPr lang="pt-PT" sz="1900" dirty="0" smtClean="0"/>
              <a:t>Insira os dados de amostra na </a:t>
            </a:r>
            <a:r>
              <a:rPr lang="pt-PT" sz="1900" dirty="0" err="1" smtClean="0"/>
              <a:t>planilha</a:t>
            </a:r>
            <a:r>
              <a:rPr lang="pt-PT" sz="1900" dirty="0" smtClean="0"/>
              <a:t> de Gestão de Mortalidade de LF aberta no seu computador. Utilize quaisquer números por si desejados, não precisa ser correcto. </a:t>
            </a:r>
          </a:p>
          <a:p>
            <a:pPr marL="457200" lvl="1" indent="-457200">
              <a:spcAft>
                <a:spcPts val="1200"/>
              </a:spcAft>
              <a:buFont typeface="+mj-lt"/>
              <a:buAutoNum type="arabicPeriod"/>
            </a:pPr>
            <a:r>
              <a:rPr lang="pt-PT" sz="1900" dirty="0" smtClean="0"/>
              <a:t>Grave e Feche o ficheiro a importar.</a:t>
            </a:r>
          </a:p>
          <a:p>
            <a:pPr marL="457200" lvl="1" indent="-457200">
              <a:spcAft>
                <a:spcPts val="1200"/>
              </a:spcAft>
              <a:buFont typeface="+mj-lt"/>
              <a:buAutoNum type="arabicPeriod"/>
            </a:pPr>
            <a:r>
              <a:rPr lang="pt-PT" sz="1900" dirty="0" smtClean="0"/>
              <a:t>Escolha </a:t>
            </a:r>
            <a:r>
              <a:rPr lang="pt-PT" sz="1900" b="1" dirty="0" smtClean="0"/>
              <a:t>Upload </a:t>
            </a:r>
            <a:r>
              <a:rPr lang="pt-PT" sz="1900" b="1" dirty="0" err="1" smtClean="0"/>
              <a:t>Import</a:t>
            </a:r>
            <a:r>
              <a:rPr lang="pt-PT" sz="1900" b="1" dirty="0" smtClean="0"/>
              <a:t> File</a:t>
            </a:r>
            <a:r>
              <a:rPr lang="pt-PT" sz="1900" dirty="0" smtClean="0"/>
              <a:t>. A base de dados permitir-lhe-á saber se tiver qualquer problema com a importação. Corrija quaisquer erros e tente de novo. </a:t>
            </a:r>
          </a:p>
          <a:p>
            <a:pPr marL="457200" lvl="1" indent="-457200">
              <a:buFont typeface="+mj-lt"/>
              <a:buAutoNum type="arabicPeriod"/>
            </a:pPr>
            <a:r>
              <a:rPr lang="pt-PT" sz="1900" dirty="0" smtClean="0"/>
              <a:t>Logo que a ficha importar correctamente, clique </a:t>
            </a:r>
            <a:r>
              <a:rPr lang="pt-PT" sz="1900" b="1" dirty="0" err="1" smtClean="0"/>
              <a:t>Next</a:t>
            </a:r>
            <a:r>
              <a:rPr lang="pt-PT" sz="1900" dirty="0" smtClean="0"/>
              <a:t>. </a:t>
            </a:r>
          </a:p>
          <a:p>
            <a:pPr marL="457200" lvl="1" indent="-45720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5800" y="5297269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b="1" dirty="0" smtClean="0">
                <a:solidFill>
                  <a:srgbClr val="17375D"/>
                </a:solidFill>
                <a:latin typeface="Segoe UI Semibold" pitchFamily="34" charset="0"/>
              </a:rPr>
              <a:t>Encontre os formulários de intervenção que importou nas caixas de lista de intervenção de </a:t>
            </a:r>
            <a:r>
              <a:rPr lang="pt-PT" b="1" dirty="0" err="1" smtClean="0">
                <a:solidFill>
                  <a:srgbClr val="17375D"/>
                </a:solidFill>
                <a:latin typeface="Segoe UI Semibold" pitchFamily="34" charset="0"/>
              </a:rPr>
              <a:t>Astori</a:t>
            </a:r>
            <a:r>
              <a:rPr lang="pt-PT" b="1" dirty="0" smtClean="0">
                <a:solidFill>
                  <a:srgbClr val="17375D"/>
                </a:solidFill>
                <a:latin typeface="Segoe UI Semibold" pitchFamily="34" charset="0"/>
              </a:rPr>
              <a:t>, </a:t>
            </a:r>
            <a:r>
              <a:rPr lang="pt-PT" b="1" dirty="0" err="1" smtClean="0">
                <a:solidFill>
                  <a:srgbClr val="17375D"/>
                </a:solidFill>
                <a:latin typeface="Segoe UI Semibold" pitchFamily="34" charset="0"/>
              </a:rPr>
              <a:t>Brodsi</a:t>
            </a:r>
            <a:r>
              <a:rPr lang="pt-PT" b="1" dirty="0" smtClean="0">
                <a:solidFill>
                  <a:srgbClr val="17375D"/>
                </a:solidFill>
                <a:latin typeface="Segoe UI Semibold" pitchFamily="34" charset="0"/>
              </a:rPr>
              <a:t>, </a:t>
            </a:r>
            <a:r>
              <a:rPr lang="pt-PT" b="1" dirty="0" err="1" smtClean="0">
                <a:solidFill>
                  <a:srgbClr val="17375D"/>
                </a:solidFill>
                <a:latin typeface="Segoe UI Semibold" pitchFamily="34" charset="0"/>
              </a:rPr>
              <a:t>Conichi</a:t>
            </a:r>
            <a:r>
              <a:rPr lang="pt-PT" b="1" dirty="0" smtClean="0">
                <a:solidFill>
                  <a:srgbClr val="17375D"/>
                </a:solidFill>
                <a:latin typeface="Segoe UI Semibold" pitchFamily="34" charset="0"/>
              </a:rPr>
              <a:t>, </a:t>
            </a:r>
            <a:r>
              <a:rPr lang="pt-PT" b="1" dirty="0" err="1" smtClean="0">
                <a:solidFill>
                  <a:srgbClr val="17375D"/>
                </a:solidFill>
                <a:latin typeface="Segoe UI Semibold" pitchFamily="34" charset="0"/>
              </a:rPr>
              <a:t>Druna</a:t>
            </a:r>
            <a:r>
              <a:rPr lang="pt-PT" b="1" dirty="0" smtClean="0">
                <a:solidFill>
                  <a:srgbClr val="17375D"/>
                </a:solidFill>
                <a:latin typeface="Segoe UI Semibold" pitchFamily="34" charset="0"/>
              </a:rPr>
              <a:t>, </a:t>
            </a:r>
            <a:r>
              <a:rPr lang="pt-PT" b="1" dirty="0" err="1" smtClean="0">
                <a:solidFill>
                  <a:srgbClr val="17375D"/>
                </a:solidFill>
                <a:latin typeface="Segoe UI Semibold" pitchFamily="34" charset="0"/>
              </a:rPr>
              <a:t>Elona</a:t>
            </a:r>
            <a:r>
              <a:rPr lang="pt-PT" b="1" dirty="0" smtClean="0">
                <a:solidFill>
                  <a:srgbClr val="17375D"/>
                </a:solidFill>
                <a:latin typeface="Segoe UI Semibold" pitchFamily="34" charset="0"/>
              </a:rPr>
              <a:t>, e Flora.</a:t>
            </a:r>
            <a:endParaRPr lang="pt-PT" b="1" dirty="0">
              <a:solidFill>
                <a:srgbClr val="1737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63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066800"/>
            <a:ext cx="8077200" cy="4525963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pt-PT" dirty="0" smtClean="0"/>
              <a:t>Logo que os dados forem importados com sucesso, pode precisar rever a veracidade, adicionar os dados em falta, ou mudar os dados inexactos e actualizados numa data posterior.</a:t>
            </a:r>
          </a:p>
          <a:p>
            <a:pPr marL="640080" indent="-457200">
              <a:spcAft>
                <a:spcPts val="600"/>
              </a:spcAft>
              <a:buFont typeface="+mj-lt"/>
              <a:buAutoNum type="arabicPeriod"/>
            </a:pPr>
            <a:r>
              <a:rPr lang="pt-PT" sz="2000" dirty="0" smtClean="0"/>
              <a:t>A partir do painel, seleccione primeiro a localidade.</a:t>
            </a:r>
          </a:p>
          <a:p>
            <a:pPr marL="640080" indent="-457200">
              <a:spcAft>
                <a:spcPts val="8400"/>
              </a:spcAft>
              <a:buFont typeface="+mj-lt"/>
              <a:buAutoNum type="arabicPeriod"/>
            </a:pPr>
            <a:r>
              <a:rPr lang="pt-PT" sz="2000" dirty="0" smtClean="0"/>
              <a:t>Seleccione o formulário importado que deseje rever clicando no link </a:t>
            </a:r>
            <a:r>
              <a:rPr lang="pt-PT" sz="2000" b="1" dirty="0" err="1" smtClean="0"/>
              <a:t>view</a:t>
            </a:r>
            <a:r>
              <a:rPr lang="pt-PT" sz="2000" dirty="0" smtClean="0"/>
              <a:t> perto do nome do formulário do módulo da dados da actividade apropriada.</a:t>
            </a:r>
          </a:p>
          <a:p>
            <a:pPr marL="640080" indent="-457200">
              <a:spcAft>
                <a:spcPts val="600"/>
              </a:spcAft>
              <a:buFont typeface="+mj-lt"/>
              <a:buAutoNum type="arabicPeriod"/>
            </a:pPr>
            <a:r>
              <a:rPr lang="pt-PT" sz="2000" dirty="0" smtClean="0"/>
              <a:t>Isso lhe levará no ecrã onde pode rever, adicionar e/ou mudar os dados.</a:t>
            </a:r>
          </a:p>
          <a:p>
            <a:pPr marL="640080" indent="-457200">
              <a:spcAft>
                <a:spcPts val="1200"/>
              </a:spcAft>
              <a:buFont typeface="+mj-lt"/>
              <a:buAutoNum type="arabicPeriod"/>
            </a:pPr>
            <a:r>
              <a:rPr lang="pt-PT" sz="2000" dirty="0" smtClean="0"/>
              <a:t>Clique </a:t>
            </a:r>
            <a:r>
              <a:rPr lang="pt-PT" sz="2000" b="1" dirty="0" err="1" smtClean="0"/>
              <a:t>Save</a:t>
            </a:r>
            <a:r>
              <a:rPr lang="pt-PT" sz="2000" dirty="0" smtClean="0"/>
              <a:t> depois de fazer as mudanças.</a:t>
            </a:r>
          </a:p>
          <a:p>
            <a:endParaRPr lang="en-US" b="1" dirty="0"/>
          </a:p>
        </p:txBody>
      </p:sp>
      <p:pic>
        <p:nvPicPr>
          <p:cNvPr id="3" name="Picture 2" descr="9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5" t="43100" r="12898" b="50722"/>
          <a:stretch/>
        </p:blipFill>
        <p:spPr>
          <a:xfrm>
            <a:off x="1371601" y="3810000"/>
            <a:ext cx="7239000" cy="522387"/>
          </a:xfrm>
          <a:prstGeom prst="rect">
            <a:avLst/>
          </a:prstGeom>
          <a:effectLst>
            <a:outerShdw blurRad="63500" sx="101000" sy="101000" algn="ctr" rotWithShape="0">
              <a:schemeClr val="bg1">
                <a:lumMod val="50000"/>
                <a:alpha val="40000"/>
              </a:schemeClr>
            </a:outerShdw>
          </a:effectLst>
        </p:spPr>
      </p:pic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pt-PT" dirty="0"/>
              <a:t>entrada de dados: importação de volume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69094"/>
            <a:ext cx="5867400" cy="516255"/>
          </a:xfrm>
        </p:spPr>
        <p:txBody>
          <a:bodyPr/>
          <a:lstStyle/>
          <a:p>
            <a:pPr algn="l"/>
            <a:r>
              <a:rPr lang="pt-PT" dirty="0" smtClean="0"/>
              <a:t>Rever/Editar os dados importados</a:t>
            </a:r>
            <a:endParaRPr lang="pt-PT" dirty="0"/>
          </a:p>
        </p:txBody>
      </p:sp>
      <p:sp>
        <p:nvSpPr>
          <p:cNvPr id="9" name="Rounded Rectangle 8"/>
          <p:cNvSpPr/>
          <p:nvPr/>
        </p:nvSpPr>
        <p:spPr>
          <a:xfrm rot="10800000">
            <a:off x="7155180" y="3857244"/>
            <a:ext cx="512064" cy="2011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 rot="5400000">
            <a:off x="7206996" y="3510942"/>
            <a:ext cx="381000" cy="31699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92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Actualização para o novo ano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648200"/>
            <a:ext cx="7543800" cy="1447800"/>
          </a:xfrm>
        </p:spPr>
        <p:txBody>
          <a:bodyPr/>
          <a:lstStyle/>
          <a:p>
            <a:r>
              <a:rPr lang="pt-PT" dirty="0" smtClean="0"/>
              <a:t>O </a:t>
            </a:r>
            <a:r>
              <a:rPr lang="pt-BR" dirty="0" smtClean="0"/>
              <a:t>A base de dados integrada das DTN</a:t>
            </a:r>
            <a:r>
              <a:rPr lang="pt-PT" dirty="0" smtClean="0"/>
              <a:t> </a:t>
            </a:r>
            <a:r>
              <a:rPr lang="pt-PT" dirty="0" smtClean="0"/>
              <a:t>pode ajuda-lo a actualizar as suas informações para o novo ano.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8969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6"/>
          <p:cNvSpPr/>
          <p:nvPr/>
        </p:nvSpPr>
        <p:spPr>
          <a:xfrm>
            <a:off x="4233" y="4876800"/>
            <a:ext cx="4567767" cy="1701800"/>
          </a:xfrm>
          <a:prstGeom prst="round1Rect">
            <a:avLst/>
          </a:prstGeom>
          <a:solidFill>
            <a:srgbClr val="DCE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pt-PT" sz="2200" dirty="0" smtClean="0"/>
              <a:t>Existem dois conjuntos de informações no </a:t>
            </a:r>
            <a:r>
              <a:rPr lang="pt-BR" sz="2200" dirty="0" smtClean="0"/>
              <a:t>A base de dados integrada das DTN</a:t>
            </a:r>
            <a:r>
              <a:rPr lang="pt-PT" sz="2200" dirty="0" smtClean="0"/>
              <a:t> </a:t>
            </a:r>
            <a:r>
              <a:rPr lang="pt-PT" sz="2200" dirty="0" smtClean="0"/>
              <a:t>que devem ser actualizadas anualmente. </a:t>
            </a:r>
          </a:p>
          <a:p>
            <a:pPr lvl="1">
              <a:spcAft>
                <a:spcPts val="600"/>
              </a:spcAft>
              <a:defRPr/>
            </a:pPr>
            <a:r>
              <a:rPr lang="pt-PT" sz="2200" b="1" dirty="0" smtClean="0">
                <a:latin typeface="Segoe UI Semibold" pitchFamily="34" charset="0"/>
              </a:rPr>
              <a:t>Demografia</a:t>
            </a:r>
          </a:p>
          <a:p>
            <a:pPr lvl="1">
              <a:spcAft>
                <a:spcPts val="600"/>
              </a:spcAft>
              <a:defRPr/>
            </a:pPr>
            <a:r>
              <a:rPr lang="pt-PT" sz="2200" b="1" dirty="0" smtClean="0">
                <a:latin typeface="Segoe UI Semibold" pitchFamily="34" charset="0"/>
              </a:rPr>
              <a:t>Distribuição de doenças</a:t>
            </a:r>
          </a:p>
          <a:p>
            <a:pPr marL="0" indent="0">
              <a:spcAft>
                <a:spcPts val="1200"/>
              </a:spcAft>
              <a:buNone/>
            </a:pPr>
            <a:endParaRPr lang="en-US" sz="2200" dirty="0" smtClean="0">
              <a:latin typeface="Segoe UI Semibol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5105400"/>
            <a:ext cx="45720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PT" b="1" dirty="0" smtClean="0">
                <a:solidFill>
                  <a:srgbClr val="066E9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Dicas rápidas:</a:t>
            </a:r>
          </a:p>
          <a:p>
            <a:r>
              <a:rPr lang="pt-PT" dirty="0" smtClean="0">
                <a:solidFill>
                  <a:srgbClr val="17375D"/>
                </a:solidFill>
                <a:latin typeface="Segoe UI Semibold" pitchFamily="34" charset="0"/>
              </a:rPr>
              <a:t>Estes métodos podem também ser utilizados para inserir informações históricos dos anos passados. </a:t>
            </a:r>
            <a:endParaRPr lang="pt-PT" dirty="0">
              <a:solidFill>
                <a:srgbClr val="17375D"/>
              </a:solidFill>
              <a:latin typeface="Segoe UI Semibold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69" y="206613"/>
            <a:ext cx="5748415" cy="580787"/>
          </a:xfrm>
        </p:spPr>
        <p:txBody>
          <a:bodyPr/>
          <a:lstStyle/>
          <a:p>
            <a:r>
              <a:rPr lang="pt-PT" dirty="0" smtClean="0"/>
              <a:t>Actualização para o ano novo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9724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71331" y="42335"/>
            <a:ext cx="2741007" cy="307777"/>
          </a:xfrm>
          <a:prstGeom prst="rect">
            <a:avLst/>
          </a:prstGeom>
        </p:spPr>
        <p:txBody>
          <a:bodyPr/>
          <a:lstStyle/>
          <a:p>
            <a:r>
              <a:rPr lang="pt-PT" dirty="0" smtClean="0">
                <a:solidFill>
                  <a:srgbClr val="DCE6F2"/>
                </a:solidFill>
              </a:rPr>
              <a:t>actualização para o ano novo</a:t>
            </a:r>
            <a:endParaRPr lang="pt-PT" dirty="0">
              <a:solidFill>
                <a:srgbClr val="DCE6F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369094"/>
            <a:ext cx="2362200" cy="516255"/>
          </a:xfrm>
        </p:spPr>
        <p:txBody>
          <a:bodyPr/>
          <a:lstStyle/>
          <a:p>
            <a:r>
              <a:rPr lang="pt-PT" dirty="0" smtClean="0"/>
              <a:t>Demografia</a:t>
            </a:r>
            <a:endParaRPr lang="pt-PT" dirty="0"/>
          </a:p>
        </p:txBody>
      </p:sp>
      <p:sp>
        <p:nvSpPr>
          <p:cNvPr id="10" name="Rectangle 9"/>
          <p:cNvSpPr/>
          <p:nvPr/>
        </p:nvSpPr>
        <p:spPr>
          <a:xfrm>
            <a:off x="0" y="5105400"/>
            <a:ext cx="9144000" cy="1479550"/>
          </a:xfrm>
          <a:prstGeom prst="rect">
            <a:avLst/>
          </a:prstGeom>
          <a:gradFill>
            <a:gsLst>
              <a:gs pos="0">
                <a:srgbClr val="FAF58E"/>
              </a:gs>
              <a:gs pos="100000">
                <a:srgbClr val="FCF9D8"/>
              </a:gs>
            </a:gsLst>
          </a:gra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1940" y="5410200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>
                <a:solidFill>
                  <a:srgbClr val="93232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Observação importante:</a:t>
            </a:r>
            <a:r>
              <a:rPr lang="pt-PT" b="1" dirty="0" smtClean="0">
                <a:solidFill>
                  <a:srgbClr val="932323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pt-PT" b="1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Poderia ser útil gerar um relatório de demografia do elaborador de relatório personalizado do ano passado para ajudar a calcular os valores a inserir no formulário de importação.</a:t>
            </a:r>
            <a:endParaRPr lang="pt-PT" dirty="0">
              <a:solidFill>
                <a:srgbClr val="17375D"/>
              </a:solidFill>
              <a:latin typeface="Segoe UI Semibold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Content Placeholder 3"/>
          <p:cNvSpPr>
            <a:spLocks noGrp="1"/>
          </p:cNvSpPr>
          <p:nvPr>
            <p:ph idx="1"/>
          </p:nvPr>
        </p:nvSpPr>
        <p:spPr>
          <a:xfrm>
            <a:off x="685800" y="1066801"/>
            <a:ext cx="7848600" cy="4038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82880" lvl="1" indent="0">
              <a:spcAft>
                <a:spcPts val="1200"/>
              </a:spcAft>
              <a:buNone/>
            </a:pPr>
            <a:r>
              <a:rPr lang="pt-PT" sz="2200" dirty="0" smtClean="0"/>
              <a:t>Para actualizar a demografia para o ano novo ou para inserir dados históricos, vá para:</a:t>
            </a:r>
          </a:p>
          <a:p>
            <a:pPr marL="182880" lvl="1" indent="0">
              <a:spcAft>
                <a:spcPts val="1200"/>
              </a:spcAft>
              <a:buNone/>
            </a:pPr>
            <a:r>
              <a:rPr lang="pt-PT" sz="2200" b="1" dirty="0" err="1" smtClean="0"/>
              <a:t>Main</a:t>
            </a:r>
            <a:r>
              <a:rPr lang="pt-PT" sz="2200" b="1" dirty="0" smtClean="0"/>
              <a:t> menu (</a:t>
            </a:r>
            <a:r>
              <a:rPr lang="pt-PT" sz="2200" b="1" dirty="0" err="1" smtClean="0"/>
              <a:t>Menu</a:t>
            </a:r>
            <a:r>
              <a:rPr lang="pt-PT" sz="2200" b="1" dirty="0" smtClean="0"/>
              <a:t> principal) -&gt; </a:t>
            </a:r>
            <a:r>
              <a:rPr lang="pt-PT" sz="2200" b="1" dirty="0" err="1" smtClean="0"/>
              <a:t>Imports</a:t>
            </a:r>
            <a:r>
              <a:rPr lang="pt-PT" sz="2200" b="1" dirty="0" smtClean="0"/>
              <a:t> (importações) -&gt; </a:t>
            </a:r>
            <a:r>
              <a:rPr lang="pt-PT" sz="2200" b="1" dirty="0" err="1" smtClean="0"/>
              <a:t>Demography</a:t>
            </a:r>
            <a:r>
              <a:rPr lang="pt-PT" sz="2200" dirty="0" smtClean="0"/>
              <a:t> (demografia)</a:t>
            </a:r>
          </a:p>
          <a:p>
            <a:pPr marL="182880" lvl="1" indent="0">
              <a:spcAft>
                <a:spcPts val="1200"/>
              </a:spcAft>
              <a:buNone/>
            </a:pPr>
            <a:r>
              <a:rPr lang="pt-PT" sz="2200" dirty="0" smtClean="0"/>
              <a:t>Necessitará inserir os dados por nível administrativo para o nível de agregação. É também uma boa ideia inserir os dados demográficos para todos os níveis mais baixos. </a:t>
            </a:r>
          </a:p>
        </p:txBody>
      </p:sp>
    </p:spTree>
    <p:extLst>
      <p:ext uri="{BB962C8B-B14F-4D97-AF65-F5344CB8AC3E}">
        <p14:creationId xmlns:p14="http://schemas.microsoft.com/office/powerpoint/2010/main" val="53235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73568" y="42335"/>
            <a:ext cx="2741007" cy="307777"/>
          </a:xfrm>
          <a:prstGeom prst="rect">
            <a:avLst/>
          </a:prstGeom>
        </p:spPr>
        <p:txBody>
          <a:bodyPr/>
          <a:lstStyle/>
          <a:p>
            <a:r>
              <a:rPr lang="pt-PT" dirty="0"/>
              <a:t>actualização para o ano novo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369094"/>
            <a:ext cx="4267200" cy="516255"/>
          </a:xfrm>
        </p:spPr>
        <p:txBody>
          <a:bodyPr/>
          <a:lstStyle/>
          <a:p>
            <a:r>
              <a:rPr lang="pt-PT" dirty="0" smtClean="0"/>
              <a:t>Distribuição de Doenças</a:t>
            </a:r>
            <a:endParaRPr lang="pt-PT" dirty="0"/>
          </a:p>
        </p:txBody>
      </p:sp>
      <p:sp>
        <p:nvSpPr>
          <p:cNvPr id="10" name="Rectangle 9"/>
          <p:cNvSpPr/>
          <p:nvPr/>
        </p:nvSpPr>
        <p:spPr>
          <a:xfrm>
            <a:off x="0" y="5105400"/>
            <a:ext cx="9144000" cy="1479550"/>
          </a:xfrm>
          <a:prstGeom prst="rect">
            <a:avLst/>
          </a:prstGeom>
          <a:gradFill>
            <a:gsLst>
              <a:gs pos="0">
                <a:srgbClr val="FAF58E"/>
              </a:gs>
              <a:gs pos="100000">
                <a:srgbClr val="FCF9D8"/>
              </a:gs>
            </a:gsLst>
          </a:gra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92985" y="5388798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>
                <a:solidFill>
                  <a:srgbClr val="93232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Observação importante:</a:t>
            </a:r>
            <a:r>
              <a:rPr lang="pt-PT" b="1" dirty="0" smtClean="0">
                <a:solidFill>
                  <a:srgbClr val="932323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pt-PT" b="1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Poderia ser útil gerar um relatório de distribuição de  doenças do elaborador de relatório personalizado do ano passado para ajudar a calcular os valores a inserir no formulário de importação.</a:t>
            </a:r>
            <a:endParaRPr lang="en-US" dirty="0">
              <a:solidFill>
                <a:srgbClr val="17375D"/>
              </a:solidFill>
              <a:latin typeface="Segoe UI Semibold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Content Placeholder 3"/>
          <p:cNvSpPr>
            <a:spLocks noGrp="1"/>
          </p:cNvSpPr>
          <p:nvPr>
            <p:ph idx="1"/>
          </p:nvPr>
        </p:nvSpPr>
        <p:spPr>
          <a:xfrm>
            <a:off x="685800" y="1066801"/>
            <a:ext cx="7848600" cy="39624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82880" lvl="1" indent="0">
              <a:spcAft>
                <a:spcPts val="1200"/>
              </a:spcAft>
              <a:buNone/>
            </a:pPr>
            <a:r>
              <a:rPr lang="pt-PT" sz="2200" dirty="0" smtClean="0"/>
              <a:t>Para actualizar a distribuição de doenças para o ano novo ou inserir os dados históricos, vá para:</a:t>
            </a:r>
          </a:p>
          <a:p>
            <a:pPr marL="182880" lvl="1" indent="0">
              <a:spcAft>
                <a:spcPts val="1200"/>
              </a:spcAft>
              <a:buNone/>
            </a:pPr>
            <a:r>
              <a:rPr lang="pt-PT" sz="2200" b="1" dirty="0" err="1" smtClean="0"/>
              <a:t>Main</a:t>
            </a:r>
            <a:r>
              <a:rPr lang="pt-PT" sz="2200" b="1" dirty="0" smtClean="0"/>
              <a:t> menu (</a:t>
            </a:r>
            <a:r>
              <a:rPr lang="pt-PT" sz="2200" b="1" dirty="0" err="1" smtClean="0"/>
              <a:t>Menu</a:t>
            </a:r>
            <a:r>
              <a:rPr lang="pt-PT" sz="2200" b="1" dirty="0" smtClean="0"/>
              <a:t> principal) -&gt; </a:t>
            </a:r>
            <a:r>
              <a:rPr lang="pt-PT" sz="2200" b="1" dirty="0" err="1" smtClean="0"/>
              <a:t>Imports</a:t>
            </a:r>
            <a:r>
              <a:rPr lang="pt-PT" sz="2200" b="1" dirty="0" smtClean="0"/>
              <a:t> (Importações)-&gt; </a:t>
            </a:r>
            <a:r>
              <a:rPr lang="pt-PT" sz="2200" b="1" dirty="0" err="1" smtClean="0"/>
              <a:t>Disease</a:t>
            </a:r>
            <a:r>
              <a:rPr lang="pt-PT" sz="2200" b="1" dirty="0" smtClean="0"/>
              <a:t> </a:t>
            </a:r>
            <a:r>
              <a:rPr lang="pt-PT" sz="2200" b="1" dirty="0" err="1" smtClean="0"/>
              <a:t>Distribution</a:t>
            </a:r>
            <a:r>
              <a:rPr lang="pt-PT" sz="2200" b="1" dirty="0" smtClean="0"/>
              <a:t> (Distribuição de Doenças)</a:t>
            </a:r>
          </a:p>
          <a:p>
            <a:pPr marL="182880" lvl="1" indent="0">
              <a:spcAft>
                <a:spcPts val="1200"/>
              </a:spcAft>
              <a:buNone/>
            </a:pPr>
            <a:r>
              <a:rPr lang="pt-PT" sz="2200" dirty="0" smtClean="0"/>
              <a:t>Necessitará inserir os dados por nível administrativo para cada doença no seu programa. </a:t>
            </a:r>
          </a:p>
        </p:txBody>
      </p:sp>
    </p:spTree>
    <p:extLst>
      <p:ext uri="{BB962C8B-B14F-4D97-AF65-F5344CB8AC3E}">
        <p14:creationId xmlns:p14="http://schemas.microsoft.com/office/powerpoint/2010/main" val="416066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Distribuição em distritos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648200"/>
            <a:ext cx="5943600" cy="1447800"/>
          </a:xfrm>
        </p:spPr>
        <p:txBody>
          <a:bodyPr/>
          <a:lstStyle/>
          <a:p>
            <a:r>
              <a:rPr lang="pt-PT" dirty="0"/>
              <a:t>O </a:t>
            </a:r>
            <a:r>
              <a:rPr lang="pt-BR" dirty="0" smtClean="0"/>
              <a:t>A base de dados integrada das DTN</a:t>
            </a:r>
            <a:r>
              <a:rPr lang="pt-PT" dirty="0" smtClean="0"/>
              <a:t> </a:t>
            </a:r>
            <a:r>
              <a:rPr lang="pt-PT" dirty="0"/>
              <a:t>pode </a:t>
            </a:r>
            <a:r>
              <a:rPr lang="pt-PT" dirty="0" smtClean="0"/>
              <a:t>realocar os dados quando as unidades administrativas do país mudarem.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8776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aDa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5610</TotalTime>
  <Words>6437</Words>
  <Application>Microsoft Office PowerPoint</Application>
  <PresentationFormat>On-screen Show (4:3)</PresentationFormat>
  <Paragraphs>872</Paragraphs>
  <Slides>122</Slides>
  <Notes>122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122</vt:i4>
      </vt:variant>
    </vt:vector>
  </HeadingPairs>
  <TitlesOfParts>
    <vt:vector size="133" baseType="lpstr">
      <vt:lpstr>MS PGothic</vt:lpstr>
      <vt:lpstr>Arial</vt:lpstr>
      <vt:lpstr>Calibri</vt:lpstr>
      <vt:lpstr>Lucida Grande</vt:lpstr>
      <vt:lpstr>Microsoft Sans Serif</vt:lpstr>
      <vt:lpstr>Segoe</vt:lpstr>
      <vt:lpstr>Segoe UI</vt:lpstr>
      <vt:lpstr>Segoe UI Light</vt:lpstr>
      <vt:lpstr>Segoe UI Semibold</vt:lpstr>
      <vt:lpstr>Wingdings</vt:lpstr>
      <vt:lpstr>NaDa theme</vt:lpstr>
      <vt:lpstr>A base de dados integrada das DTN</vt:lpstr>
      <vt:lpstr>Visão Geral do Curso</vt:lpstr>
      <vt:lpstr>Introdução</vt:lpstr>
      <vt:lpstr>Funções Primárias</vt:lpstr>
      <vt:lpstr>Parceiros e colaboradores</vt:lpstr>
      <vt:lpstr>Objectivos do sistema</vt:lpstr>
      <vt:lpstr>Como e onde o instrumento pode ser utilizado</vt:lpstr>
      <vt:lpstr>Utilizadores primários</vt:lpstr>
      <vt:lpstr>Gestão de dados</vt:lpstr>
      <vt:lpstr>Demografia</vt:lpstr>
      <vt:lpstr>Distribuição de Doenças</vt:lpstr>
      <vt:lpstr>Pesquisas</vt:lpstr>
      <vt:lpstr>Intervenções</vt:lpstr>
      <vt:lpstr>Indicadores de Processo</vt:lpstr>
      <vt:lpstr>Eventos Adversos Graves</vt:lpstr>
      <vt:lpstr>Características Convenientes</vt:lpstr>
      <vt:lpstr>Relatórios</vt:lpstr>
      <vt:lpstr>Relatórios da OMS/Parceiros</vt:lpstr>
      <vt:lpstr>Relatórios Padrões</vt:lpstr>
      <vt:lpstr>Relatórios Personalizados</vt:lpstr>
      <vt:lpstr>Características adicionais do sistema </vt:lpstr>
      <vt:lpstr>Instalação</vt:lpstr>
      <vt:lpstr>Passos para a instalação </vt:lpstr>
      <vt:lpstr>Instale o Acesso DB Engine32 bit</vt:lpstr>
      <vt:lpstr>Instale o A base de dados integrada das DTN</vt:lpstr>
      <vt:lpstr>A abertura do ecrã</vt:lpstr>
      <vt:lpstr>A abertura do ecrã</vt:lpstr>
      <vt:lpstr>Escolha a sua língua </vt:lpstr>
      <vt:lpstr>Ficheiro recente</vt:lpstr>
      <vt:lpstr>Procurar</vt:lpstr>
      <vt:lpstr>Novo ficheiro</vt:lpstr>
      <vt:lpstr>Criar um novo ficheiro</vt:lpstr>
      <vt:lpstr>Inicialização</vt:lpstr>
      <vt:lpstr>Inicialização</vt:lpstr>
      <vt:lpstr>Inscreva-se</vt:lpstr>
      <vt:lpstr>Inscreva-se </vt:lpstr>
      <vt:lpstr>Insira a informação do seu país</vt:lpstr>
      <vt:lpstr>Insira a informação sobre o país Murkonia</vt:lpstr>
      <vt:lpstr>Insira as configurações do país Murkonia</vt:lpstr>
      <vt:lpstr>Escolha as suas doenças</vt:lpstr>
      <vt:lpstr>Escolha as suas doenças</vt:lpstr>
      <vt:lpstr>Escolha as doenças da Murkonia</vt:lpstr>
      <vt:lpstr>Adicionar níveis administrativos</vt:lpstr>
      <vt:lpstr>Adicione dados para os níveis administrativos: Províncias</vt:lpstr>
      <vt:lpstr>PowerPoint Presentation</vt:lpstr>
      <vt:lpstr>Adicione dados nos níveis administrativos: Distritos</vt:lpstr>
      <vt:lpstr>PowerPoint Presentation</vt:lpstr>
      <vt:lpstr>Adicione dados para os níveis administrativos: Aldeias</vt:lpstr>
      <vt:lpstr>PowerPoint Presentation</vt:lpstr>
      <vt:lpstr>Fazer o back up</vt:lpstr>
      <vt:lpstr>Documentação</vt:lpstr>
      <vt:lpstr>Uma visão do instrumento</vt:lpstr>
      <vt:lpstr>Uma visão do instrumento</vt:lpstr>
      <vt:lpstr>O Menu Principal</vt:lpstr>
      <vt:lpstr>Ficheiro</vt:lpstr>
      <vt:lpstr>Configurações</vt:lpstr>
      <vt:lpstr>Configurações</vt:lpstr>
      <vt:lpstr>Adicionar um novo utilizador</vt:lpstr>
      <vt:lpstr>Configurações</vt:lpstr>
      <vt:lpstr>Configurações</vt:lpstr>
      <vt:lpstr>Unidades administrativas</vt:lpstr>
      <vt:lpstr>Adicionar uma unidade administrativa</vt:lpstr>
      <vt:lpstr>Apagar uma unidade administrativa</vt:lpstr>
      <vt:lpstr>Unidades administrativas</vt:lpstr>
      <vt:lpstr>Unidades administrativas</vt:lpstr>
      <vt:lpstr>Importação e Relatórios</vt:lpstr>
      <vt:lpstr>Característica de ajuda</vt:lpstr>
      <vt:lpstr>A Árvore de Unidade Administrativa</vt:lpstr>
      <vt:lpstr>Expandir a árvore de unidade administrativa</vt:lpstr>
      <vt:lpstr>O Painel de Actividade</vt:lpstr>
      <vt:lpstr>Característica importante do Painel</vt:lpstr>
      <vt:lpstr>Explorar o Painel de Actividade</vt:lpstr>
      <vt:lpstr>Entrada de dados:  Formulário por  formulário</vt:lpstr>
      <vt:lpstr>Entrada de dados: Formulário por formulário</vt:lpstr>
      <vt:lpstr>Características de entrada de dados</vt:lpstr>
      <vt:lpstr>Campos calculados</vt:lpstr>
      <vt:lpstr>Demografia</vt:lpstr>
      <vt:lpstr>Distribuição de Doenças</vt:lpstr>
      <vt:lpstr>Inserir a Distribuição de Doença - Lepra</vt:lpstr>
      <vt:lpstr>Pesquisas</vt:lpstr>
      <vt:lpstr>Inserir Pesquisa de local de verificação de Esquistosomiase </vt:lpstr>
      <vt:lpstr>PowerPoint Presentation</vt:lpstr>
      <vt:lpstr>Intervenções</vt:lpstr>
      <vt:lpstr>Criar um indicador personalizado para a  Intervenção IVM+ALB </vt:lpstr>
      <vt:lpstr>PowerPoint Presentation</vt:lpstr>
      <vt:lpstr>PowerPoint Presentation</vt:lpstr>
      <vt:lpstr>Indicadores de Processo</vt:lpstr>
      <vt:lpstr>Adicione um formulário personalizado de  indicador de processo</vt:lpstr>
      <vt:lpstr>Entrada de dados:  importação de volume</vt:lpstr>
      <vt:lpstr>Entrada de dados: importação de volume</vt:lpstr>
      <vt:lpstr>Criar o ficheiro a importar</vt:lpstr>
      <vt:lpstr>Criar um formulário de importação para uma Intervenção</vt:lpstr>
      <vt:lpstr>Importar dados para a Intervenção de Gestão de Mortalidade de LF</vt:lpstr>
      <vt:lpstr>Rever/Editar os dados importados</vt:lpstr>
      <vt:lpstr>Actualização para o novo ano</vt:lpstr>
      <vt:lpstr>Actualização para o ano novo</vt:lpstr>
      <vt:lpstr>Demografia</vt:lpstr>
      <vt:lpstr>Distribuição de Doenças</vt:lpstr>
      <vt:lpstr>Distribuição em distritos</vt:lpstr>
      <vt:lpstr>Distribuição em distritos</vt:lpstr>
      <vt:lpstr>Dividir as unidades administrativas</vt:lpstr>
      <vt:lpstr>Dividir as unidades administrativas</vt:lpstr>
      <vt:lpstr>PowerPoint Presentation</vt:lpstr>
      <vt:lpstr>Junte as unidades administrativas</vt:lpstr>
      <vt:lpstr>Junte as unidades administrativas</vt:lpstr>
      <vt:lpstr>Dividir e juntar as unidades administrativas</vt:lpstr>
      <vt:lpstr>Dividir e juntar as unidades administrativas</vt:lpstr>
      <vt:lpstr>PowerPoint Presentation</vt:lpstr>
      <vt:lpstr>Relatórios</vt:lpstr>
      <vt:lpstr>Relatórios</vt:lpstr>
      <vt:lpstr>Elaborador de relatório personalizado</vt:lpstr>
      <vt:lpstr>Gerar um Relatório de Gestão de Mortalidade de LF </vt:lpstr>
      <vt:lpstr>PowerPoint Presentation</vt:lpstr>
      <vt:lpstr>Relatórios da OMS/Parceiros</vt:lpstr>
      <vt:lpstr>Gerar um Formulário de Relatório Conjunto da OMS</vt:lpstr>
      <vt:lpstr>Relatórios padrões</vt:lpstr>
      <vt:lpstr>Configurar o A base de dados integrada das DTN no seu computador</vt:lpstr>
      <vt:lpstr>Configurar um ficheiro no seu programa</vt:lpstr>
      <vt:lpstr>Iniciar um A base de dados integrada das DTN  para o seu computador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Jennifer Einberg</cp:lastModifiedBy>
  <cp:revision>941</cp:revision>
  <cp:lastPrinted>2014-02-12T17:11:29Z</cp:lastPrinted>
  <dcterms:created xsi:type="dcterms:W3CDTF">2013-12-26T18:16:54Z</dcterms:created>
  <dcterms:modified xsi:type="dcterms:W3CDTF">2014-07-08T06:26:06Z</dcterms:modified>
</cp:coreProperties>
</file>