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381" r:id="rId2"/>
    <p:sldId id="258" r:id="rId3"/>
    <p:sldId id="259" r:id="rId4"/>
    <p:sldId id="260" r:id="rId5"/>
    <p:sldId id="261" r:id="rId6"/>
    <p:sldId id="262" r:id="rId7"/>
    <p:sldId id="380" r:id="rId8"/>
    <p:sldId id="263" r:id="rId9"/>
    <p:sldId id="264" r:id="rId10"/>
    <p:sldId id="265" r:id="rId11"/>
    <p:sldId id="266" r:id="rId12"/>
    <p:sldId id="382" r:id="rId13"/>
    <p:sldId id="383" r:id="rId14"/>
    <p:sldId id="384" r:id="rId15"/>
    <p:sldId id="385" r:id="rId16"/>
    <p:sldId id="386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1" r:id="rId48"/>
    <p:sldId id="363" r:id="rId49"/>
    <p:sldId id="361" r:id="rId50"/>
    <p:sldId id="397" r:id="rId51"/>
    <p:sldId id="398" r:id="rId52"/>
    <p:sldId id="304" r:id="rId53"/>
    <p:sldId id="305" r:id="rId54"/>
    <p:sldId id="320" r:id="rId55"/>
    <p:sldId id="307" r:id="rId56"/>
    <p:sldId id="308" r:id="rId57"/>
    <p:sldId id="387" r:id="rId58"/>
    <p:sldId id="310" r:id="rId59"/>
    <p:sldId id="388" r:id="rId60"/>
    <p:sldId id="311" r:id="rId61"/>
    <p:sldId id="390" r:id="rId62"/>
    <p:sldId id="392" r:id="rId63"/>
    <p:sldId id="393" r:id="rId64"/>
    <p:sldId id="389" r:id="rId65"/>
    <p:sldId id="39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1" r:id="rId75"/>
    <p:sldId id="322" r:id="rId76"/>
    <p:sldId id="366" r:id="rId77"/>
    <p:sldId id="362" r:id="rId78"/>
    <p:sldId id="323" r:id="rId79"/>
    <p:sldId id="324" r:id="rId80"/>
    <p:sldId id="326" r:id="rId81"/>
    <p:sldId id="327" r:id="rId82"/>
    <p:sldId id="328" r:id="rId83"/>
    <p:sldId id="329" r:id="rId84"/>
    <p:sldId id="330" r:id="rId85"/>
    <p:sldId id="394" r:id="rId86"/>
    <p:sldId id="339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55" r:id="rId95"/>
    <p:sldId id="340" r:id="rId96"/>
    <p:sldId id="341" r:id="rId97"/>
    <p:sldId id="395" r:id="rId98"/>
    <p:sldId id="396" r:id="rId99"/>
    <p:sldId id="367" r:id="rId100"/>
    <p:sldId id="368" r:id="rId101"/>
    <p:sldId id="371" r:id="rId102"/>
    <p:sldId id="374" r:id="rId103"/>
    <p:sldId id="376" r:id="rId104"/>
    <p:sldId id="372" r:id="rId105"/>
    <p:sldId id="377" r:id="rId106"/>
    <p:sldId id="373" r:id="rId107"/>
    <p:sldId id="378" r:id="rId108"/>
    <p:sldId id="379" r:id="rId109"/>
    <p:sldId id="345" r:id="rId110"/>
    <p:sldId id="353" r:id="rId111"/>
    <p:sldId id="347" r:id="rId112"/>
    <p:sldId id="348" r:id="rId113"/>
    <p:sldId id="349" r:id="rId114"/>
    <p:sldId id="350" r:id="rId115"/>
    <p:sldId id="354" r:id="rId116"/>
    <p:sldId id="351" r:id="rId117"/>
    <p:sldId id="356" r:id="rId118"/>
    <p:sldId id="360" r:id="rId119"/>
    <p:sldId id="358" r:id="rId120"/>
    <p:sldId id="399" r:id="rId121"/>
    <p:sldId id="359" r:id="rId122"/>
    <p:sldId id="257" r:id="rId1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Einberg" initials="J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D"/>
    <a:srgbClr val="3464A0"/>
    <a:srgbClr val="932323"/>
    <a:srgbClr val="663300"/>
    <a:srgbClr val="066E9F"/>
    <a:srgbClr val="598841"/>
    <a:srgbClr val="C55F27"/>
    <a:srgbClr val="562B73"/>
    <a:srgbClr val="FCF9BA"/>
    <a:srgbClr val="FAF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7" autoAdjust="0"/>
    <p:restoredTop sz="91781" autoAdjust="0"/>
  </p:normalViewPr>
  <p:slideViewPr>
    <p:cSldViewPr>
      <p:cViewPr varScale="1">
        <p:scale>
          <a:sx n="66" d="100"/>
          <a:sy n="66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32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672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1"/>
            <a:ext cx="3076672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4A5FE-D2C5-41B7-8716-F63ED6A0782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9"/>
            <a:ext cx="3076672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9"/>
            <a:ext cx="3076672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AAEA-8BC0-4BF7-B2DD-FB7C9C039A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64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B80C5CF4-E0F3-4A51-A5CC-AB720AE329C2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5"/>
            <a:ext cx="3076363" cy="511731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5"/>
            <a:ext cx="3076363" cy="511731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45E9835D-0BE7-44FB-988D-74027140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45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9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655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35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584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78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90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154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74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18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8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1132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0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253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1840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aggregation level</a:t>
            </a:r>
          </a:p>
        </p:txBody>
      </p:sp>
    </p:spTree>
    <p:extLst>
      <p:ext uri="{BB962C8B-B14F-4D97-AF65-F5344CB8AC3E}">
        <p14:creationId xmlns:p14="http://schemas.microsoft.com/office/powerpoint/2010/main" val="10647589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show how you can use the shift and space bar to select all the options at once.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60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show how you can sort by clicking on the column heads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71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40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605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05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689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247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013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96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26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8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7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99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5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5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4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61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4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52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8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4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r>
              <a:rPr lang="en-US" baseline="0" dirty="0" smtClean="0"/>
              <a:t> – the other languages besides English are coming soon.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1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8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9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1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5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22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5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1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8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08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90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36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6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2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5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28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6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0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7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17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</a:t>
            </a:r>
            <a:r>
              <a:rPr lang="en-US" baseline="0" dirty="0" smtClean="0"/>
              <a:t> Talk about how to add villages for different regions before moving 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0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2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64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4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2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099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82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866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36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4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0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311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775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535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89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8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97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67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2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91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157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57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 – SAEs</a:t>
            </a:r>
            <a:r>
              <a:rPr lang="en-US" baseline="0" dirty="0" smtClean="0"/>
              <a:t> are in Process Indicators now, but will be in their own module soon,.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53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4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9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550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4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619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498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632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4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6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587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68"/>
              </a:spcAft>
            </a:pPr>
            <a:r>
              <a:rPr lang="en-US" dirty="0" smtClean="0"/>
              <a:t>The survey module is where you record the surveys that took place in your country, including mapping, baseline, mid-term, among others. </a:t>
            </a:r>
          </a:p>
          <a:p>
            <a:pPr>
              <a:spcAft>
                <a:spcPts val="1268"/>
              </a:spcAft>
            </a:pPr>
            <a:endParaRPr lang="en-US" dirty="0" smtClean="0"/>
          </a:p>
          <a:p>
            <a:r>
              <a:rPr lang="en-US" dirty="0" smtClean="0"/>
              <a:t>Unlike disease distribution, surveys oftentimes entail choosing more than location and encompass an Ecological Zone, an Evaluation Unit, or Sub-districts. To allow for this, there is an extra data entry screen for many surveys where you can choose multiple locations from different levels. </a:t>
            </a:r>
          </a:p>
          <a:p>
            <a:endParaRPr lang="en-US" dirty="0" smtClean="0"/>
          </a:p>
          <a:p>
            <a:r>
              <a:rPr lang="en-US" dirty="0" smtClean="0"/>
              <a:t>In addition, you can add sentinel sites to your tool so that you can come back and choose the same site again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749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to use the ctrl button for multi-select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3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87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62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9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33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64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indicators can include many types of data that you want to track. Presently, there are both training and supply chain management forms in the database. </a:t>
            </a:r>
          </a:p>
          <a:p>
            <a:endParaRPr lang="en-US" dirty="0" smtClean="0"/>
          </a:p>
          <a:p>
            <a:r>
              <a:rPr lang="en-US" dirty="0" smtClean="0"/>
              <a:t>If you would like to add a whole custom form (rather than just a custom indicator), choose </a:t>
            </a:r>
            <a:r>
              <a:rPr lang="en-US" b="1" dirty="0" smtClean="0"/>
              <a:t>Add new type</a:t>
            </a:r>
            <a:r>
              <a:rPr lang="en-US" dirty="0" smtClean="0"/>
              <a:t> from the drop down list. </a:t>
            </a:r>
          </a:p>
          <a:p>
            <a:endParaRPr lang="en-US" dirty="0" smtClean="0"/>
          </a:p>
          <a:p>
            <a:r>
              <a:rPr lang="en-US" dirty="0" smtClean="0"/>
              <a:t>You can add custom forms to the surveys, interventions, and process indicator modules.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219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78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364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24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7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1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38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617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28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888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53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420533"/>
            <a:ext cx="9144000" cy="1447800"/>
          </a:xfrm>
          <a:prstGeom prst="rect">
            <a:avLst/>
          </a:prstGeom>
          <a:solidFill>
            <a:srgbClr val="3464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29200"/>
            <a:ext cx="7924800" cy="8382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buNone/>
              <a:defRPr lang="en-US" sz="3800" kern="1200" spc="-50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772400" cy="936625"/>
          </a:xfrm>
          <a:prstGeom prst="rect">
            <a:avLst/>
          </a:prstGeom>
        </p:spPr>
        <p:txBody>
          <a:bodyPr anchor="t" anchorCtr="0"/>
          <a:lstStyle>
            <a:lvl1pPr marL="0" algn="l" defTabSz="914400" rtl="0" eaLnBrk="1" latinLnBrk="0" hangingPunct="1">
              <a:lnSpc>
                <a:spcPct val="120000"/>
              </a:lnSpc>
              <a:defRPr lang="en-US" sz="4200" kern="1200" spc="-5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5799" y="2273295"/>
            <a:ext cx="2813714" cy="1076106"/>
            <a:chOff x="6979985" y="2143163"/>
            <a:chExt cx="1613154" cy="616951"/>
          </a:xfrm>
        </p:grpSpPr>
        <p:sp>
          <p:nvSpPr>
            <p:cNvPr id="7" name="Rectangle 6"/>
            <p:cNvSpPr/>
            <p:nvPr userDrawn="1"/>
          </p:nvSpPr>
          <p:spPr>
            <a:xfrm>
              <a:off x="7260968" y="2143163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979985" y="2300286"/>
              <a:ext cx="206375" cy="457201"/>
            </a:xfrm>
            <a:prstGeom prst="rect">
              <a:avLst/>
            </a:prstGeom>
            <a:solidFill>
              <a:srgbClr val="34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541950" y="2357436"/>
              <a:ext cx="206375" cy="400049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22934" y="246221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6764" y="2689247"/>
              <a:ext cx="206375" cy="708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108231" y="2590801"/>
              <a:ext cx="206375" cy="16668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28575" cmpd="sng"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62B7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62B73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62B73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4724400" y="6169223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  <a:p>
            <a:pPr algn="r"/>
            <a:endParaRPr lang="en-US" sz="14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TextBox 42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1" name="Rectangle 30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906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660066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660066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TextBox 39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660066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660066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660066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562B73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562B73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TextBox 38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sing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55F2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TextBox 39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55F2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4400" y="6169223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  <a:p>
            <a:pPr algn="r"/>
            <a:endParaRPr lang="en-US" sz="1400" dirty="0">
              <a:solidFill>
                <a:srgbClr val="C55F27"/>
              </a:solidFill>
              <a:latin typeface="Segoe UI Semibold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orang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C55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C55F27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C55F27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C55F27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C55F27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C55F27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sing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6" name="Rectangle 5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9884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fir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25" name="Rectangle 24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9884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TextBox 35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75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midd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 smtClean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TextBox 29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5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733800"/>
            <a:ext cx="8229600" cy="715963"/>
          </a:xfrm>
          <a:prstGeom prst="rect">
            <a:avLst/>
          </a:prstGeom>
        </p:spPr>
        <p:txBody>
          <a:bodyPr anchor="t"/>
          <a:lstStyle>
            <a:lvl1pPr marL="0" algn="l" defTabSz="914400" rtl="0" eaLnBrk="1" latinLnBrk="0" hangingPunct="1">
              <a:lnSpc>
                <a:spcPct val="120000"/>
              </a:lnSpc>
              <a:defRPr lang="en-US" sz="4200" kern="1200" spc="-5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772400" cy="14478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2200" kern="1200" spc="-50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010400" y="2734732"/>
            <a:ext cx="1613158" cy="614324"/>
            <a:chOff x="6979980" y="2075432"/>
            <a:chExt cx="1613158" cy="61432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7260963" y="2075432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979980" y="2232555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541946" y="2289706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7822930" y="239448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8386763" y="2604031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8108231" y="2523068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TextBox 44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green: la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598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98841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98841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98841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598841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598841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5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9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Pct val="100000"/>
              <a:buFont typeface="Wingdings" charset="2"/>
              <a:buChar char="§"/>
              <a:defRPr lang="en-US" sz="2400" kern="1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</a:pPr>
            <a:r>
              <a:rPr lang="en-US" dirty="0" smtClean="0"/>
              <a:t>Click to edit Master text styles</a:t>
            </a:r>
          </a:p>
          <a:p>
            <a:pPr marL="1085850" lvl="1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 Semibold" pitchFamily="34" charset="0"/>
              <a:buChar char="◦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"/>
            <a:ext cx="9152467" cy="15544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28"/>
          <p:cNvSpPr>
            <a:spLocks noGrp="1"/>
          </p:cNvSpPr>
          <p:nvPr userDrawn="1">
            <p:ph type="title"/>
          </p:nvPr>
        </p:nvSpPr>
        <p:spPr>
          <a:xfrm>
            <a:off x="135469" y="206613"/>
            <a:ext cx="5726302" cy="580787"/>
          </a:xfrm>
          <a:prstGeom prst="round2SameRect">
            <a:avLst/>
          </a:prstGeom>
          <a:noFill/>
        </p:spPr>
        <p:txBody>
          <a:bodyPr wrap="none" lIns="182880" rIns="182880">
            <a:spAutoFit/>
          </a:bodyPr>
          <a:lstStyle>
            <a:lvl1pPr algn="l">
              <a:defRPr sz="3000" b="1">
                <a:solidFill>
                  <a:srgbClr val="066E9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0"/>
            <a:ext cx="9152467" cy="6096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71331" y="42335"/>
            <a:ext cx="1733669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algn="l" defTabSz="914400" rtl="0" eaLnBrk="1" latinLnBrk="0" hangingPunct="1"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 lang="en-US" sz="2200" kern="12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3pPr marL="11430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2057400" indent="-228600">
              <a:buSzPct val="100000"/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</a:pPr>
            <a:r>
              <a:rPr lang="en-US" dirty="0" smtClean="0"/>
              <a:t>Click to edit Master text styles</a:t>
            </a:r>
          </a:p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 Semibold" pitchFamily="34" charset="0"/>
              <a:buChar char="◦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012515" cy="516255"/>
          </a:xfrm>
          <a:prstGeom prst="round2SameRect">
            <a:avLst/>
          </a:prstGeom>
          <a:solidFill>
            <a:schemeClr val="bg1"/>
          </a:solidFill>
        </p:spPr>
        <p:txBody>
          <a:bodyPr vert="horz" wrap="none" lIns="182880" tIns="45720" rIns="182880" bIns="45720" rtlCol="0" anchor="ctr" anchorCtr="0">
            <a:spAutoFit/>
          </a:bodyPr>
          <a:lstStyle>
            <a:lvl1pPr algn="l">
              <a:defRPr lang="en-US" sz="2600" b="1" dirty="0">
                <a:solidFill>
                  <a:srgbClr val="066E9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10" name="Rectangle 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192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62000"/>
          </a:xfrm>
          <a:prstGeom prst="rect">
            <a:avLst/>
          </a:prstGeom>
        </p:spPr>
        <p:txBody>
          <a:bodyPr vert="horz"/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TextBox 31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8" name="Rectangle 7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724400" y="6169223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di slide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berikutnya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TextBox 30">
            <a:hlinkClick r:id="rId2" action="ppaction://hlinksldjump"/>
          </p:cNvPr>
          <p:cNvSpPr txBox="1"/>
          <p:nvPr userDrawn="1"/>
        </p:nvSpPr>
        <p:spPr>
          <a:xfrm>
            <a:off x="7010400" y="6604001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blue: 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066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7" name="Rectangle 6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9144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742950" indent="-285750">
              <a:buSzPct val="100000"/>
              <a:buFont typeface="Wingdings" charset="2"/>
              <a:buChar char="§"/>
              <a:defRPr/>
            </a:lvl2pPr>
            <a:lvl3pPr marL="1143000" indent="-228600">
              <a:buSzPct val="100000"/>
              <a:buFont typeface="Wingdings" charset="2"/>
              <a:buChar char="§"/>
              <a:defRPr/>
            </a:lvl3pPr>
            <a:lvl4pPr marL="1600200" indent="-228600">
              <a:buSzPct val="100000"/>
              <a:buFont typeface="Wingdings" charset="2"/>
              <a:buChar char="§"/>
              <a:defRPr/>
            </a:lvl4pPr>
            <a:lvl5pPr marL="2057400" indent="-228600"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57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Dilanjutkan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 slide </a:t>
            </a:r>
            <a:r>
              <a:rPr lang="en-US" sz="1200" kern="1200" dirty="0" err="1" smtClean="0">
                <a:solidFill>
                  <a:srgbClr val="066E9F"/>
                </a:solidFill>
                <a:latin typeface="Segoe UI Semibold" pitchFamily="34" charset="0"/>
                <a:ea typeface="+mn-ea"/>
                <a:cs typeface="+mn-cs"/>
              </a:rPr>
              <a:t>sebelumnya</a:t>
            </a:r>
            <a:endParaRPr lang="en-US" sz="1200" kern="1200" dirty="0">
              <a:solidFill>
                <a:srgbClr val="066E9F"/>
              </a:solidFill>
              <a:latin typeface="Segoe UI Semibold" pitchFamily="34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 userDrawn="1"/>
        </p:nvSpPr>
        <p:spPr>
          <a:xfrm>
            <a:off x="7010400" y="6604001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TextBox 30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-purple: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62288" cy="66294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11150" y="390524"/>
            <a:ext cx="8534400" cy="6238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00999" y="76200"/>
            <a:ext cx="838201" cy="275451"/>
            <a:chOff x="6837090" y="2143164"/>
            <a:chExt cx="1806129" cy="614325"/>
          </a:xfrm>
        </p:grpSpPr>
        <p:sp>
          <p:nvSpPr>
            <p:cNvPr id="30" name="Rectangle 29"/>
            <p:cNvSpPr/>
            <p:nvPr/>
          </p:nvSpPr>
          <p:spPr>
            <a:xfrm>
              <a:off x="7165703" y="2143164"/>
              <a:ext cx="206375" cy="6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7090" y="2300287"/>
              <a:ext cx="206375" cy="45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4790" y="2357438"/>
              <a:ext cx="20637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94352" y="2462213"/>
              <a:ext cx="206375" cy="295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6844" y="2671763"/>
              <a:ext cx="206375" cy="8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2994" y="2571749"/>
              <a:ext cx="206375" cy="1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562B7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Clr>
                <a:srgbClr val="562B73"/>
              </a:buClr>
              <a:buFont typeface="+mj-lt"/>
              <a:buAutoNum type="arabicPeriod"/>
              <a:defRPr sz="2000"/>
            </a:lvl1pPr>
            <a:lvl2pPr marL="742950" indent="-285750">
              <a:buClr>
                <a:srgbClr val="562B73"/>
              </a:buClr>
              <a:buSzPct val="100000"/>
              <a:buFont typeface="Wingdings" charset="2"/>
              <a:buChar char="§"/>
              <a:defRPr/>
            </a:lvl2pPr>
            <a:lvl3pPr marL="11430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3pPr>
            <a:lvl4pPr marL="16002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4pPr>
            <a:lvl5pPr marL="2057400" indent="-228600">
              <a:buClr>
                <a:srgbClr val="562B73"/>
              </a:buClr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 rot="10800000">
            <a:off x="3556" y="6582424"/>
            <a:ext cx="9153144" cy="288276"/>
          </a:xfrm>
          <a:prstGeom prst="rect">
            <a:avLst/>
          </a:prstGeom>
          <a:solidFill>
            <a:srgbClr val="17375D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97380" y="6596125"/>
            <a:ext cx="414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</a:t>
            </a:r>
            <a:r>
              <a:rPr lang="en-US" sz="1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Pelatihan  </a:t>
            </a:r>
            <a:r>
              <a:rPr lang="en-US" sz="1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 2014</a:t>
            </a:r>
            <a:endParaRPr lang="en-US" sz="10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 userDrawn="1"/>
        </p:nvSpPr>
        <p:spPr bwMode="auto">
          <a:xfrm rot="10800000">
            <a:off x="7010400" y="6579705"/>
            <a:ext cx="1447800" cy="279132"/>
          </a:xfrm>
          <a:prstGeom prst="rect">
            <a:avLst/>
          </a:prstGeom>
          <a:solidFill>
            <a:srgbClr val="1E3F65"/>
          </a:solidFill>
          <a:ln w="12700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TextBox 41">
            <a:hlinkClick r:id="rId2" action="ppaction://hlinksldjump"/>
          </p:cNvPr>
          <p:cNvSpPr txBox="1"/>
          <p:nvPr userDrawn="1"/>
        </p:nvSpPr>
        <p:spPr>
          <a:xfrm>
            <a:off x="7010400" y="6595534"/>
            <a:ext cx="141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Gambaran Singkat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215900" y="66675"/>
            <a:ext cx="336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spc="1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LATIHAN</a:t>
            </a:r>
            <a:endParaRPr lang="en-US" sz="1400" b="1" cap="small" spc="1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66" r:id="rId6"/>
    <p:sldLayoutId id="2147483667" r:id="rId7"/>
    <p:sldLayoutId id="214748366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56" r:id="rId14"/>
    <p:sldLayoutId id="2147483657" r:id="rId15"/>
    <p:sldLayoutId id="2147483664" r:id="rId16"/>
    <p:sldLayoutId id="2147483665" r:id="rId17"/>
    <p:sldLayoutId id="2147483669" r:id="rId18"/>
    <p:sldLayoutId id="2147483670" r:id="rId19"/>
    <p:sldLayoutId id="2147483671" r:id="rId20"/>
    <p:sldLayoutId id="2147483672" r:id="rId2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0" lang="en-US" sz="3800" b="0" i="0" u="none" strike="noStrike" kern="1200" cap="none" spc="0" normalizeH="0" baseline="0" noProof="0" dirty="0" smtClean="0">
          <a:ln>
            <a:noFill/>
          </a:ln>
          <a:solidFill>
            <a:srgbClr val="17375D"/>
          </a:solidFill>
          <a:effectLst/>
          <a:uLnTx/>
          <a:uFillTx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Wingdings" charset="2"/>
        <a:buChar char="§"/>
        <a:defRPr sz="24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Arial"/>
        <a:buChar char="•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66E9F"/>
        </a:buClr>
        <a:buSzPct val="120000"/>
        <a:buFont typeface="Segoe UI" pitchFamily="34" charset="0"/>
        <a:buChar char="◦"/>
        <a:defRPr sz="1800" kern="1200">
          <a:solidFill>
            <a:srgbClr val="17375D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1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13" Type="http://schemas.openxmlformats.org/officeDocument/2006/relationships/slide" Target="slide117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slide" Target="slide10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3.xml"/><Relationship Id="rId11" Type="http://schemas.openxmlformats.org/officeDocument/2006/relationships/slide" Target="slide99.xml"/><Relationship Id="rId5" Type="http://schemas.openxmlformats.org/officeDocument/2006/relationships/slide" Target="slide26.xml"/><Relationship Id="rId10" Type="http://schemas.openxmlformats.org/officeDocument/2006/relationships/slide" Target="slide95.xml"/><Relationship Id="rId4" Type="http://schemas.openxmlformats.org/officeDocument/2006/relationships/slide" Target="slide22.xml"/><Relationship Id="rId9" Type="http://schemas.openxmlformats.org/officeDocument/2006/relationships/slide" Target="slide8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325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who.int/neglected_diseases/ntddata/ntd_databas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2199"/>
            <a:ext cx="7772400" cy="936625"/>
          </a:xfrm>
        </p:spPr>
        <p:txBody>
          <a:bodyPr/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</a:t>
            </a:r>
            <a:r>
              <a:rPr lang="en-US" sz="4000" dirty="0" err="1" smtClean="0">
                <a:solidFill>
                  <a:srgbClr val="FFFFFF"/>
                </a:solidFill>
              </a:rPr>
              <a:t>Dasar</a:t>
            </a:r>
            <a:r>
              <a:rPr lang="en-US" sz="4000" dirty="0" smtClean="0">
                <a:solidFill>
                  <a:srgbClr val="FFFFFF"/>
                </a:solidFill>
              </a:rPr>
              <a:t> NTD </a:t>
            </a:r>
            <a:r>
              <a:rPr lang="en-US" sz="4000" dirty="0" err="1" smtClean="0">
                <a:solidFill>
                  <a:srgbClr val="FFFFFF"/>
                </a:solidFill>
              </a:rPr>
              <a:t>Terpadu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73132"/>
            <a:ext cx="7924800" cy="846667"/>
          </a:xfrm>
        </p:spPr>
        <p:txBody>
          <a:bodyPr/>
          <a:lstStyle/>
          <a:p>
            <a:r>
              <a:rPr lang="en-US" dirty="0" smtClean="0">
                <a:solidFill>
                  <a:srgbClr val="3464A0"/>
                </a:solidFill>
              </a:rPr>
              <a:t>Pelatihan</a:t>
            </a:r>
            <a:endParaRPr lang="en-US" dirty="0">
              <a:solidFill>
                <a:srgbClr val="3464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05845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3464A0"/>
                </a:solidFill>
                <a:latin typeface="Segoe"/>
                <a:cs typeface="Segoe"/>
              </a:rPr>
              <a:t>2014</a:t>
            </a:r>
            <a:endParaRPr lang="en-US" dirty="0">
              <a:solidFill>
                <a:srgbClr val="3464A0"/>
              </a:solidFill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87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733669" cy="307777"/>
          </a:xfrm>
        </p:spPr>
        <p:txBody>
          <a:bodyPr rIns="0"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3310136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ea typeface="MS PGothic" charset="0"/>
              </a:rPr>
              <a:t>Informasi demografi negara </a:t>
            </a:r>
            <a:r>
              <a:rPr lang="en-US" dirty="0" err="1" smtClean="0">
                <a:ea typeface="MS PGothic" charset="0"/>
              </a:rPr>
              <a:t>harus</a:t>
            </a:r>
            <a:r>
              <a:rPr lang="en-US" dirty="0" smtClean="0">
                <a:ea typeface="MS PGothic" charset="0"/>
              </a:rPr>
              <a:t> </a:t>
            </a:r>
            <a:r>
              <a:rPr lang="id-ID" dirty="0" smtClean="0">
                <a:ea typeface="MS PGothic" charset="0"/>
              </a:rPr>
              <a:t>dilacak</a:t>
            </a:r>
            <a:r>
              <a:rPr lang="en-US" dirty="0" smtClean="0">
                <a:ea typeface="MS PGothic" charset="0"/>
              </a:rPr>
              <a:t> </a:t>
            </a:r>
            <a:r>
              <a:rPr lang="en-US" dirty="0" err="1" smtClean="0">
                <a:ea typeface="MS PGothic" charset="0"/>
              </a:rPr>
              <a:t>untuk</a:t>
            </a:r>
            <a:r>
              <a:rPr lang="id-ID" dirty="0" smtClean="0">
                <a:ea typeface="MS PGothic" charset="0"/>
              </a:rPr>
              <a:t> setiap tahun</a:t>
            </a:r>
            <a:r>
              <a:rPr lang="en-US" sz="2200" dirty="0" smtClean="0">
                <a:ea typeface="MS PGothic" charset="0"/>
              </a:rPr>
              <a:t>.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2087283" cy="516255"/>
          </a:xfrm>
        </p:spPr>
        <p:txBody>
          <a:bodyPr/>
          <a:lstStyle/>
          <a:p>
            <a:r>
              <a:rPr lang="en-US" dirty="0" err="1" smtClean="0"/>
              <a:t>Demogra</a:t>
            </a:r>
            <a:r>
              <a:rPr lang="id-ID" dirty="0" smtClean="0"/>
              <a:t>fi</a:t>
            </a:r>
            <a:endParaRPr lang="en-US" dirty="0"/>
          </a:p>
        </p:txBody>
      </p:sp>
      <p:pic>
        <p:nvPicPr>
          <p:cNvPr id="6" name="Picture 5" descr="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360" r="5360" b="3820"/>
          <a:stretch/>
        </p:blipFill>
        <p:spPr>
          <a:xfrm>
            <a:off x="3895941" y="1988840"/>
            <a:ext cx="4636499" cy="33843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Data Dasar NTD Terpadu </a:t>
            </a:r>
            <a:r>
              <a:rPr lang="id-ID" sz="2200" dirty="0" smtClean="0"/>
              <a:t>memberikan tiga cara untuk merelokasikan unit</a:t>
            </a:r>
            <a:r>
              <a:rPr lang="en-US" sz="2200" dirty="0" smtClean="0"/>
              <a:t> </a:t>
            </a:r>
            <a:r>
              <a:rPr lang="en-US" sz="2200" dirty="0" err="1" smtClean="0"/>
              <a:t>daerah</a:t>
            </a:r>
            <a:r>
              <a:rPr lang="id-ID" sz="2200" dirty="0" smtClean="0"/>
              <a:t> administratif</a:t>
            </a:r>
            <a:r>
              <a:rPr lang="en-US" sz="2200" dirty="0" smtClean="0"/>
              <a:t>:</a:t>
            </a:r>
            <a:endParaRPr lang="en-US" sz="2200" dirty="0"/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Memisahkan unit </a:t>
            </a:r>
            <a:r>
              <a:rPr lang="en-US" sz="2200" b="1" dirty="0" err="1" smtClean="0">
                <a:latin typeface="Segoe UI Semibold" pitchFamily="34" charset="0"/>
              </a:rPr>
              <a:t>daerah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id-ID" sz="2200" b="1" dirty="0" smtClean="0">
                <a:latin typeface="Segoe UI Semibold" pitchFamily="34" charset="0"/>
              </a:rPr>
              <a:t>administratif</a:t>
            </a:r>
            <a:endParaRPr lang="en-US" sz="2200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</a:pPr>
            <a:r>
              <a:rPr lang="en-US" sz="2200" b="1" dirty="0" smtClean="0">
                <a:latin typeface="Segoe UI Semibold" pitchFamily="34" charset="0"/>
              </a:rPr>
              <a:t>Me</a:t>
            </a:r>
            <a:r>
              <a:rPr lang="id-ID" sz="2200" b="1" dirty="0" smtClean="0">
                <a:latin typeface="Segoe UI Semibold" pitchFamily="34" charset="0"/>
              </a:rPr>
              <a:t>nggabungkan unit </a:t>
            </a:r>
            <a:r>
              <a:rPr lang="en-US" sz="2200" b="1" dirty="0" err="1" smtClean="0">
                <a:latin typeface="Segoe UI Semibold" pitchFamily="34" charset="0"/>
              </a:rPr>
              <a:t>daerah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id-ID" sz="2200" b="1" dirty="0" smtClean="0">
                <a:latin typeface="Segoe UI Semibold" pitchFamily="34" charset="0"/>
              </a:rPr>
              <a:t>administratif</a:t>
            </a:r>
            <a:endParaRPr lang="en-US" sz="2200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</a:pPr>
            <a:r>
              <a:rPr lang="id-ID" sz="2200" b="1" dirty="0" smtClean="0">
                <a:latin typeface="Segoe UI Semibold" pitchFamily="34" charset="0"/>
              </a:rPr>
              <a:t>Memisahkan dan menggabungkan unit </a:t>
            </a:r>
            <a:r>
              <a:rPr lang="en-US" sz="2200" b="1" dirty="0" err="1" smtClean="0">
                <a:latin typeface="Segoe UI Semibold" pitchFamily="34" charset="0"/>
              </a:rPr>
              <a:t>daerah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id-ID" sz="2200" b="1" dirty="0" smtClean="0">
                <a:latin typeface="Segoe UI Semibold" pitchFamily="34" charset="0"/>
              </a:rPr>
              <a:t>administratif</a:t>
            </a:r>
            <a:endParaRPr lang="en-US" sz="2200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4484815" cy="580787"/>
          </a:xfrm>
        </p:spPr>
        <p:txBody>
          <a:bodyPr/>
          <a:lstStyle/>
          <a:p>
            <a:r>
              <a:rPr lang="en-US" dirty="0" err="1" smtClean="0"/>
              <a:t>Pemekaran</a:t>
            </a:r>
            <a:r>
              <a:rPr lang="en-US" dirty="0" smtClean="0"/>
              <a:t> </a:t>
            </a:r>
            <a:r>
              <a:rPr lang="en-US" dirty="0" err="1" smtClean="0"/>
              <a:t>Kabupaten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3081320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pembuatan ulang garis batas distrik 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342584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Anda dapat me</a:t>
            </a:r>
            <a:r>
              <a:rPr lang="en-US" dirty="0" err="1" smtClean="0"/>
              <a:t>mbagi</a:t>
            </a:r>
            <a:r>
              <a:rPr lang="id-ID" dirty="0" smtClean="0"/>
              <a:t> satu unit administratif ke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id-ID" dirty="0" smtClean="0"/>
              <a:t>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 </a:t>
            </a:r>
            <a:r>
              <a:rPr lang="en-US" dirty="0" smtClean="0"/>
              <a:t>di </a:t>
            </a:r>
            <a:r>
              <a:rPr lang="id-ID" dirty="0" smtClean="0"/>
              <a:t>tingkat yang sama</a:t>
            </a:r>
            <a:r>
              <a:rPr lang="en-US" dirty="0" smtClean="0"/>
              <a:t>. 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dirty="0" smtClean="0"/>
              <a:t>A</a:t>
            </a:r>
            <a:r>
              <a:rPr lang="id-ID" dirty="0" smtClean="0"/>
              <a:t>nda dapat memilih cara mengalokasikan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 tingkat yang lebih rendah</a:t>
            </a:r>
            <a:r>
              <a:rPr lang="en-US" dirty="0" smtClean="0"/>
              <a:t>. </a:t>
            </a:r>
            <a:endParaRPr lang="en-US" dirty="0"/>
          </a:p>
          <a:p>
            <a:pPr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dirty="0" smtClean="0"/>
              <a:t>Indikator akan dialokasikan </a:t>
            </a:r>
            <a:br>
              <a:rPr lang="id-ID" dirty="0" smtClean="0"/>
            </a:br>
            <a:r>
              <a:rPr lang="id-ID" dirty="0" smtClean="0"/>
              <a:t>secara otomatis, tetapi Anda </a:t>
            </a:r>
            <a:br>
              <a:rPr lang="id-ID" dirty="0" smtClean="0"/>
            </a:b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id-ID" dirty="0" smtClean="0"/>
              <a:t> meninjau dan membuat </a:t>
            </a:r>
            <a:br>
              <a:rPr lang="id-ID" dirty="0" smtClean="0"/>
            </a:br>
            <a:r>
              <a:rPr lang="id-ID" dirty="0" smtClean="0"/>
              <a:t>perubahan pada</a:t>
            </a:r>
            <a:r>
              <a:rPr lang="en-US" dirty="0" smtClean="0"/>
              <a:t> data-data </a:t>
            </a:r>
            <a:br>
              <a:rPr lang="en-US" dirty="0" smtClean="0"/>
            </a:b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374181" cy="516255"/>
          </a:xfrm>
        </p:spPr>
        <p:txBody>
          <a:bodyPr/>
          <a:lstStyle/>
          <a:p>
            <a:pPr algn="l"/>
            <a:r>
              <a:rPr lang="id-ID" dirty="0" smtClean="0"/>
              <a:t>Memisahkan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</a:t>
            </a:r>
            <a:endParaRPr lang="en-US" dirty="0"/>
          </a:p>
        </p:txBody>
      </p:sp>
      <p:pic>
        <p:nvPicPr>
          <p:cNvPr id="3" name="Picture 2" descr="1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3804" r="41824" b="28538"/>
          <a:stretch/>
        </p:blipFill>
        <p:spPr>
          <a:xfrm>
            <a:off x="5119497" y="3070552"/>
            <a:ext cx="3484951" cy="31667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9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Memisahkan unit administratif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219200"/>
            <a:ext cx="7391400" cy="4724400"/>
          </a:xfrm>
        </p:spPr>
        <p:txBody>
          <a:bodyPr>
            <a:noAutofit/>
          </a:bodyPr>
          <a:lstStyle/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Unit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daerah</a:t>
            </a:r>
            <a:r>
              <a:rPr lang="id-ID" sz="1700" b="1" dirty="0" smtClean="0"/>
              <a:t> administratif</a:t>
            </a:r>
            <a:r>
              <a:rPr lang="en-US" sz="1700" b="1" dirty="0" smtClean="0"/>
              <a:t> -&gt; </a:t>
            </a:r>
            <a:r>
              <a:rPr lang="id-ID" sz="1700" b="1" dirty="0" smtClean="0"/>
              <a:t>pisah unit </a:t>
            </a:r>
            <a:r>
              <a:rPr lang="en-US" sz="1700" b="1" dirty="0" err="1" smtClean="0"/>
              <a:t>daerah</a:t>
            </a:r>
            <a:r>
              <a:rPr lang="en-US" sz="1700" b="1" dirty="0" smtClean="0"/>
              <a:t> </a:t>
            </a:r>
            <a:r>
              <a:rPr lang="id-ID" sz="1700" b="1" dirty="0" smtClean="0"/>
              <a:t>administratif</a:t>
            </a:r>
            <a:r>
              <a:rPr lang="en-US" sz="1700" b="1" dirty="0" smtClean="0"/>
              <a:t> </a:t>
            </a:r>
            <a:r>
              <a:rPr lang="id-ID" sz="1700" dirty="0" smtClean="0"/>
              <a:t>dari Menu Utama</a:t>
            </a:r>
            <a:endParaRPr lang="en-US" sz="1700" dirty="0" smtClean="0"/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Back up data dasar Anda</a:t>
            </a:r>
            <a:endParaRPr lang="en-US" sz="1700" dirty="0" smtClean="0"/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Pilih </a:t>
            </a:r>
            <a:r>
              <a:rPr lang="en-US" sz="1700" dirty="0" err="1" smtClean="0"/>
              <a:t>Kabupaten</a:t>
            </a:r>
            <a:r>
              <a:rPr lang="en-US" sz="1700" dirty="0" smtClean="0"/>
              <a:t> </a:t>
            </a:r>
            <a:r>
              <a:rPr lang="en-US" sz="1700" b="1" dirty="0" err="1" smtClean="0"/>
              <a:t>Kora</a:t>
            </a:r>
            <a:r>
              <a:rPr lang="en-US" sz="1700" dirty="0" smtClean="0"/>
              <a:t> </a:t>
            </a:r>
            <a:r>
              <a:rPr lang="id-ID" sz="1700" dirty="0" smtClean="0"/>
              <a:t>untuk dipisah</a:t>
            </a:r>
            <a:endParaRPr lang="en-US" sz="1700" b="1" dirty="0" smtClean="0"/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Anda ingin memisahkan Kora menjadi berapa banyak unit </a:t>
            </a:r>
            <a:r>
              <a:rPr lang="en-US" sz="1700" dirty="0" err="1" smtClean="0"/>
              <a:t>daerah</a:t>
            </a:r>
            <a:r>
              <a:rPr lang="en-US" sz="1700" dirty="0" smtClean="0"/>
              <a:t> </a:t>
            </a:r>
            <a:r>
              <a:rPr lang="id-ID" sz="1700" dirty="0" smtClean="0"/>
              <a:t>administratif </a:t>
            </a:r>
            <a:r>
              <a:rPr lang="en-US" sz="1700" dirty="0" smtClean="0"/>
              <a:t>: </a:t>
            </a:r>
            <a:r>
              <a:rPr lang="en-US" sz="1700" b="1" dirty="0" smtClean="0"/>
              <a:t>3</a:t>
            </a:r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tambah baru</a:t>
            </a:r>
            <a:r>
              <a:rPr lang="en-US" sz="1700" b="1" dirty="0" smtClean="0"/>
              <a:t>… </a:t>
            </a:r>
            <a:endParaRPr lang="en-US" sz="1700" dirty="0" smtClean="0"/>
          </a:p>
          <a:p>
            <a:pPr marL="512064" indent="-365760">
              <a:spcAft>
                <a:spcPts val="600"/>
              </a:spcAft>
            </a:pPr>
            <a:r>
              <a:rPr lang="en-US" sz="1700" dirty="0" smtClean="0"/>
              <a:t>Nam</a:t>
            </a:r>
            <a:r>
              <a:rPr lang="id-ID" sz="1700" dirty="0" smtClean="0"/>
              <a:t>a</a:t>
            </a:r>
            <a:r>
              <a:rPr lang="en-US" sz="1700" dirty="0" smtClean="0"/>
              <a:t>: </a:t>
            </a:r>
            <a:r>
              <a:rPr lang="en-US" sz="1700" b="1" dirty="0" err="1" smtClean="0"/>
              <a:t>Kora</a:t>
            </a:r>
            <a:r>
              <a:rPr lang="en-US" sz="1700" b="1" dirty="0" smtClean="0"/>
              <a:t> </a:t>
            </a:r>
            <a:r>
              <a:rPr lang="id-ID" sz="1700" b="1" dirty="0" smtClean="0"/>
              <a:t>Timur</a:t>
            </a:r>
            <a:r>
              <a:rPr lang="en-US" sz="1700" dirty="0" smtClean="0"/>
              <a:t>, L</a:t>
            </a:r>
            <a:r>
              <a:rPr lang="id-ID" sz="1700" dirty="0" smtClean="0"/>
              <a:t>intang</a:t>
            </a:r>
            <a:r>
              <a:rPr lang="en-US" sz="1700" dirty="0" smtClean="0"/>
              <a:t>: </a:t>
            </a:r>
            <a:r>
              <a:rPr lang="en-US" sz="1700" b="1" dirty="0" smtClean="0"/>
              <a:t>5</a:t>
            </a:r>
            <a:r>
              <a:rPr lang="en-US" sz="1700" dirty="0" smtClean="0"/>
              <a:t>, </a:t>
            </a:r>
            <a:r>
              <a:rPr lang="id-ID" sz="1700" dirty="0" smtClean="0"/>
              <a:t>Bujur</a:t>
            </a:r>
            <a:r>
              <a:rPr lang="en-US" sz="1700" dirty="0" smtClean="0"/>
              <a:t>: </a:t>
            </a:r>
            <a:r>
              <a:rPr lang="en-US" sz="1700" b="1" dirty="0" smtClean="0"/>
              <a:t>10</a:t>
            </a:r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Soroti </a:t>
            </a:r>
            <a:r>
              <a:rPr lang="en-US" sz="1700" dirty="0" err="1" smtClean="0"/>
              <a:t>Provin</a:t>
            </a:r>
            <a:r>
              <a:rPr lang="id-ID" sz="1700" dirty="0" smtClean="0"/>
              <a:t>si </a:t>
            </a:r>
            <a:r>
              <a:rPr lang="id-ID" sz="1700" b="1" dirty="0" smtClean="0"/>
              <a:t>Utara</a:t>
            </a:r>
            <a:endParaRPr lang="en-US" sz="1700" dirty="0" smtClean="0"/>
          </a:p>
          <a:p>
            <a:pPr marL="512064" indent="-365760">
              <a:spcAft>
                <a:spcPts val="6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en-US" sz="1700" b="1" dirty="0" smtClean="0"/>
              <a:t>S</a:t>
            </a:r>
            <a:r>
              <a:rPr lang="id-ID" sz="1700" b="1" dirty="0" smtClean="0"/>
              <a:t>impan</a:t>
            </a:r>
            <a:r>
              <a:rPr lang="en-US" sz="1700" dirty="0" smtClean="0"/>
              <a:t> </a:t>
            </a:r>
          </a:p>
          <a:p>
            <a:pPr indent="-502920">
              <a:spcAft>
                <a:spcPts val="300"/>
              </a:spcAft>
            </a:pPr>
            <a:r>
              <a:rPr lang="id-ID" sz="1700" dirty="0" smtClean="0"/>
              <a:t>Ulangi langkah</a:t>
            </a:r>
            <a:r>
              <a:rPr lang="en-US" sz="1700" dirty="0" smtClean="0"/>
              <a:t> 4-8 </a:t>
            </a:r>
            <a:r>
              <a:rPr lang="id-ID" sz="1700" dirty="0" smtClean="0"/>
              <a:t>untuk menambahkan dua </a:t>
            </a:r>
            <a:r>
              <a:rPr lang="en-US" sz="1700" dirty="0" err="1" smtClean="0"/>
              <a:t>kabupaten</a:t>
            </a:r>
            <a:r>
              <a:rPr lang="en-US" sz="1700" dirty="0" smtClean="0"/>
              <a:t> </a:t>
            </a:r>
            <a:r>
              <a:rPr lang="id-ID" sz="1700" dirty="0" smtClean="0"/>
              <a:t>berikut</a:t>
            </a:r>
            <a:r>
              <a:rPr lang="en-US" sz="1700" dirty="0" smtClean="0"/>
              <a:t>:</a:t>
            </a:r>
          </a:p>
          <a:p>
            <a:pPr marL="923544" lvl="1" indent="-365760">
              <a:spcAft>
                <a:spcPts val="300"/>
              </a:spcAft>
            </a:pPr>
            <a:r>
              <a:rPr lang="en-US" sz="1500" b="1" dirty="0" err="1" smtClean="0"/>
              <a:t>Kora</a:t>
            </a:r>
            <a:r>
              <a:rPr lang="en-US" sz="1500" b="1" dirty="0" smtClean="0"/>
              <a:t> S</a:t>
            </a:r>
            <a:r>
              <a:rPr lang="id-ID" sz="1500" b="1" dirty="0" smtClean="0"/>
              <a:t>elatan</a:t>
            </a:r>
            <a:r>
              <a:rPr lang="en-US" sz="1500" dirty="0" smtClean="0"/>
              <a:t>, L</a:t>
            </a:r>
            <a:r>
              <a:rPr lang="id-ID" sz="1500" dirty="0" smtClean="0"/>
              <a:t>intang</a:t>
            </a:r>
            <a:r>
              <a:rPr lang="en-US" sz="1500" dirty="0" smtClean="0"/>
              <a:t>: </a:t>
            </a:r>
            <a:r>
              <a:rPr lang="en-US" sz="1500" b="1" dirty="0" smtClean="0"/>
              <a:t>5.1</a:t>
            </a:r>
            <a:r>
              <a:rPr lang="en-US" sz="1500" dirty="0" smtClean="0"/>
              <a:t>, </a:t>
            </a:r>
            <a:r>
              <a:rPr lang="id-ID" sz="1500" dirty="0" smtClean="0"/>
              <a:t>Bujur</a:t>
            </a:r>
            <a:r>
              <a:rPr lang="en-US" sz="1500" dirty="0" smtClean="0"/>
              <a:t>: </a:t>
            </a:r>
            <a:r>
              <a:rPr lang="en-US" sz="1500" b="1" dirty="0" smtClean="0"/>
              <a:t>10.5</a:t>
            </a:r>
          </a:p>
          <a:p>
            <a:pPr marL="923544" lvl="1" indent="-365760">
              <a:spcAft>
                <a:spcPts val="600"/>
              </a:spcAft>
            </a:pPr>
            <a:r>
              <a:rPr lang="en-US" sz="1500" b="1" dirty="0" err="1" smtClean="0"/>
              <a:t>Kora</a:t>
            </a:r>
            <a:r>
              <a:rPr lang="en-US" sz="1500" b="1" dirty="0" smtClean="0"/>
              <a:t> </a:t>
            </a:r>
            <a:r>
              <a:rPr lang="id-ID" sz="1500" b="1" dirty="0" smtClean="0"/>
              <a:t>Barat</a:t>
            </a:r>
            <a:r>
              <a:rPr lang="en-US" sz="1500" dirty="0" smtClean="0"/>
              <a:t>, L</a:t>
            </a:r>
            <a:r>
              <a:rPr lang="id-ID" sz="1500" dirty="0" smtClean="0"/>
              <a:t>intang</a:t>
            </a:r>
            <a:r>
              <a:rPr lang="en-US" sz="1500" dirty="0" smtClean="0"/>
              <a:t>: </a:t>
            </a:r>
            <a:r>
              <a:rPr lang="en-US" sz="1500" b="1" dirty="0" smtClean="0"/>
              <a:t>5.8</a:t>
            </a:r>
            <a:r>
              <a:rPr lang="en-US" sz="1500" dirty="0" smtClean="0"/>
              <a:t>, </a:t>
            </a:r>
            <a:r>
              <a:rPr lang="id-ID" sz="1500" dirty="0" smtClean="0"/>
              <a:t>Bujur</a:t>
            </a:r>
            <a:r>
              <a:rPr lang="en-US" sz="1500" dirty="0" smtClean="0"/>
              <a:t>: </a:t>
            </a:r>
            <a:r>
              <a:rPr lang="en-US" sz="1500" b="1" dirty="0" smtClean="0"/>
              <a:t>11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047328"/>
            <a:ext cx="7696200" cy="5334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r>
              <a:rPr lang="en-US" sz="1700" dirty="0" smtClean="0"/>
              <a:t>A</a:t>
            </a:r>
            <a:r>
              <a:rPr lang="id-ID" sz="1700" dirty="0" smtClean="0"/>
              <a:t>lokasikan </a:t>
            </a:r>
            <a:r>
              <a:rPr lang="en-US" sz="1700" b="1" dirty="0" smtClean="0"/>
              <a:t>Per</a:t>
            </a:r>
            <a:r>
              <a:rPr lang="id-ID" sz="1700" b="1" dirty="0" smtClean="0"/>
              <a:t>sentase populasi</a:t>
            </a:r>
            <a:r>
              <a:rPr lang="en-US" sz="1700" dirty="0" smtClean="0"/>
              <a:t>: </a:t>
            </a:r>
          </a:p>
          <a:p>
            <a:pPr lvl="1">
              <a:spcAft>
                <a:spcPts val="300"/>
              </a:spcAft>
            </a:pPr>
            <a:r>
              <a:rPr lang="en-US" sz="1500" dirty="0" err="1" smtClean="0"/>
              <a:t>Kora</a:t>
            </a:r>
            <a:r>
              <a:rPr lang="en-US" sz="1500" dirty="0" smtClean="0"/>
              <a:t> </a:t>
            </a:r>
            <a:r>
              <a:rPr lang="id-ID" sz="1500" dirty="0" smtClean="0"/>
              <a:t>Timur</a:t>
            </a:r>
            <a:r>
              <a:rPr lang="en-US" sz="1500" dirty="0" smtClean="0"/>
              <a:t>: </a:t>
            </a:r>
            <a:r>
              <a:rPr lang="en-US" sz="1500" b="1" dirty="0" smtClean="0"/>
              <a:t>20</a:t>
            </a:r>
          </a:p>
          <a:p>
            <a:pPr lvl="1">
              <a:spcAft>
                <a:spcPts val="300"/>
              </a:spcAft>
            </a:pPr>
            <a:r>
              <a:rPr lang="en-US" sz="1500" dirty="0" err="1" smtClean="0"/>
              <a:t>Kora</a:t>
            </a:r>
            <a:r>
              <a:rPr lang="en-US" sz="1500" dirty="0" smtClean="0"/>
              <a:t> S</a:t>
            </a:r>
            <a:r>
              <a:rPr lang="id-ID" sz="1500" dirty="0" smtClean="0"/>
              <a:t>elatan</a:t>
            </a:r>
            <a:r>
              <a:rPr lang="en-US" sz="1500" dirty="0" smtClean="0"/>
              <a:t>:</a:t>
            </a:r>
            <a:r>
              <a:rPr lang="en-US" sz="1500" b="1" dirty="0" smtClean="0"/>
              <a:t> 30</a:t>
            </a:r>
          </a:p>
          <a:p>
            <a:pPr lvl="1">
              <a:spcAft>
                <a:spcPts val="1400"/>
              </a:spcAft>
            </a:pPr>
            <a:r>
              <a:rPr lang="en-US" sz="1500" dirty="0" err="1" smtClean="0"/>
              <a:t>Kora</a:t>
            </a:r>
            <a:r>
              <a:rPr lang="en-US" sz="1500" dirty="0" smtClean="0"/>
              <a:t> </a:t>
            </a:r>
            <a:r>
              <a:rPr lang="id-ID" sz="1500" dirty="0" smtClean="0"/>
              <a:t>Barat</a:t>
            </a:r>
            <a:r>
              <a:rPr lang="en-US" sz="1500" dirty="0" smtClean="0"/>
              <a:t>: </a:t>
            </a:r>
            <a:r>
              <a:rPr lang="en-US" sz="1500" b="1" dirty="0" smtClean="0"/>
              <a:t>50</a:t>
            </a:r>
          </a:p>
          <a:p>
            <a:pPr>
              <a:spcAft>
                <a:spcPts val="1400"/>
              </a:spcAft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dirty="0" smtClean="0"/>
          </a:p>
          <a:p>
            <a:pPr>
              <a:spcAft>
                <a:spcPts val="1400"/>
              </a:spcAft>
              <a:buAutoNum type="arabicPeriod" startAt="11"/>
            </a:pPr>
            <a:r>
              <a:rPr lang="id-ID" sz="1700" dirty="0" smtClean="0"/>
              <a:t>Pindahkan </a:t>
            </a:r>
            <a:r>
              <a:rPr lang="en-US" sz="1700" dirty="0" err="1" smtClean="0"/>
              <a:t>Bndwil</a:t>
            </a:r>
            <a:r>
              <a:rPr lang="en-US" sz="1700" dirty="0" smtClean="0"/>
              <a:t> </a:t>
            </a:r>
            <a:r>
              <a:rPr lang="id-ID" sz="1700" dirty="0" smtClean="0"/>
              <a:t>ke Kora Timur dan klik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>
              <a:spcAft>
                <a:spcPts val="1400"/>
              </a:spcAft>
              <a:buAutoNum type="arabicPeriod" startAt="11"/>
            </a:pPr>
            <a:r>
              <a:rPr lang="id-ID" sz="1700" dirty="0" smtClean="0"/>
              <a:t>Pindahkan </a:t>
            </a:r>
            <a:r>
              <a:rPr lang="en-US" sz="1700" dirty="0" err="1" smtClean="0"/>
              <a:t>Dibellasca</a:t>
            </a:r>
            <a:r>
              <a:rPr lang="en-US" sz="1700" dirty="0" smtClean="0"/>
              <a:t> </a:t>
            </a:r>
            <a:r>
              <a:rPr lang="id-ID" sz="1700" dirty="0" smtClean="0"/>
              <a:t>ke </a:t>
            </a:r>
            <a:r>
              <a:rPr lang="en-US" sz="1700" dirty="0" err="1" smtClean="0"/>
              <a:t>Kora</a:t>
            </a:r>
            <a:r>
              <a:rPr lang="en-US" sz="1700" dirty="0" smtClean="0"/>
              <a:t> S</a:t>
            </a:r>
            <a:r>
              <a:rPr lang="id-ID" sz="1700" dirty="0" smtClean="0"/>
              <a:t>elatan dan klik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>
              <a:spcAft>
                <a:spcPts val="1400"/>
              </a:spcAft>
              <a:buAutoNum type="arabicPeriod" startAt="11"/>
            </a:pPr>
            <a:r>
              <a:rPr lang="id-ID" sz="1700" dirty="0" smtClean="0"/>
              <a:t>Klik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>
              <a:spcAft>
                <a:spcPts val="1400"/>
              </a:spcAft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 </a:t>
            </a:r>
            <a:r>
              <a:rPr lang="id-ID" sz="1700" dirty="0" smtClean="0"/>
              <a:t>untuk meninjau setiap jenis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3081320" cy="345395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distrik</a:t>
            </a:r>
            <a:r>
              <a:rPr lang="en-US" dirty="0" smtClean="0"/>
              <a:t> </a:t>
            </a:r>
          </a:p>
          <a:p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Anda dapat menggabungkan sejumlah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 pada tingkat yang sama ke dalam satu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 baru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7058664" cy="516255"/>
          </a:xfrm>
        </p:spPr>
        <p:txBody>
          <a:bodyPr/>
          <a:lstStyle/>
          <a:p>
            <a:pPr algn="l"/>
            <a:r>
              <a:rPr lang="en-US" dirty="0" smtClean="0"/>
              <a:t>Me</a:t>
            </a:r>
            <a:r>
              <a:rPr lang="id-ID" dirty="0" smtClean="0"/>
              <a:t>nggabungkan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endParaRPr lang="en-US" dirty="0"/>
          </a:p>
        </p:txBody>
      </p:sp>
      <p:pic>
        <p:nvPicPr>
          <p:cNvPr id="3" name="Picture 2" descr="1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4129" r="2579" b="6687"/>
          <a:stretch/>
        </p:blipFill>
        <p:spPr>
          <a:xfrm>
            <a:off x="3851920" y="2708920"/>
            <a:ext cx="4608512" cy="32892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4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Menggabungkan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9592" y="1295400"/>
            <a:ext cx="7558608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Unit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daerah</a:t>
            </a:r>
            <a:r>
              <a:rPr lang="en-US" sz="1700" b="1" dirty="0" smtClean="0"/>
              <a:t> </a:t>
            </a:r>
            <a:r>
              <a:rPr lang="id-ID" sz="1700" b="1" dirty="0" smtClean="0"/>
              <a:t> administratif</a:t>
            </a:r>
            <a:r>
              <a:rPr lang="en-US" sz="1700" b="1" dirty="0" smtClean="0"/>
              <a:t> -&gt; </a:t>
            </a:r>
            <a:r>
              <a:rPr lang="id-ID" sz="1700" b="1" dirty="0" smtClean="0"/>
              <a:t>Gabungkan unit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daerah</a:t>
            </a:r>
            <a:r>
              <a:rPr lang="en-US" sz="1700" b="1" dirty="0" smtClean="0"/>
              <a:t> </a:t>
            </a:r>
            <a:r>
              <a:rPr lang="id-ID" sz="1700" b="1" dirty="0" smtClean="0"/>
              <a:t> administratif</a:t>
            </a:r>
            <a:r>
              <a:rPr lang="en-US" sz="1700" b="1" dirty="0" smtClean="0"/>
              <a:t> </a:t>
            </a:r>
            <a:r>
              <a:rPr lang="id-ID" sz="1700" dirty="0" smtClean="0"/>
              <a:t>dari Menu Utama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Back up data dasar Anda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 tahun kalender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Tingkat implementasi</a:t>
            </a:r>
            <a:r>
              <a:rPr lang="en-US" sz="1700" dirty="0" smtClean="0"/>
              <a:t>: </a:t>
            </a:r>
            <a:r>
              <a:rPr lang="en-US" sz="1700" b="1" dirty="0" err="1" smtClean="0"/>
              <a:t>Kabupaten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 distrik </a:t>
            </a:r>
            <a:r>
              <a:rPr lang="en-US" sz="1700" b="1" dirty="0" err="1" smtClean="0"/>
              <a:t>Lusson</a:t>
            </a:r>
            <a:r>
              <a:rPr lang="en-US" sz="1700" b="1" dirty="0" smtClean="0"/>
              <a:t> </a:t>
            </a:r>
            <a:r>
              <a:rPr lang="id-ID" sz="1700" dirty="0" smtClean="0"/>
              <a:t>dan</a:t>
            </a:r>
            <a:r>
              <a:rPr lang="en-US" sz="1700" dirty="0" smtClean="0"/>
              <a:t> </a:t>
            </a:r>
            <a:r>
              <a:rPr lang="en-US" sz="1700" b="1" dirty="0" err="1" smtClean="0"/>
              <a:t>Michen</a:t>
            </a:r>
            <a:r>
              <a:rPr lang="en-US" sz="1700" b="1" dirty="0" smtClean="0"/>
              <a:t> </a:t>
            </a:r>
            <a:r>
              <a:rPr lang="id-ID" sz="1700" dirty="0" smtClean="0"/>
              <a:t>untuk digabungkan</a:t>
            </a:r>
            <a:r>
              <a:rPr lang="en-US" sz="1700" dirty="0" smtClean="0"/>
              <a:t>.</a:t>
            </a:r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en-US" sz="1700" dirty="0" smtClean="0"/>
              <a:t>Nam</a:t>
            </a:r>
            <a:r>
              <a:rPr lang="id-ID" sz="1700" dirty="0" smtClean="0"/>
              <a:t>a</a:t>
            </a:r>
            <a:r>
              <a:rPr lang="en-US" sz="1700" dirty="0" smtClean="0"/>
              <a:t>: </a:t>
            </a:r>
            <a:r>
              <a:rPr lang="en-US" sz="1700" b="1" dirty="0" smtClean="0"/>
              <a:t>Luchen</a:t>
            </a:r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Soroti Provinsi </a:t>
            </a:r>
            <a:r>
              <a:rPr lang="id-ID" sz="1700" b="1" dirty="0" smtClean="0"/>
              <a:t>Utara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6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 </a:t>
            </a:r>
            <a:r>
              <a:rPr lang="id-ID" sz="1700" dirty="0" smtClean="0"/>
              <a:t>untuk meninjau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3081320" cy="566309"/>
          </a:xfrm>
        </p:spPr>
        <p:txBody>
          <a:bodyPr/>
          <a:lstStyle/>
          <a:p>
            <a:r>
              <a:rPr lang="id-ID" dirty="0" smtClean="0"/>
              <a:t>pembuatan ulang garis batas distrik </a:t>
            </a:r>
          </a:p>
          <a:p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95325"/>
            <a:ext cx="7846640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Anda dapat memisahkan</a:t>
            </a:r>
            <a:r>
              <a:rPr lang="en-US" dirty="0" smtClean="0"/>
              <a:t> </a:t>
            </a:r>
            <a:r>
              <a:rPr lang="en-US" dirty="0" err="1" smtClean="0"/>
              <a:t>lebioh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id-ID" dirty="0" smtClean="0"/>
              <a:t>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 untuk membuat satu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 baru </a:t>
            </a:r>
            <a:r>
              <a:rPr lang="en-US" dirty="0" smtClean="0"/>
              <a:t>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pemecahan-pemecahan</a:t>
            </a:r>
            <a:r>
              <a:rPr lang="en-US" dirty="0" smtClean="0"/>
              <a:t> </a:t>
            </a:r>
            <a:r>
              <a:rPr lang="id-ID" dirty="0" smtClean="0"/>
              <a:t>unit</a:t>
            </a:r>
            <a:r>
              <a:rPr lang="en-US" dirty="0" smtClean="0"/>
              <a:t>-unit </a:t>
            </a:r>
            <a:r>
              <a:rPr lang="en-US" dirty="0" err="1" smtClean="0"/>
              <a:t>daerah</a:t>
            </a:r>
            <a:r>
              <a:rPr lang="id-ID" dirty="0" smtClean="0"/>
              <a:t> asli.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5859759" cy="827658"/>
          </a:xfrm>
        </p:spPr>
        <p:txBody>
          <a:bodyPr>
            <a:noAutofit/>
          </a:bodyPr>
          <a:lstStyle/>
          <a:p>
            <a:pPr algn="l"/>
            <a:r>
              <a:rPr lang="id-ID" dirty="0" smtClean="0"/>
              <a:t>Memisahkan dan menggabungkan </a:t>
            </a:r>
            <a:br>
              <a:rPr lang="id-ID" dirty="0" smtClean="0"/>
            </a:br>
            <a:r>
              <a:rPr lang="id-ID" dirty="0" smtClean="0"/>
              <a:t>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administratif</a:t>
            </a:r>
            <a:endParaRPr lang="en-US" dirty="0"/>
          </a:p>
        </p:txBody>
      </p:sp>
      <p:pic>
        <p:nvPicPr>
          <p:cNvPr id="3" name="Picture 2" descr="10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3966" r="2452" b="5878"/>
          <a:stretch/>
        </p:blipFill>
        <p:spPr>
          <a:xfrm>
            <a:off x="3851920" y="2916560"/>
            <a:ext cx="4608512" cy="332075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6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Memisahkan dan menggabungkan unit administratif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96752"/>
            <a:ext cx="7696200" cy="4953000"/>
          </a:xfrm>
        </p:spPr>
        <p:txBody>
          <a:bodyPr>
            <a:noAutofit/>
          </a:bodyPr>
          <a:lstStyle/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Unit administratif</a:t>
            </a:r>
            <a:r>
              <a:rPr lang="en-US" sz="1700" b="1" dirty="0" smtClean="0"/>
              <a:t> -&gt; </a:t>
            </a:r>
            <a:r>
              <a:rPr lang="id-ID" sz="1700" b="1" dirty="0" smtClean="0"/>
              <a:t>pisah dan gabungkan unit administratif</a:t>
            </a:r>
            <a:r>
              <a:rPr lang="en-US" sz="1700" b="1" dirty="0" smtClean="0"/>
              <a:t> </a:t>
            </a:r>
            <a:r>
              <a:rPr lang="id-ID" sz="1700" dirty="0" smtClean="0"/>
              <a:t>dari Menu Utama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Back up data dasar Anda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Tingkat implementasi</a:t>
            </a:r>
            <a:r>
              <a:rPr lang="en-US" sz="1700" dirty="0" smtClean="0"/>
              <a:t>: </a:t>
            </a:r>
            <a:r>
              <a:rPr lang="en-US" sz="1700" b="1" dirty="0" err="1" smtClean="0"/>
              <a:t>Kabupaten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 distrik </a:t>
            </a:r>
            <a:r>
              <a:rPr lang="en-US" sz="1700" b="1" dirty="0" smtClean="0"/>
              <a:t>Nursed </a:t>
            </a:r>
            <a:r>
              <a:rPr lang="id-ID" sz="1700" dirty="0" smtClean="0"/>
              <a:t>dan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Opafuril</a:t>
            </a:r>
            <a:r>
              <a:rPr lang="en-US" sz="1700" b="1" dirty="0" smtClean="0"/>
              <a:t> </a:t>
            </a:r>
            <a:r>
              <a:rPr lang="id-ID" sz="1700" dirty="0" smtClean="0"/>
              <a:t>untuk dipisah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en-US" sz="1700" dirty="0" smtClean="0"/>
              <a:t>Nam</a:t>
            </a:r>
            <a:r>
              <a:rPr lang="id-ID" sz="1700" dirty="0" smtClean="0"/>
              <a:t>a</a:t>
            </a:r>
            <a:r>
              <a:rPr lang="en-US" sz="1700" dirty="0" smtClean="0"/>
              <a:t>:  </a:t>
            </a:r>
            <a:r>
              <a:rPr lang="en-US" sz="1700" b="1" dirty="0" smtClean="0"/>
              <a:t>Nurfuril</a:t>
            </a:r>
          </a:p>
          <a:p>
            <a:pPr marL="365760" indent="-365760">
              <a:spcAft>
                <a:spcPts val="600"/>
              </a:spcAft>
            </a:pPr>
            <a:r>
              <a:rPr lang="id-ID" sz="1700" dirty="0" smtClean="0"/>
              <a:t>Soroti Provinsi </a:t>
            </a:r>
            <a:r>
              <a:rPr lang="id-ID" sz="1700" b="1" dirty="0" smtClean="0"/>
              <a:t>Utara</a:t>
            </a:r>
            <a:endParaRPr lang="en-US" sz="1700" dirty="0" smtClean="0"/>
          </a:p>
          <a:p>
            <a:pPr marL="365760" indent="-365760">
              <a:spcAft>
                <a:spcPts val="600"/>
              </a:spcAft>
            </a:pPr>
            <a:r>
              <a:rPr lang="id-ID" sz="1700" dirty="0" smtClean="0"/>
              <a:t>Kli</a:t>
            </a:r>
            <a:r>
              <a:rPr lang="en-US" sz="1700" dirty="0" smtClean="0"/>
              <a:t>k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300"/>
              </a:spcAft>
            </a:pPr>
            <a:r>
              <a:rPr lang="id-ID" sz="1700" dirty="0" smtClean="0"/>
              <a:t>Masukkan Persentase Populasi</a:t>
            </a:r>
            <a:r>
              <a:rPr lang="en-US" sz="1700" dirty="0" smtClean="0"/>
              <a:t>:</a:t>
            </a:r>
          </a:p>
          <a:p>
            <a:pPr marL="649224" lvl="1" indent="-274320">
              <a:spcAft>
                <a:spcPts val="300"/>
              </a:spcAft>
            </a:pPr>
            <a:r>
              <a:rPr lang="en-US" sz="1500" dirty="0" smtClean="0"/>
              <a:t>Nursed: </a:t>
            </a:r>
            <a:r>
              <a:rPr lang="en-US" sz="1500" b="1" dirty="0" smtClean="0"/>
              <a:t>40</a:t>
            </a:r>
          </a:p>
          <a:p>
            <a:pPr marL="649224" lvl="1" indent="-274320">
              <a:spcAft>
                <a:spcPts val="900"/>
              </a:spcAft>
            </a:pPr>
            <a:r>
              <a:rPr lang="en-US" sz="1500" dirty="0" smtClean="0"/>
              <a:t>Opafuril: </a:t>
            </a:r>
            <a:r>
              <a:rPr lang="en-US" sz="1500" b="1" dirty="0" smtClean="0"/>
              <a:t>20</a:t>
            </a:r>
          </a:p>
          <a:p>
            <a:pPr marL="365760" indent="-365760">
              <a:spcAft>
                <a:spcPts val="600"/>
              </a:spcAft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8248" y="1047328"/>
            <a:ext cx="7696200" cy="5334000"/>
          </a:xfrm>
        </p:spPr>
        <p:txBody>
          <a:bodyPr>
            <a:normAutofit/>
          </a:bodyPr>
          <a:lstStyle/>
          <a:p>
            <a:pPr>
              <a:buSzPct val="100000"/>
              <a:buFont typeface="+mj-lt"/>
              <a:buAutoNum type="arabicPeriod" startAt="11"/>
            </a:pPr>
            <a:r>
              <a:rPr lang="id-ID" sz="1700" dirty="0" smtClean="0"/>
              <a:t>Pindahkan desa berikut dari </a:t>
            </a:r>
            <a:r>
              <a:rPr lang="en-US" sz="1700" dirty="0" smtClean="0"/>
              <a:t>Nursed </a:t>
            </a:r>
            <a:r>
              <a:rPr lang="id-ID" sz="1700" dirty="0" smtClean="0"/>
              <a:t>ke</a:t>
            </a:r>
            <a:r>
              <a:rPr lang="en-US" sz="1700" dirty="0" smtClean="0"/>
              <a:t> </a:t>
            </a:r>
            <a:r>
              <a:rPr lang="en-US" sz="1700" dirty="0" err="1"/>
              <a:t>Nurfuril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Cale</a:t>
            </a:r>
            <a:r>
              <a:rPr lang="en-US" sz="1700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sz="1700" dirty="0" err="1"/>
              <a:t>Duraglia</a:t>
            </a:r>
            <a:r>
              <a:rPr lang="en-US" sz="1700" dirty="0"/>
              <a:t> </a:t>
            </a:r>
          </a:p>
          <a:p>
            <a:pPr>
              <a:spcAft>
                <a:spcPts val="1200"/>
              </a:spcAft>
              <a:buSzPct val="100000"/>
              <a:buFont typeface="+mj-lt"/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/>
          </a:p>
          <a:p>
            <a:pPr>
              <a:buSzPct val="100000"/>
              <a:buFont typeface="+mj-lt"/>
              <a:buAutoNum type="arabicPeriod" startAt="11"/>
            </a:pPr>
            <a:r>
              <a:rPr lang="id-ID" sz="1700" dirty="0" smtClean="0"/>
              <a:t>Pindahkan desa berikut dari </a:t>
            </a:r>
            <a:r>
              <a:rPr lang="en-US" sz="1700" dirty="0" err="1" smtClean="0"/>
              <a:t>Opafuril</a:t>
            </a:r>
            <a:r>
              <a:rPr lang="en-US" sz="1700" dirty="0" smtClean="0"/>
              <a:t> </a:t>
            </a:r>
            <a:r>
              <a:rPr lang="id-ID" sz="1700" dirty="0" smtClean="0"/>
              <a:t>ke</a:t>
            </a:r>
            <a:r>
              <a:rPr lang="en-US" sz="1700" dirty="0" smtClean="0"/>
              <a:t> </a:t>
            </a:r>
            <a:r>
              <a:rPr lang="en-US" sz="1700" dirty="0" err="1"/>
              <a:t>Nurfuril</a:t>
            </a:r>
            <a:r>
              <a:rPr lang="en-US" sz="1700" dirty="0"/>
              <a:t> </a:t>
            </a:r>
          </a:p>
          <a:p>
            <a:pPr lvl="1"/>
            <a:r>
              <a:rPr lang="en-US" sz="1700" b="1" dirty="0" err="1"/>
              <a:t>Kutomala</a:t>
            </a:r>
            <a:endParaRPr lang="en-US" sz="1700" b="1" dirty="0"/>
          </a:p>
          <a:p>
            <a:pPr lvl="1">
              <a:spcAft>
                <a:spcPts val="1200"/>
              </a:spcAft>
            </a:pPr>
            <a:r>
              <a:rPr lang="en-US" sz="1700" b="1" dirty="0" err="1"/>
              <a:t>Nyereli</a:t>
            </a:r>
            <a:endParaRPr lang="en-US" sz="1700" b="1" dirty="0"/>
          </a:p>
          <a:p>
            <a:pPr>
              <a:spcAft>
                <a:spcPts val="1200"/>
              </a:spcAft>
              <a:buSzPct val="100000"/>
              <a:buFont typeface="+mj-lt"/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/>
          </a:p>
          <a:p>
            <a:pPr>
              <a:spcAft>
                <a:spcPts val="1200"/>
              </a:spcAft>
              <a:buSzPct val="100000"/>
              <a:buFont typeface="+mj-lt"/>
              <a:buAutoNum type="arabicPeriod" startAt="11"/>
            </a:pPr>
            <a:r>
              <a:rPr lang="id-ID" sz="1700" dirty="0" smtClean="0"/>
              <a:t>Tinjau dan konfirmasi</a:t>
            </a:r>
            <a:r>
              <a:rPr lang="en-US" sz="1700" dirty="0" smtClean="0"/>
              <a:t>.</a:t>
            </a:r>
            <a:endParaRPr lang="en-US" sz="1700" dirty="0"/>
          </a:p>
          <a:p>
            <a:pPr>
              <a:spcAft>
                <a:spcPts val="1200"/>
              </a:spcAft>
              <a:buSzPct val="100000"/>
              <a:buFont typeface="+mj-lt"/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/>
          </a:p>
          <a:p>
            <a:pPr>
              <a:spcAft>
                <a:spcPts val="600"/>
              </a:spcAft>
              <a:buSzPct val="100000"/>
              <a:buFont typeface="+mj-lt"/>
              <a:buAutoNum type="arabicPeriod" startAt="11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 </a:t>
            </a:r>
            <a:r>
              <a:rPr lang="id-ID" sz="1700" dirty="0" smtClean="0"/>
              <a:t>untuk meninjau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255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Laporan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846640" cy="1447800"/>
          </a:xfrm>
        </p:spPr>
        <p:txBody>
          <a:bodyPr/>
          <a:lstStyle/>
          <a:p>
            <a:r>
              <a:rPr lang="id-ID" dirty="0" smtClean="0"/>
              <a:t>Data Dasar NTD Terpadu  </a:t>
            </a:r>
            <a:r>
              <a:rPr lang="id-ID" dirty="0" smtClean="0"/>
              <a:t>dapat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id-ID" dirty="0" smtClean="0"/>
              <a:t>berbagai laporan untuk membantu Anda menganalisis program, 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id-ID" dirty="0" smtClean="0"/>
              <a:t>berbagi data, dan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733669" cy="307777"/>
          </a:xfrm>
        </p:spPr>
        <p:txBody>
          <a:bodyPr rIns="0"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3742184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200" dirty="0" smtClean="0">
                <a:ea typeface="MS PGothic" charset="0"/>
              </a:rPr>
              <a:t>Informasi distribusi penyakit NTD </a:t>
            </a:r>
            <a:r>
              <a:rPr lang="en-US" sz="2200" dirty="0" err="1" smtClean="0">
                <a:ea typeface="MS PGothic" charset="0"/>
              </a:rPr>
              <a:t>harus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dicatat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untuk</a:t>
            </a:r>
            <a:r>
              <a:rPr lang="id-ID" sz="2200" dirty="0" smtClean="0">
                <a:ea typeface="MS PGothic" charset="0"/>
              </a:rPr>
              <a:t> setiap tahun</a:t>
            </a:r>
            <a:r>
              <a:rPr lang="en-US" sz="2200" dirty="0" smtClean="0">
                <a:ea typeface="MS PGothic" charset="0"/>
              </a:rPr>
              <a:t>.</a:t>
            </a:r>
            <a:endParaRPr lang="en-US" sz="22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3411487" cy="516255"/>
          </a:xfrm>
        </p:spPr>
        <p:txBody>
          <a:bodyPr/>
          <a:lstStyle/>
          <a:p>
            <a:r>
              <a:rPr lang="id-ID" dirty="0" smtClean="0"/>
              <a:t>Distribusi Penyakit</a:t>
            </a:r>
            <a:endParaRPr lang="en-US" dirty="0"/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2667" r="2878" b="13185"/>
          <a:stretch/>
        </p:blipFill>
        <p:spPr>
          <a:xfrm>
            <a:off x="4149275" y="1988840"/>
            <a:ext cx="4455173" cy="41146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58744" cy="4525963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Data Dasar NTD Terpadu </a:t>
            </a:r>
            <a:r>
              <a:rPr lang="id-ID" sz="2200" dirty="0" smtClean="0"/>
              <a:t>memberikan tiga jenis fungsi laporan</a:t>
            </a:r>
            <a:r>
              <a:rPr lang="en-US" sz="2200" dirty="0" smtClean="0"/>
              <a:t>: </a:t>
            </a:r>
            <a:endParaRPr lang="en-US" sz="2200" dirty="0"/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Pembuat laporan sesuai permintaan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Laporan </a:t>
            </a:r>
            <a:r>
              <a:rPr lang="en-US" sz="2200" b="1" dirty="0" smtClean="0">
                <a:latin typeface="Segoe UI Semibold" pitchFamily="34" charset="0"/>
              </a:rPr>
              <a:t>WHO/</a:t>
            </a:r>
            <a:r>
              <a:rPr lang="id-ID" sz="2200" b="1" dirty="0" smtClean="0">
                <a:latin typeface="Segoe UI Semibold" pitchFamily="34" charset="0"/>
              </a:rPr>
              <a:t>Mitra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Laporan s</a:t>
            </a:r>
            <a:r>
              <a:rPr lang="en-US" sz="2200" b="1" dirty="0" err="1" smtClean="0">
                <a:latin typeface="Segoe UI Semibold" pitchFamily="34" charset="0"/>
              </a:rPr>
              <a:t>tandar</a:t>
            </a:r>
            <a:endParaRPr lang="en-US" sz="2200" b="1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1894299" cy="580787"/>
          </a:xfrm>
        </p:spPr>
        <p:txBody>
          <a:bodyPr/>
          <a:lstStyle/>
          <a:p>
            <a:r>
              <a:rPr lang="id-ID" dirty="0" smtClean="0"/>
              <a:t>Laporan</a:t>
            </a:r>
            <a:endParaRPr lang="en-US" dirty="0"/>
          </a:p>
        </p:txBody>
      </p:sp>
      <p:pic>
        <p:nvPicPr>
          <p:cNvPr id="4" name="Picture 3" descr="1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2667" r="67058" b="57037"/>
          <a:stretch/>
        </p:blipFill>
        <p:spPr>
          <a:xfrm>
            <a:off x="5076056" y="2852936"/>
            <a:ext cx="3168352" cy="329283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686445" cy="264688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Pembuat laporan sesuai permintaan adalah </a:t>
            </a:r>
            <a:r>
              <a:rPr lang="en-US" dirty="0" err="1" smtClean="0"/>
              <a:t>instrumen</a:t>
            </a:r>
            <a:r>
              <a:rPr lang="id-ID" dirty="0" smtClean="0"/>
              <a:t> yang fleksibel. Anda dapat menggunakannya untuk meninjau, menganalisis, dan melaporkan data pilihan Anda.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147792" cy="516255"/>
          </a:xfrm>
        </p:spPr>
        <p:txBody>
          <a:bodyPr/>
          <a:lstStyle/>
          <a:p>
            <a:pPr algn="l"/>
            <a:r>
              <a:rPr lang="id-ID" dirty="0" smtClean="0"/>
              <a:t>Pembuat laporan sesuai permintaan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0" y="4509120"/>
            <a:ext cx="3563888" cy="2077948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728" y="4725144"/>
            <a:ext cx="306214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</a:t>
            </a:r>
            <a:r>
              <a:rPr lang="en-US" b="1" dirty="0" err="1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cepat</a:t>
            </a:r>
            <a:r>
              <a:rPr lang="en-US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Gunakan pembuat laporan sesuai permintaan untuk membuat lembar kerja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Excel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yang dapat diunggah ke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instrumen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lain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1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3800" r="62830" b="57985"/>
          <a:stretch/>
        </p:blipFill>
        <p:spPr>
          <a:xfrm>
            <a:off x="4860032" y="2852936"/>
            <a:ext cx="2915920" cy="252984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7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Laporan Manajemen Morbiditas LF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6240" y="1165384"/>
            <a:ext cx="7696200" cy="4950296"/>
          </a:xfrm>
        </p:spPr>
        <p:txBody>
          <a:bodyPr>
            <a:noAutofit/>
          </a:bodyPr>
          <a:lstStyle/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Laporan</a:t>
            </a:r>
            <a:r>
              <a:rPr lang="en-US" sz="1700" b="1" dirty="0" smtClean="0"/>
              <a:t> -&gt; </a:t>
            </a:r>
            <a:r>
              <a:rPr lang="id-ID" sz="1700" b="1" dirty="0" smtClean="0"/>
              <a:t>Baru</a:t>
            </a:r>
            <a:r>
              <a:rPr lang="en-US" sz="1700" b="1" dirty="0" smtClean="0"/>
              <a:t> </a:t>
            </a:r>
            <a:r>
              <a:rPr lang="id-ID" sz="1700" dirty="0" smtClean="0"/>
              <a:t>dari </a:t>
            </a:r>
            <a:r>
              <a:rPr lang="en-US" sz="1700" dirty="0" smtClean="0"/>
              <a:t>Menu</a:t>
            </a:r>
            <a:r>
              <a:rPr lang="id-ID" sz="1700" dirty="0" smtClean="0"/>
              <a:t> Utama</a:t>
            </a:r>
            <a:endParaRPr lang="en-US" sz="1700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</a:t>
            </a:r>
            <a:r>
              <a:rPr lang="en-US" sz="1700" dirty="0" smtClean="0"/>
              <a:t>k </a:t>
            </a:r>
            <a:r>
              <a:rPr lang="id-ID" sz="1700" b="1" dirty="0" smtClean="0"/>
              <a:t>Laporan Baru Sesuai Permintaan</a:t>
            </a:r>
            <a:r>
              <a:rPr lang="en-US" sz="1700" b="1" dirty="0" smtClean="0"/>
              <a:t>…</a:t>
            </a:r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Kli</a:t>
            </a:r>
            <a:r>
              <a:rPr lang="en-US" sz="1700" dirty="0" smtClean="0"/>
              <a:t>k </a:t>
            </a:r>
            <a:r>
              <a:rPr lang="en-US" sz="1700" b="1" dirty="0" err="1" smtClean="0"/>
              <a:t>Interven</a:t>
            </a:r>
            <a:r>
              <a:rPr lang="id-ID" sz="1700" b="1" dirty="0" smtClean="0"/>
              <a:t>si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Gunakan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r>
              <a:rPr lang="en-US" sz="1700" dirty="0" smtClean="0"/>
              <a:t> </a:t>
            </a:r>
            <a:r>
              <a:rPr lang="id-ID" sz="1700" dirty="0" smtClean="0"/>
              <a:t>untuk memperluas opsi untuk laporan Manajemen </a:t>
            </a:r>
            <a:br>
              <a:rPr lang="id-ID" sz="1700" dirty="0" smtClean="0"/>
            </a:br>
            <a:r>
              <a:rPr lang="id-ID" sz="1700" dirty="0" smtClean="0"/>
              <a:t>Morbiditas </a:t>
            </a:r>
            <a:r>
              <a:rPr lang="en-US" sz="1700" dirty="0" smtClean="0"/>
              <a:t>LF</a:t>
            </a:r>
          </a:p>
          <a:p>
            <a:pPr marL="365760" indent="-365760"/>
            <a:r>
              <a:rPr lang="id-ID" sz="1700" dirty="0" smtClean="0"/>
              <a:t>Centang kotak untuk memilih</a:t>
            </a:r>
            <a:r>
              <a:rPr lang="en-US" sz="1700" dirty="0" smtClean="0"/>
              <a:t>:</a:t>
            </a:r>
          </a:p>
          <a:p>
            <a:pPr marL="731520" lvl="1" indent="-274320"/>
            <a:r>
              <a:rPr lang="en-US" sz="1500" b="1" dirty="0" smtClean="0">
                <a:latin typeface="Segoe UI Semibold" pitchFamily="34" charset="0"/>
              </a:rPr>
              <a:t># </a:t>
            </a:r>
            <a:r>
              <a:rPr lang="id-ID" sz="1500" b="1" dirty="0" smtClean="0">
                <a:latin typeface="Segoe UI Semibold" pitchFamily="34" charset="0"/>
              </a:rPr>
              <a:t>kasus hidrokel</a:t>
            </a:r>
            <a:endParaRPr lang="en-US" sz="1500" b="1" dirty="0" smtClean="0">
              <a:latin typeface="Segoe UI Semibold" pitchFamily="34" charset="0"/>
            </a:endParaRPr>
          </a:p>
          <a:p>
            <a:pPr marL="731520" lvl="1" indent="-274320"/>
            <a:r>
              <a:rPr lang="en-US" sz="1500" b="1" dirty="0" smtClean="0">
                <a:latin typeface="Segoe UI Semibold" pitchFamily="34" charset="0"/>
              </a:rPr>
              <a:t># </a:t>
            </a:r>
            <a:r>
              <a:rPr lang="id-ID" sz="1500" b="1" dirty="0" smtClean="0">
                <a:latin typeface="Segoe UI Semibold" pitchFamily="34" charset="0"/>
              </a:rPr>
              <a:t>kasus hidrokel diobati</a:t>
            </a:r>
            <a:endParaRPr lang="en-US" sz="1500" b="1" dirty="0" smtClean="0">
              <a:latin typeface="Segoe UI Semibold" pitchFamily="34" charset="0"/>
            </a:endParaRPr>
          </a:p>
          <a:p>
            <a:pPr marL="731520" lvl="1" indent="-274320"/>
            <a:r>
              <a:rPr lang="en-US" sz="1500" b="1" dirty="0" smtClean="0">
                <a:latin typeface="Segoe UI Semibold" pitchFamily="34" charset="0"/>
              </a:rPr>
              <a:t># </a:t>
            </a:r>
            <a:r>
              <a:rPr lang="id-ID" sz="1500" b="1" dirty="0" smtClean="0">
                <a:latin typeface="Segoe UI Semibold" pitchFamily="34" charset="0"/>
              </a:rPr>
              <a:t>pasien limfodema</a:t>
            </a:r>
            <a:endParaRPr lang="en-US" sz="1500" b="1" dirty="0" smtClean="0">
              <a:latin typeface="Segoe UI Semibold" pitchFamily="34" charset="0"/>
            </a:endParaRPr>
          </a:p>
          <a:p>
            <a:pPr marL="731520" lvl="1" indent="-274320">
              <a:spcAft>
                <a:spcPts val="900"/>
              </a:spcAft>
            </a:pPr>
            <a:r>
              <a:rPr lang="en-US" sz="1500" b="1" dirty="0" smtClean="0">
                <a:latin typeface="Segoe UI Semibold" pitchFamily="34" charset="0"/>
              </a:rPr>
              <a:t># </a:t>
            </a:r>
            <a:r>
              <a:rPr lang="id-ID" sz="1500" b="1" dirty="0" smtClean="0">
                <a:latin typeface="Segoe UI Semibold" pitchFamily="34" charset="0"/>
              </a:rPr>
              <a:t>pasien limfodema diobati</a:t>
            </a:r>
            <a:endParaRPr lang="en-US" sz="1500" b="1" dirty="0" smtClean="0">
              <a:latin typeface="Segoe UI Semibold" pitchFamily="34" charset="0"/>
            </a:endParaRPr>
          </a:p>
          <a:p>
            <a:pPr marL="365760" indent="-365760">
              <a:spcAft>
                <a:spcPts val="900"/>
              </a:spcAft>
              <a:buFont typeface="+mj-lt"/>
              <a:buAutoNum type="arabicPeriod"/>
            </a:pPr>
            <a:r>
              <a:rPr lang="id-ID" sz="1700" dirty="0" smtClean="0"/>
              <a:t>Kli</a:t>
            </a:r>
            <a:r>
              <a:rPr lang="en-US" sz="1700" dirty="0" smtClean="0"/>
              <a:t>k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365760" indent="-365760">
              <a:spcAft>
                <a:spcPts val="900"/>
              </a:spcAft>
            </a:pPr>
            <a:r>
              <a:rPr lang="id-ID" sz="1700" dirty="0" smtClean="0"/>
              <a:t>Tanggal</a:t>
            </a:r>
            <a:r>
              <a:rPr lang="en-US" sz="1700" dirty="0" smtClean="0"/>
              <a:t>:</a:t>
            </a:r>
            <a:r>
              <a:rPr lang="en-US" sz="1700" b="1" dirty="0" smtClean="0"/>
              <a:t> </a:t>
            </a:r>
            <a:r>
              <a:rPr lang="id-ID" sz="1700" b="1" dirty="0" smtClean="0"/>
              <a:t>1 </a:t>
            </a:r>
            <a:r>
              <a:rPr lang="en-US" sz="1700" b="1" dirty="0" smtClean="0"/>
              <a:t>Jan 2014 –</a:t>
            </a:r>
            <a:r>
              <a:rPr lang="id-ID" sz="1700" b="1" dirty="0" smtClean="0"/>
              <a:t> </a:t>
            </a:r>
            <a:r>
              <a:rPr lang="en-US" sz="1700" b="1" dirty="0" smtClean="0"/>
              <a:t>31 De</a:t>
            </a:r>
            <a:r>
              <a:rPr lang="id-ID" sz="1700" b="1" dirty="0" smtClean="0"/>
              <a:t>s </a:t>
            </a:r>
            <a:r>
              <a:rPr lang="en-US" sz="1700" b="1" dirty="0" smtClean="0"/>
              <a:t>2014</a:t>
            </a:r>
          </a:p>
          <a:p>
            <a:pPr marL="365760" indent="-365760">
              <a:spcAft>
                <a:spcPts val="900"/>
              </a:spcAft>
              <a:buFont typeface="+mj-lt"/>
              <a:buAutoNum type="arabicPeriod"/>
            </a:pPr>
            <a:r>
              <a:rPr lang="id-ID" sz="1700" dirty="0" err="1" smtClean="0"/>
              <a:t>G</a:t>
            </a:r>
            <a:r>
              <a:rPr lang="en-US" sz="1700" dirty="0" err="1" smtClean="0"/>
              <a:t>abungkan</a:t>
            </a:r>
            <a:r>
              <a:rPr lang="id-ID" sz="1700" dirty="0" smtClean="0"/>
              <a:t> menurut</a:t>
            </a:r>
            <a:r>
              <a:rPr lang="en-US" sz="1700" dirty="0" smtClean="0"/>
              <a:t>: </a:t>
            </a:r>
            <a:r>
              <a:rPr lang="id-ID" sz="1700" b="1" dirty="0" smtClean="0"/>
              <a:t>Daftar semua</a:t>
            </a:r>
            <a:endParaRPr lang="en-US" sz="1700" b="1" dirty="0" smtClean="0"/>
          </a:p>
          <a:p>
            <a:pPr marL="365760" indent="-365760">
              <a:spcAft>
                <a:spcPts val="600"/>
              </a:spcAft>
              <a:buFont typeface="+mj-lt"/>
              <a:buAutoNum type="arabicPeriod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047328"/>
            <a:ext cx="7543800" cy="5334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+mj-lt"/>
              <a:buAutoNum type="arabicPeriod" startAt="10"/>
            </a:pPr>
            <a:r>
              <a:rPr lang="id-ID" sz="1700" dirty="0"/>
              <a:t>Klik </a:t>
            </a:r>
            <a:r>
              <a:rPr lang="id-ID" sz="1700" b="1" dirty="0" smtClean="0"/>
              <a:t>Selesai</a:t>
            </a:r>
            <a:endParaRPr lang="id-ID" sz="1700" dirty="0" smtClean="0"/>
          </a:p>
          <a:p>
            <a:pPr>
              <a:spcAft>
                <a:spcPts val="1800"/>
              </a:spcAft>
              <a:buFont typeface="+mj-lt"/>
              <a:buAutoNum type="arabicPeriod" startAt="10"/>
            </a:pPr>
            <a:r>
              <a:rPr lang="id-ID" sz="1700" dirty="0" smtClean="0"/>
              <a:t>Tinjau data Anda pada layar.</a:t>
            </a:r>
            <a:endParaRPr lang="en-US" sz="1700" dirty="0" smtClean="0"/>
          </a:p>
          <a:p>
            <a:pPr>
              <a:spcAft>
                <a:spcPts val="1800"/>
              </a:spcAft>
              <a:buAutoNum type="arabicPeriod" startAt="10"/>
            </a:pPr>
            <a:r>
              <a:rPr lang="id-ID" sz="1700" dirty="0" smtClean="0"/>
              <a:t>Cobalah mengekspor data ke </a:t>
            </a:r>
            <a:r>
              <a:rPr lang="en-US" sz="1700" dirty="0" smtClean="0"/>
              <a:t>Excel</a:t>
            </a:r>
            <a:r>
              <a:rPr lang="id-ID" sz="1700" dirty="0" smtClean="0"/>
              <a:t>.</a:t>
            </a:r>
            <a:endParaRPr lang="en-US" sz="1700" dirty="0" smtClean="0"/>
          </a:p>
          <a:p>
            <a:pPr>
              <a:spcAft>
                <a:spcPts val="1800"/>
              </a:spcAft>
              <a:buAutoNum type="arabicPeriod" startAt="10"/>
            </a:pPr>
            <a:r>
              <a:rPr lang="id-ID" sz="1700" dirty="0" smtClean="0"/>
              <a:t>Cobalah mengubah opsi laporan dan menjalankan laporan yang sama, tetapi agregasi menurut </a:t>
            </a:r>
            <a:r>
              <a:rPr lang="id-ID" sz="1700" b="1" dirty="0" smtClean="0"/>
              <a:t>negara</a:t>
            </a:r>
            <a:r>
              <a:rPr lang="en-US" sz="1700" dirty="0" smtClean="0"/>
              <a:t>. </a:t>
            </a:r>
          </a:p>
          <a:p>
            <a:pPr>
              <a:spcAft>
                <a:spcPts val="1800"/>
              </a:spcAft>
              <a:buAutoNum type="arabicPeriod" startAt="10"/>
            </a:pPr>
            <a:r>
              <a:rPr lang="id-ID" sz="1700" dirty="0" smtClean="0"/>
              <a:t>Cobalah mengubah opsi laporan dan menjalankan laporan yang sama, tetapi gabungkan menurut </a:t>
            </a:r>
            <a:r>
              <a:rPr lang="id-ID" sz="1700" b="1" dirty="0" smtClean="0"/>
              <a:t>tingkat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daerah</a:t>
            </a:r>
            <a:r>
              <a:rPr lang="id-ID" sz="1700" b="1" dirty="0" smtClean="0"/>
              <a:t> administratif.</a:t>
            </a:r>
            <a:r>
              <a:rPr lang="en-US" sz="1700" dirty="0" smtClean="0"/>
              <a:t> </a:t>
            </a:r>
          </a:p>
          <a:p>
            <a:pPr>
              <a:spcAft>
                <a:spcPts val="1800"/>
              </a:spcAft>
              <a:buAutoNum type="arabicPeriod" startAt="10"/>
            </a:pPr>
            <a:r>
              <a:rPr lang="id-ID" sz="1700" dirty="0" smtClean="0"/>
              <a:t>Cobalah menyimpan opsi laporan Anda dan menjalankan kembali laporan dari menu Laporan.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686445" cy="264688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4462263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Laporan </a:t>
            </a:r>
            <a:r>
              <a:rPr lang="en-US" dirty="0" smtClean="0"/>
              <a:t>WHO/</a:t>
            </a:r>
            <a:r>
              <a:rPr lang="id-ID" dirty="0" smtClean="0"/>
              <a:t>Mitra dicantumkan di bawah </a:t>
            </a:r>
            <a:r>
              <a:rPr lang="id-ID" b="1" dirty="0" smtClean="0"/>
              <a:t>Ekspor tersedia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Saat</a:t>
            </a:r>
            <a:r>
              <a:rPr lang="id-ID" dirty="0" smtClean="0"/>
              <a:t> tiba waktu untuk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id-ID" dirty="0" smtClean="0"/>
              <a:t> laporan ke WHO, Anda dapat menggunakan </a:t>
            </a:r>
            <a:r>
              <a:rPr lang="id-ID" dirty="0" smtClean="0"/>
              <a:t>Data Dasar NTD Terpadu </a:t>
            </a:r>
            <a:r>
              <a:rPr lang="id-ID" dirty="0" smtClean="0"/>
              <a:t>untuk menghasilkan laporan ini dengan mengklik satu tombol.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616389" cy="516255"/>
          </a:xfrm>
        </p:spPr>
        <p:txBody>
          <a:bodyPr/>
          <a:lstStyle/>
          <a:p>
            <a:pPr algn="l"/>
            <a:r>
              <a:rPr lang="id-ID" dirty="0" smtClean="0"/>
              <a:t>Laporan </a:t>
            </a:r>
            <a:r>
              <a:rPr lang="en-US" dirty="0" smtClean="0"/>
              <a:t>WHO/</a:t>
            </a:r>
            <a:r>
              <a:rPr lang="id-ID" dirty="0" smtClean="0"/>
              <a:t>Mitra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0112" y="1844824"/>
            <a:ext cx="2820829" cy="3419771"/>
            <a:chOff x="4953000" y="1523999"/>
            <a:chExt cx="3276600" cy="4038601"/>
          </a:xfrm>
        </p:grpSpPr>
        <p:sp>
          <p:nvSpPr>
            <p:cNvPr id="7" name="Rectangle 6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304.PNG"/>
            <p:cNvPicPr>
              <a:picLocks noChangeAspect="1"/>
            </p:cNvPicPr>
            <p:nvPr/>
          </p:nvPicPr>
          <p:blipFill rotWithShape="1">
            <a:blip r:embed="rId3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905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Formulir Laporan Gabungan WHO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65760" indent="-365760">
              <a:spcAft>
                <a:spcPts val="1800"/>
              </a:spcAft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id-ID" sz="1900" b="1" dirty="0" smtClean="0"/>
              <a:t>Laporan</a:t>
            </a:r>
            <a:r>
              <a:rPr lang="en-US" sz="1900" b="1" dirty="0" smtClean="0"/>
              <a:t> -&gt; </a:t>
            </a:r>
            <a:r>
              <a:rPr lang="id-ID" sz="1900" b="1" dirty="0" smtClean="0"/>
              <a:t>Baru</a:t>
            </a:r>
            <a:r>
              <a:rPr lang="en-US" sz="1900" b="1" dirty="0" smtClean="0"/>
              <a:t> </a:t>
            </a:r>
            <a:r>
              <a:rPr lang="id-ID" sz="1900" dirty="0" smtClean="0"/>
              <a:t>dari Menu Utama</a:t>
            </a:r>
            <a:endParaRPr lang="en-US" sz="1900" dirty="0" smtClean="0"/>
          </a:p>
          <a:p>
            <a:pPr marL="365760" indent="-365760">
              <a:spcAft>
                <a:spcPts val="600"/>
              </a:spcAft>
            </a:pPr>
            <a:r>
              <a:rPr lang="id-ID" sz="1900" dirty="0" smtClean="0"/>
              <a:t>Cobalah membuat salah satu Formulir Laporan Gabungan.</a:t>
            </a:r>
            <a:endParaRPr lang="en-US" sz="1900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59269"/>
            <a:ext cx="686445" cy="264688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3051448" cy="516255"/>
          </a:xfrm>
        </p:spPr>
        <p:txBody>
          <a:bodyPr/>
          <a:lstStyle/>
          <a:p>
            <a:r>
              <a:rPr lang="id-ID" dirty="0" smtClean="0"/>
              <a:t>Laporan s</a:t>
            </a:r>
            <a:r>
              <a:rPr lang="en-US" dirty="0" err="1" smtClean="0"/>
              <a:t>tandar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Data Dasar NTD Terpadu </a:t>
            </a:r>
            <a:r>
              <a:rPr lang="id-ID" dirty="0" smtClean="0"/>
              <a:t>mencakup laporan Standar.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/>
              <a:t> </a:t>
            </a:r>
            <a:r>
              <a:rPr lang="id-ID" dirty="0" smtClean="0"/>
              <a:t>tabel</a:t>
            </a:r>
            <a:r>
              <a:rPr lang="en-US" dirty="0" smtClean="0"/>
              <a:t>-</a:t>
            </a:r>
            <a:r>
              <a:rPr lang="en-US" dirty="0" err="1" smtClean="0"/>
              <a:t>tabel</a:t>
            </a:r>
            <a:r>
              <a:rPr lang="id-ID" dirty="0" smtClean="0"/>
              <a:t> dan grafik</a:t>
            </a:r>
            <a:r>
              <a:rPr lang="en-US" dirty="0" smtClean="0"/>
              <a:t>-</a:t>
            </a:r>
            <a:r>
              <a:rPr lang="en-US" dirty="0" err="1" smtClean="0"/>
              <a:t>grafik</a:t>
            </a:r>
            <a:r>
              <a:rPr lang="id-ID" dirty="0" smtClean="0"/>
              <a:t> standar yang berguna dalam menganalisis program </a:t>
            </a:r>
            <a:r>
              <a:rPr lang="en-US" dirty="0" smtClean="0"/>
              <a:t>NTD. 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id-ID" dirty="0" smtClean="0"/>
              <a:t>Laporan standar mencakup</a:t>
            </a:r>
            <a:r>
              <a:rPr lang="en-US" dirty="0" smtClean="0"/>
              <a:t>: 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Kemajuan menuju eliminasi</a:t>
            </a:r>
            <a:endParaRPr lang="en-US" sz="2200" b="1" dirty="0">
              <a:latin typeface="Segoe UI Semibold" pitchFamily="34" charset="0"/>
            </a:endParaRP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Laporan pemetaan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dirty="0" smtClean="0">
                <a:latin typeface="Segoe UI Semibold" pitchFamily="34" charset="0"/>
              </a:rPr>
              <a:t>(</a:t>
            </a:r>
            <a:r>
              <a:rPr lang="id-ID" sz="2200" dirty="0" smtClean="0">
                <a:latin typeface="Segoe UI Semibold" pitchFamily="34" charset="0"/>
              </a:rPr>
              <a:t>segera</a:t>
            </a:r>
            <a:r>
              <a:rPr lang="en-US" sz="2200" dirty="0" smtClean="0">
                <a:latin typeface="Segoe UI Semibold" pitchFamily="34" charset="0"/>
              </a:rPr>
              <a:t>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sz="2200" b="1" dirty="0" err="1" smtClean="0">
                <a:latin typeface="Segoe UI Semibold" pitchFamily="34" charset="0"/>
              </a:rPr>
              <a:t>Asesmen</a:t>
            </a:r>
            <a:r>
              <a:rPr lang="en-US" sz="2200" b="1" dirty="0" smtClean="0">
                <a:latin typeface="Segoe UI Semibold" pitchFamily="34" charset="0"/>
              </a:rPr>
              <a:t> M&amp;E </a:t>
            </a:r>
            <a:r>
              <a:rPr lang="en-US" sz="2200" dirty="0" smtClean="0">
                <a:latin typeface="Segoe UI Semibold" pitchFamily="34" charset="0"/>
              </a:rPr>
              <a:t>(</a:t>
            </a:r>
            <a:r>
              <a:rPr lang="id-ID" sz="2200" dirty="0" smtClean="0">
                <a:latin typeface="Segoe UI Semibold" pitchFamily="34" charset="0"/>
              </a:rPr>
              <a:t>segera</a:t>
            </a:r>
            <a:r>
              <a:rPr lang="en-US" sz="2200" dirty="0" smtClean="0">
                <a:latin typeface="Segoe UI Semibold" pitchFamily="34" charset="0"/>
              </a:rPr>
              <a:t>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sz="2200" b="1" dirty="0" err="1" smtClean="0">
                <a:latin typeface="Segoe UI Semibold" pitchFamily="34" charset="0"/>
              </a:rPr>
              <a:t>Kabupaten</a:t>
            </a:r>
            <a:r>
              <a:rPr lang="id-ID" sz="2200" b="1" dirty="0" smtClean="0">
                <a:latin typeface="Segoe UI Semibold" pitchFamily="34" charset="0"/>
              </a:rPr>
              <a:t> yang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b="1" dirty="0" err="1" smtClean="0">
                <a:latin typeface="Segoe UI Semibold" pitchFamily="34" charset="0"/>
              </a:rPr>
              <a:t>melakukan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b="1" dirty="0" err="1" smtClean="0">
                <a:latin typeface="Segoe UI Semibold" pitchFamily="34" charset="0"/>
              </a:rPr>
              <a:t>pengobatan</a:t>
            </a:r>
            <a:r>
              <a:rPr lang="id-ID" sz="2200" b="1" dirty="0" smtClean="0">
                <a:latin typeface="Segoe UI Semibold" pitchFamily="34" charset="0"/>
              </a:rPr>
              <a:t> (segera</a:t>
            </a:r>
            <a:r>
              <a:rPr lang="en-US" sz="2200" dirty="0" smtClean="0">
                <a:latin typeface="Segoe UI Semibold" pitchFamily="34" charset="0"/>
              </a:rPr>
              <a:t>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Orang yang </a:t>
            </a:r>
            <a:r>
              <a:rPr lang="en-US" sz="2200" b="1" dirty="0" err="1" smtClean="0">
                <a:latin typeface="Segoe UI Semibold" pitchFamily="34" charset="0"/>
              </a:rPr>
              <a:t>diobati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dirty="0" smtClean="0">
                <a:latin typeface="Segoe UI Semibold" pitchFamily="34" charset="0"/>
              </a:rPr>
              <a:t>(</a:t>
            </a:r>
            <a:r>
              <a:rPr lang="id-ID" sz="2200" dirty="0" smtClean="0">
                <a:latin typeface="Segoe UI Semibold" pitchFamily="34" charset="0"/>
              </a:rPr>
              <a:t>segera</a:t>
            </a:r>
            <a:r>
              <a:rPr lang="en-US" sz="2200" dirty="0" smtClean="0">
                <a:latin typeface="Segoe UI Semibold" pitchFamily="34" charset="0"/>
              </a:rPr>
              <a:t>)</a:t>
            </a:r>
          </a:p>
          <a:p>
            <a:pPr marL="525780" lvl="1" indent="-34290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sz="2200" b="1" dirty="0" smtClean="0">
                <a:latin typeface="Segoe UI Semibold" pitchFamily="34" charset="0"/>
              </a:rPr>
              <a:t>Kinerja cakupan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dirty="0" smtClean="0">
                <a:latin typeface="Segoe UI Semibold" pitchFamily="34" charset="0"/>
              </a:rPr>
              <a:t>(</a:t>
            </a:r>
            <a:r>
              <a:rPr lang="id-ID" sz="2200" dirty="0" smtClean="0">
                <a:latin typeface="Segoe UI Semibold" pitchFamily="34" charset="0"/>
              </a:rPr>
              <a:t>segera</a:t>
            </a:r>
            <a:r>
              <a:rPr lang="en-US" sz="2200" dirty="0" smtClean="0">
                <a:latin typeface="Segoe UI Semibold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8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Mengatur </a:t>
            </a:r>
            <a:r>
              <a:rPr lang="id-ID" dirty="0" smtClean="0"/>
              <a:t>Data Dasar NTD Terpadu </a:t>
            </a:r>
            <a:r>
              <a:rPr lang="id-ID" dirty="0" smtClean="0"/>
              <a:t>untuk program Anda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57800"/>
            <a:ext cx="5943600" cy="914400"/>
          </a:xfrm>
        </p:spPr>
        <p:txBody>
          <a:bodyPr/>
          <a:lstStyle/>
          <a:p>
            <a:r>
              <a:rPr lang="id-ID" dirty="0" smtClean="0"/>
              <a:t>Sekarang adalah saatnya untuk mengatur berkas </a:t>
            </a:r>
            <a:r>
              <a:rPr lang="id-ID" dirty="0" smtClean="0"/>
              <a:t>Data Dasar NTD Terpadu </a:t>
            </a:r>
            <a:r>
              <a:rPr lang="id-ID" dirty="0" smtClean="0"/>
              <a:t>untuk negara Anda.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6" r="62737" b="57353"/>
          <a:stretch/>
        </p:blipFill>
        <p:spPr>
          <a:xfrm>
            <a:off x="4211960" y="2636912"/>
            <a:ext cx="4312280" cy="306034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066800"/>
            <a:ext cx="8066856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id-ID" sz="2200" dirty="0" smtClean="0"/>
              <a:t>Anda dapat memulai berkas </a:t>
            </a:r>
            <a:r>
              <a:rPr lang="id-ID" sz="2200" dirty="0" smtClean="0"/>
              <a:t>Data Dasar NTD Terpadu </a:t>
            </a:r>
            <a:r>
              <a:rPr lang="id-ID" sz="2200" dirty="0" smtClean="0"/>
              <a:t>baru</a:t>
            </a:r>
            <a:r>
              <a:rPr lang="en-US" sz="2200" dirty="0" smtClean="0"/>
              <a:t> </a:t>
            </a:r>
            <a:r>
              <a:rPr lang="en-US" sz="2200" dirty="0" err="1" smtClean="0"/>
              <a:t>kapanpun</a:t>
            </a:r>
            <a:r>
              <a:rPr lang="en-US" sz="2200" dirty="0" smtClean="0"/>
              <a:t> </a:t>
            </a:r>
            <a:r>
              <a:rPr lang="en-US" sz="2200" dirty="0" err="1" smtClean="0"/>
              <a:t>waktunya</a:t>
            </a:r>
            <a:r>
              <a:rPr lang="id-ID" sz="2200" dirty="0" smtClean="0"/>
              <a:t>, meskipun Anda mungkin ingin menyimpan semua data negara Anda hanya dalam satu berkas.</a:t>
            </a:r>
            <a:endParaRPr lang="en-US" sz="2200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0" y="3573016"/>
            <a:ext cx="3635896" cy="3005584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3861048"/>
            <a:ext cx="2918698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singkat</a:t>
            </a:r>
            <a:r>
              <a:rPr lang="en-US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dapat berbagi berkas ini dengan orang lain melalui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: </a:t>
            </a: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6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flash drive </a:t>
            </a:r>
          </a:p>
          <a:p>
            <a:pPr marL="182880" indent="-27432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Dropbox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Metode transfer berkas serupa lainnya</a:t>
            </a:r>
            <a:endParaRPr lang="en-US" sz="16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7364965" cy="580787"/>
          </a:xfrm>
        </p:spPr>
        <p:txBody>
          <a:bodyPr/>
          <a:lstStyle/>
          <a:p>
            <a:r>
              <a:rPr lang="id-ID" dirty="0" smtClean="0"/>
              <a:t>Mengatur berkas untuk program Anda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0800000">
            <a:off x="4304792" y="2716276"/>
            <a:ext cx="411224" cy="1628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911600" y="2642362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Memulai </a:t>
            </a:r>
            <a:r>
              <a:rPr lang="id-ID" dirty="0" smtClean="0"/>
              <a:t>Data Dasar NTD Terpadu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untuk program Anda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428328"/>
            <a:ext cx="7696200" cy="49530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Berkas</a:t>
            </a:r>
            <a:r>
              <a:rPr lang="en-US" sz="1700" b="1" dirty="0" smtClean="0"/>
              <a:t> - &gt; </a:t>
            </a:r>
            <a:r>
              <a:rPr lang="id-ID" sz="1700" b="1" dirty="0" smtClean="0"/>
              <a:t>Baru</a:t>
            </a:r>
            <a:r>
              <a:rPr lang="en-US" sz="1700" b="1" dirty="0" smtClean="0"/>
              <a:t> </a:t>
            </a:r>
            <a:r>
              <a:rPr lang="id-ID" sz="1700" dirty="0" smtClean="0"/>
              <a:t>dari Menu Utama</a:t>
            </a:r>
            <a:endParaRPr lang="en-US" sz="1700" dirty="0" smtClean="0"/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Pilih </a:t>
            </a:r>
            <a:r>
              <a:rPr lang="id-ID" sz="1700" b="1" dirty="0" smtClean="0"/>
              <a:t>Buat Berkas Baru</a:t>
            </a:r>
            <a:r>
              <a:rPr lang="en-US" sz="1700" b="1" dirty="0" smtClean="0"/>
              <a:t>…</a:t>
            </a:r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Simpan berkas pada komputer Anda</a:t>
            </a:r>
            <a:endParaRPr lang="en-US" sz="1700" dirty="0" smtClean="0"/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en-US" sz="1700" dirty="0" smtClean="0"/>
              <a:t>Sign in (</a:t>
            </a:r>
            <a:r>
              <a:rPr lang="id-ID" sz="1700" dirty="0" smtClean="0"/>
              <a:t>belum ada Log in atau kata sandi</a:t>
            </a:r>
            <a:r>
              <a:rPr lang="en-US" sz="1700" dirty="0" smtClean="0"/>
              <a:t>)</a:t>
            </a:r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Klik Masukkan informasi negara Anda </a:t>
            </a:r>
            <a:r>
              <a:rPr lang="id-ID" sz="1700" b="1" dirty="0" smtClean="0"/>
              <a:t>Mulai</a:t>
            </a:r>
            <a:r>
              <a:rPr lang="en-US" sz="1700" b="1" dirty="0" smtClean="0"/>
              <a:t>…</a:t>
            </a:r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Masukkan pengaturan negara untuk program Anda, termasuk menambahkan lebih banyak tingkat </a:t>
            </a:r>
            <a:r>
              <a:rPr lang="en-US" sz="1700" dirty="0" err="1" smtClean="0"/>
              <a:t>daerah</a:t>
            </a:r>
            <a:r>
              <a:rPr lang="en-US" sz="1700" dirty="0" smtClean="0"/>
              <a:t> </a:t>
            </a:r>
            <a:r>
              <a:rPr lang="id-ID" sz="1700" dirty="0" smtClean="0"/>
              <a:t>administratif. Anda </a:t>
            </a:r>
            <a:r>
              <a:rPr lang="en-US" sz="1700" dirty="0" err="1" smtClean="0"/>
              <a:t>bisa</a:t>
            </a:r>
            <a:r>
              <a:rPr lang="en-US" sz="1700" dirty="0" smtClean="0"/>
              <a:t> </a:t>
            </a:r>
            <a:r>
              <a:rPr lang="en-US" sz="1700" dirty="0" err="1" smtClean="0"/>
              <a:t>membuat</a:t>
            </a:r>
            <a:r>
              <a:rPr lang="en-US" sz="1700" dirty="0" smtClean="0"/>
              <a:t> </a:t>
            </a:r>
            <a:r>
              <a:rPr lang="en-US" sz="1700" dirty="0" err="1" smtClean="0"/>
              <a:t>sampai</a:t>
            </a:r>
            <a:r>
              <a:rPr lang="en-US" sz="1700" dirty="0" smtClean="0"/>
              <a:t> </a:t>
            </a:r>
            <a:r>
              <a:rPr lang="en-US" sz="1700" dirty="0"/>
              <a:t>t</a:t>
            </a:r>
            <a:r>
              <a:rPr lang="id-ID" sz="1700" dirty="0" smtClean="0"/>
              <a:t>ujuh</a:t>
            </a:r>
            <a:r>
              <a:rPr lang="en-US" sz="1700" dirty="0" smtClean="0"/>
              <a:t> </a:t>
            </a:r>
            <a:r>
              <a:rPr lang="en-US" sz="1700" dirty="0" err="1" smtClean="0"/>
              <a:t>tingkat</a:t>
            </a:r>
            <a:r>
              <a:rPr lang="en-US" sz="1700" dirty="0" smtClean="0"/>
              <a:t>.</a:t>
            </a:r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Berikutnya</a:t>
            </a:r>
            <a:endParaRPr lang="en-US" sz="1700" b="1" dirty="0" smtClean="0"/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Masukkan angka populasi Pengaturan Negara</a:t>
            </a:r>
            <a:endParaRPr lang="en-US" sz="1700" dirty="0" smtClean="0"/>
          </a:p>
          <a:p>
            <a:pPr marL="457200" indent="-457200">
              <a:spcAft>
                <a:spcPts val="1300"/>
              </a:spcAft>
              <a:buFont typeface="+mj-lt"/>
              <a:buAutoNum type="arabicPeriod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Selesai</a:t>
            </a:r>
            <a:endParaRPr lang="en-US" sz="1700" b="1" dirty="0" smtClean="0"/>
          </a:p>
        </p:txBody>
      </p:sp>
    </p:spTree>
    <p:extLst>
      <p:ext uri="{BB962C8B-B14F-4D97-AF65-F5344CB8AC3E}">
        <p14:creationId xmlns:p14="http://schemas.microsoft.com/office/powerpoint/2010/main" val="3499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333698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1467272" cy="516255"/>
          </a:xfrm>
        </p:spPr>
        <p:txBody>
          <a:bodyPr/>
          <a:lstStyle/>
          <a:p>
            <a:r>
              <a:rPr lang="en-US" dirty="0" err="1" smtClean="0"/>
              <a:t>Surve</a:t>
            </a:r>
            <a:r>
              <a:rPr lang="id-ID" dirty="0" smtClean="0"/>
              <a:t>i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3048000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200" dirty="0" smtClean="0">
                <a:ea typeface="MS PGothic" charset="0"/>
              </a:rPr>
              <a:t>P</a:t>
            </a:r>
            <a:r>
              <a:rPr lang="en-US" sz="2200" dirty="0" err="1" smtClean="0">
                <a:ea typeface="MS PGothic" charset="0"/>
              </a:rPr>
              <a:t>ara</a:t>
            </a:r>
            <a:r>
              <a:rPr lang="en-US" sz="2200" dirty="0" smtClean="0">
                <a:ea typeface="MS PGothic" charset="0"/>
              </a:rPr>
              <a:t> p</a:t>
            </a:r>
            <a:r>
              <a:rPr lang="id-ID" sz="2200" dirty="0" smtClean="0">
                <a:ea typeface="MS PGothic" charset="0"/>
              </a:rPr>
              <a:t>engguna dapat memasukkan data survei ke dalam </a:t>
            </a:r>
            <a:r>
              <a:rPr lang="id-ID" sz="2200" dirty="0" smtClean="0">
                <a:ea typeface="MS PGothic" charset="0"/>
              </a:rPr>
              <a:t>Data Dasar NTD Terpadu</a:t>
            </a:r>
            <a:r>
              <a:rPr lang="en-US" sz="2200" dirty="0" smtClean="0">
                <a:ea typeface="MS PGothic" charset="0"/>
              </a:rPr>
              <a:t>. </a:t>
            </a:r>
            <a:r>
              <a:rPr lang="id-ID" sz="2200" dirty="0" smtClean="0">
                <a:ea typeface="MS PGothic" charset="0"/>
              </a:rPr>
              <a:t>Ini mencakup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survei</a:t>
            </a:r>
            <a:r>
              <a:rPr lang="id-ID" sz="2200" dirty="0" smtClean="0">
                <a:ea typeface="MS PGothic" charset="0"/>
              </a:rPr>
              <a:t> pemetaan, </a:t>
            </a:r>
            <a:r>
              <a:rPr lang="en-US" sz="2200" dirty="0" err="1" smtClean="0">
                <a:ea typeface="MS PGothic" charset="0"/>
              </a:rPr>
              <a:t>survei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dasar</a:t>
            </a:r>
            <a:r>
              <a:rPr lang="id-ID" sz="2200" dirty="0" smtClean="0">
                <a:ea typeface="MS PGothic" charset="0"/>
              </a:rPr>
              <a:t>,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survei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tengah</a:t>
            </a:r>
            <a:r>
              <a:rPr lang="en-US" sz="2200" dirty="0" smtClean="0">
                <a:ea typeface="MS PGothic" charset="0"/>
              </a:rPr>
              <a:t> program</a:t>
            </a:r>
            <a:r>
              <a:rPr lang="id-ID" sz="2200" dirty="0" smtClean="0">
                <a:ea typeface="MS PGothic" charset="0"/>
              </a:rPr>
              <a:t>, TAS, dan survei lainnya</a:t>
            </a:r>
            <a:r>
              <a:rPr lang="en-US" sz="2200" dirty="0" smtClean="0">
                <a:ea typeface="MS PGothic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t="2583" r="2871" b="31479"/>
          <a:stretch/>
        </p:blipFill>
        <p:spPr>
          <a:xfrm>
            <a:off x="3934232" y="1988840"/>
            <a:ext cx="4598208" cy="33123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2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19336"/>
            <a:ext cx="7696200" cy="5334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Klik Pilih Penyakit </a:t>
            </a:r>
            <a:r>
              <a:rPr lang="id-ID" sz="1700" b="1" dirty="0" smtClean="0"/>
              <a:t>Mulai</a:t>
            </a:r>
            <a:r>
              <a:rPr lang="en-US" sz="1700" b="1" dirty="0" smtClean="0"/>
              <a:t>…</a:t>
            </a:r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Gunakan panah untuk memilih penyakit yang termasuk dalam program Anda. Gunakan tautan Tambah penyakit baru</a:t>
            </a:r>
            <a:r>
              <a:rPr lang="en-US" sz="1700" dirty="0" smtClean="0"/>
              <a:t>… </a:t>
            </a:r>
            <a:r>
              <a:rPr lang="id-ID" sz="1700" dirty="0" smtClean="0"/>
              <a:t>untuk menambahkan penyakit tambahan ke daftar</a:t>
            </a:r>
            <a:r>
              <a:rPr lang="en-US" sz="1700" dirty="0" smtClean="0"/>
              <a:t>. </a:t>
            </a:r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Selesai</a:t>
            </a:r>
            <a:endParaRPr lang="en-US" sz="1700" b="1" dirty="0" smtClean="0"/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Klik </a:t>
            </a:r>
            <a:r>
              <a:rPr lang="en-US" sz="1700" b="1" dirty="0" smtClean="0"/>
              <a:t>S</a:t>
            </a:r>
            <a:r>
              <a:rPr lang="id-ID" sz="1700" b="1" dirty="0" smtClean="0"/>
              <a:t>elesai</a:t>
            </a:r>
            <a:r>
              <a:rPr lang="en-US" sz="1700" dirty="0" smtClean="0"/>
              <a:t> </a:t>
            </a:r>
            <a:r>
              <a:rPr lang="id-ID" sz="1700" dirty="0" smtClean="0"/>
              <a:t>untuk Ubah atau menambahkan tingkat administratif untuk semua tingkat Anda</a:t>
            </a:r>
            <a:r>
              <a:rPr lang="en-US" sz="1700" dirty="0" smtClean="0"/>
              <a:t>. </a:t>
            </a:r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Klik</a:t>
            </a:r>
            <a:r>
              <a:rPr lang="en-US" sz="1700" dirty="0" smtClean="0"/>
              <a:t> </a:t>
            </a:r>
            <a:r>
              <a:rPr lang="id-ID" sz="1700" b="1" dirty="0" smtClean="0"/>
              <a:t>Selesai</a:t>
            </a:r>
            <a:endParaRPr lang="en-US" sz="1700" b="1" dirty="0" smtClean="0"/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Pengaturan</a:t>
            </a:r>
            <a:r>
              <a:rPr lang="en-US" sz="1700" dirty="0" smtClean="0"/>
              <a:t> </a:t>
            </a:r>
            <a:r>
              <a:rPr lang="id-ID" sz="1700" dirty="0" smtClean="0"/>
              <a:t>dari Menu Utama</a:t>
            </a:r>
            <a:r>
              <a:rPr lang="en-US" sz="1700" dirty="0" smtClean="0"/>
              <a:t>.</a:t>
            </a:r>
          </a:p>
          <a:p>
            <a:pPr>
              <a:spcAft>
                <a:spcPts val="1200"/>
              </a:spcAft>
              <a:buFont typeface="+mj-lt"/>
              <a:buAutoNum type="arabicPeriod" startAt="10"/>
            </a:pPr>
            <a:r>
              <a:rPr lang="id-ID" sz="1700" dirty="0" smtClean="0"/>
              <a:t>Klik tab </a:t>
            </a:r>
            <a:r>
              <a:rPr lang="id-ID" sz="1700" b="1" dirty="0" smtClean="0"/>
              <a:t>Pengguna</a:t>
            </a:r>
            <a:r>
              <a:rPr lang="en-US" sz="1700" dirty="0" smtClean="0"/>
              <a:t> </a:t>
            </a:r>
            <a:r>
              <a:rPr lang="id-ID" sz="1700" dirty="0" smtClean="0"/>
              <a:t>dan atur pengguna dan kata sandi</a:t>
            </a:r>
            <a:r>
              <a:rPr lang="en-US" sz="1700" dirty="0" smtClean="0"/>
              <a:t>.</a:t>
            </a:r>
            <a:endParaRPr lang="en-US" sz="1700" dirty="0"/>
          </a:p>
          <a:p>
            <a:pPr marL="0" indent="0">
              <a:spcAft>
                <a:spcPts val="100"/>
              </a:spcAft>
              <a:buNone/>
            </a:pPr>
            <a:endParaRPr lang="id-ID" sz="1700" b="1" dirty="0" smtClean="0">
              <a:latin typeface="Segoe UI Semibold" pitchFamily="34" charset="0"/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id-ID" sz="1700" b="1" dirty="0" smtClean="0">
                <a:latin typeface="Segoe UI Semibold" pitchFamily="34" charset="0"/>
              </a:rPr>
              <a:t>Anda sekarang siap memasukkan data ke dalam </a:t>
            </a:r>
            <a:r>
              <a:rPr lang="id-ID" sz="1700" b="1" dirty="0" smtClean="0">
                <a:latin typeface="Segoe UI Semibold" pitchFamily="34" charset="0"/>
              </a:rPr>
              <a:t>Data Dasar NTD Terpadu </a:t>
            </a:r>
            <a:r>
              <a:rPr lang="id-ID" sz="1700" b="1" dirty="0" smtClean="0">
                <a:latin typeface="Segoe UI Semibold" pitchFamily="34" charset="0"/>
              </a:rPr>
              <a:t>Anda.</a:t>
            </a:r>
            <a:endParaRPr lang="en-US" sz="1700" b="1" dirty="0" smtClean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28662" y="4071942"/>
            <a:ext cx="7467600" cy="21336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id-ID" sz="2500" dirty="0" smtClean="0"/>
              <a:t>Acuan untuk  Data Dasar Nasional NTD dikembangkan oleh </a:t>
            </a:r>
            <a:r>
              <a:rPr lang="en-US" sz="2500" dirty="0" smtClean="0"/>
              <a:t>RTI International</a:t>
            </a:r>
            <a:r>
              <a:rPr lang="id-ID" sz="2500" dirty="0" smtClean="0"/>
              <a:t> di bawah proyek E</a:t>
            </a:r>
            <a:r>
              <a:rPr lang="en-US" sz="2500" dirty="0" smtClean="0"/>
              <a:t>NVISION </a:t>
            </a:r>
            <a:r>
              <a:rPr lang="id-ID" sz="2500" dirty="0" smtClean="0"/>
              <a:t> dengan pendanaan dari </a:t>
            </a:r>
            <a:r>
              <a:rPr lang="en-US" sz="2500" dirty="0" smtClean="0"/>
              <a:t>United States Agency for International Development</a:t>
            </a:r>
            <a:r>
              <a:rPr lang="id-ID" sz="2500" dirty="0" smtClean="0"/>
              <a:t> bekerjasama dengan </a:t>
            </a:r>
            <a:r>
              <a:rPr lang="en-US" sz="2500" dirty="0" smtClean="0"/>
              <a:t>World Health Organization (WHO) </a:t>
            </a:r>
            <a:r>
              <a:rPr lang="id-ID" sz="2500" dirty="0" smtClean="0"/>
              <a:t> dan kantor regionalnya, </a:t>
            </a:r>
            <a:r>
              <a:rPr lang="en-US" sz="2500" dirty="0" smtClean="0"/>
              <a:t>African </a:t>
            </a:r>
            <a:r>
              <a:rPr lang="en-US" sz="2500" dirty="0" err="1" smtClean="0"/>
              <a:t>Programme</a:t>
            </a:r>
            <a:r>
              <a:rPr lang="en-US" sz="2500" dirty="0" smtClean="0"/>
              <a:t> for </a:t>
            </a:r>
            <a:r>
              <a:rPr lang="en-US" sz="2500" dirty="0" err="1" smtClean="0"/>
              <a:t>Onchocerciasis</a:t>
            </a:r>
            <a:r>
              <a:rPr lang="en-US" sz="2500" dirty="0" smtClean="0"/>
              <a:t> Control </a:t>
            </a:r>
            <a:r>
              <a:rPr lang="id-ID" sz="2500" dirty="0" smtClean="0"/>
              <a:t>dan </a:t>
            </a:r>
            <a:r>
              <a:rPr lang="en-US" sz="2500" dirty="0" smtClean="0"/>
              <a:t>Centre for Neglected Tropical Diseases.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id-ID" sz="2500" dirty="0" smtClean="0"/>
              <a:t>Data Dasar NTD Terpadu </a:t>
            </a:r>
            <a:r>
              <a:rPr lang="id-ID" sz="2500" dirty="0" smtClean="0"/>
              <a:t>dikembangkan oleh </a:t>
            </a:r>
            <a:r>
              <a:rPr lang="en-US" sz="2500" dirty="0" smtClean="0"/>
              <a:t>Iota Ink: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500" dirty="0" smtClean="0"/>
              <a:t>Jennifer </a:t>
            </a:r>
            <a:r>
              <a:rPr lang="en-US" sz="2500" dirty="0"/>
              <a:t>Einberg, </a:t>
            </a:r>
            <a:r>
              <a:rPr lang="en-US" sz="2500" i="1" dirty="0"/>
              <a:t>Project Manager</a:t>
            </a:r>
            <a:r>
              <a:rPr lang="en-US" sz="2500" dirty="0"/>
              <a:t>; Eric Olson, </a:t>
            </a:r>
            <a:r>
              <a:rPr lang="en-US" sz="2500" i="1" dirty="0"/>
              <a:t>Developer</a:t>
            </a:r>
            <a:r>
              <a:rPr lang="en-US" sz="2500" dirty="0"/>
              <a:t>;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Jennifer </a:t>
            </a:r>
            <a:r>
              <a:rPr lang="en-US" sz="2500" dirty="0"/>
              <a:t>Fox, </a:t>
            </a:r>
            <a:r>
              <a:rPr lang="en-US" sz="2500" i="1" dirty="0"/>
              <a:t>Graphic Designer</a:t>
            </a:r>
            <a:r>
              <a:rPr lang="en-US" sz="2500" dirty="0"/>
              <a:t>; </a:t>
            </a:r>
            <a:r>
              <a:rPr lang="en-US" sz="2500" dirty="0" smtClean="0"/>
              <a:t>Nick Cherf, </a:t>
            </a:r>
            <a:r>
              <a:rPr lang="en-US" sz="2500" i="1" dirty="0" smtClean="0"/>
              <a:t>QA Specialist</a:t>
            </a:r>
            <a:r>
              <a:rPr lang="en-US" sz="2500" dirty="0" smtClean="0"/>
              <a:t>; Michelle </a:t>
            </a:r>
            <a:r>
              <a:rPr lang="en-US" sz="2500" dirty="0"/>
              <a:t>Fellows, </a:t>
            </a:r>
            <a:r>
              <a:rPr lang="en-US" sz="2500" i="1" dirty="0"/>
              <a:t>Technical Writer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52467" cy="3352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2734733"/>
            <a:ext cx="1613158" cy="622790"/>
            <a:chOff x="6979980" y="2143165"/>
            <a:chExt cx="1613158" cy="622790"/>
          </a:xfrm>
        </p:grpSpPr>
        <p:sp>
          <p:nvSpPr>
            <p:cNvPr id="5" name="Rectangle 4"/>
            <p:cNvSpPr/>
            <p:nvPr/>
          </p:nvSpPr>
          <p:spPr>
            <a:xfrm>
              <a:off x="7260963" y="2143165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79980" y="2300288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1946" y="2357439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22930" y="2462213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6763" y="2680230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08231" y="2590801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1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ww.who.int/entity/apoc/media/apoc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2702" y="4150925"/>
            <a:ext cx="1516301" cy="13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7534" y="2053267"/>
            <a:ext cx="1473567" cy="143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cntd.org/images/cntd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01725"/>
            <a:ext cx="1189036" cy="12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668053" y="802814"/>
            <a:ext cx="7889727" cy="49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Calibri" pitchFamily="34" charset="0"/>
              <a:buNone/>
              <a:tabLst/>
              <a:defRPr/>
            </a:pPr>
            <a:r>
              <a:rPr lang="id-ID" sz="14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Dasar NTD Terpadu </a:t>
            </a:r>
            <a:r>
              <a:rPr lang="id-ID" sz="14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dikembangkan bekerjasama dengan: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68624" y="1898933"/>
            <a:ext cx="2987970" cy="1743542"/>
            <a:chOff x="1498759" y="1564498"/>
            <a:chExt cx="5937581" cy="3464702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1498759" y="3962400"/>
              <a:ext cx="5937581" cy="1066800"/>
              <a:chOff x="1899674" y="3840096"/>
              <a:chExt cx="5089277" cy="914468"/>
            </a:xfrm>
          </p:grpSpPr>
          <p:grpSp>
            <p:nvGrpSpPr>
              <p:cNvPr id="41" name="Group 28"/>
              <p:cNvGrpSpPr>
                <a:grpSpLocks/>
              </p:cNvGrpSpPr>
              <p:nvPr/>
            </p:nvGrpSpPr>
            <p:grpSpPr bwMode="auto">
              <a:xfrm>
                <a:off x="1899674" y="3905415"/>
                <a:ext cx="5089277" cy="849149"/>
                <a:chOff x="1592588" y="5891513"/>
                <a:chExt cx="5089277" cy="849149"/>
              </a:xfrm>
            </p:grpSpPr>
            <p:pic>
              <p:nvPicPr>
                <p:cNvPr id="43" name="Picture 12" descr="USAID Horizontal_RGB_600.bmp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t="14766" b="16080"/>
                <a:stretch>
                  <a:fillRect/>
                </a:stretch>
              </p:blipFill>
              <p:spPr bwMode="auto">
                <a:xfrm>
                  <a:off x="1592588" y="5891513"/>
                  <a:ext cx="3013641" cy="84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4" descr="RTI_653_1in_tranPA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t="25475" b="19373"/>
                <a:stretch>
                  <a:fillRect/>
                </a:stretch>
              </p:blipFill>
              <p:spPr bwMode="auto">
                <a:xfrm>
                  <a:off x="4427153" y="5956830"/>
                  <a:ext cx="2254712" cy="7838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117251" y="3840096"/>
                <a:ext cx="4733852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7" descr="\\rtifile02\GHG\Projects\0213210.000_NTD_Envision\Communications\Marketing\ENVISION Project logo files\Envision Logo_PMS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33600" y="1564498"/>
              <a:ext cx="4800600" cy="232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Rectangle 45"/>
          <p:cNvSpPr/>
          <p:nvPr/>
        </p:nvSpPr>
        <p:spPr>
          <a:xfrm>
            <a:off x="0" y="0"/>
            <a:ext cx="9152467" cy="4572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6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 Placeholder 25"/>
          <p:cNvSpPr txBox="1">
            <a:spLocks/>
          </p:cNvSpPr>
          <p:nvPr/>
        </p:nvSpPr>
        <p:spPr>
          <a:xfrm>
            <a:off x="171331" y="122769"/>
            <a:ext cx="1185646" cy="307777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PENGAKUAN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53599" y="71967"/>
            <a:ext cx="1012873" cy="385723"/>
            <a:chOff x="6979980" y="2075432"/>
            <a:chExt cx="1613158" cy="614324"/>
          </a:xfrm>
        </p:grpSpPr>
        <p:sp>
          <p:nvSpPr>
            <p:cNvPr id="23" name="Rectangle 22"/>
            <p:cNvSpPr/>
            <p:nvPr/>
          </p:nvSpPr>
          <p:spPr>
            <a:xfrm>
              <a:off x="7260963" y="2075432"/>
              <a:ext cx="206375" cy="614324"/>
            </a:xfrm>
            <a:prstGeom prst="rect">
              <a:avLst/>
            </a:prstGeom>
            <a:solidFill>
              <a:srgbClr val="562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79980" y="2232555"/>
              <a:ext cx="206375" cy="457201"/>
            </a:xfrm>
            <a:prstGeom prst="rect">
              <a:avLst/>
            </a:prstGeom>
            <a:solidFill>
              <a:srgbClr val="066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62B73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41946" y="2289706"/>
              <a:ext cx="206375" cy="400050"/>
            </a:xfrm>
            <a:prstGeom prst="rect">
              <a:avLst/>
            </a:prstGeom>
            <a:solidFill>
              <a:srgbClr val="C55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22930" y="2394480"/>
              <a:ext cx="206375" cy="295276"/>
            </a:xfrm>
            <a:prstGeom prst="rect">
              <a:avLst/>
            </a:prstGeom>
            <a:solidFill>
              <a:srgbClr val="598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6763" y="2604031"/>
              <a:ext cx="206375" cy="85725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08231" y="2523068"/>
              <a:ext cx="206375" cy="166688"/>
            </a:xfrm>
            <a:prstGeom prst="rect">
              <a:avLst/>
            </a:prstGeom>
            <a:solidFill>
              <a:srgbClr val="9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333698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1973687" cy="516255"/>
          </a:xfrm>
        </p:spPr>
        <p:txBody>
          <a:bodyPr/>
          <a:lstStyle/>
          <a:p>
            <a:r>
              <a:rPr lang="en-US" dirty="0" err="1" smtClean="0"/>
              <a:t>Interven</a:t>
            </a:r>
            <a:r>
              <a:rPr lang="id-ID" dirty="0" smtClean="0"/>
              <a:t>si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3098304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200" dirty="0" smtClean="0">
                <a:ea typeface="MS PGothic" charset="0"/>
              </a:rPr>
              <a:t>P</a:t>
            </a:r>
            <a:r>
              <a:rPr lang="en-US" sz="2200" dirty="0" err="1" smtClean="0">
                <a:ea typeface="MS PGothic" charset="0"/>
              </a:rPr>
              <a:t>ara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pe</a:t>
            </a:r>
            <a:r>
              <a:rPr lang="id-ID" sz="2200" dirty="0" smtClean="0">
                <a:ea typeface="MS PGothic" charset="0"/>
              </a:rPr>
              <a:t>ngguna dapat memasukkan data intervensi ke dalam </a:t>
            </a:r>
            <a:r>
              <a:rPr lang="id-ID" sz="2200" dirty="0" smtClean="0">
                <a:ea typeface="MS PGothic" charset="0"/>
              </a:rPr>
              <a:t>Data Dasar NTD Terpadu</a:t>
            </a:r>
            <a:r>
              <a:rPr lang="en-US" sz="2200" dirty="0" smtClean="0">
                <a:ea typeface="MS PGothic" charset="0"/>
              </a:rPr>
              <a:t>. </a:t>
            </a:r>
            <a:r>
              <a:rPr lang="en-US" sz="2200" dirty="0" err="1" smtClean="0">
                <a:ea typeface="MS PGothic" charset="0"/>
              </a:rPr>
              <a:t>Ternasuk</a:t>
            </a:r>
            <a:r>
              <a:rPr lang="en-US" sz="2200" dirty="0" smtClean="0">
                <a:ea typeface="MS PGothic" charset="0"/>
              </a:rPr>
              <a:t> data-data</a:t>
            </a:r>
            <a:r>
              <a:rPr lang="id-ID" sz="2200" dirty="0" smtClean="0">
                <a:ea typeface="MS PGothic" charset="0"/>
              </a:rPr>
              <a:t> </a:t>
            </a:r>
            <a:r>
              <a:rPr lang="en-US" sz="2200" dirty="0" smtClean="0">
                <a:ea typeface="MS PGothic" charset="0"/>
              </a:rPr>
              <a:t>POMP</a:t>
            </a:r>
            <a:r>
              <a:rPr lang="id-ID" sz="2200" dirty="0" smtClean="0">
                <a:ea typeface="MS PGothic" charset="0"/>
              </a:rPr>
              <a:t>, manajemen </a:t>
            </a:r>
            <a:r>
              <a:rPr lang="en-US" sz="2200" dirty="0" err="1" smtClean="0">
                <a:ea typeface="MS PGothic" charset="0"/>
              </a:rPr>
              <a:t>mobiditas</a:t>
            </a:r>
            <a:r>
              <a:rPr lang="id-ID" sz="2200" dirty="0" smtClean="0">
                <a:ea typeface="MS PGothic" charset="0"/>
              </a:rPr>
              <a:t>, dan informasi lainnya</a:t>
            </a:r>
            <a:r>
              <a:rPr lang="en-US" sz="2200" dirty="0" smtClean="0">
                <a:ea typeface="MS PGothic" charset="0"/>
              </a:rPr>
              <a:t>. 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2741" r="2699" b="5898"/>
          <a:stretch/>
        </p:blipFill>
        <p:spPr>
          <a:xfrm>
            <a:off x="3930786" y="1988840"/>
            <a:ext cx="4601654" cy="369632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1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333698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3051448" cy="516255"/>
          </a:xfrm>
        </p:spPr>
        <p:txBody>
          <a:bodyPr/>
          <a:lstStyle/>
          <a:p>
            <a:r>
              <a:rPr lang="id-ID" dirty="0" smtClean="0"/>
              <a:t>Indikator Proses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1124744"/>
            <a:ext cx="2895600" cy="4525963"/>
          </a:xfrm>
        </p:spPr>
        <p:txBody>
          <a:bodyPr/>
          <a:lstStyle/>
          <a:p>
            <a:pPr marL="0" indent="0">
              <a:buNone/>
            </a:pPr>
            <a:r>
              <a:rPr lang="id-ID" sz="2200" dirty="0" smtClean="0">
                <a:ea typeface="MS PGothic" charset="0"/>
              </a:rPr>
              <a:t>Pengguna dapat memasukkan data indikator proses ke dalam </a:t>
            </a:r>
            <a:r>
              <a:rPr lang="id-ID" dirty="0" smtClean="0">
                <a:ea typeface="MS PGothic" charset="0"/>
              </a:rPr>
              <a:t>Data </a:t>
            </a:r>
            <a:r>
              <a:rPr lang="id-ID" dirty="0">
                <a:ea typeface="MS PGothic" charset="0"/>
              </a:rPr>
              <a:t>Dasar Nasional</a:t>
            </a:r>
            <a:r>
              <a:rPr lang="en-US" sz="2200" dirty="0" smtClean="0">
                <a:ea typeface="MS PGothic" charset="0"/>
              </a:rPr>
              <a:t>. </a:t>
            </a:r>
            <a:r>
              <a:rPr lang="en-US" dirty="0" err="1" smtClean="0">
                <a:ea typeface="MS PGothic" charset="0"/>
              </a:rPr>
              <a:t>Termasuk</a:t>
            </a:r>
            <a:r>
              <a:rPr lang="id-ID" sz="2200" dirty="0" smtClean="0">
                <a:ea typeface="MS PGothic" charset="0"/>
              </a:rPr>
              <a:t> manajemen rantai </a:t>
            </a:r>
            <a:r>
              <a:rPr lang="en-US" sz="2200" dirty="0" err="1" smtClean="0">
                <a:ea typeface="MS PGothic" charset="0"/>
              </a:rPr>
              <a:t>supplai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dan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pelatihan</a:t>
            </a:r>
            <a:r>
              <a:rPr lang="en-US" sz="2200" dirty="0" smtClean="0">
                <a:ea typeface="MS PGothic" charset="0"/>
              </a:rPr>
              <a:t>.</a:t>
            </a:r>
            <a:endParaRPr lang="en-US" sz="2200" dirty="0"/>
          </a:p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2583" r="2943" b="33225"/>
          <a:stretch/>
        </p:blipFill>
        <p:spPr>
          <a:xfrm>
            <a:off x="3833546" y="1988840"/>
            <a:ext cx="4698894" cy="33123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2531" r="2763" b="25894"/>
          <a:stretch/>
        </p:blipFill>
        <p:spPr>
          <a:xfrm>
            <a:off x="3851920" y="1916832"/>
            <a:ext cx="4680520" cy="367315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333698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3985020" cy="516255"/>
          </a:xfrm>
        </p:spPr>
        <p:txBody>
          <a:bodyPr/>
          <a:lstStyle/>
          <a:p>
            <a:r>
              <a:rPr lang="id-ID" dirty="0" smtClean="0"/>
              <a:t>Kejadian Ikutan Serius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2667000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200" dirty="0" smtClean="0">
                <a:ea typeface="MS PGothic" charset="0"/>
              </a:rPr>
              <a:t>Pengguna dapat menyimpan data Kejadian Ikutan Serius dalam Data Dasar Nasional</a:t>
            </a:r>
            <a:r>
              <a:rPr lang="en-US" sz="2200" dirty="0" smtClean="0">
                <a:ea typeface="MS PGothic" charset="0"/>
              </a:rPr>
              <a:t>.</a:t>
            </a:r>
          </a:p>
          <a:p>
            <a:pPr marL="0" lvl="1" indent="0">
              <a:buNone/>
            </a:pPr>
            <a:endParaRPr lang="en-US" sz="2200" dirty="0">
              <a:ea typeface="MS PGothic" charset="0"/>
            </a:endParaRPr>
          </a:p>
          <a:p>
            <a:pPr marL="0" lvl="1" indent="0">
              <a:buNone/>
            </a:pPr>
            <a:r>
              <a:rPr lang="id-ID" sz="2200" dirty="0" smtClean="0">
                <a:ea typeface="MS PGothic" charset="0"/>
              </a:rPr>
              <a:t>Formulir Kejadian Ikutan Serius </a:t>
            </a:r>
            <a:r>
              <a:rPr lang="en-US" sz="2200" dirty="0" err="1" smtClean="0">
                <a:ea typeface="MS PGothic" charset="0"/>
              </a:rPr>
              <a:t>bisa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en-US" sz="2200" dirty="0" err="1" smtClean="0">
                <a:ea typeface="MS PGothic" charset="0"/>
              </a:rPr>
              <a:t>ditemukan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id-ID" sz="2200" dirty="0" smtClean="0">
                <a:ea typeface="MS PGothic" charset="0"/>
              </a:rPr>
              <a:t>di bawah Indikator Proses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333698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manajemen data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69094"/>
            <a:ext cx="5073045" cy="516255"/>
          </a:xfrm>
        </p:spPr>
        <p:txBody>
          <a:bodyPr/>
          <a:lstStyle/>
          <a:p>
            <a:r>
              <a:rPr lang="id-ID" dirty="0" smtClean="0"/>
              <a:t>Fitur-fitur yang memudahkan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51520" y="1265237"/>
            <a:ext cx="8352928" cy="3916363"/>
          </a:xfrm>
        </p:spPr>
        <p:txBody>
          <a:bodyPr>
            <a:noAutofit/>
          </a:bodyPr>
          <a:lstStyle/>
          <a:p>
            <a:pPr marL="525780">
              <a:spcAft>
                <a:spcPts val="2400"/>
              </a:spcAft>
              <a:buSzPct val="100000"/>
              <a:buFont typeface="Wingdings" charset="2"/>
              <a:buChar char="§"/>
            </a:pP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id-ID" b="1" dirty="0" smtClean="0"/>
              <a:t>impor data </a:t>
            </a:r>
            <a:r>
              <a:rPr lang="id-ID" dirty="0" smtClean="0"/>
              <a:t>dalam jumlah besar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Excel</a:t>
            </a:r>
            <a:endParaRPr lang="en-US" dirty="0"/>
          </a:p>
          <a:p>
            <a:pPr marL="525780">
              <a:spcAft>
                <a:spcPts val="2400"/>
              </a:spcAft>
              <a:buSzPct val="100000"/>
              <a:buFont typeface="Wingdings" charset="2"/>
              <a:buChar char="§"/>
            </a:pPr>
            <a:r>
              <a:rPr lang="id-ID" b="1" dirty="0" smtClean="0"/>
              <a:t>Membuat indikator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id-ID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endParaRPr lang="id-ID" dirty="0" smtClean="0"/>
          </a:p>
          <a:p>
            <a:pPr marL="525780">
              <a:spcAft>
                <a:spcPts val="2400"/>
              </a:spcAft>
              <a:buSzPct val="100000"/>
              <a:buFont typeface="Wingdings" charset="2"/>
              <a:buChar char="§"/>
            </a:pPr>
            <a:r>
              <a:rPr lang="id-ID" b="1" dirty="0" smtClean="0"/>
              <a:t>Membuat formulir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id-ID" dirty="0" smtClean="0"/>
              <a:t>modul</a:t>
            </a:r>
            <a:endParaRPr lang="en-US" dirty="0"/>
          </a:p>
          <a:p>
            <a:pPr marL="525780">
              <a:spcAft>
                <a:spcPts val="2400"/>
              </a:spcAft>
              <a:buSzPct val="100000"/>
              <a:buFont typeface="Wingdings" charset="2"/>
              <a:buChar char="§"/>
            </a:pPr>
            <a:r>
              <a:rPr lang="id-ID" b="1" dirty="0" smtClean="0"/>
              <a:t>Me</a:t>
            </a:r>
            <a:r>
              <a:rPr lang="en-US" b="1" dirty="0" err="1" smtClean="0"/>
              <a:t>lakukan</a:t>
            </a:r>
            <a:r>
              <a:rPr lang="en-US" b="1" dirty="0" smtClean="0"/>
              <a:t> </a:t>
            </a:r>
            <a:r>
              <a:rPr lang="en-US" b="1" dirty="0" err="1" smtClean="0"/>
              <a:t>ek</a:t>
            </a:r>
            <a:r>
              <a:rPr lang="id-ID" b="1" dirty="0" smtClean="0"/>
              <a:t>spor</a:t>
            </a:r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id-ID" dirty="0" smtClean="0"/>
              <a:t>ke lembar kerja</a:t>
            </a:r>
            <a:r>
              <a:rPr lang="en-US" dirty="0" smtClean="0"/>
              <a:t> Excel</a:t>
            </a:r>
            <a:endParaRPr lang="en-US" dirty="0"/>
          </a:p>
          <a:p>
            <a:pPr marL="525780">
              <a:spcAft>
                <a:spcPts val="2400"/>
              </a:spcAft>
              <a:buSzPct val="100000"/>
              <a:buFont typeface="Wingdings" charset="2"/>
              <a:buChar char="§"/>
            </a:pPr>
            <a:r>
              <a:rPr lang="id-ID" b="1" dirty="0" smtClean="0"/>
              <a:t>Mengumpulkan data historis</a:t>
            </a:r>
            <a:r>
              <a:rPr lang="id-ID" dirty="0" smtClean="0"/>
              <a:t> untuk analisis multi-tahun</a:t>
            </a:r>
            <a:endParaRPr lang="en-US" dirty="0"/>
          </a:p>
          <a:p>
            <a:pPr marL="525780">
              <a:spcAft>
                <a:spcPts val="800"/>
              </a:spcAft>
              <a:buSzPct val="100000"/>
              <a:buFont typeface="Wingdings" charset="2"/>
              <a:buChar char="§"/>
            </a:pPr>
            <a:r>
              <a:rPr lang="id-ID" b="1" dirty="0" smtClean="0"/>
              <a:t>Membuat laporan </a:t>
            </a:r>
            <a:r>
              <a:rPr lang="en-US" dirty="0" err="1" smtClean="0"/>
              <a:t>dari</a:t>
            </a:r>
            <a:r>
              <a:rPr lang="id-ID" dirty="0" smtClean="0"/>
              <a:t> data</a:t>
            </a:r>
            <a:r>
              <a:rPr lang="en-US" dirty="0" smtClean="0"/>
              <a:t>-data</a:t>
            </a:r>
            <a:r>
              <a:rPr lang="id-ID" dirty="0" smtClean="0"/>
              <a:t> yang dimasukkan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130752" cy="4525963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id-ID" sz="2200" dirty="0" smtClean="0">
                <a:ea typeface="MS PGothic" charset="0"/>
              </a:rPr>
              <a:t>Data Dasar NTD Terpadu </a:t>
            </a:r>
            <a:r>
              <a:rPr lang="id-ID" sz="2200" dirty="0" smtClean="0"/>
              <a:t>menyediakan tiga jenis fungsi laporan</a:t>
            </a:r>
            <a:r>
              <a:rPr lang="en-US" sz="2200" dirty="0" smtClean="0"/>
              <a:t>: </a:t>
            </a: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id-ID" sz="2200" b="1" dirty="0" smtClean="0">
                <a:latin typeface="Segoe UI Semibold" pitchFamily="34" charset="0"/>
              </a:rPr>
              <a:t>Laporan </a:t>
            </a:r>
            <a:r>
              <a:rPr lang="en-US" sz="2200" b="1" dirty="0" smtClean="0">
                <a:latin typeface="Segoe UI Semibold" pitchFamily="34" charset="0"/>
              </a:rPr>
              <a:t>WHO/</a:t>
            </a:r>
            <a:r>
              <a:rPr lang="id-ID" sz="2200" b="1" dirty="0" smtClean="0">
                <a:latin typeface="Segoe UI Semibold" pitchFamily="34" charset="0"/>
              </a:rPr>
              <a:t>Mitra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id-ID" sz="2200" b="1" dirty="0" smtClean="0">
                <a:latin typeface="Segoe UI Semibold" pitchFamily="34" charset="0"/>
              </a:rPr>
              <a:t>Laporan Standar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1400"/>
              </a:spcAft>
              <a:buSzPct val="100000"/>
            </a:pPr>
            <a:r>
              <a:rPr lang="id-ID" sz="2200" b="1" dirty="0" smtClean="0">
                <a:latin typeface="Segoe UI Semibold" pitchFamily="34" charset="0"/>
              </a:rPr>
              <a:t>Laporan sesuai </a:t>
            </a:r>
            <a:r>
              <a:rPr lang="en-US" sz="2200" b="1" dirty="0" err="1" smtClean="0">
                <a:latin typeface="Segoe UI Semibold" pitchFamily="34" charset="0"/>
              </a:rPr>
              <a:t>kebutuhan</a:t>
            </a:r>
            <a:endParaRPr lang="en-US" sz="2200" b="1" dirty="0">
              <a:latin typeface="Segoe UI Semi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1894299" cy="580787"/>
          </a:xfrm>
        </p:spPr>
        <p:txBody>
          <a:bodyPr/>
          <a:lstStyle/>
          <a:p>
            <a:r>
              <a:rPr lang="id-ID" dirty="0" smtClean="0"/>
              <a:t>Laporan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3733800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400" dirty="0" smtClean="0">
                <a:ea typeface="MS PGothic" charset="0"/>
              </a:rPr>
              <a:t>Data Dasar NTD Terpadu </a:t>
            </a:r>
            <a:r>
              <a:rPr lang="id-ID" sz="2200" dirty="0" smtClean="0"/>
              <a:t>dapat me</a:t>
            </a:r>
            <a:r>
              <a:rPr lang="en-US" sz="2200" dirty="0" err="1" smtClean="0"/>
              <a:t>mbuat</a:t>
            </a:r>
            <a:r>
              <a:rPr lang="id-ID" sz="2200" dirty="0" smtClean="0"/>
              <a:t> Formulir Laporan Gabungan CM maupun Laporan Gabungan Pengobatan, serta laporan mitra lainnya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524135" cy="516255"/>
          </a:xfrm>
        </p:spPr>
        <p:txBody>
          <a:bodyPr/>
          <a:lstStyle/>
          <a:p>
            <a:r>
              <a:rPr lang="id-ID" dirty="0" smtClean="0">
                <a:solidFill>
                  <a:srgbClr val="066E9F"/>
                </a:solidFill>
              </a:rPr>
              <a:t>Laporan</a:t>
            </a:r>
            <a:r>
              <a:rPr lang="en-US" dirty="0" smtClean="0">
                <a:solidFill>
                  <a:srgbClr val="066E9F"/>
                </a:solidFill>
              </a:rPr>
              <a:t>WHO/</a:t>
            </a:r>
            <a:r>
              <a:rPr lang="id-ID" dirty="0" smtClean="0">
                <a:solidFill>
                  <a:srgbClr val="066E9F"/>
                </a:solidFill>
              </a:rPr>
              <a:t>Mitra</a:t>
            </a:r>
            <a:endParaRPr lang="en-US" dirty="0">
              <a:solidFill>
                <a:srgbClr val="066E9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3000" y="1523999"/>
            <a:ext cx="3276600" cy="4038601"/>
            <a:chOff x="4953000" y="1523999"/>
            <a:chExt cx="3276600" cy="4038601"/>
          </a:xfrm>
        </p:grpSpPr>
        <p:sp>
          <p:nvSpPr>
            <p:cNvPr id="8" name="Rectangle 7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304.PNG"/>
            <p:cNvPicPr>
              <a:picLocks noChangeAspect="1"/>
            </p:cNvPicPr>
            <p:nvPr/>
          </p:nvPicPr>
          <p:blipFill rotWithShape="1">
            <a:blip r:embed="rId3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16632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dirty="0" smtClean="0">
                <a:ea typeface="MS PGothic" charset="0"/>
              </a:rPr>
              <a:t>Data Dasar NTD Terpadu </a:t>
            </a:r>
            <a:r>
              <a:rPr lang="id-ID" dirty="0">
                <a:ea typeface="MS PGothic" charset="0"/>
              </a:rPr>
              <a:t>dapat </a:t>
            </a:r>
            <a:r>
              <a:rPr lang="id-ID" dirty="0" smtClean="0">
                <a:ea typeface="MS PGothic" charset="0"/>
              </a:rPr>
              <a:t>menghasilkan laporan standar berikut hanya dengan beberapa klik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-342900">
              <a:spcAft>
                <a:spcPts val="1500"/>
              </a:spcAft>
              <a:buFont typeface="Wingdings" charset="2"/>
              <a:buChar char="§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Kemajuan 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program 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menuju eliminasi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1500"/>
              </a:spcAft>
              <a:buFont typeface="Wingdings" charset="2"/>
              <a:buChar char="§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Laporan pemetaan (segera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ditambahkan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)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1500"/>
              </a:spcAft>
              <a:defRPr/>
            </a:pP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Asesmen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Monitoring &amp;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Evaluasi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br>
              <a:rPr lang="en-US" sz="2200" dirty="0" smtClean="0">
                <a:latin typeface="Segoe UI Semibold" pitchFamily="34" charset="0"/>
                <a:ea typeface="MS PGothic" charset="0"/>
              </a:rPr>
            </a:br>
            <a:r>
              <a:rPr lang="id-ID" sz="2200" dirty="0" smtClean="0">
                <a:latin typeface="Segoe UI Semibold" pitchFamily="34" charset="0"/>
                <a:ea typeface="MS PGothic" charset="0"/>
              </a:rPr>
              <a:t>(segera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ditambahkan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)</a:t>
            </a:r>
          </a:p>
          <a:p>
            <a:pPr marL="800100" lvl="2" indent="-342900">
              <a:spcAft>
                <a:spcPts val="1500"/>
              </a:spcAft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Distrik yang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melakukan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pengobatan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br>
              <a:rPr lang="en-US" sz="2200" dirty="0" smtClean="0">
                <a:latin typeface="Segoe UI Semibold" pitchFamily="34" charset="0"/>
                <a:ea typeface="MS PGothic" charset="0"/>
              </a:rPr>
            </a:br>
            <a:r>
              <a:rPr lang="id-ID" sz="2200" dirty="0" smtClean="0">
                <a:latin typeface="Segoe UI Semibold" pitchFamily="34" charset="0"/>
                <a:ea typeface="MS PGothic" charset="0"/>
              </a:rPr>
              <a:t>(segera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ditambahkan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)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1500"/>
              </a:spcAft>
              <a:defRPr/>
            </a:pPr>
            <a:r>
              <a:rPr lang="en-US" sz="2200" dirty="0">
                <a:latin typeface="Segoe UI Semibold" pitchFamily="34" charset="0"/>
                <a:ea typeface="MS PGothic" charset="0"/>
              </a:rPr>
              <a:t>C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akupan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kinerja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 (segera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ditambahkan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)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Laporan pelatihan (segera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ditambahkan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)</a:t>
            </a:r>
            <a:endParaRPr lang="en-US" sz="2200" dirty="0">
              <a:latin typeface="Segoe UI Semibold" pitchFamily="34" charset="0"/>
              <a:ea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123455" cy="516255"/>
          </a:xfrm>
        </p:spPr>
        <p:txBody>
          <a:bodyPr/>
          <a:lstStyle/>
          <a:p>
            <a:r>
              <a:rPr lang="id-ID" dirty="0" smtClean="0">
                <a:solidFill>
                  <a:srgbClr val="066E9F"/>
                </a:solidFill>
              </a:rPr>
              <a:t>Laporan </a:t>
            </a:r>
            <a:r>
              <a:rPr lang="en-US" dirty="0" err="1" smtClean="0">
                <a:solidFill>
                  <a:srgbClr val="066E9F"/>
                </a:solidFill>
              </a:rPr>
              <a:t>Standar</a:t>
            </a:r>
            <a:endParaRPr lang="en-US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939800"/>
            <a:ext cx="7772400" cy="4525963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Pengantar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Pemasangan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Layar pembuka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Memulai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Tur tentang </a:t>
            </a:r>
            <a:r>
              <a:rPr lang="en-US" sz="2000" dirty="0" err="1" smtClean="0"/>
              <a:t>instrumen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Entri data: Formulir per formulir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Entri data: Impor massal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Pemutakhiran untuk tahun yang baru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en-US" sz="2000" dirty="0" err="1" smtClean="0"/>
              <a:t>Pemekaran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id-ID" sz="2000" dirty="0" smtClean="0"/>
              <a:t>Laporan</a:t>
            </a: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/>
            </a:pPr>
            <a:r>
              <a:rPr lang="en-US" sz="2000" dirty="0" err="1" smtClean="0"/>
              <a:t>Pengaturan</a:t>
            </a:r>
            <a:r>
              <a:rPr lang="id-ID" sz="2000" dirty="0" smtClean="0"/>
              <a:t> berkas untuk program Anda</a:t>
            </a:r>
            <a:endParaRPr lang="en-US" sz="2000" dirty="0" smtClean="0"/>
          </a:p>
        </p:txBody>
      </p:sp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8028092" y="1043907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hlinkClick r:id="rId4" action="ppaction://hlinksldjump"/>
          </p:cNvPr>
          <p:cNvSpPr/>
          <p:nvPr/>
        </p:nvSpPr>
        <p:spPr>
          <a:xfrm rot="5400000">
            <a:off x="8028092" y="1548045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hlinkClick r:id="rId5" action="ppaction://hlinksldjump"/>
          </p:cNvPr>
          <p:cNvSpPr/>
          <p:nvPr/>
        </p:nvSpPr>
        <p:spPr>
          <a:xfrm rot="5400000">
            <a:off x="8028092" y="2030064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hlinkClick r:id="rId6" action="ppaction://hlinksldjump"/>
          </p:cNvPr>
          <p:cNvSpPr/>
          <p:nvPr/>
        </p:nvSpPr>
        <p:spPr>
          <a:xfrm rot="5400000">
            <a:off x="8028092" y="2512083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hlinkClick r:id="rId7" action="ppaction://hlinksldjump"/>
          </p:cNvPr>
          <p:cNvSpPr/>
          <p:nvPr/>
        </p:nvSpPr>
        <p:spPr>
          <a:xfrm rot="5400000">
            <a:off x="8028092" y="2994102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hlinkClick r:id="rId8" action="ppaction://hlinksldjump"/>
          </p:cNvPr>
          <p:cNvSpPr/>
          <p:nvPr/>
        </p:nvSpPr>
        <p:spPr>
          <a:xfrm rot="5400000">
            <a:off x="8028092" y="3476121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hlinkClick r:id="rId9" action="ppaction://hlinksldjump"/>
          </p:cNvPr>
          <p:cNvSpPr/>
          <p:nvPr/>
        </p:nvSpPr>
        <p:spPr>
          <a:xfrm rot="5400000">
            <a:off x="8028092" y="3958140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hlinkClick r:id="rId10" action="ppaction://hlinksldjump"/>
          </p:cNvPr>
          <p:cNvSpPr/>
          <p:nvPr/>
        </p:nvSpPr>
        <p:spPr>
          <a:xfrm rot="5400000">
            <a:off x="8028092" y="4440159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hlinkClick r:id="rId11" action="ppaction://hlinksldjump"/>
          </p:cNvPr>
          <p:cNvSpPr/>
          <p:nvPr/>
        </p:nvSpPr>
        <p:spPr>
          <a:xfrm rot="5400000">
            <a:off x="8028092" y="4922181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hlinkClick r:id="rId12" action="ppaction://hlinksldjump"/>
          </p:cNvPr>
          <p:cNvSpPr/>
          <p:nvPr/>
        </p:nvSpPr>
        <p:spPr>
          <a:xfrm rot="5400000">
            <a:off x="8028092" y="5415957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 bwMode="auto">
          <a:xfrm>
            <a:off x="8551863" y="6583680"/>
            <a:ext cx="592137" cy="274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FFD1B-A510-45B0-BB7F-52AFFFB0EE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Isosceles Triangle 53">
            <a:hlinkClick r:id="rId13" action="ppaction://hlinksldjump"/>
          </p:cNvPr>
          <p:cNvSpPr/>
          <p:nvPr/>
        </p:nvSpPr>
        <p:spPr>
          <a:xfrm rot="5400000">
            <a:off x="8028092" y="5894493"/>
            <a:ext cx="211337" cy="191677"/>
          </a:xfrm>
          <a:prstGeom prst="triangle">
            <a:avLst/>
          </a:prstGeom>
          <a:solidFill>
            <a:srgbClr val="17375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63600" y="1386843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63600" y="1869951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63600" y="2353059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63600" y="283616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3600" y="3319275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63600" y="3802383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63600" y="426855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63600" y="4760132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63600" y="5260174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63600" y="5747177"/>
            <a:ext cx="74421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4855906" cy="580787"/>
          </a:xfrm>
        </p:spPr>
        <p:txBody>
          <a:bodyPr/>
          <a:lstStyle/>
          <a:p>
            <a:r>
              <a:rPr lang="en-US" dirty="0" err="1" smtClean="0"/>
              <a:t>Ikhtisar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rIns="0"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laporan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558608" cy="4525963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  <a:defRPr/>
            </a:pPr>
            <a:r>
              <a:rPr lang="id-ID" sz="2200" dirty="0" smtClean="0">
                <a:ea typeface="MS PGothic" charset="0"/>
              </a:rPr>
              <a:t>Dengan pembuat laporan sesuai permintaan, pengguna dapat membuat laporan dengan menggunakan data apa saja yang ada di dalam </a:t>
            </a:r>
            <a:r>
              <a:rPr lang="en-US" sz="2200" dirty="0" smtClean="0">
                <a:ea typeface="MS PGothic" charset="0"/>
              </a:rPr>
              <a:t>data</a:t>
            </a:r>
            <a:r>
              <a:rPr lang="id-ID" sz="2200" dirty="0" smtClean="0">
                <a:ea typeface="MS PGothic" charset="0"/>
              </a:rPr>
              <a:t> dasar</a:t>
            </a:r>
            <a:r>
              <a:rPr lang="en-US" sz="2200" dirty="0" smtClean="0">
                <a:ea typeface="MS PGothic" charset="0"/>
              </a:rPr>
              <a:t>. </a:t>
            </a:r>
            <a:endParaRPr lang="en-US" sz="2200" dirty="0">
              <a:ea typeface="MS PGothic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707631" cy="516255"/>
          </a:xfrm>
        </p:spPr>
        <p:txBody>
          <a:bodyPr/>
          <a:lstStyle/>
          <a:p>
            <a:r>
              <a:rPr lang="id-ID" dirty="0" smtClean="0">
                <a:solidFill>
                  <a:srgbClr val="066E9F"/>
                </a:solidFill>
              </a:rPr>
              <a:t>Laporan sesuai permintaan</a:t>
            </a:r>
            <a:endParaRPr lang="en-US" dirty="0">
              <a:solidFill>
                <a:srgbClr val="066E9F"/>
              </a:solidFill>
            </a:endParaRPr>
          </a:p>
        </p:txBody>
      </p:sp>
      <p:pic>
        <p:nvPicPr>
          <p:cNvPr id="3" name="Picture 2" descr="20Lef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t="3799" r="41446" b="59366"/>
          <a:stretch/>
        </p:blipFill>
        <p:spPr>
          <a:xfrm>
            <a:off x="2051720" y="3068960"/>
            <a:ext cx="4714240" cy="24384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6" name="Picture 5" descr="20righ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3799" r="54979" b="23146"/>
          <a:stretch/>
        </p:blipFill>
        <p:spPr>
          <a:xfrm>
            <a:off x="5508104" y="2204864"/>
            <a:ext cx="3024336" cy="406181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2840" cy="4525963"/>
          </a:xfrm>
        </p:spPr>
        <p:txBody>
          <a:bodyPr/>
          <a:lstStyle/>
          <a:p>
            <a:pPr marL="342900" indent="-342900">
              <a:spcAft>
                <a:spcPts val="2400"/>
              </a:spcAft>
              <a:buSzPct val="100000"/>
            </a:pPr>
            <a:r>
              <a:rPr lang="id-ID" b="1" dirty="0" smtClean="0"/>
              <a:t>Memutakhirkan secara otomatis </a:t>
            </a:r>
            <a:r>
              <a:rPr lang="id-ID" dirty="0" smtClean="0"/>
              <a:t>dengan koneksi Internet untuk </a:t>
            </a:r>
            <a:r>
              <a:rPr lang="en-US" dirty="0" err="1" smtClean="0"/>
              <a:t>memperbaiki</a:t>
            </a:r>
            <a:r>
              <a:rPr lang="id-ID" dirty="0" smtClean="0"/>
              <a:t> bug atau ketika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id-ID" dirty="0" smtClean="0"/>
              <a:t>fitur baru ditambah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2400"/>
              </a:spcAft>
              <a:buSzPct val="100000"/>
            </a:pPr>
            <a:r>
              <a:rPr lang="id-ID" b="1" dirty="0" smtClean="0"/>
              <a:t>Melakukan back up secara otomatis </a:t>
            </a:r>
            <a:r>
              <a:rPr lang="id-ID" dirty="0" smtClean="0"/>
              <a:t>dengan opsi untuk kembali ke versi terakhir</a:t>
            </a:r>
            <a:r>
              <a:rPr lang="en-US" dirty="0" smtClean="0"/>
              <a:t>.</a:t>
            </a: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spcAft>
                <a:spcPts val="2400"/>
              </a:spcAft>
            </a:pPr>
            <a:endParaRPr lang="en-US" sz="24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4446230" cy="580787"/>
          </a:xfrm>
        </p:spPr>
        <p:txBody>
          <a:bodyPr/>
          <a:lstStyle/>
          <a:p>
            <a:r>
              <a:rPr lang="id-ID" dirty="0" smtClean="0"/>
              <a:t>Fitur sistem tambahan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emasangan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Langkah pertama adalah memasang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>
                <a:ea typeface="MS PGothic" charset="0"/>
              </a:rPr>
              <a:t>Data Dasar NTD Terpadu </a:t>
            </a:r>
            <a:r>
              <a:rPr lang="id-ID" dirty="0" smtClean="0"/>
              <a:t>pada komputer Anda.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Aft>
                <a:spcPts val="1800"/>
              </a:spcAft>
              <a:buNone/>
              <a:defRPr/>
            </a:pPr>
            <a:r>
              <a:rPr lang="id-ID" sz="2200" dirty="0" smtClean="0">
                <a:ea typeface="MS PGothic" charset="0"/>
              </a:rPr>
              <a:t>Ada dua langkah untuk menjalankan </a:t>
            </a:r>
            <a:r>
              <a:rPr lang="id-ID" sz="2200" dirty="0" smtClean="0">
                <a:ea typeface="MS PGothic" charset="0"/>
              </a:rPr>
              <a:t>Data Dasar NTD Terpadu</a:t>
            </a:r>
            <a:r>
              <a:rPr lang="en-US" sz="2200" dirty="0" smtClean="0">
                <a:ea typeface="MS PGothic" charset="0"/>
              </a:rPr>
              <a:t> </a:t>
            </a:r>
            <a:r>
              <a:rPr lang="id-ID" sz="2200" dirty="0" smtClean="0">
                <a:ea typeface="MS PGothic" charset="0"/>
              </a:rPr>
              <a:t>pada komputer Anda</a:t>
            </a:r>
            <a:r>
              <a:rPr lang="en-US" sz="2200" dirty="0" smtClean="0">
                <a:ea typeface="MS PGothic" charset="0"/>
              </a:rPr>
              <a:t>:</a:t>
            </a:r>
            <a:endParaRPr lang="en-US" sz="2200" dirty="0">
              <a:ea typeface="MS PGothic" charset="0"/>
            </a:endParaRPr>
          </a:p>
          <a:p>
            <a:pPr marL="640080" lvl="3" indent="-457200"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Memasang 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Access </a:t>
            </a:r>
            <a:r>
              <a:rPr lang="en-US" sz="2200" dirty="0">
                <a:latin typeface="Segoe UI Semibold" pitchFamily="34" charset="0"/>
                <a:ea typeface="MS PGothic" charset="0"/>
              </a:rPr>
              <a:t>DB Engine32 bit</a:t>
            </a:r>
          </a:p>
          <a:p>
            <a:pPr marL="640080" lvl="3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Memasang </a:t>
            </a:r>
            <a:r>
              <a:rPr lang="id-ID" sz="2200" b="1" dirty="0" smtClean="0">
                <a:ea typeface="MS PGothic" charset="0"/>
              </a:rPr>
              <a:t>Data Dasar NTD Terpadu</a:t>
            </a:r>
            <a:endParaRPr lang="en-US" sz="2200" b="1" dirty="0">
              <a:latin typeface="Segoe UI Semibold" pitchFamily="34" charset="0"/>
              <a:ea typeface="MS PGothic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5997476" cy="580787"/>
          </a:xfrm>
        </p:spPr>
        <p:txBody>
          <a:bodyPr/>
          <a:lstStyle/>
          <a:p>
            <a:r>
              <a:rPr lang="id-ID" dirty="0" smtClean="0"/>
              <a:t>Langkah-langkah pemasangan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01208"/>
            <a:ext cx="9144000" cy="1283742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762758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langkah pemasangan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1"/>
            <a:ext cx="7848600" cy="35052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  <a:defRPr/>
            </a:pPr>
            <a:r>
              <a:rPr lang="id-ID" sz="2200" dirty="0" smtClean="0"/>
              <a:t>Untuk memasang </a:t>
            </a:r>
            <a:r>
              <a:rPr lang="en-US" sz="2200" i="1" dirty="0" smtClean="0"/>
              <a:t>Access </a:t>
            </a:r>
            <a:r>
              <a:rPr lang="en-US" sz="2200" i="1" dirty="0"/>
              <a:t>DB Engine32 </a:t>
            </a:r>
            <a:r>
              <a:rPr lang="en-US" sz="2200" dirty="0" smtClean="0"/>
              <a:t>bit:</a:t>
            </a:r>
            <a:endParaRPr lang="en-US" sz="2200" dirty="0"/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id-ID" sz="2200" dirty="0" smtClean="0"/>
              <a:t>Pergi ke</a:t>
            </a:r>
            <a:r>
              <a:rPr lang="en-US" sz="2200" dirty="0"/>
              <a:t> </a:t>
            </a:r>
            <a:r>
              <a:rPr lang="en-US" sz="2200" dirty="0">
                <a:hlinkClick r:id="rId3"/>
              </a:rPr>
              <a:t>http</a:t>
            </a:r>
            <a:r>
              <a:rPr lang="en-US" sz="2200" dirty="0" smtClean="0">
                <a:hlinkClick r:id="rId3"/>
              </a:rPr>
              <a:t>://www.microsoft.com/en-us/</a:t>
            </a:r>
            <a:br>
              <a:rPr lang="en-US" sz="2200" dirty="0" smtClean="0">
                <a:hlinkClick r:id="rId3"/>
              </a:rPr>
            </a:br>
            <a:r>
              <a:rPr lang="en-US" sz="2200" dirty="0" smtClean="0">
                <a:hlinkClick r:id="rId3"/>
              </a:rPr>
              <a:t>download/details.aspx?id=13255</a:t>
            </a:r>
            <a:endParaRPr lang="en-US" sz="2200" dirty="0"/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id-ID" sz="2200" dirty="0" smtClean="0"/>
              <a:t>Unduh dan pasang </a:t>
            </a:r>
            <a:r>
              <a:rPr lang="en-US" sz="2200" i="1" dirty="0" smtClean="0"/>
              <a:t>Access engine</a:t>
            </a:r>
            <a:endParaRPr lang="en-US" sz="2200" i="1" dirty="0"/>
          </a:p>
          <a:p>
            <a:pPr marL="640080" lvl="3" indent="-457200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id-ID" sz="2200" dirty="0" smtClean="0"/>
              <a:t>Restart komputer Anda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075784" cy="516255"/>
          </a:xfrm>
        </p:spPr>
        <p:txBody>
          <a:bodyPr/>
          <a:lstStyle/>
          <a:p>
            <a:r>
              <a:rPr lang="id-ID" dirty="0" smtClean="0"/>
              <a:t>Memasang </a:t>
            </a:r>
            <a:r>
              <a:rPr lang="en-US" dirty="0" smtClean="0"/>
              <a:t>Access DB Engine32 bit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952" y="553755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Jika Anda tidak dapat mengunduh </a:t>
            </a:r>
            <a:r>
              <a:rPr lang="en-US" sz="16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Engine</a:t>
            </a:r>
            <a:r>
              <a:rPr lang="id-ID" sz="16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karena Anda menerima pesan bahwa Anda telah memilikinya pada komputer Anda, itu tidak apa-apa. Lanjutkan ke langkah berikutnya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762758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langkah pemasangan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35285"/>
            <a:ext cx="7848600" cy="4525963"/>
          </a:xfrm>
        </p:spPr>
        <p:txBody>
          <a:bodyPr/>
          <a:lstStyle/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2200" dirty="0" smtClean="0"/>
              <a:t>Untuk memasang </a:t>
            </a:r>
            <a:r>
              <a:rPr lang="id-ID" sz="2400" dirty="0" smtClean="0">
                <a:ea typeface="MS PGothic" charset="0"/>
              </a:rPr>
              <a:t>Data Dasar NTD Terpadu</a:t>
            </a:r>
            <a:r>
              <a:rPr lang="en-US" sz="2200" dirty="0" smtClean="0"/>
              <a:t>:</a:t>
            </a:r>
            <a:endParaRPr lang="en-US" sz="2200" dirty="0"/>
          </a:p>
          <a:p>
            <a:pPr marL="640080" lvl="3" indent="-457200">
              <a:spcAft>
                <a:spcPts val="1800"/>
              </a:spcAft>
              <a:buFont typeface="+mj-lt"/>
              <a:buAutoNum type="arabicPeriod"/>
              <a:defRPr/>
            </a:pPr>
            <a:r>
              <a:rPr lang="id-ID" sz="2200" dirty="0" smtClean="0"/>
              <a:t>Pergi ke</a:t>
            </a:r>
            <a:r>
              <a:rPr lang="en-US" sz="2200" dirty="0"/>
              <a:t> 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u="sng" dirty="0">
                <a:hlinkClick r:id="rId3"/>
              </a:rPr>
              <a:t>http://apps.who.int/neglected_diseases/ntddata/ntd_database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id-ID" sz="2200" dirty="0" smtClean="0"/>
              <a:t>atau untuk pengguna </a:t>
            </a:r>
            <a:r>
              <a:rPr lang="en-US" sz="2200" dirty="0" smtClean="0"/>
              <a:t>64-bit </a:t>
            </a:r>
            <a:r>
              <a:rPr lang="en-US" sz="2200" u="sng" dirty="0" smtClean="0"/>
              <a:t/>
            </a:r>
            <a:br>
              <a:rPr lang="en-US" sz="2200" u="sng" dirty="0" smtClean="0"/>
            </a:b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apps.who.int/neglected_diseases/ntddata/ntd_database/x64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 smtClean="0"/>
          </a:p>
          <a:p>
            <a:pPr marL="640080" lvl="3" indent="-457200">
              <a:spcAft>
                <a:spcPts val="1800"/>
              </a:spcAft>
              <a:buFont typeface="+mj-lt"/>
              <a:buAutoNum type="arabicPeriod"/>
              <a:defRPr/>
            </a:pPr>
            <a:r>
              <a:rPr lang="id-ID" sz="2200" dirty="0" smtClean="0"/>
              <a:t>Klik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Instal</a:t>
            </a:r>
            <a:r>
              <a:rPr lang="id-ID" sz="2200" b="1" dirty="0" smtClean="0"/>
              <a:t>l</a:t>
            </a:r>
            <a:endParaRPr lang="en-US" sz="2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050824" cy="516255"/>
          </a:xfrm>
        </p:spPr>
        <p:txBody>
          <a:bodyPr/>
          <a:lstStyle/>
          <a:p>
            <a:r>
              <a:rPr lang="id-ID" dirty="0" smtClean="0"/>
              <a:t>Memasang </a:t>
            </a:r>
            <a:r>
              <a:rPr lang="id-ID" dirty="0" smtClean="0">
                <a:ea typeface="MS PGothic" charset="0"/>
              </a:rPr>
              <a:t>Data Dasar NTD Terpadu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4" cstate="print"/>
          <a:srcRect r="56667" b="20634"/>
          <a:stretch>
            <a:fillRect/>
          </a:stretch>
        </p:blipFill>
        <p:spPr>
          <a:xfrm>
            <a:off x="4135120" y="3624704"/>
            <a:ext cx="4078664" cy="27557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3810000" y="6057900"/>
            <a:ext cx="3810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91000" y="6019800"/>
            <a:ext cx="7620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Layar pembuka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6858000" cy="1447800"/>
          </a:xfrm>
        </p:spPr>
        <p:txBody>
          <a:bodyPr/>
          <a:lstStyle/>
          <a:p>
            <a:r>
              <a:rPr lang="id-ID" dirty="0" smtClean="0"/>
              <a:t>Ketika Anda membuka program </a:t>
            </a:r>
            <a:r>
              <a:rPr lang="id-ID" dirty="0" smtClean="0">
                <a:ea typeface="MS PGothic" charset="0"/>
              </a:rPr>
              <a:t>Data Dasar NTD Terpadu</a:t>
            </a:r>
            <a:r>
              <a:rPr lang="en-US" dirty="0" smtClean="0"/>
              <a:t> </a:t>
            </a:r>
            <a:r>
              <a:rPr lang="id-ID" dirty="0"/>
              <a:t>Anda pertama kali akan </a:t>
            </a:r>
            <a:r>
              <a:rPr lang="id-ID" dirty="0" smtClean="0"/>
              <a:t>melihat layar pembuka sebelum Anda memasukkan berkas atau 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None/>
            </a:pPr>
            <a:r>
              <a:rPr lang="id-ID" sz="2200" dirty="0" smtClean="0"/>
              <a:t>Ini adalah layar pertama yang Anda lihat ketika membuka </a:t>
            </a:r>
            <a:r>
              <a:rPr lang="en-US" sz="2200" dirty="0" err="1" smtClean="0"/>
              <a:t>instrumen</a:t>
            </a:r>
            <a:r>
              <a:rPr lang="en-US" sz="2200" dirty="0" smtClean="0"/>
              <a:t> </a:t>
            </a:r>
            <a:r>
              <a:rPr lang="id-ID" sz="2200" dirty="0" smtClean="0">
                <a:ea typeface="MS PGothic" charset="0"/>
              </a:rPr>
              <a:t>Data Dasar NTD Terpadu </a:t>
            </a:r>
            <a:r>
              <a:rPr lang="id-ID" sz="2200" dirty="0" smtClean="0"/>
              <a:t>setiap kali</a:t>
            </a:r>
            <a:r>
              <a:rPr lang="en-US" sz="2200" dirty="0" smtClean="0"/>
              <a:t>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Ini termasuk</a:t>
            </a:r>
            <a:r>
              <a:rPr lang="en-US" sz="2200" dirty="0" smtClean="0"/>
              <a:t>:</a:t>
            </a: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id-ID" sz="2200" b="1" dirty="0" smtClean="0">
                <a:latin typeface="Segoe UI Semibold" pitchFamily="34" charset="0"/>
              </a:rPr>
              <a:t>Memilih bahasa 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en-US" sz="2200" b="1" dirty="0" err="1" smtClean="0">
                <a:latin typeface="Segoe UI Semibold" pitchFamily="34" charset="0"/>
              </a:rPr>
              <a:t>Nama</a:t>
            </a:r>
            <a:r>
              <a:rPr lang="id-ID" sz="2200" b="1" dirty="0" smtClean="0">
                <a:latin typeface="Segoe UI Semibold" pitchFamily="34" charset="0"/>
              </a:rPr>
              <a:t> berkas terbaru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id-ID" sz="2200" b="1" dirty="0" smtClean="0">
                <a:latin typeface="Segoe UI Semibold" pitchFamily="34" charset="0"/>
              </a:rPr>
              <a:t>Tombol buka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en-US" sz="2200" b="1" dirty="0" err="1" smtClean="0">
                <a:latin typeface="Segoe UI Semibold" pitchFamily="34" charset="0"/>
              </a:rPr>
              <a:t>Mencari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id-ID" sz="2200" b="1" dirty="0" smtClean="0">
                <a:latin typeface="Segoe UI Semibold" pitchFamily="34" charset="0"/>
              </a:rPr>
              <a:t>tautan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b="1" dirty="0" err="1" smtClean="0">
                <a:latin typeface="Segoe UI Semibold" pitchFamily="34" charset="0"/>
              </a:rPr>
              <a:t>ke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br>
              <a:rPr lang="en-US" sz="2200" b="1" dirty="0" smtClean="0">
                <a:latin typeface="Segoe UI Semibold" pitchFamily="34" charset="0"/>
              </a:rPr>
            </a:br>
            <a:r>
              <a:rPr lang="en-US" sz="2200" b="1" dirty="0" err="1" smtClean="0">
                <a:latin typeface="Segoe UI Semibold" pitchFamily="34" charset="0"/>
              </a:rPr>
              <a:t>satu</a:t>
            </a:r>
            <a:r>
              <a:rPr lang="id-ID" sz="2200" b="1" dirty="0" smtClean="0">
                <a:latin typeface="Segoe UI Semibold" pitchFamily="34" charset="0"/>
              </a:rPr>
              <a:t> berkas</a:t>
            </a:r>
            <a:endParaRPr lang="en-US" sz="2200" b="1" dirty="0">
              <a:latin typeface="Segoe UI Semibold" pitchFamily="34" charset="0"/>
            </a:endParaRP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en-US" sz="2200" b="1" dirty="0" err="1" smtClean="0">
                <a:latin typeface="Segoe UI Semibold" pitchFamily="34" charset="0"/>
              </a:rPr>
              <a:t>Memb</a:t>
            </a:r>
            <a:r>
              <a:rPr lang="id-ID" sz="2200" b="1" dirty="0" smtClean="0">
                <a:latin typeface="Segoe UI Semibold" pitchFamily="34" charset="0"/>
              </a:rPr>
              <a:t>uat tautan </a:t>
            </a:r>
            <a:r>
              <a:rPr lang="en-US" sz="2200" b="1" dirty="0" err="1" smtClean="0">
                <a:latin typeface="Segoe UI Semibold" pitchFamily="34" charset="0"/>
              </a:rPr>
              <a:t>untuk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br>
              <a:rPr lang="en-US" sz="2200" b="1" dirty="0" smtClean="0">
                <a:latin typeface="Segoe UI Semibold" pitchFamily="34" charset="0"/>
              </a:rPr>
            </a:br>
            <a:r>
              <a:rPr lang="id-ID" sz="2200" b="1" dirty="0" smtClean="0">
                <a:latin typeface="Segoe UI Semibold" pitchFamily="34" charset="0"/>
              </a:rPr>
              <a:t>berkas baru</a:t>
            </a:r>
            <a:endParaRPr lang="en-US" sz="2200" b="1" dirty="0">
              <a:latin typeface="Segoe UI Semibold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469" y="206613"/>
            <a:ext cx="3169682" cy="580787"/>
          </a:xfrm>
        </p:spPr>
        <p:txBody>
          <a:bodyPr/>
          <a:lstStyle/>
          <a:p>
            <a:r>
              <a:rPr lang="id-ID" dirty="0" smtClean="0"/>
              <a:t>Layar pembuka</a:t>
            </a:r>
            <a:endParaRPr lang="en-US" dirty="0"/>
          </a:p>
        </p:txBody>
      </p:sp>
      <p:pic>
        <p:nvPicPr>
          <p:cNvPr id="2" name="Picture 1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9" b="28878"/>
          <a:stretch/>
        </p:blipFill>
        <p:spPr>
          <a:xfrm>
            <a:off x="4932040" y="2276872"/>
            <a:ext cx="3594738" cy="32403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9" b="28878"/>
          <a:stretch/>
        </p:blipFill>
        <p:spPr>
          <a:xfrm>
            <a:off x="750928" y="3717032"/>
            <a:ext cx="2746403" cy="247565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218282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layar pembuka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342584" cy="45259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id-ID" dirty="0"/>
              <a:t>ini </a:t>
            </a:r>
            <a:r>
              <a:rPr lang="en-US" dirty="0" err="1"/>
              <a:t>t</a:t>
            </a:r>
            <a:r>
              <a:rPr lang="en-US" dirty="0" err="1" smtClean="0"/>
              <a:t>ersedia</a:t>
            </a:r>
            <a:r>
              <a:rPr lang="id-ID" dirty="0" smtClean="0"/>
              <a:t> empat bahasa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id-ID" dirty="0" smtClean="0"/>
              <a:t>dalam </a:t>
            </a:r>
            <a:r>
              <a:rPr lang="id-ID" dirty="0" smtClean="0">
                <a:ea typeface="MS PGothic" charset="0"/>
              </a:rPr>
              <a:t>Data Dasar NTD Terpadu</a:t>
            </a:r>
            <a:r>
              <a:rPr lang="en-US" dirty="0" smtClean="0"/>
              <a:t>:</a:t>
            </a:r>
            <a:endParaRPr lang="en-US" dirty="0" smtClean="0"/>
          </a:p>
          <a:p>
            <a:pPr marL="283464" lvl="1" indent="-283464">
              <a:buSzPct val="100000"/>
              <a:buFont typeface="Wingdings" charset="2"/>
              <a:buChar char="§"/>
            </a:pPr>
            <a:r>
              <a:rPr lang="id-ID" sz="2200" dirty="0" smtClean="0">
                <a:latin typeface="Segoe UI Semibold" pitchFamily="34" charset="0"/>
              </a:rPr>
              <a:t>Inggris, Perancis, Portugis dan </a:t>
            </a:r>
            <a:r>
              <a:rPr lang="en-US" sz="2200" dirty="0" err="1" smtClean="0">
                <a:latin typeface="Segoe UI Semibold" pitchFamily="34" charset="0"/>
              </a:rPr>
              <a:t>Bahasa</a:t>
            </a:r>
            <a:endParaRPr lang="en-US" sz="2200" dirty="0" smtClean="0">
              <a:latin typeface="Segoe UI Semibold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267471" cy="516255"/>
          </a:xfrm>
        </p:spPr>
        <p:txBody>
          <a:bodyPr/>
          <a:lstStyle/>
          <a:p>
            <a:r>
              <a:rPr lang="id-ID" dirty="0" smtClean="0"/>
              <a:t>Pilih bahasa Anda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590800"/>
            <a:ext cx="3886200" cy="199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Anda dapat memilih bahasa 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dari menu drop down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7544" y="4325352"/>
            <a:ext cx="381000" cy="2122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6164" y="4351496"/>
            <a:ext cx="1838980" cy="1794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9992" y="3429000"/>
            <a:ext cx="4650041" cy="316182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16016" y="3573016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  <a:p>
            <a:pPr>
              <a:spcAft>
                <a:spcPts val="8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Format angka berbeda menurut negara.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Pastikan untuk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mengatur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format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angka dalam pengaturan regional komputer Anda, terlepas dari bahasa apa yang tampil pada layar. Misalnya, jika pengaturan Anda:</a:t>
            </a:r>
            <a:endParaRPr lang="en-US" sz="160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8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Bahasa Inggris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Amerika Serikat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),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harus memasukkan angka seperti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1,000.00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Bahasa Perancis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Perancis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),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harus memasukkan angka seperti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1 000,00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8" r="78661" b="52067"/>
          <a:stretch/>
        </p:blipFill>
        <p:spPr>
          <a:xfrm>
            <a:off x="4387344" y="2287920"/>
            <a:ext cx="2961936" cy="187220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218282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layar pembuka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630616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ea typeface="MS PGothic" charset="0"/>
              </a:rPr>
              <a:t>Data Dasar NTD Terpadu </a:t>
            </a:r>
            <a:r>
              <a:rPr lang="id-ID" dirty="0" smtClean="0"/>
              <a:t>akan selalu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id-ID" dirty="0" smtClean="0"/>
              <a:t>berkas terbaru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id-ID" dirty="0" smtClean="0"/>
              <a:t> </a:t>
            </a:r>
            <a:r>
              <a:rPr lang="id-ID" dirty="0"/>
              <a:t>dafta</a:t>
            </a:r>
            <a:r>
              <a:rPr lang="en-US" dirty="0"/>
              <a:t>r</a:t>
            </a:r>
            <a:r>
              <a:rPr lang="id-ID" dirty="0" smtClean="0"/>
              <a:t> pada layar pembuka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763415" cy="516255"/>
          </a:xfrm>
        </p:spPr>
        <p:txBody>
          <a:bodyPr/>
          <a:lstStyle/>
          <a:p>
            <a:r>
              <a:rPr lang="id-ID" dirty="0" smtClean="0"/>
              <a:t>Berkas terbaru</a:t>
            </a:r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5800" y="2133600"/>
            <a:ext cx="2971800" cy="1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membuka berkas terbaru, cukup tekan tombol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Buka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75200" y="2664882"/>
            <a:ext cx="1066800" cy="3596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089400" y="2699648"/>
            <a:ext cx="626616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733800"/>
            <a:ext cx="8229600" cy="715963"/>
          </a:xfrm>
        </p:spPr>
        <p:txBody>
          <a:bodyPr/>
          <a:lstStyle/>
          <a:p>
            <a:r>
              <a:rPr lang="id-ID" dirty="0" smtClean="0"/>
              <a:t>Pengantar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630616" cy="1447800"/>
          </a:xfrm>
        </p:spPr>
        <p:txBody>
          <a:bodyPr/>
          <a:lstStyle/>
          <a:p>
            <a:r>
              <a:rPr lang="id-ID" dirty="0" smtClean="0">
                <a:solidFill>
                  <a:srgbClr val="066E9F"/>
                </a:solidFill>
                <a:latin typeface="Segoe UI" pitchFamily="34" charset="0"/>
              </a:rPr>
              <a:t>Data Dasar NTD Terpadu </a:t>
            </a:r>
            <a:r>
              <a:rPr lang="id-ID" dirty="0" smtClean="0">
                <a:solidFill>
                  <a:srgbClr val="066E9F"/>
                </a:solidFill>
                <a:latin typeface="Segoe UI" pitchFamily="34" charset="0"/>
              </a:rPr>
              <a:t>dirancang untuk  memperkuat kapasitas </a:t>
            </a:r>
            <a:r>
              <a:rPr lang="en-US" dirty="0" err="1" smtClean="0">
                <a:solidFill>
                  <a:srgbClr val="066E9F"/>
                </a:solidFill>
                <a:latin typeface="Segoe UI" pitchFamily="34" charset="0"/>
              </a:rPr>
              <a:t>pemegang</a:t>
            </a:r>
            <a:r>
              <a:rPr lang="en-US" dirty="0" smtClean="0">
                <a:solidFill>
                  <a:srgbClr val="066E9F"/>
                </a:solidFill>
                <a:latin typeface="Segoe UI" pitchFamily="34" charset="0"/>
              </a:rPr>
              <a:t> program NTD </a:t>
            </a:r>
            <a:r>
              <a:rPr lang="en-US" dirty="0" err="1" smtClean="0">
                <a:solidFill>
                  <a:srgbClr val="066E9F"/>
                </a:solidFill>
                <a:latin typeface="Segoe UI" pitchFamily="34" charset="0"/>
              </a:rPr>
              <a:t>Nasional</a:t>
            </a:r>
            <a:r>
              <a:rPr lang="en-US" dirty="0" smtClean="0">
                <a:solidFill>
                  <a:srgbClr val="066E9F"/>
                </a:solidFill>
                <a:latin typeface="Segoe UI" pitchFamily="34" charset="0"/>
              </a:rPr>
              <a:t> </a:t>
            </a:r>
            <a:r>
              <a:rPr lang="id-ID" dirty="0" smtClean="0">
                <a:solidFill>
                  <a:srgbClr val="066E9F"/>
                </a:solidFill>
                <a:latin typeface="Segoe UI" pitchFamily="34" charset="0"/>
              </a:rPr>
              <a:t>untuk menyimpan, mengelola, </a:t>
            </a:r>
            <a:r>
              <a:rPr lang="en-US" dirty="0" err="1" smtClean="0">
                <a:solidFill>
                  <a:srgbClr val="066E9F"/>
                </a:solidFill>
                <a:latin typeface="Segoe UI" pitchFamily="34" charset="0"/>
              </a:rPr>
              <a:t>menganalisis</a:t>
            </a:r>
            <a:r>
              <a:rPr lang="en-US" dirty="0" smtClean="0">
                <a:solidFill>
                  <a:srgbClr val="066E9F"/>
                </a:solidFill>
                <a:latin typeface="Segoe UI" pitchFamily="34" charset="0"/>
              </a:rPr>
              <a:t> </a:t>
            </a:r>
            <a:r>
              <a:rPr lang="id-ID" dirty="0" smtClean="0">
                <a:solidFill>
                  <a:srgbClr val="066E9F"/>
                </a:solidFill>
                <a:latin typeface="Segoe UI" pitchFamily="34" charset="0"/>
              </a:rPr>
              <a:t>dan melaporkan </a:t>
            </a:r>
            <a:r>
              <a:rPr lang="id-ID" dirty="0" smtClean="0"/>
              <a:t>data</a:t>
            </a:r>
            <a:r>
              <a:rPr lang="en-US" dirty="0" smtClean="0"/>
              <a:t> </a:t>
            </a:r>
            <a:r>
              <a:rPr lang="id-ID" dirty="0" smtClean="0"/>
              <a:t>program NTD</a:t>
            </a:r>
            <a:r>
              <a:rPr lang="en-US" dirty="0" smtClean="0">
                <a:latin typeface="Segoe UI" pitchFamily="34" charset="0"/>
              </a:rPr>
              <a:t>. </a:t>
            </a:r>
            <a:endParaRPr lang="en-US" dirty="0">
              <a:latin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8" r="78661" b="52067"/>
          <a:stretch/>
        </p:blipFill>
        <p:spPr>
          <a:xfrm>
            <a:off x="4387344" y="2287920"/>
            <a:ext cx="2961936" cy="187220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218282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layar pembuka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16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 </a:t>
            </a:r>
            <a:r>
              <a:rPr lang="id-ID" dirty="0" smtClean="0"/>
              <a:t>Anda juga dapat membuka berkas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id-ID" dirty="0" smtClean="0"/>
              <a:t>sebelumnya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1687780" cy="516255"/>
          </a:xfrm>
        </p:spPr>
        <p:txBody>
          <a:bodyPr/>
          <a:lstStyle/>
          <a:p>
            <a:r>
              <a:rPr lang="id-ID" dirty="0" smtClean="0"/>
              <a:t>Mencari</a:t>
            </a:r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85800" y="2133600"/>
            <a:ext cx="2950096" cy="230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Klik pada tautan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cari berkas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b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mengakses berkas Anda</a:t>
            </a:r>
            <a:r>
              <a:rPr lang="en-US" sz="24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029200"/>
            <a:ext cx="9144000" cy="1555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8024" y="5315907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5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hendaknya selalu membuka </a:t>
            </a:r>
            <a:r>
              <a:rPr lang="id-ID" sz="1500" b="1" dirty="0" smtClean="0">
                <a:solidFill>
                  <a:srgbClr val="17375D"/>
                </a:solidFill>
                <a:latin typeface="Segoe"/>
                <a:ea typeface="MS PGothic" charset="0"/>
              </a:rPr>
              <a:t>Data Dasar NTD Terpadu </a:t>
            </a:r>
            <a:r>
              <a:rPr lang="id-ID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terlebih dahulu</a:t>
            </a:r>
            <a:r>
              <a:rPr lang="en-US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baru</a:t>
            </a:r>
            <a:r>
              <a:rPr lang="id-ID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kemudian berkas Anda</a:t>
            </a:r>
            <a:r>
              <a:rPr lang="en-US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id-ID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Jangan</a:t>
            </a:r>
            <a:r>
              <a:rPr lang="en-US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mencoba</a:t>
            </a:r>
            <a:r>
              <a:rPr lang="id-ID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membuka berkas Anda dari lokasi </a:t>
            </a:r>
            <a:r>
              <a:rPr lang="en-US" sz="15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penyimpanan</a:t>
            </a:r>
            <a:r>
              <a:rPr lang="en-US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 komputer Anda. Anda harus selalu membuka berkas </a:t>
            </a:r>
            <a:r>
              <a:rPr lang="en-US" sz="15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menggunakan</a:t>
            </a:r>
            <a:r>
              <a:rPr lang="en-US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5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 </a:t>
            </a:r>
            <a:r>
              <a:rPr lang="id-ID" sz="1500" dirty="0" smtClean="0">
                <a:solidFill>
                  <a:srgbClr val="17375D"/>
                </a:solidFill>
                <a:latin typeface="Segoe UI Semibold" pitchFamily="34" charset="0"/>
                <a:ea typeface="MS PGothic" charset="0"/>
              </a:rPr>
              <a:t>Data Dasar NTD Terpadu </a:t>
            </a:r>
            <a:r>
              <a:rPr lang="id-ID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atau</a:t>
            </a:r>
            <a:r>
              <a:rPr lang="en-US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instrumen</a:t>
            </a:r>
            <a:r>
              <a:rPr lang="en-US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bisa</a:t>
            </a:r>
            <a:r>
              <a:rPr lang="en-US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tidak bekerja dengan baik</a:t>
            </a:r>
            <a:r>
              <a:rPr lang="en-US" sz="15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5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97400" y="3147060"/>
            <a:ext cx="1373632" cy="2468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089400" y="3108960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6858000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Untuk memulai </a:t>
            </a:r>
            <a:r>
              <a:rPr lang="id-ID" dirty="0" smtClean="0">
                <a:ea typeface="MS PGothic" charset="0"/>
              </a:rPr>
              <a:t>Data Dasar NTD Terpadu </a:t>
            </a:r>
            <a:r>
              <a:rPr lang="id-ID" dirty="0" smtClean="0"/>
              <a:t>yang baru</a:t>
            </a:r>
            <a:r>
              <a:rPr lang="en-US" dirty="0" smtClean="0"/>
              <a:t>, </a:t>
            </a:r>
            <a:r>
              <a:rPr lang="id-ID" dirty="0" smtClean="0"/>
              <a:t>pilih</a:t>
            </a:r>
            <a:r>
              <a:rPr lang="en-US" dirty="0" smtClean="0"/>
              <a:t> </a:t>
            </a:r>
            <a:r>
              <a:rPr lang="id-ID" b="1" dirty="0" smtClean="0"/>
              <a:t>Buat berkas baru</a:t>
            </a:r>
            <a:r>
              <a:rPr lang="en-US" b="1" dirty="0" smtClean="0"/>
              <a:t>… </a:t>
            </a:r>
            <a:r>
              <a:rPr lang="id-ID" dirty="0" smtClean="0"/>
              <a:t>dan sebuah jendela pe</a:t>
            </a:r>
            <a:r>
              <a:rPr lang="en-US" dirty="0" smtClean="0"/>
              <a:t>n</a:t>
            </a:r>
            <a:r>
              <a:rPr lang="id-ID" dirty="0" smtClean="0"/>
              <a:t>cari akan terbuka dan meminta Anda untuk menyimpan berkas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69094"/>
            <a:ext cx="2331367" cy="516255"/>
          </a:xfrm>
        </p:spPr>
        <p:txBody>
          <a:bodyPr/>
          <a:lstStyle/>
          <a:p>
            <a:r>
              <a:rPr lang="id-ID" dirty="0" smtClean="0"/>
              <a:t>Berkas baru</a:t>
            </a:r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85800" y="2743200"/>
            <a:ext cx="350520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 descr="27_28_29_30_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8" r="78661" b="52067"/>
          <a:stretch/>
        </p:blipFill>
        <p:spPr>
          <a:xfrm>
            <a:off x="4365888" y="2708920"/>
            <a:ext cx="2961936" cy="187220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4575944" y="3890508"/>
            <a:ext cx="1611376" cy="2468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67944" y="3852408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218282" cy="566309"/>
          </a:xfrm>
        </p:spPr>
        <p:txBody>
          <a:bodyPr/>
          <a:lstStyle/>
          <a:p>
            <a:r>
              <a:rPr lang="id-ID" dirty="0"/>
              <a:t>layar pembuka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069976" y="1600200"/>
            <a:ext cx="523832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Pilih</a:t>
            </a:r>
            <a:r>
              <a:rPr lang="en-US" sz="2200" dirty="0" smtClean="0"/>
              <a:t> </a:t>
            </a:r>
            <a:r>
              <a:rPr lang="id-ID" sz="2200" b="1" dirty="0" smtClean="0"/>
              <a:t>Buat berkas baru</a:t>
            </a:r>
            <a:r>
              <a:rPr lang="en-US" sz="2200" b="1" dirty="0" smtClean="0"/>
              <a:t>…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Namai berkas baru Anda</a:t>
            </a:r>
            <a:r>
              <a:rPr lang="en-US" sz="2200" dirty="0" smtClean="0"/>
              <a:t> </a:t>
            </a:r>
            <a:r>
              <a:rPr lang="en-US" sz="2200" b="1" dirty="0" smtClean="0"/>
              <a:t>Murkonia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Simpan berkas pada komputer Anda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berkas baru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Memulai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270576" cy="1447800"/>
          </a:xfrm>
        </p:spPr>
        <p:txBody>
          <a:bodyPr/>
          <a:lstStyle/>
          <a:p>
            <a:r>
              <a:rPr lang="id-ID" dirty="0" smtClean="0"/>
              <a:t>Ketika Anda membuat berkas </a:t>
            </a:r>
            <a:r>
              <a:rPr lang="id-ID" dirty="0" smtClean="0">
                <a:ea typeface="MS PGothic" charset="0"/>
              </a:rPr>
              <a:t>Data Dasar NTD Terpadu</a:t>
            </a:r>
            <a:r>
              <a:rPr lang="id-ID" dirty="0" smtClean="0"/>
              <a:t> </a:t>
            </a:r>
            <a:r>
              <a:rPr lang="id-ID" dirty="0" smtClean="0"/>
              <a:t>yang baru, Anda 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id-ID" dirty="0" smtClean="0"/>
              <a:t>melalui </a:t>
            </a:r>
            <a:r>
              <a:rPr lang="en-US" dirty="0" err="1" smtClean="0"/>
              <a:t>langkah</a:t>
            </a:r>
            <a:r>
              <a:rPr lang="en-US" dirty="0" smtClean="0"/>
              <a:t>-l</a:t>
            </a:r>
            <a:r>
              <a:rPr lang="id-ID" dirty="0" smtClean="0"/>
              <a:t>angkah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id-ID" dirty="0" smtClean="0"/>
              <a:t>mengatur berkas 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id-ID" dirty="0" smtClean="0"/>
              <a:t>khusus untuk negara Anda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id-ID" sz="2200" dirty="0" smtClean="0"/>
              <a:t>Langkah-langkah untuk mengatur </a:t>
            </a:r>
            <a:r>
              <a:rPr lang="id-ID" sz="2200" dirty="0" smtClean="0">
                <a:ea typeface="MS PGothic" charset="0"/>
              </a:rPr>
              <a:t>Data Dasar NTD Terpadu</a:t>
            </a:r>
            <a:r>
              <a:rPr lang="en-US" sz="2200" dirty="0" smtClean="0"/>
              <a:t> </a:t>
            </a:r>
            <a:r>
              <a:rPr lang="id-ID" sz="2200" dirty="0" smtClean="0"/>
              <a:t>untuk pertama kalinya adalah</a:t>
            </a:r>
            <a:r>
              <a:rPr lang="en-US" sz="2200" dirty="0" smtClean="0"/>
              <a:t>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>
                <a:latin typeface="Segoe UI Semibold" pitchFamily="34" charset="0"/>
              </a:rPr>
              <a:t>Sign</a:t>
            </a:r>
            <a:r>
              <a:rPr lang="id-ID" sz="2200" dirty="0" smtClean="0">
                <a:latin typeface="Segoe UI Semibold" pitchFamily="34" charset="0"/>
              </a:rPr>
              <a:t> in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Masukkan informasi negara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Pilih penyakit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Ubah atau tambah tingkat </a:t>
            </a:r>
            <a:r>
              <a:rPr lang="en-US" sz="2200" dirty="0" err="1" smtClean="0">
                <a:latin typeface="Segoe UI Semibold" pitchFamily="34" charset="0"/>
              </a:rPr>
              <a:t>daerah</a:t>
            </a:r>
            <a:r>
              <a:rPr lang="en-US" sz="2200" dirty="0" smtClean="0">
                <a:latin typeface="Segoe UI Semibold" pitchFamily="34" charset="0"/>
              </a:rPr>
              <a:t> </a:t>
            </a:r>
            <a:r>
              <a:rPr lang="id-ID" sz="2200" dirty="0" smtClean="0">
                <a:latin typeface="Segoe UI Semibold" pitchFamily="34" charset="0"/>
              </a:rPr>
              <a:t>administratif</a:t>
            </a:r>
            <a:endParaRPr lang="en-US" sz="2200" dirty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1994144" cy="580787"/>
          </a:xfrm>
        </p:spPr>
        <p:txBody>
          <a:bodyPr/>
          <a:lstStyle/>
          <a:p>
            <a:r>
              <a:rPr lang="id-ID" dirty="0" smtClean="0"/>
              <a:t>Memulai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3625" r="77222" b="63115"/>
          <a:stretch/>
        </p:blipFill>
        <p:spPr>
          <a:xfrm>
            <a:off x="5004048" y="2420888"/>
            <a:ext cx="2520280" cy="268575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id-ID" dirty="0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</a:t>
            </a:r>
            <a:r>
              <a:rPr lang="id-ID" dirty="0" smtClean="0"/>
              <a:t> menggunakan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id-ID" dirty="0" smtClean="0"/>
              <a:t>ini, nama pengguna dan kata sandi </a:t>
            </a:r>
            <a:r>
              <a:rPr lang="en-US" dirty="0" err="1" smtClean="0"/>
              <a:t>akan</a:t>
            </a:r>
            <a:r>
              <a:rPr lang="id-ID" dirty="0" smtClean="0"/>
              <a:t> kosong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1539280" cy="516255"/>
          </a:xfrm>
        </p:spPr>
        <p:txBody>
          <a:bodyPr/>
          <a:lstStyle/>
          <a:p>
            <a:r>
              <a:rPr lang="en-US" dirty="0" smtClean="0"/>
              <a:t>Sign</a:t>
            </a:r>
            <a:r>
              <a:rPr lang="id-ID" dirty="0" smtClean="0"/>
              <a:t> in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362200"/>
            <a:ext cx="3505200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Cukup tekan tombol 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3352" y="4593696"/>
            <a:ext cx="5283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21456" y="4593696"/>
            <a:ext cx="1027048" cy="3474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654395" cy="566309"/>
          </a:xfrm>
        </p:spPr>
        <p:txBody>
          <a:bodyPr/>
          <a:lstStyle/>
          <a:p>
            <a:r>
              <a:rPr lang="en-US" dirty="0" smtClean="0"/>
              <a:t>memulai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339752" y="1600200"/>
            <a:ext cx="49530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Pastikan nama pengguna kosong</a:t>
            </a:r>
            <a:endParaRPr lang="en-US" sz="2200" b="1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Kata sandi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id-ID" sz="2200" dirty="0" smtClean="0"/>
              <a:t>kosong</a:t>
            </a:r>
            <a:endParaRPr lang="en-US" sz="2200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200" dirty="0" smtClean="0"/>
              <a:t>Tekan tombol</a:t>
            </a:r>
            <a:r>
              <a:rPr lang="en-US" sz="2200" dirty="0" smtClean="0"/>
              <a:t> </a:t>
            </a:r>
            <a:r>
              <a:rPr lang="en-US" sz="2200" b="1" dirty="0" smtClean="0"/>
              <a:t>Sign in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5105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lvl="1" indent="0" algn="ctr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akan mengubah kata sandi dalam </a:t>
            </a:r>
            <a:br>
              <a:rPr lang="id-ID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en-US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bagian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berikutnya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di </a:t>
            </a:r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presentasi ini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2"/>
          <a:stretch/>
        </p:blipFill>
        <p:spPr>
          <a:xfrm>
            <a:off x="3491880" y="3717032"/>
            <a:ext cx="4765040" cy="234315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6262464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Selanjutnya Anda akan perlu memasukkan informasi negara Anda, termasuk</a:t>
            </a:r>
            <a:r>
              <a:rPr lang="en-US" dirty="0" smtClean="0"/>
              <a:t>:</a:t>
            </a: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Nama negara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id-ID" sz="2200" dirty="0" smtClean="0">
                <a:latin typeface="Segoe UI Semibold" pitchFamily="34" charset="0"/>
                <a:ea typeface="MS PGothic" charset="0"/>
              </a:rPr>
              <a:t>Tingkat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daerah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administratif</a:t>
            </a:r>
            <a:endParaRPr lang="en-US" sz="2200" dirty="0" smtClean="0">
              <a:latin typeface="Segoe UI Semibold" pitchFamily="34" charset="0"/>
              <a:ea typeface="MS PGothic" charset="0"/>
            </a:endParaRPr>
          </a:p>
          <a:p>
            <a:pPr marL="400050" lvl="1" indent="-3429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SzPct val="100000"/>
              <a:buFont typeface="Wingdings" charset="2"/>
              <a:buChar char="§"/>
              <a:defRPr/>
            </a:pPr>
            <a:r>
              <a:rPr lang="en-US" sz="2200" dirty="0" smtClean="0">
                <a:latin typeface="Segoe UI Semibold" pitchFamily="34" charset="0"/>
                <a:ea typeface="MS PGothic" charset="0"/>
              </a:rPr>
              <a:t>Data </a:t>
            </a:r>
            <a:r>
              <a:rPr lang="en-US" sz="2200" dirty="0" err="1" smtClean="0">
                <a:latin typeface="Segoe UI Semibold" pitchFamily="34" charset="0"/>
                <a:ea typeface="MS PGothic" charset="0"/>
              </a:rPr>
              <a:t>statistik</a:t>
            </a:r>
            <a:r>
              <a:rPr lang="en-US" sz="2200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id-ID" sz="2200" dirty="0" smtClean="0">
                <a:latin typeface="Segoe UI Semibold" pitchFamily="34" charset="0"/>
                <a:ea typeface="MS PGothic" charset="0"/>
              </a:rPr>
              <a:t>populasi</a:t>
            </a:r>
            <a:endParaRPr lang="en-US" sz="2200" dirty="0">
              <a:latin typeface="Segoe UI Semibold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639364" cy="516255"/>
          </a:xfrm>
        </p:spPr>
        <p:txBody>
          <a:bodyPr/>
          <a:lstStyle/>
          <a:p>
            <a:r>
              <a:rPr lang="id-ID" dirty="0" smtClean="0"/>
              <a:t>Masukkan informasi negara Anda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3645912"/>
            <a:ext cx="2667000" cy="1005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Klik pada tautan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Mulai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memulai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61344" y="4931004"/>
            <a:ext cx="533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8263324" y="4932528"/>
            <a:ext cx="4648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654395" cy="566309"/>
          </a:xfrm>
        </p:spPr>
        <p:txBody>
          <a:bodyPr/>
          <a:lstStyle/>
          <a:p>
            <a:r>
              <a:rPr lang="en-US" dirty="0" smtClean="0"/>
              <a:t>memulai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Masukkan informasi negara </a:t>
            </a:r>
            <a:r>
              <a:rPr lang="en-US" dirty="0" err="1" smtClean="0"/>
              <a:t>Murkonia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Masukkan nama Negara</a:t>
            </a:r>
            <a:r>
              <a:rPr lang="en-US" sz="2000" dirty="0" smtClean="0"/>
              <a:t>: </a:t>
            </a:r>
            <a:r>
              <a:rPr lang="en-US" sz="2000" b="1" dirty="0" err="1" smtClean="0"/>
              <a:t>Murkonia</a:t>
            </a:r>
            <a:endParaRPr lang="en-US" sz="2000" b="1" dirty="0" smtClean="0"/>
          </a:p>
          <a:p>
            <a:pPr>
              <a:spcAft>
                <a:spcPts val="1200"/>
              </a:spcAft>
            </a:pPr>
            <a:r>
              <a:rPr lang="id-ID" sz="2000" dirty="0" smtClean="0"/>
              <a:t>Pilih </a:t>
            </a:r>
            <a:r>
              <a:rPr lang="id-ID" b="1" dirty="0" smtClean="0"/>
              <a:t>lihat</a:t>
            </a:r>
            <a:r>
              <a:rPr lang="en-US" dirty="0" smtClean="0"/>
              <a:t> </a:t>
            </a:r>
            <a:r>
              <a:rPr lang="id-ID" dirty="0" smtClean="0"/>
              <a:t>untuk mengakses informasi tingkat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Ubah nama dari Daerah ke</a:t>
            </a:r>
            <a:r>
              <a:rPr lang="en-US" sz="2000" dirty="0" smtClean="0"/>
              <a:t> </a:t>
            </a:r>
            <a:r>
              <a:rPr lang="en-US" sz="2000" b="1" dirty="0" smtClean="0"/>
              <a:t>Pro</a:t>
            </a:r>
            <a:r>
              <a:rPr lang="id-ID" sz="2000" b="1" dirty="0" smtClean="0"/>
              <a:t>vinsi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id-ID" sz="2000" b="1" dirty="0" smtClean="0"/>
              <a:t>Simpan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id-ID" sz="2000" b="1" dirty="0" smtClean="0"/>
              <a:t>tambah jenis tingkat </a:t>
            </a:r>
            <a:r>
              <a:rPr lang="en-US" sz="2000" b="1" dirty="0" err="1" smtClean="0"/>
              <a:t>daerah</a:t>
            </a:r>
            <a:r>
              <a:rPr lang="en-US" sz="2000" b="1" dirty="0" smtClean="0"/>
              <a:t> </a:t>
            </a:r>
            <a:r>
              <a:rPr lang="id-ID" sz="2000" b="1" dirty="0" smtClean="0"/>
              <a:t>administratif</a:t>
            </a:r>
            <a:r>
              <a:rPr lang="en-US" sz="2000" b="1" dirty="0" smtClean="0"/>
              <a:t> &gt;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dirty="0" smtClean="0"/>
              <a:t>Masukkan nama</a:t>
            </a:r>
            <a:r>
              <a:rPr lang="en-US" sz="2000" dirty="0" smtClean="0"/>
              <a:t>: </a:t>
            </a:r>
            <a:r>
              <a:rPr lang="id-ID" sz="2000" b="1" dirty="0" smtClean="0"/>
              <a:t>Desa</a:t>
            </a:r>
            <a:endParaRPr lang="en-US" sz="2000" b="1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id-ID" sz="2000" b="1" dirty="0" smtClean="0"/>
              <a:t>Simpan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id-ID" sz="2000" b="1" dirty="0" smtClean="0"/>
              <a:t>Berikutnya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Masukkan pengaturan negara</a:t>
            </a:r>
            <a:r>
              <a:rPr lang="en-US" dirty="0" smtClean="0"/>
              <a:t> </a:t>
            </a:r>
            <a:r>
              <a:rPr lang="en-US" dirty="0" err="1" smtClean="0"/>
              <a:t>Murkonia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280" y="1447800"/>
            <a:ext cx="382524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57225" indent="-27305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065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b="1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Font typeface="Calibri" pitchFamily="34" charset="0"/>
              <a:buNone/>
              <a:defRPr/>
            </a:pPr>
            <a:r>
              <a:rPr lang="id-ID" sz="1800" dirty="0" smtClean="0"/>
              <a:t>Tahun sensus</a:t>
            </a:r>
            <a:r>
              <a:rPr lang="en-US" sz="1800" dirty="0" smtClean="0"/>
              <a:t>: </a:t>
            </a:r>
            <a:r>
              <a:rPr lang="en-US" sz="1800" b="1" dirty="0" smtClean="0"/>
              <a:t>2010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Angka</a:t>
            </a:r>
            <a:r>
              <a:rPr lang="en-US" sz="1800" dirty="0" smtClean="0"/>
              <a:t> </a:t>
            </a:r>
            <a:r>
              <a:rPr lang="id-ID" sz="1800" dirty="0" smtClean="0"/>
              <a:t>pertumbuhan p</a:t>
            </a:r>
            <a:r>
              <a:rPr lang="en-US" sz="1800" dirty="0" err="1" smtClean="0"/>
              <a:t>enduduk</a:t>
            </a:r>
            <a:r>
              <a:rPr lang="en-US" sz="1800" dirty="0" smtClean="0"/>
              <a:t> (%): </a:t>
            </a:r>
            <a:r>
              <a:rPr lang="en-US" sz="1800" b="1" dirty="0"/>
              <a:t>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id-ID" sz="1800" dirty="0" smtClean="0"/>
              <a:t>Rentang </a:t>
            </a:r>
            <a:r>
              <a:rPr lang="en-US" sz="1800" dirty="0" err="1" smtClean="0"/>
              <a:t>umur</a:t>
            </a:r>
            <a:r>
              <a:rPr lang="id-ID" sz="1800" dirty="0" smtClean="0"/>
              <a:t> untuk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usia</a:t>
            </a:r>
            <a:r>
              <a:rPr lang="en-US" sz="1800" dirty="0" smtClean="0"/>
              <a:t> </a:t>
            </a:r>
            <a:r>
              <a:rPr lang="en-US" sz="1800" dirty="0" err="1" smtClean="0"/>
              <a:t>sekolah</a:t>
            </a:r>
            <a:r>
              <a:rPr lang="en-US" sz="1800" dirty="0" smtClean="0"/>
              <a:t>: </a:t>
            </a:r>
            <a:r>
              <a:rPr lang="en-US" sz="1800" b="1" dirty="0" smtClean="0"/>
              <a:t>5-14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usia</a:t>
            </a:r>
            <a:r>
              <a:rPr lang="en-US" sz="1800" dirty="0" smtClean="0"/>
              <a:t> </a:t>
            </a:r>
            <a:r>
              <a:rPr lang="en-US" sz="1800" dirty="0" err="1" smtClean="0"/>
              <a:t>pra-sekolah</a:t>
            </a:r>
            <a:r>
              <a:rPr lang="en-US" sz="1800" dirty="0" smtClean="0"/>
              <a:t> </a:t>
            </a:r>
            <a:r>
              <a:rPr lang="id-ID" sz="1800" dirty="0" smtClean="0"/>
              <a:t>dari total 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12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</a:t>
            </a:r>
            <a:r>
              <a:rPr lang="en-US" sz="1800" dirty="0" err="1" smtClean="0"/>
              <a:t>usia</a:t>
            </a:r>
            <a:r>
              <a:rPr lang="en-US" sz="1800" dirty="0" smtClean="0"/>
              <a:t> &lt;5 </a:t>
            </a:r>
            <a:r>
              <a:rPr lang="id-ID" sz="1800" dirty="0" smtClean="0"/>
              <a:t>tahun dari total </a:t>
            </a:r>
            <a:br>
              <a:rPr lang="id-ID" sz="1800" dirty="0" smtClean="0"/>
            </a:br>
            <a:r>
              <a:rPr lang="id-ID" sz="1800" dirty="0" smtClean="0"/>
              <a:t>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15</a:t>
            </a:r>
            <a:endParaRPr lang="en-US" sz="1800" b="1" dirty="0"/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 smtClean="0"/>
              <a:t>% </a:t>
            </a:r>
            <a:r>
              <a:rPr lang="id-ID" sz="1800" dirty="0" smtClean="0"/>
              <a:t>perempuan dari total 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49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</a:t>
            </a:r>
            <a:r>
              <a:rPr lang="id-ID" sz="1800" dirty="0" smtClean="0"/>
              <a:t>pedesaan dari total populasi</a:t>
            </a:r>
            <a:r>
              <a:rPr lang="en-US" sz="1800" dirty="0" smtClean="0"/>
              <a:t>: </a:t>
            </a:r>
            <a:r>
              <a:rPr lang="en-US" sz="1800" b="1" dirty="0"/>
              <a:t>30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endParaRPr lang="en-US" sz="1800" b="1" dirty="0"/>
          </a:p>
          <a:p>
            <a:pPr lvl="1">
              <a:buFont typeface="Calibri" pitchFamily="34" charset="0"/>
              <a:buNone/>
              <a:defRPr/>
            </a:pPr>
            <a:r>
              <a:rPr lang="en-US" sz="2400" i="1" dirty="0" smtClean="0"/>
              <a:t>	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82252" y="1447800"/>
            <a:ext cx="3897588" cy="399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57225" indent="-273050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065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b="1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id-ID" sz="1800" dirty="0" smtClean="0"/>
              <a:t>Tanggal mulai data berlaku untuk</a:t>
            </a:r>
            <a:r>
              <a:rPr lang="en-US" sz="1800" dirty="0" smtClean="0"/>
              <a:t>: </a:t>
            </a:r>
            <a:br>
              <a:rPr lang="en-US" sz="1800" dirty="0" smtClean="0"/>
            </a:br>
            <a:r>
              <a:rPr lang="en-US" sz="1800" b="1" dirty="0" smtClean="0"/>
              <a:t>1 </a:t>
            </a:r>
            <a:r>
              <a:rPr lang="en-US" sz="1800" b="1" dirty="0" err="1" smtClean="0"/>
              <a:t>Januar</a:t>
            </a:r>
            <a:r>
              <a:rPr lang="id-ID" sz="1800" b="1" dirty="0" smtClean="0"/>
              <a:t>i </a:t>
            </a:r>
            <a:r>
              <a:rPr lang="en-US" sz="1800" b="1" dirty="0" smtClean="0"/>
              <a:t>2014</a:t>
            </a:r>
            <a:endParaRPr lang="en-US" sz="1800" b="1" dirty="0"/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id-ID" sz="1800" dirty="0" smtClean="0"/>
              <a:t>Rentang </a:t>
            </a:r>
            <a:r>
              <a:rPr lang="en-US" sz="1800" dirty="0" err="1" smtClean="0"/>
              <a:t>umur</a:t>
            </a:r>
            <a:r>
              <a:rPr lang="id-ID" sz="1800" dirty="0" smtClean="0"/>
              <a:t> untuk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usia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pra-sekolah</a:t>
            </a:r>
            <a:r>
              <a:rPr lang="en-US" sz="1800" dirty="0" smtClean="0"/>
              <a:t>: </a:t>
            </a:r>
            <a:r>
              <a:rPr lang="en-US" sz="1800" b="1" dirty="0" smtClean="0"/>
              <a:t>2-4</a:t>
            </a:r>
            <a:endParaRPr lang="en-US" sz="1800" b="1" dirty="0"/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0-6 </a:t>
            </a:r>
            <a:r>
              <a:rPr lang="id-ID" sz="1800" dirty="0" smtClean="0"/>
              <a:t>bulan dari total 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3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usia</a:t>
            </a:r>
            <a:r>
              <a:rPr lang="en-US" sz="1800" dirty="0" smtClean="0"/>
              <a:t> </a:t>
            </a:r>
            <a:r>
              <a:rPr lang="en-US" sz="1800" dirty="0" err="1" smtClean="0"/>
              <a:t>sekolah</a:t>
            </a:r>
            <a:r>
              <a:rPr lang="en-US" sz="1800" dirty="0" smtClean="0"/>
              <a:t> </a:t>
            </a:r>
            <a:r>
              <a:rPr lang="id-ID" sz="1800" dirty="0" smtClean="0"/>
              <a:t>dari total 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25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/>
              <a:t>% </a:t>
            </a:r>
            <a:r>
              <a:rPr lang="id-ID" sz="1800" dirty="0" smtClean="0"/>
              <a:t>orang dewasa dari total </a:t>
            </a:r>
            <a:br>
              <a:rPr lang="id-ID" sz="1800" dirty="0" smtClean="0"/>
            </a:br>
            <a:r>
              <a:rPr lang="id-ID" sz="1800" dirty="0" smtClean="0"/>
              <a:t>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60</a:t>
            </a:r>
            <a:endParaRPr lang="en-US" sz="1800" dirty="0" smtClean="0"/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en-US" sz="1800" dirty="0" smtClean="0"/>
              <a:t>% </a:t>
            </a:r>
            <a:r>
              <a:rPr lang="id-ID" sz="1800" dirty="0" smtClean="0"/>
              <a:t>laki-laki dari total populasi</a:t>
            </a:r>
            <a:r>
              <a:rPr lang="en-US" sz="1800" dirty="0" smtClean="0"/>
              <a:t>: </a:t>
            </a:r>
            <a:r>
              <a:rPr lang="en-US" sz="1800" b="1" dirty="0" smtClean="0"/>
              <a:t>51</a:t>
            </a:r>
            <a:r>
              <a:rPr lang="en-US" sz="1800" dirty="0"/>
              <a:t> </a:t>
            </a:r>
            <a:endParaRPr lang="en-US" sz="1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499992" y="5877272"/>
            <a:ext cx="4021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r">
              <a:lnSpc>
                <a:spcPct val="100000"/>
              </a:lnSpc>
              <a:spcAft>
                <a:spcPts val="1200"/>
              </a:spcAft>
              <a:buClr>
                <a:srgbClr val="066E9F"/>
              </a:buClr>
              <a:buNone/>
              <a:defRPr/>
            </a:pPr>
            <a:r>
              <a:rPr lang="id-ID" sz="20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Setelah selesai, klik Berikutnya</a:t>
            </a:r>
            <a:endParaRPr lang="en-US" sz="2000" b="1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r="35651" b="34052"/>
          <a:stretch/>
        </p:blipFill>
        <p:spPr>
          <a:xfrm>
            <a:off x="4932040" y="4124889"/>
            <a:ext cx="2520280" cy="182439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130752" cy="4525963"/>
          </a:xfrm>
        </p:spPr>
        <p:txBody>
          <a:bodyPr/>
          <a:lstStyle/>
          <a:p>
            <a:pPr marL="0" lvl="1" indent="0">
              <a:buNone/>
            </a:pPr>
            <a:r>
              <a:rPr lang="id-ID" sz="2200" dirty="0" smtClean="0"/>
              <a:t>Data Dasar NTD Terpadu </a:t>
            </a:r>
            <a:r>
              <a:rPr lang="en-US" sz="2200" dirty="0" err="1" smtClean="0"/>
              <a:t>mempermudah</a:t>
            </a:r>
            <a:r>
              <a:rPr lang="en-US" sz="2200" dirty="0" smtClean="0"/>
              <a:t> </a:t>
            </a:r>
            <a:r>
              <a:rPr lang="id-ID" sz="2200" dirty="0" smtClean="0"/>
              <a:t>program NTD untuk</a:t>
            </a:r>
            <a:r>
              <a:rPr lang="en-US" sz="2200" dirty="0" smtClean="0"/>
              <a:t>: 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0" y="1916832"/>
            <a:ext cx="3962400" cy="303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11480" marR="0" lvl="1" indent="-4572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rgbClr val="066E9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Menyimpan dan menganalisis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Demogra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fi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Distribusi Penyakit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Surve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i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Interven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si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Indikator Proses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marR="0" lvl="2" indent="-28575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18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Kejadian Ikutan </a:t>
            </a:r>
            <a:br>
              <a:rPr kumimoji="0" lang="id-ID" sz="18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</a:br>
            <a:r>
              <a:rPr kumimoji="0" lang="id-ID" sz="18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MS PGothic" charset="0"/>
                <a:cs typeface="Segoe UI" pitchFamily="34" charset="0"/>
              </a:rPr>
              <a:t>yang Serius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marR="0" lvl="2" indent="-182563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2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</a:p>
          <a:p>
            <a:pPr marL="384175" marR="0" lvl="1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57225" marR="0" lvl="1" indent="-27305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Calibri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29200" y="1916833"/>
            <a:ext cx="3429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rgbClr val="066E9F"/>
              </a:buClr>
              <a:buSzTx/>
              <a:buFont typeface="+mj-lt"/>
              <a:buAutoNum type="arabicPeriod" startAt="2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Membuat laporan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Laporan </a:t>
            </a:r>
            <a:r>
              <a:rPr lang="en-US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WHO/</a:t>
            </a: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Mitra</a:t>
            </a:r>
            <a:endParaRPr lang="en-US" dirty="0">
              <a:solidFill>
                <a:srgbClr val="17375D"/>
              </a:solidFill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Laporan standar</a:t>
            </a:r>
            <a:endParaRPr lang="en-US" dirty="0">
              <a:solidFill>
                <a:srgbClr val="17375D"/>
              </a:solidFill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42950" lvl="2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Laporan </a:t>
            </a:r>
            <a:r>
              <a:rPr lang="en-US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lain </a:t>
            </a:r>
            <a:r>
              <a:rPr lang="en-US" dirty="0" err="1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tergantung</a:t>
            </a:r>
            <a:r>
              <a:rPr lang="en-US" dirty="0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17375D"/>
                </a:solidFill>
                <a:latin typeface="Segoe UI" pitchFamily="34" charset="0"/>
                <a:ea typeface="MS PGothic" charset="0"/>
                <a:cs typeface="Segoe UI" pitchFamily="34" charset="0"/>
              </a:rPr>
              <a:t>kebutuhan</a:t>
            </a:r>
            <a:endParaRPr lang="en-US" dirty="0">
              <a:solidFill>
                <a:srgbClr val="17375D"/>
              </a:solidFill>
              <a:latin typeface="Segoe UI" pitchFamily="34" charset="0"/>
              <a:ea typeface="MS PGothic" charset="0"/>
              <a:cs typeface="Segoe UI" pitchFamily="34" charset="0"/>
            </a:endParaRPr>
          </a:p>
          <a:p>
            <a:pPr marL="731520" marR="0" lvl="2" indent="-274320" algn="l" defTabSz="914400" rtl="0" eaLnBrk="0" fontAlgn="base" latinLnBrk="0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66E9F"/>
              </a:buClr>
              <a:buSzPct val="120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MS PGothic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05600" y="3886200"/>
            <a:ext cx="1981200" cy="2441945"/>
            <a:chOff x="4953000" y="1523999"/>
            <a:chExt cx="3276600" cy="4038601"/>
          </a:xfrm>
        </p:grpSpPr>
        <p:sp>
          <p:nvSpPr>
            <p:cNvPr id="13" name="Rectangle 12"/>
            <p:cNvSpPr/>
            <p:nvPr/>
          </p:nvSpPr>
          <p:spPr>
            <a:xfrm>
              <a:off x="4953000" y="1523999"/>
              <a:ext cx="3276600" cy="4038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304.PNG"/>
            <p:cNvPicPr>
              <a:picLocks noChangeAspect="1"/>
            </p:cNvPicPr>
            <p:nvPr/>
          </p:nvPicPr>
          <p:blipFill rotWithShape="1">
            <a:blip r:embed="rId4" cstate="print"/>
            <a:srcRect l="466" t="9801" r="70784" b="23169"/>
            <a:stretch/>
          </p:blipFill>
          <p:spPr>
            <a:xfrm>
              <a:off x="5080701" y="1671221"/>
              <a:ext cx="3065368" cy="3884675"/>
            </a:xfrm>
            <a:prstGeom prst="rect">
              <a:avLst/>
            </a:prstGeom>
            <a:effectLst/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2860169" cy="580787"/>
          </a:xfrm>
        </p:spPr>
        <p:txBody>
          <a:bodyPr/>
          <a:lstStyle/>
          <a:p>
            <a:r>
              <a:rPr lang="id-ID" dirty="0" smtClean="0"/>
              <a:t>Fungsi utama</a:t>
            </a:r>
            <a:endParaRPr lang="en-US" dirty="0"/>
          </a:p>
        </p:txBody>
      </p:sp>
      <p:pic>
        <p:nvPicPr>
          <p:cNvPr id="2" name="Picture 1" descr="4dashboard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r="64778" b="57185"/>
          <a:stretch/>
        </p:blipFill>
        <p:spPr>
          <a:xfrm>
            <a:off x="3851920" y="4869160"/>
            <a:ext cx="1944216" cy="147196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34025"/>
          <a:stretch/>
        </p:blipFill>
        <p:spPr>
          <a:xfrm>
            <a:off x="3501152" y="2420888"/>
            <a:ext cx="4917441" cy="26384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Selanjutnya Anda akan memilih penyakit yang termasuk di dalam program negara Anda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56158" cy="516255"/>
          </a:xfrm>
        </p:spPr>
        <p:txBody>
          <a:bodyPr/>
          <a:lstStyle/>
          <a:p>
            <a:r>
              <a:rPr lang="id-ID" dirty="0" smtClean="0"/>
              <a:t>Pilih penyakit Anda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286000"/>
            <a:ext cx="2667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Klik pada tautan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Mulai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memulai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8285480" y="3931158"/>
            <a:ext cx="47752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34300" y="3931158"/>
            <a:ext cx="533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654395" cy="566309"/>
          </a:xfrm>
        </p:spPr>
        <p:txBody>
          <a:bodyPr/>
          <a:lstStyle/>
          <a:p>
            <a:r>
              <a:rPr lang="en-US" dirty="0" smtClean="0"/>
              <a:t>memulai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4290" r="3459" b="5547"/>
          <a:stretch/>
        </p:blipFill>
        <p:spPr>
          <a:xfrm>
            <a:off x="4395409" y="1999888"/>
            <a:ext cx="4475354" cy="326299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Dasar</a:t>
            </a:r>
            <a:r>
              <a:rPr lang="en-US" dirty="0" smtClean="0"/>
              <a:t> NTD </a:t>
            </a:r>
            <a:r>
              <a:rPr lang="en-US" dirty="0" err="1" smtClean="0"/>
              <a:t>Terpadu</a:t>
            </a:r>
            <a:r>
              <a:rPr lang="id-ID" dirty="0" smtClean="0"/>
              <a:t> </a:t>
            </a:r>
            <a:r>
              <a:rPr lang="id-ID" dirty="0" smtClean="0"/>
              <a:t>menggunakan konvensi berikut untuk memilih penyakit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56158" cy="516255"/>
          </a:xfrm>
        </p:spPr>
        <p:txBody>
          <a:bodyPr/>
          <a:lstStyle/>
          <a:p>
            <a:r>
              <a:rPr lang="id-ID" dirty="0" smtClean="0"/>
              <a:t>Pilih penyakit Anda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" y="1875304"/>
            <a:ext cx="3839343" cy="1066801"/>
            <a:chOff x="381000" y="1676400"/>
            <a:chExt cx="3477141" cy="1066801"/>
          </a:xfrm>
        </p:grpSpPr>
        <p:sp>
          <p:nvSpPr>
            <p:cNvPr id="16" name="Content Placeholder 3"/>
            <p:cNvSpPr txBox="1">
              <a:spLocks/>
            </p:cNvSpPr>
            <p:nvPr/>
          </p:nvSpPr>
          <p:spPr>
            <a:xfrm>
              <a:off x="914400" y="1676401"/>
              <a:ext cx="2943741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Memindahkan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semua</a:t>
              </a:r>
              <a:r>
                <a:rPr lang="en-US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item</a:t>
              </a:r>
              <a:r>
                <a:rPr lang="en-US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dari kotak di sebelah kiri ke kotak di sebelah kanan</a:t>
              </a:r>
              <a:r>
                <a:rPr lang="en-US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id-ID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spcBef>
                  <a:spcPct val="20000"/>
                </a:spcBef>
                <a:buClr>
                  <a:srgbClr val="066E9F"/>
                </a:buClr>
                <a:buSzPct val="120000"/>
              </a:pPr>
              <a:endParaRPr lang="en-US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 Placeholder 3"/>
            <p:cNvSpPr txBox="1">
              <a:spLocks/>
            </p:cNvSpPr>
            <p:nvPr/>
          </p:nvSpPr>
          <p:spPr>
            <a:xfrm>
              <a:off x="381000" y="1676400"/>
              <a:ext cx="609600" cy="381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en-US" sz="2000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&gt;&gt;</a:t>
              </a:r>
              <a:endParaRPr lang="en-US" sz="2000" b="1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9400" y="2896736"/>
            <a:ext cx="3810000" cy="1066800"/>
            <a:chOff x="381000" y="2819400"/>
            <a:chExt cx="3810000" cy="1066800"/>
          </a:xfrm>
        </p:grpSpPr>
        <p:sp>
          <p:nvSpPr>
            <p:cNvPr id="21" name="Content Placeholder 3"/>
            <p:cNvSpPr txBox="1">
              <a:spLocks/>
            </p:cNvSpPr>
            <p:nvPr/>
          </p:nvSpPr>
          <p:spPr>
            <a:xfrm>
              <a:off x="914400" y="2819400"/>
              <a:ext cx="3276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en-US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emindahkan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hanya</a:t>
              </a:r>
              <a:r>
                <a:rPr lang="en-US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item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yang dipilih </a:t>
              </a: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dari kotak di sebelah kiri ke kotak di sebelah kanan</a:t>
              </a:r>
              <a:r>
                <a:rPr lang="en-US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 Placeholder 3"/>
            <p:cNvSpPr txBox="1">
              <a:spLocks/>
            </p:cNvSpPr>
            <p:nvPr/>
          </p:nvSpPr>
          <p:spPr>
            <a:xfrm>
              <a:off x="381000" y="2819400"/>
              <a:ext cx="609600" cy="381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en-US" sz="2000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</a:t>
              </a:r>
              <a:endParaRPr lang="en-US" sz="2000" b="1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900" y="4192880"/>
            <a:ext cx="3873500" cy="1066800"/>
            <a:chOff x="304800" y="3962400"/>
            <a:chExt cx="3873500" cy="1066800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>
            <a:xfrm>
              <a:off x="901700" y="3962400"/>
              <a:ext cx="3276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Memindahkan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hanya</a:t>
              </a:r>
              <a:r>
                <a:rPr lang="en-US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item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yang dipilih </a:t>
              </a: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dari kotak di sebelah kanan ke kotak di sebelah kiri.</a:t>
              </a:r>
              <a:endParaRPr lang="en-US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 Placeholder 3"/>
            <p:cNvSpPr txBox="1">
              <a:spLocks/>
            </p:cNvSpPr>
            <p:nvPr/>
          </p:nvSpPr>
          <p:spPr>
            <a:xfrm>
              <a:off x="304800" y="3962400"/>
              <a:ext cx="609600" cy="381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en-US" sz="2000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endParaRPr lang="en-US" sz="2000" b="1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3200" y="5489024"/>
            <a:ext cx="3733800" cy="1066800"/>
            <a:chOff x="304800" y="5105400"/>
            <a:chExt cx="3733800" cy="1066800"/>
          </a:xfrm>
        </p:grpSpPr>
        <p:sp>
          <p:nvSpPr>
            <p:cNvPr id="23" name="Content Placeholder 3"/>
            <p:cNvSpPr txBox="1">
              <a:spLocks/>
            </p:cNvSpPr>
            <p:nvPr/>
          </p:nvSpPr>
          <p:spPr>
            <a:xfrm>
              <a:off x="914400" y="5105400"/>
              <a:ext cx="31242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Memindahkan </a:t>
              </a:r>
              <a:r>
                <a:rPr lang="id-ID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semua</a:t>
              </a:r>
              <a:r>
                <a:rPr lang="en-US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item </a:t>
              </a:r>
              <a:r>
                <a:rPr lang="id-ID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dari kotak di sebelah kanan ke kotak di sebelah kiri.</a:t>
              </a:r>
              <a:endParaRPr lang="en-US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 Placeholder 3"/>
            <p:cNvSpPr txBox="1">
              <a:spLocks/>
            </p:cNvSpPr>
            <p:nvPr/>
          </p:nvSpPr>
          <p:spPr>
            <a:xfrm>
              <a:off x="304800" y="5105400"/>
              <a:ext cx="609600" cy="381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buClr>
                  <a:srgbClr val="066E9F"/>
                </a:buClr>
                <a:buSzPct val="120000"/>
              </a:pPr>
              <a:r>
                <a:rPr lang="en-US" sz="2000" b="1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&lt;&lt;</a:t>
              </a:r>
              <a:endParaRPr lang="en-US" sz="2000" b="1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Content Placeholder 3"/>
          <p:cNvSpPr txBox="1">
            <a:spLocks/>
          </p:cNvSpPr>
          <p:nvPr/>
        </p:nvSpPr>
        <p:spPr>
          <a:xfrm>
            <a:off x="4495800" y="5486752"/>
            <a:ext cx="439668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66E9F"/>
              </a:buClr>
              <a:buSzPct val="120000"/>
            </a:pPr>
            <a:r>
              <a:rPr lang="id-ID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tambah penyakit baru</a:t>
            </a:r>
            <a:r>
              <a:rPr lang="en-US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 menambahkan penyakit </a:t>
            </a:r>
            <a:br>
              <a:rPr lang="id-ID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lain ke daftar</a:t>
            </a:r>
            <a:r>
              <a:rPr lang="en-US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4273" y="3841915"/>
            <a:ext cx="371122" cy="1819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94273" y="3675291"/>
            <a:ext cx="371122" cy="172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494273" y="3289719"/>
            <a:ext cx="371122" cy="1819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494273" y="3492156"/>
            <a:ext cx="371122" cy="1672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293276" y="4207260"/>
            <a:ext cx="871012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10800000">
            <a:off x="6002000" y="4437112"/>
            <a:ext cx="908049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544351" y="4838252"/>
            <a:ext cx="772903" cy="1218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4631695" y="5114069"/>
            <a:ext cx="567279" cy="27968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654395" cy="566309"/>
          </a:xfrm>
        </p:spPr>
        <p:txBody>
          <a:bodyPr/>
          <a:lstStyle/>
          <a:p>
            <a:r>
              <a:rPr lang="en-US" dirty="0" smtClean="0"/>
              <a:t>memulai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/>
        </p:nvSpPr>
        <p:spPr>
          <a:xfrm>
            <a:off x="317500" y="4653136"/>
            <a:ext cx="6846788" cy="191276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Pilih penyakit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Murkonia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9632" y="1295400"/>
            <a:ext cx="6696744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dirty="0" smtClean="0"/>
              <a:t>As</a:t>
            </a:r>
            <a:r>
              <a:rPr lang="id-ID" sz="2200" dirty="0" smtClean="0"/>
              <a:t>umsikan program NTD Murkonia mencakup </a:t>
            </a:r>
            <a:r>
              <a:rPr lang="id-ID" sz="2200" dirty="0"/>
              <a:t/>
            </a:r>
            <a:br>
              <a:rPr lang="id-ID" sz="2200" dirty="0"/>
            </a:br>
            <a:r>
              <a:rPr lang="id-ID" sz="2200" dirty="0" smtClean="0"/>
              <a:t>17 penyakit</a:t>
            </a:r>
            <a:r>
              <a:rPr lang="en-US" sz="2200" dirty="0" smtClean="0"/>
              <a:t> </a:t>
            </a:r>
            <a:r>
              <a:rPr lang="en-US" sz="2200" dirty="0" err="1" smtClean="0"/>
              <a:t>semuanya</a:t>
            </a:r>
            <a:r>
              <a:rPr lang="en-US" sz="2200" dirty="0" smtClean="0"/>
              <a:t>. </a:t>
            </a:r>
            <a:r>
              <a:rPr lang="id-ID" sz="2200" dirty="0" smtClean="0"/>
              <a:t>Berlatihlah menggunakan semua tanda panah untuk memindahkan penyakit dari satu kotak ke kotak lainnya</a:t>
            </a:r>
            <a:r>
              <a:rPr lang="en-US" sz="2200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Setelah Anda mencoba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-</a:t>
            </a:r>
            <a:r>
              <a:rPr lang="id-ID" sz="2200" dirty="0" smtClean="0"/>
              <a:t>empat opsi tanda panah, pindahkan semua penyakit ke kotak di sebelah kanan dan klik </a:t>
            </a:r>
            <a:r>
              <a:rPr lang="id-ID" sz="2200" b="1" dirty="0" smtClean="0"/>
              <a:t>Selesai</a:t>
            </a:r>
            <a:r>
              <a:rPr lang="en-US" sz="22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640" y="4881880"/>
            <a:ext cx="63446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singkat</a:t>
            </a:r>
            <a:endParaRPr lang="en-US" b="1" dirty="0" smtClean="0">
              <a:solidFill>
                <a:srgbClr val="066E9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dapat memilih beberapa penyakit secara bersamaan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 menekan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tombol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ctrl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sambil mengklik nama penyakit. Setelah nama-nama disorot, klik pada tombol satu panah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memindahkan penyakit yang dipilih ke kotak di sebelah kanan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Aft>
                <a:spcPts val="1800"/>
              </a:spcAft>
              <a:buNone/>
            </a:pPr>
            <a:r>
              <a:rPr lang="en-US" sz="2200" dirty="0" err="1" smtClean="0"/>
              <a:t>Demogra</a:t>
            </a:r>
            <a:r>
              <a:rPr lang="id-ID" sz="2200" dirty="0" smtClean="0"/>
              <a:t>fi ditambah ke </a:t>
            </a:r>
            <a:r>
              <a:rPr lang="en-US" sz="2200" dirty="0" smtClean="0"/>
              <a:t>Data </a:t>
            </a:r>
            <a:r>
              <a:rPr lang="en-US" sz="2200" dirty="0" err="1" smtClean="0"/>
              <a:t>Dasar</a:t>
            </a:r>
            <a:r>
              <a:rPr lang="en-US" sz="2200" dirty="0" smtClean="0"/>
              <a:t> NTD </a:t>
            </a:r>
            <a:r>
              <a:rPr lang="en-US" sz="2200" dirty="0" err="1" smtClean="0"/>
              <a:t>Terpadu</a:t>
            </a:r>
            <a:r>
              <a:rPr lang="id-ID" sz="2200" dirty="0" smtClean="0"/>
              <a:t> </a:t>
            </a:r>
            <a:r>
              <a:rPr lang="id-ID" sz="2200" dirty="0" smtClean="0"/>
              <a:t>melalui lembar kerja</a:t>
            </a:r>
            <a:r>
              <a:rPr lang="en-US" sz="2200" dirty="0" smtClean="0"/>
              <a:t> Excel</a:t>
            </a:r>
            <a:r>
              <a:rPr lang="id-ID" sz="2200" dirty="0" smtClean="0"/>
              <a:t> dalam tiga langkah untuk setiap tingkat</a:t>
            </a:r>
            <a:r>
              <a:rPr lang="en-US" sz="2200" dirty="0" smtClean="0"/>
              <a:t>. </a:t>
            </a:r>
          </a:p>
          <a:p>
            <a:pPr marL="0" lvl="1" indent="0">
              <a:spcAft>
                <a:spcPts val="1200"/>
              </a:spcAft>
              <a:buNone/>
            </a:pPr>
            <a:r>
              <a:rPr lang="id-ID" sz="2200" dirty="0" smtClean="0"/>
              <a:t>Langkah-langkahnya adalah</a:t>
            </a:r>
            <a:r>
              <a:rPr lang="en-US" sz="2200" dirty="0" smtClean="0"/>
              <a:t>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Unduh berkas impor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Isi berkas impor dengan data negara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Unggah berkas impor</a:t>
            </a:r>
            <a:endParaRPr lang="en-US" sz="2200" dirty="0" smtClean="0">
              <a:latin typeface="Segoe UI Semibold" pitchFamily="34" charset="0"/>
            </a:endParaRPr>
          </a:p>
          <a:p>
            <a:pPr marL="0" lvl="1" indent="0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045501" cy="516255"/>
          </a:xfrm>
        </p:spPr>
        <p:txBody>
          <a:bodyPr/>
          <a:lstStyle/>
          <a:p>
            <a:r>
              <a:rPr lang="id-ID" dirty="0" smtClean="0"/>
              <a:t>Menambahkan tingkat administratif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445224"/>
            <a:ext cx="9144000" cy="1139726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1272" y="5720080"/>
            <a:ext cx="85689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harus menggunakan berkas impor yang diunduh dari database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harus memasukkan atau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cut &amp; paste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data negara Anda ke dalam berkas impor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1331" y="42335"/>
            <a:ext cx="654395" cy="566309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memulai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56"/>
          <a:stretch/>
        </p:blipFill>
        <p:spPr>
          <a:xfrm>
            <a:off x="4644008" y="1626096"/>
            <a:ext cx="3672408" cy="19735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data untuk tingkat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r>
              <a:rPr lang="en-US" dirty="0" smtClean="0"/>
              <a:t>: </a:t>
            </a:r>
            <a:r>
              <a:rPr lang="en-US" dirty="0" err="1" smtClean="0"/>
              <a:t>Provin</a:t>
            </a:r>
            <a:r>
              <a:rPr lang="id-ID" dirty="0" smtClean="0"/>
              <a:t>si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512912"/>
            <a:ext cx="3737992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Pada layar memulai, klik</a:t>
            </a:r>
            <a:r>
              <a:rPr lang="en-US" sz="2000" dirty="0" smtClean="0"/>
              <a:t> </a:t>
            </a:r>
            <a:r>
              <a:rPr lang="id-ID" sz="2000" b="1" dirty="0" smtClean="0"/>
              <a:t>Mulai</a:t>
            </a:r>
            <a:r>
              <a:rPr lang="en-US" sz="2000" dirty="0" smtClean="0"/>
              <a:t> </a:t>
            </a:r>
            <a:r>
              <a:rPr lang="id-ID" sz="2000" dirty="0" smtClean="0"/>
              <a:t>di samping</a:t>
            </a:r>
            <a:r>
              <a:rPr lang="en-US" sz="2000" dirty="0" smtClean="0"/>
              <a:t> </a:t>
            </a:r>
            <a:r>
              <a:rPr lang="id-ID" sz="2000" b="1" dirty="0" smtClean="0"/>
              <a:t>Ubah atau tambah tingkat </a:t>
            </a:r>
            <a:r>
              <a:rPr lang="en-US" sz="2000" b="1" dirty="0" err="1" smtClean="0"/>
              <a:t>daerah</a:t>
            </a:r>
            <a:r>
              <a:rPr lang="en-US" sz="2000" b="1" dirty="0" smtClean="0"/>
              <a:t> </a:t>
            </a:r>
            <a:r>
              <a:rPr lang="id-ID" sz="2000" b="1" dirty="0" smtClean="0"/>
              <a:t>administratif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Provin</a:t>
            </a:r>
            <a:r>
              <a:rPr lang="id-ID" sz="2000" b="1" dirty="0" smtClean="0"/>
              <a:t>si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Jumlah untuk diimpor</a:t>
            </a:r>
            <a:r>
              <a:rPr lang="en-US" sz="2000" dirty="0" smtClean="0"/>
              <a:t>: </a:t>
            </a:r>
            <a:r>
              <a:rPr lang="en-US" sz="2000" b="1" dirty="0" smtClean="0"/>
              <a:t>4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 </a:t>
            </a:r>
            <a:r>
              <a:rPr lang="id-ID" sz="2000" b="1" dirty="0" smtClean="0"/>
              <a:t>Unduh berkas impor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Ubah nama dan simpan berkas impor</a:t>
            </a:r>
            <a:r>
              <a:rPr lang="en-US" sz="2000" dirty="0" smtClean="0"/>
              <a:t>. </a:t>
            </a:r>
            <a:r>
              <a:rPr lang="id-ID" sz="2000" dirty="0" smtClean="0"/>
              <a:t>Berkas impor akan terbuka dalam </a:t>
            </a:r>
            <a:r>
              <a:rPr lang="en-US" sz="2000" dirty="0" smtClean="0"/>
              <a:t>Excel</a:t>
            </a:r>
            <a:r>
              <a:rPr lang="id-ID" sz="2000" dirty="0" smtClean="0"/>
              <a:t> pada komputer Anda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831400" y="2964272"/>
            <a:ext cx="3810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8212400" y="2921600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5334000"/>
            <a:ext cx="8534400" cy="12509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9592" y="975320"/>
            <a:ext cx="72008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1900" dirty="0" smtClean="0"/>
              <a:t>Masukkan data untuk 4 contoh provinsi ke dalam berkas Anda. Anda dapat memasukkan informasi apa saja yang Anda inginkan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it</a:t>
            </a:r>
            <a:r>
              <a:rPr lang="id-ID" sz="2000" dirty="0" smtClean="0"/>
              <a:t>u tidak harus berupa data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.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1900" dirty="0" smtClean="0"/>
              <a:t>Tutup berkas</a:t>
            </a:r>
            <a:r>
              <a:rPr lang="en-US" sz="1900" dirty="0" smtClean="0"/>
              <a:t>.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en-US" sz="1900" b="1" dirty="0" smtClean="0"/>
              <a:t>U</a:t>
            </a:r>
            <a:r>
              <a:rPr lang="id-ID" sz="1900" b="1" dirty="0" smtClean="0"/>
              <a:t>nggah berkas impor</a:t>
            </a:r>
            <a:r>
              <a:rPr lang="en-US" sz="1900" dirty="0" smtClean="0"/>
              <a:t>. </a:t>
            </a:r>
            <a:r>
              <a:rPr lang="id-ID" sz="1900" dirty="0" smtClean="0"/>
              <a:t>Data dasar akan memberitahu Anda jika ada masalah dengan impor. Perbaiki</a:t>
            </a:r>
            <a:r>
              <a:rPr lang="en-US" sz="1900" dirty="0" smtClean="0"/>
              <a:t> </a:t>
            </a:r>
            <a:r>
              <a:rPr lang="en-US" sz="1900" dirty="0" err="1" smtClean="0"/>
              <a:t>jika</a:t>
            </a:r>
            <a:r>
              <a:rPr lang="en-US" sz="1900" dirty="0" smtClean="0"/>
              <a:t> </a:t>
            </a:r>
            <a:r>
              <a:rPr lang="en-US" sz="1900" dirty="0" err="1" smtClean="0"/>
              <a:t>ada</a:t>
            </a:r>
            <a:r>
              <a:rPr lang="id-ID" sz="1900" dirty="0" smtClean="0"/>
              <a:t> error dan coba lagi</a:t>
            </a:r>
            <a:r>
              <a:rPr lang="en-US" sz="1900" dirty="0" smtClean="0"/>
              <a:t>. </a:t>
            </a:r>
          </a:p>
          <a:p>
            <a:pPr marL="457200" lvl="1" indent="-457200">
              <a:buFont typeface="+mj-lt"/>
              <a:buAutoNum type="arabicPeriod" startAt="5"/>
            </a:pPr>
            <a:r>
              <a:rPr lang="id-ID" sz="1900" dirty="0" smtClean="0"/>
              <a:t>Setelah berkas diimpor secara </a:t>
            </a:r>
            <a:r>
              <a:rPr lang="en-US" sz="1900" dirty="0" err="1" smtClean="0"/>
              <a:t>benar</a:t>
            </a:r>
            <a:r>
              <a:rPr lang="id-ID" sz="1900" dirty="0" smtClean="0"/>
              <a:t>, Klik </a:t>
            </a:r>
            <a:r>
              <a:rPr lang="id-ID" sz="1900" b="1" dirty="0" smtClean="0"/>
              <a:t>Berikutnya</a:t>
            </a:r>
            <a:r>
              <a:rPr lang="en-US" sz="1900" dirty="0" smtClean="0"/>
              <a:t>. </a:t>
            </a:r>
          </a:p>
          <a:p>
            <a:pPr marL="457200" lvl="1" indent="-457200">
              <a:buNone/>
            </a:pPr>
            <a:r>
              <a:rPr lang="en-US" sz="22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400" y="5669280"/>
            <a:ext cx="73448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Karena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kabupaten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 tingkat yang menggabungkan, tidak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dibutuhkan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angka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populasi di tingkat provinsi atau negara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data untuk tingkat administratif</a:t>
            </a:r>
            <a:r>
              <a:rPr lang="en-US" dirty="0" smtClean="0"/>
              <a:t>: </a:t>
            </a:r>
            <a:r>
              <a:rPr lang="en-US" dirty="0" err="1" smtClean="0"/>
              <a:t>Kabupaten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572344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Jumlah untuk diimpor</a:t>
            </a:r>
            <a:r>
              <a:rPr lang="en-US" sz="2000" dirty="0" smtClean="0"/>
              <a:t>: </a:t>
            </a:r>
            <a:r>
              <a:rPr lang="en-US" sz="2000" b="1" dirty="0" smtClean="0"/>
              <a:t>25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Unduh berkas impor</a:t>
            </a:r>
            <a:r>
              <a:rPr lang="en-US" sz="2000" dirty="0" smtClean="0"/>
              <a:t>.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Ubah nama dan simpan berkas impor. Berkas impor akan terbuka dalam Excel pada komputer Anda.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8024" y="1047328"/>
            <a:ext cx="7122368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2000" dirty="0" smtClean="0"/>
              <a:t>Masukkan data untuk 25 contoh </a:t>
            </a:r>
            <a:r>
              <a:rPr lang="en-US" sz="2000" dirty="0" err="1" smtClean="0"/>
              <a:t>kabupaten</a:t>
            </a:r>
            <a:r>
              <a:rPr lang="id-ID" sz="2000" dirty="0" smtClean="0"/>
              <a:t> ke dalam berkas Anda. Anda dapat memasukkan informasi apa saja yang Anda inginkan</a:t>
            </a:r>
            <a:r>
              <a:rPr lang="en-US" sz="2000" dirty="0" smtClean="0"/>
              <a:t> – it</a:t>
            </a:r>
            <a:r>
              <a:rPr lang="id-ID" sz="2000" dirty="0" smtClean="0"/>
              <a:t>u tidak harus berupa data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. 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2000" dirty="0" smtClean="0"/>
              <a:t>Tutup berkas</a:t>
            </a:r>
            <a:r>
              <a:rPr lang="en-US" sz="2000" dirty="0" smtClean="0"/>
              <a:t>. 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5"/>
            </a:pPr>
            <a:r>
              <a:rPr lang="id-ID" sz="2000" dirty="0" smtClean="0"/>
              <a:t>Unggah berkas impor. Data dasar akan memberitahu Anda jika ada masalah dengan impor. Perbaiki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id-ID" sz="2000" dirty="0" smtClean="0"/>
              <a:t>error dan coba lagi</a:t>
            </a:r>
            <a:r>
              <a:rPr lang="en-US" sz="2000" dirty="0" smtClean="0"/>
              <a:t>. 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id-ID" sz="2000" dirty="0" smtClean="0"/>
              <a:t>Setelah berkas diimpor secara tepat, Klik </a:t>
            </a:r>
            <a:r>
              <a:rPr lang="id-ID" sz="2000" b="1" dirty="0" smtClean="0"/>
              <a:t>Berikutnya</a:t>
            </a:r>
            <a:r>
              <a:rPr lang="en-US" sz="20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data untuk tingkat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</a:t>
            </a:r>
            <a:r>
              <a:rPr lang="en-US" dirty="0" smtClean="0"/>
              <a:t>: </a:t>
            </a:r>
            <a:r>
              <a:rPr lang="id-ID" dirty="0" smtClean="0"/>
              <a:t>Desa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500336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Buatlah impor bagi salah satu </a:t>
            </a:r>
            <a:r>
              <a:rPr lang="en-US" sz="2000" dirty="0" err="1" smtClean="0"/>
              <a:t>kabupaten</a:t>
            </a:r>
            <a:r>
              <a:rPr lang="id-ID" sz="2000" dirty="0" smtClean="0"/>
              <a:t> Anda</a:t>
            </a:r>
            <a:endParaRPr lang="en-US" sz="2000" b="1" dirty="0" smtClean="0"/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Jumlah untuk diimpor</a:t>
            </a:r>
            <a:r>
              <a:rPr lang="en-US" sz="2000" dirty="0" smtClean="0"/>
              <a:t>: </a:t>
            </a:r>
            <a:r>
              <a:rPr lang="en-US" sz="2000" b="1" dirty="0" smtClean="0"/>
              <a:t>13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Unduh berkas impor</a:t>
            </a:r>
            <a:r>
              <a:rPr lang="en-US" sz="2000" dirty="0" smtClean="0"/>
              <a:t>.</a:t>
            </a:r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Ubah nama dan simpan berkas impor. Berkas impor akan terbuka dalam Excel pada komputer Anda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9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3267" y="5181600"/>
            <a:ext cx="8525256" cy="14033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047328"/>
            <a:ext cx="7696200" cy="39658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 startAt="6"/>
            </a:pPr>
            <a:r>
              <a:rPr lang="id-ID" sz="2000" dirty="0" smtClean="0"/>
              <a:t>Tambah informasi untuk 13 contoh desa pilihan Anda ke dalam berkas Anda. Anda dapat memasukkan informasi apa saja yang Anda inginkan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it</a:t>
            </a:r>
            <a:r>
              <a:rPr lang="id-ID" sz="2000" dirty="0" smtClean="0"/>
              <a:t>u tidak harus berupa data nyata</a:t>
            </a:r>
            <a:r>
              <a:rPr lang="en-US" sz="2000" dirty="0" smtClean="0"/>
              <a:t>.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6"/>
            </a:pPr>
            <a:r>
              <a:rPr lang="id-ID" sz="2000" dirty="0" smtClean="0"/>
              <a:t>Tutup berkas</a:t>
            </a:r>
            <a:r>
              <a:rPr lang="en-US" sz="2000" dirty="0" smtClean="0"/>
              <a:t>. 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 startAt="6"/>
            </a:pPr>
            <a:r>
              <a:rPr lang="en-US" sz="2000" dirty="0" smtClean="0"/>
              <a:t>U</a:t>
            </a:r>
            <a:r>
              <a:rPr lang="id-ID" sz="2000" dirty="0" smtClean="0"/>
              <a:t>nggah berkas impor. Data dasar akan memberitahu Anda jika ada masalah dengan impor. Perbaiki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id-ID" sz="2000" dirty="0" smtClean="0"/>
              <a:t> error dan coba lagi</a:t>
            </a:r>
            <a:r>
              <a:rPr lang="en-US" sz="2000" dirty="0" smtClean="0"/>
              <a:t>. 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id-ID" sz="2000" dirty="0" smtClean="0"/>
              <a:t>Setelah berkas diimpor secara tepat, klik </a:t>
            </a:r>
            <a:r>
              <a:rPr lang="id-ID" sz="2000" b="1" dirty="0" smtClean="0"/>
              <a:t>Berikutnya</a:t>
            </a:r>
            <a:r>
              <a:rPr lang="en-US" sz="2000" dirty="0" smtClean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424" y="5507915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Karena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kabupaten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adalah tingkat yang menggabungkan, semua informasi populasi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dibutuhkan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dan akan dijumlahkan 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yang 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mengisi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informasi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tentang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populasi Provinsi dan Negara.</a:t>
            </a:r>
            <a:endParaRPr lang="en-US" sz="1600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Pe</a:t>
            </a:r>
            <a:r>
              <a:rPr lang="en-US" sz="2200" dirty="0" err="1" smtClean="0"/>
              <a:t>mbuatan</a:t>
            </a:r>
            <a:r>
              <a:rPr lang="id-ID" sz="2200" dirty="0" smtClean="0"/>
              <a:t> acuan ini </a:t>
            </a:r>
            <a:r>
              <a:rPr lang="en-US" sz="2200" dirty="0" err="1" smtClean="0"/>
              <a:t>merupakan</a:t>
            </a:r>
            <a:r>
              <a:rPr lang="id-ID" sz="2200" dirty="0" smtClean="0"/>
              <a:t> kolaborasi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r>
              <a:rPr lang="en-US" sz="2200" dirty="0" smtClean="0"/>
              <a:t> </a:t>
            </a:r>
            <a:r>
              <a:rPr lang="en-US" sz="2200" dirty="0" err="1" smtClean="0"/>
              <a:t>berbagai</a:t>
            </a:r>
            <a:r>
              <a:rPr lang="en-US" sz="2200" dirty="0" smtClean="0"/>
              <a:t> </a:t>
            </a:r>
            <a:r>
              <a:rPr lang="en-US" sz="2200" dirty="0" err="1" smtClean="0"/>
              <a:t>mitra</a:t>
            </a:r>
            <a:r>
              <a:rPr lang="en-US" sz="2200" dirty="0" smtClean="0"/>
              <a:t> di</a:t>
            </a:r>
            <a:r>
              <a:rPr lang="id-ID" sz="2200" dirty="0" smtClean="0"/>
              <a:t> tahun 2013</a:t>
            </a:r>
            <a:r>
              <a:rPr lang="en-US" sz="2200" dirty="0" smtClean="0"/>
              <a:t>,</a:t>
            </a:r>
            <a:r>
              <a:rPr lang="id-ID" sz="2200" dirty="0" smtClean="0"/>
              <a:t>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 di</a:t>
            </a:r>
            <a:r>
              <a:rPr lang="id-ID" sz="2200" dirty="0" smtClean="0"/>
              <a:t>antara</a:t>
            </a:r>
            <a:r>
              <a:rPr lang="en-US" sz="2200" dirty="0" err="1" smtClean="0"/>
              <a:t>nya</a:t>
            </a:r>
            <a:r>
              <a:rPr lang="en-US" sz="2200" dirty="0" smtClean="0"/>
              <a:t>: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WHO HQ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AFRO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APOC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SEARO			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WPRO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RTI/ENVISION</a:t>
            </a:r>
          </a:p>
          <a:p>
            <a:pPr marL="800100" lvl="2" indent="-342900">
              <a:spcAft>
                <a:spcPts val="900"/>
              </a:spcAft>
              <a:buClr>
                <a:srgbClr val="3464A0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Segoe UI Semibold" pitchFamily="34" charset="0"/>
                <a:ea typeface="MS PGothic" charset="0"/>
              </a:rPr>
              <a:t>CNTD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4008" y="2708920"/>
            <a:ext cx="3395600" cy="2304256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Bef>
                <a:spcPts val="400"/>
              </a:spcBef>
              <a:spcAft>
                <a:spcPts val="1800"/>
              </a:spcAft>
              <a:buClr>
                <a:schemeClr val="accent1"/>
              </a:buClr>
              <a:defRPr/>
            </a:pP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memastikan data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sudah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sesuai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kebutuhan program NTD nasional,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</a:t>
            </a:r>
            <a:r>
              <a:rPr lang="en-US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enteri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an-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kementrian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Kesehatan terlibat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secara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aktif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dalam proses pengembangan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nya</a:t>
            </a:r>
            <a:r>
              <a:rPr lang="id-ID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n-US" dirty="0" smtClean="0">
                <a:solidFill>
                  <a:srgbClr val="094D5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>
              <a:solidFill>
                <a:srgbClr val="094D5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4387770" cy="580787"/>
          </a:xfrm>
        </p:spPr>
        <p:txBody>
          <a:bodyPr/>
          <a:lstStyle/>
          <a:p>
            <a:r>
              <a:rPr lang="id-ID" dirty="0" smtClean="0"/>
              <a:t>Mitra dan kontributor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en-US" sz="2200" dirty="0" err="1" smtClean="0"/>
              <a:t>Sangat</a:t>
            </a:r>
            <a:r>
              <a:rPr lang="en-US" sz="2200" dirty="0" smtClean="0"/>
              <a:t> p</a:t>
            </a:r>
            <a:r>
              <a:rPr lang="id-ID" sz="2200" dirty="0" smtClean="0"/>
              <a:t>enting untuk </a:t>
            </a:r>
            <a:r>
              <a:rPr lang="en-US" sz="2200" dirty="0"/>
              <a:t>m</a:t>
            </a:r>
            <a:r>
              <a:rPr lang="id-ID" sz="2200" dirty="0" smtClean="0"/>
              <a:t>elakukan back up berkas database Anda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teratur</a:t>
            </a:r>
            <a:r>
              <a:rPr lang="id-ID" sz="2200" dirty="0" smtClean="0"/>
              <a:t>. Anda</a:t>
            </a:r>
            <a:r>
              <a:rPr lang="en-US" sz="2200" dirty="0" smtClean="0"/>
              <a:t> </a:t>
            </a:r>
            <a:r>
              <a:rPr lang="en-US" sz="2200" dirty="0" err="1" smtClean="0"/>
              <a:t>disarankan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id-ID" sz="2200" dirty="0" smtClean="0"/>
              <a:t> </a:t>
            </a:r>
            <a:r>
              <a:rPr lang="id-ID" sz="2200" b="1" dirty="0" smtClean="0"/>
              <a:t>secara teratur menyimpan berkas Anda ke external drive</a:t>
            </a:r>
            <a:r>
              <a:rPr lang="en-US" sz="2200" dirty="0" smtClean="0">
                <a:latin typeface="Segoe UI Semibold" pitchFamily="34" charset="0"/>
              </a:rPr>
              <a:t>.</a:t>
            </a:r>
          </a:p>
          <a:p>
            <a:pPr marL="0" lvl="1" indent="0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52856" cy="516255"/>
          </a:xfrm>
        </p:spPr>
        <p:txBody>
          <a:bodyPr/>
          <a:lstStyle/>
          <a:p>
            <a:r>
              <a:rPr lang="id-ID" dirty="0" smtClean="0"/>
              <a:t>Melakukan back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221088"/>
            <a:ext cx="9144000" cy="2363862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9104" y="4584000"/>
            <a:ext cx="7762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NTD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Terpadu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lakukan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penyimpanan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secara otomatis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Jika Anda membuat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kesalahan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besar, Anda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disarankan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kembali ke berkas </a:t>
            </a:r>
            <a:r>
              <a:rPr lang="id-ID" sz="1600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dibuka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versi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terakhir</a:t>
            </a:r>
            <a:r>
              <a:rPr lang="en-US" sz="1600" dirty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langkah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sebagai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berikut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12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utama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Pengaturan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Ubah Pengaturan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Data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Dasar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Pulihkan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r>
              <a:rPr lang="en-US" sz="1600" b="1" dirty="0" err="1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erubahan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buat sejak membuka berkas ini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hilang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1331" y="42335"/>
            <a:ext cx="654395" cy="566309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memulai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494151" cy="516255"/>
          </a:xfrm>
        </p:spPr>
        <p:txBody>
          <a:bodyPr/>
          <a:lstStyle/>
          <a:p>
            <a:r>
              <a:rPr lang="en-US" dirty="0" smtClean="0"/>
              <a:t>Do</a:t>
            </a:r>
            <a:r>
              <a:rPr lang="id-ID" dirty="0" smtClean="0"/>
              <a:t>kumentasi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55576" y="908720"/>
            <a:ext cx="7560840" cy="5832648"/>
          </a:xfrm>
        </p:spPr>
        <p:txBody>
          <a:bodyPr>
            <a:noAutofit/>
          </a:bodyPr>
          <a:lstStyle/>
          <a:p>
            <a:pPr marL="0" lvl="1" indent="0">
              <a:spcAft>
                <a:spcPts val="1200"/>
              </a:spcAft>
              <a:buNone/>
            </a:pP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id-ID" dirty="0" smtClean="0"/>
              <a:t>enyimpan catatan informasi </a:t>
            </a:r>
            <a:r>
              <a:rPr lang="id-ID" dirty="0" smtClean="0"/>
              <a:t>Data Dasar NTD Terpadu </a:t>
            </a:r>
            <a:r>
              <a:rPr lang="id-ID" dirty="0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id-ID" dirty="0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id-ID" sz="1600" b="1" dirty="0" smtClean="0"/>
              <a:t>Nama individu</a:t>
            </a:r>
            <a:r>
              <a:rPr lang="en-US" sz="1600" b="1" dirty="0" smtClean="0"/>
              <a:t> </a:t>
            </a:r>
            <a:r>
              <a:rPr lang="id-ID" sz="1600" dirty="0" smtClean="0"/>
              <a:t>yang terlibat dalam </a:t>
            </a:r>
            <a:r>
              <a:rPr lang="en-US" sz="1600" dirty="0" err="1" smtClean="0"/>
              <a:t>pengumpulan</a:t>
            </a:r>
            <a:r>
              <a:rPr lang="id-ID" sz="1600" dirty="0" smtClean="0"/>
              <a:t> data</a:t>
            </a:r>
            <a:r>
              <a:rPr lang="en-US" sz="1600" dirty="0" smtClean="0"/>
              <a:t>-data lama</a:t>
            </a:r>
            <a:r>
              <a:rPr lang="id-ID" sz="1600" dirty="0" smtClean="0"/>
              <a:t> yang disimpan dalam data dasar, termasuk jabatan dan organisasi</a:t>
            </a:r>
            <a:r>
              <a:rPr lang="en-US" sz="1600" dirty="0"/>
              <a:t> </a:t>
            </a:r>
            <a:r>
              <a:rPr lang="en-US" sz="1600" dirty="0" err="1" smtClean="0"/>
              <a:t>individu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Sumber (-sumber) utama data untuk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dat</a:t>
            </a:r>
            <a:r>
              <a:rPr lang="id-ID" sz="1600" b="1" dirty="0" smtClean="0"/>
              <a:t>a demografi </a:t>
            </a:r>
            <a:r>
              <a:rPr lang="en-US" sz="1600" b="1" dirty="0" err="1" smtClean="0"/>
              <a:t>tahun-tahun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r>
              <a:rPr lang="en-US" sz="1600" b="1" dirty="0" smtClean="0"/>
              <a:t> </a:t>
            </a:r>
            <a:r>
              <a:rPr lang="id-ID" sz="1600" dirty="0" smtClean="0"/>
              <a:t>yang dimasukkan dalam </a:t>
            </a:r>
            <a:r>
              <a:rPr lang="id-ID" sz="1600" dirty="0"/>
              <a:t>data dasar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Sumber </a:t>
            </a:r>
            <a:r>
              <a:rPr lang="id-ID" sz="1600" dirty="0"/>
              <a:t>(-sumber) utama data untuk</a:t>
            </a:r>
            <a:r>
              <a:rPr sz="1600" dirty="0"/>
              <a:t> </a:t>
            </a:r>
            <a:r>
              <a:rPr sz="1600" b="1" dirty="0" err="1"/>
              <a:t>dat</a:t>
            </a:r>
            <a:r>
              <a:rPr lang="id-ID" sz="1600" b="1" dirty="0"/>
              <a:t>a </a:t>
            </a:r>
            <a:r>
              <a:rPr lang="id-ID" sz="1600" b="1" dirty="0" smtClean="0"/>
              <a:t>distribusi penyakit </a:t>
            </a:r>
            <a:r>
              <a:rPr lang="en-US" sz="1600" b="1" dirty="0" err="1" smtClean="0"/>
              <a:t>tahun-tahun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r>
              <a:rPr lang="id-ID" sz="1600" b="1" dirty="0" smtClean="0"/>
              <a:t> </a:t>
            </a:r>
            <a:r>
              <a:rPr lang="id-ID" sz="1600" dirty="0"/>
              <a:t>yang dimasukkan dalam data dasar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Sumber </a:t>
            </a:r>
            <a:r>
              <a:rPr lang="id-ID" sz="1600" dirty="0"/>
              <a:t>(-sumber) utama data untuk</a:t>
            </a:r>
            <a:r>
              <a:rPr sz="1600" dirty="0"/>
              <a:t> </a:t>
            </a:r>
            <a:r>
              <a:rPr sz="1600" b="1" dirty="0" err="1"/>
              <a:t>dat</a:t>
            </a:r>
            <a:r>
              <a:rPr lang="id-ID" sz="1600" b="1" dirty="0"/>
              <a:t>a </a:t>
            </a:r>
            <a:r>
              <a:rPr lang="id-ID" sz="1600" b="1" dirty="0" smtClean="0"/>
              <a:t>survei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tahun-tahun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r>
              <a:rPr lang="id-ID" sz="1600" b="1" dirty="0" smtClean="0"/>
              <a:t> </a:t>
            </a:r>
            <a:r>
              <a:rPr lang="id-ID" sz="1600" dirty="0"/>
              <a:t>yang dimasukkan dalam data dasar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Sumber </a:t>
            </a:r>
            <a:r>
              <a:rPr lang="id-ID" sz="1600" dirty="0"/>
              <a:t>(-sumber) utama data untuk</a:t>
            </a:r>
            <a:r>
              <a:rPr sz="1600" dirty="0"/>
              <a:t> </a:t>
            </a:r>
            <a:r>
              <a:rPr sz="1600" b="1" dirty="0" err="1"/>
              <a:t>dat</a:t>
            </a:r>
            <a:r>
              <a:rPr lang="id-ID" sz="1600" b="1" dirty="0"/>
              <a:t>a </a:t>
            </a:r>
            <a:r>
              <a:rPr lang="id-ID" sz="1600" b="1" dirty="0" smtClean="0"/>
              <a:t>intervensi </a:t>
            </a:r>
            <a:r>
              <a:rPr lang="en-US" sz="1600" b="1" dirty="0" err="1" smtClean="0"/>
              <a:t>tahun-tahun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r>
              <a:rPr lang="id-ID" sz="1600" b="1" dirty="0" smtClean="0"/>
              <a:t> </a:t>
            </a:r>
            <a:r>
              <a:rPr lang="id-ID" sz="1600" dirty="0"/>
              <a:t>yang dimasukkan dalam data dasar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Sumber </a:t>
            </a:r>
            <a:r>
              <a:rPr lang="id-ID" sz="1600" dirty="0"/>
              <a:t>(-sumber) utama data untuk</a:t>
            </a:r>
            <a:r>
              <a:rPr sz="1600" dirty="0"/>
              <a:t> </a:t>
            </a:r>
            <a:r>
              <a:rPr sz="1600" b="1" dirty="0" err="1"/>
              <a:t>dat</a:t>
            </a:r>
            <a:r>
              <a:rPr lang="id-ID" sz="1600" b="1" dirty="0"/>
              <a:t>a </a:t>
            </a:r>
            <a:r>
              <a:rPr lang="id-ID" sz="1600" b="1" dirty="0" smtClean="0"/>
              <a:t>indikator proses </a:t>
            </a:r>
            <a:r>
              <a:rPr lang="en-US" sz="1600" b="1" dirty="0" err="1" smtClean="0"/>
              <a:t>tahun-tahun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r>
              <a:rPr lang="id-ID" sz="1600" b="1" dirty="0" smtClean="0"/>
              <a:t> </a:t>
            </a:r>
            <a:r>
              <a:rPr lang="id-ID" sz="1600" dirty="0"/>
              <a:t>yang dimasukkan dalam data dasar</a:t>
            </a:r>
            <a:endParaRPr lang="en-US" sz="1600" dirty="0"/>
          </a:p>
          <a:p>
            <a:pPr>
              <a:spcAft>
                <a:spcPts val="1000"/>
              </a:spcAft>
            </a:pPr>
            <a:r>
              <a:rPr lang="id-ID" sz="1600" dirty="0" smtClean="0"/>
              <a:t>Catatan tentang </a:t>
            </a:r>
            <a:r>
              <a:rPr lang="en-US" sz="1600" b="1" dirty="0" err="1" smtClean="0"/>
              <a:t>informa</a:t>
            </a:r>
            <a:r>
              <a:rPr lang="id-ID" sz="1600" b="1" dirty="0" smtClean="0"/>
              <a:t>si yang hilang</a:t>
            </a:r>
            <a:endParaRPr lang="en-US" sz="1600" b="1" dirty="0"/>
          </a:p>
          <a:p>
            <a:r>
              <a:rPr lang="id-ID" sz="1600" dirty="0" smtClean="0"/>
              <a:t>Catatan tentang </a:t>
            </a:r>
            <a:r>
              <a:rPr lang="id-ID" sz="1600" b="1" dirty="0" smtClean="0"/>
              <a:t>asumsi yang dibuat</a:t>
            </a:r>
            <a:endParaRPr lang="en-US" sz="1600" dirty="0">
              <a:latin typeface="Segoe UI Semibold" pitchFamily="34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900" dirty="0" smtClean="0">
              <a:latin typeface="Segoe UI Semibold" pitchFamily="34" charset="0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71331" y="42335"/>
            <a:ext cx="654395" cy="566309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marL="0" indent="-3429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1400" kern="1200" cap="small" spc="100" dirty="0" smtClean="0">
                <a:solidFill>
                  <a:srgbClr val="DCE6F2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Char char="•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Char char="◦"/>
              <a:defRPr sz="1800" kern="120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memulai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Tur tentang </a:t>
            </a:r>
            <a:r>
              <a:rPr lang="en-US" dirty="0" err="1" smtClean="0"/>
              <a:t>Intrumen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Sekarang Anda telah selesai memasukkan data awal, Anda siap untuk mulai memasukkan data program di dalam </a:t>
            </a:r>
            <a:r>
              <a:rPr lang="en-US" dirty="0" err="1" smtClean="0"/>
              <a:t>instrumen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1269"/>
            <a:ext cx="85344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Ada tiga bagian utama dalam </a:t>
            </a:r>
            <a:r>
              <a:rPr lang="id-ID" sz="2200" dirty="0" smtClean="0"/>
              <a:t>Data Dasar NTD Terpadu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Menu Utama di bagian atas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smtClean="0">
                <a:latin typeface="Segoe UI Semibold" pitchFamily="34" charset="0"/>
              </a:rPr>
              <a:t>Diagram </a:t>
            </a:r>
            <a:r>
              <a:rPr lang="id-ID" sz="2200" b="1" dirty="0" smtClean="0">
                <a:latin typeface="Segoe UI Semibold" pitchFamily="34" charset="0"/>
              </a:rPr>
              <a:t>Pohon Lokasi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smtClean="0">
                <a:latin typeface="Segoe UI Semibold" pitchFamily="34" charset="0"/>
              </a:rPr>
              <a:t>Das</a:t>
            </a:r>
            <a:r>
              <a:rPr lang="id-ID" sz="2200" b="1" dirty="0" smtClean="0">
                <a:latin typeface="Segoe UI Semibold" pitchFamily="34" charset="0"/>
              </a:rPr>
              <a:t>bor Kegiatan</a:t>
            </a:r>
            <a:endParaRPr lang="en-US" sz="2200" b="1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4479506" cy="580787"/>
          </a:xfrm>
        </p:spPr>
        <p:txBody>
          <a:bodyPr/>
          <a:lstStyle/>
          <a:p>
            <a:r>
              <a:rPr lang="id-ID" dirty="0" smtClean="0"/>
              <a:t>Tur tentang </a:t>
            </a:r>
            <a:r>
              <a:rPr lang="en-US" dirty="0" err="1" smtClean="0"/>
              <a:t>Instrumen</a:t>
            </a:r>
            <a:endParaRPr lang="en-US" dirty="0"/>
          </a:p>
        </p:txBody>
      </p:sp>
      <p:pic>
        <p:nvPicPr>
          <p:cNvPr id="4" name="Picture 3" descr="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 r="64556" b="57185"/>
          <a:stretch/>
        </p:blipFill>
        <p:spPr>
          <a:xfrm>
            <a:off x="4283968" y="2780928"/>
            <a:ext cx="4036666" cy="30243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444721" cy="307777"/>
          </a:xfrm>
        </p:spPr>
        <p:txBody>
          <a:bodyPr/>
          <a:lstStyle/>
          <a:p>
            <a:r>
              <a:rPr lang="id-ID" dirty="0" smtClean="0"/>
              <a:t>tur tentang alat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848600" cy="4525963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id-ID" dirty="0" smtClean="0"/>
              <a:t>Menu Utama memiliki enam fungsi</a:t>
            </a:r>
            <a:r>
              <a:rPr lang="en-US" dirty="0" smtClean="0"/>
              <a:t>:</a:t>
            </a: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Berkas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Pengaturan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Unit</a:t>
            </a:r>
            <a:r>
              <a:rPr lang="en-US" sz="2200" b="1" dirty="0" smtClean="0">
                <a:latin typeface="Segoe UI Semibold" pitchFamily="34" charset="0"/>
              </a:rPr>
              <a:t> </a:t>
            </a:r>
            <a:r>
              <a:rPr lang="en-US" sz="2200" b="1" dirty="0" err="1" smtClean="0">
                <a:latin typeface="Segoe UI Semibold" pitchFamily="34" charset="0"/>
              </a:rPr>
              <a:t>daerah</a:t>
            </a:r>
            <a:r>
              <a:rPr lang="id-ID" sz="2200" b="1" dirty="0" smtClean="0">
                <a:latin typeface="Segoe UI Semibold" pitchFamily="34" charset="0"/>
              </a:rPr>
              <a:t> administratif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Impor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Laporan</a:t>
            </a:r>
            <a:endParaRPr lang="en-US" sz="2200" b="1" dirty="0" smtClean="0">
              <a:latin typeface="Segoe UI Semibold" pitchFamily="34" charset="0"/>
            </a:endParaRPr>
          </a:p>
          <a:p>
            <a:pPr marL="525780" lvl="1" indent="-342900" fontAlgn="base">
              <a:lnSpc>
                <a:spcPct val="90000"/>
              </a:lnSpc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err="1" smtClean="0">
                <a:latin typeface="Segoe UI Semibold" pitchFamily="34" charset="0"/>
              </a:rPr>
              <a:t>Bantuan</a:t>
            </a:r>
            <a:endParaRPr lang="en-US" sz="2200" b="1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446765" cy="516255"/>
          </a:xfrm>
        </p:spPr>
        <p:txBody>
          <a:bodyPr/>
          <a:lstStyle/>
          <a:p>
            <a:r>
              <a:rPr lang="id-ID" dirty="0" smtClean="0"/>
              <a:t>Menu Utama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tur tentang alat: menu utama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848600" cy="2544901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id-ID" dirty="0" smtClean="0"/>
              <a:t>Dari menu Berkas</a:t>
            </a:r>
            <a:r>
              <a:rPr lang="en-US" dirty="0" smtClean="0"/>
              <a:t>, </a:t>
            </a:r>
            <a:r>
              <a:rPr lang="id-ID" dirty="0" smtClean="0"/>
              <a:t>Anda dapat melakukan tindakan berikut</a:t>
            </a:r>
            <a:r>
              <a:rPr lang="en-US" dirty="0" smtClean="0"/>
              <a:t>: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dirty="0" smtClean="0">
                <a:latin typeface="Segoe UI Semibold" pitchFamily="34" charset="0"/>
              </a:rPr>
              <a:t>Memulai berkas baru</a:t>
            </a:r>
            <a:endParaRPr lang="en-US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dirty="0" smtClean="0">
                <a:latin typeface="Segoe UI Semibold" pitchFamily="34" charset="0"/>
              </a:rPr>
              <a:t>Membuka berkas yang ada</a:t>
            </a:r>
            <a:endParaRPr lang="en-US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dirty="0" smtClean="0">
                <a:latin typeface="Segoe UI Semibold" pitchFamily="34" charset="0"/>
              </a:rPr>
              <a:t>Keluar dari </a:t>
            </a:r>
            <a:r>
              <a:rPr lang="id-ID" dirty="0" smtClean="0">
                <a:latin typeface="Segoe UI Semibold" pitchFamily="34" charset="0"/>
              </a:rPr>
              <a:t>Data Dasar NTD Terpadu </a:t>
            </a:r>
            <a:r>
              <a:rPr lang="id-ID" dirty="0" smtClean="0">
                <a:latin typeface="Segoe UI Semibold" pitchFamily="34" charset="0"/>
              </a:rPr>
              <a:t>Anda</a:t>
            </a:r>
            <a:endParaRPr lang="en-US" dirty="0">
              <a:latin typeface="Segoe UI Semibold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1539280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Berkas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0" y="3429000"/>
            <a:ext cx="6876256" cy="3149600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3637101"/>
            <a:ext cx="6159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700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singkat</a:t>
            </a:r>
            <a:r>
              <a:rPr lang="en-US" sz="1700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Keluar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dapat menggunakan 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tanda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 merah pada bagian kanan atas untuk keluar dari program Anda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Menyimpan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tidak perlu menyimpan berkas Anda. Berkas data dasar Anda dimutakhirkan secara </a:t>
            </a:r>
            <a:r>
              <a:rPr lang="id-ID" sz="1600" i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 time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artinya perubahan yang Anda buat akan tersimpan secara otomatis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Membuka berkas baru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Jika Anda memilih untuk memulai berkas baru atau membuka berkas yang ada, berkas yang sedang Anda kerjakan akan ditutup secara otomatis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17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052736"/>
            <a:ext cx="7630616" cy="422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Ubah Pengaturan </a:t>
            </a: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Mengubah pengaturan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b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dapat mengubah pengaturan negara, penyakit yang dipilih, dan pengguna. Ini juga tempat Anda dapat membuat salinan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tan error dari berkas Anda  dan mengembalikan data dasar Anda ke salinan cadangan yang disimpan pada Log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terakhir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22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Statistik negara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Masukkan statistik populasi tahunan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negara Anda di sini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566309"/>
          </a:xfrm>
        </p:spPr>
        <p:txBody>
          <a:bodyPr/>
          <a:lstStyle/>
          <a:p>
            <a:r>
              <a:rPr lang="en-US" dirty="0" err="1" smtClean="0"/>
              <a:t>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: menu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222579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Pengaturan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729967" y="1021483"/>
            <a:ext cx="6866369" cy="3343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Ubah Pengaturan</a:t>
            </a:r>
            <a:r>
              <a:rPr kumimoji="0" lang="id-ID" sz="22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Mengubah pengaturan negara dan penyakit</a:t>
            </a:r>
            <a: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b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Dua tab pertama ini adalah dari Panduan awal dan cara kerjanya sama seperti kali pertama Anda membuat berkas baru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Mengubah pengguna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 tiga jenis pengguna dalam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Dasar NTD Terpadu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20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566309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 smtClean="0"/>
          </a:p>
          <a:p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222579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Pengaturan</a:t>
            </a:r>
            <a:endParaRPr lang="en-US" sz="2600" dirty="0">
              <a:solidFill>
                <a:srgbClr val="066E9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39912" y="6317673"/>
            <a:ext cx="7543800" cy="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9912" y="6248400"/>
            <a:ext cx="7543800" cy="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4509120"/>
            <a:ext cx="9144000" cy="2078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9912" y="6317673"/>
            <a:ext cx="7543800" cy="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9912" y="6248400"/>
            <a:ext cx="7543800" cy="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000" y="4282048"/>
            <a:ext cx="2952328" cy="2215290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  <a:p>
            <a:pPr marL="182880" lvl="1" indent="-182880">
              <a:lnSpc>
                <a:spcPct val="90000"/>
              </a:lnSpc>
              <a:spcAft>
                <a:spcPts val="500"/>
              </a:spcAft>
              <a:buSzPct val="110000"/>
              <a:buFont typeface="Arial" pitchFamily="34" charset="0"/>
              <a:buChar char="•"/>
            </a:pP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Mengubah pengaturan negara</a:t>
            </a:r>
            <a:endParaRPr lang="en-US" sz="13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500"/>
              </a:spcAft>
              <a:buSzPct val="110000"/>
              <a:buFont typeface="Arial" pitchFamily="34" charset="0"/>
              <a:buChar char="•"/>
            </a:pP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Menambahkan penyakit</a:t>
            </a:r>
            <a:endParaRPr lang="en-US" sz="13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500"/>
              </a:spcAft>
              <a:buSzPct val="110000"/>
              <a:buFont typeface="Arial" pitchFamily="34" charset="0"/>
              <a:buChar char="•"/>
            </a:pP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Melihat, menambahkan,</a:t>
            </a:r>
            <a:b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mengubah pengguna</a:t>
            </a:r>
            <a:endParaRPr lang="en-US" sz="13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500"/>
              </a:spcAft>
              <a:buSzPct val="110000"/>
              <a:buFont typeface="Arial" pitchFamily="34" charset="0"/>
              <a:buChar char="•"/>
            </a:pP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Melihat, menambahkan, dan mengubah data</a:t>
            </a:r>
            <a:endParaRPr lang="en-US" sz="13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300"/>
              </a:spcAft>
              <a:buSzPct val="110000"/>
              <a:buFont typeface="Arial" pitchFamily="34" charset="0"/>
              <a:buChar char="•"/>
            </a:pP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Menjalankan </a:t>
            </a:r>
            <a:r>
              <a:rPr lang="en-US" sz="13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pel</a:t>
            </a:r>
            <a:r>
              <a:rPr lang="id-ID" sz="13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aporan</a:t>
            </a:r>
            <a:endParaRPr lang="en-US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2360" y="4282048"/>
            <a:ext cx="2520280" cy="2198800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en-US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Pengisi</a:t>
            </a:r>
            <a:r>
              <a:rPr lang="id-ID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</a:t>
            </a:r>
            <a:endParaRPr lang="en-US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Melihat, menambahkan, mengubah</a:t>
            </a:r>
            <a:r>
              <a:rPr lang="en-US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</a:t>
            </a:r>
          </a:p>
          <a:p>
            <a:pPr marL="182880" lvl="1" indent="-182880">
              <a:lnSpc>
                <a:spcPct val="90000"/>
              </a:lnSpc>
              <a:buSzPct val="110000"/>
              <a:buFont typeface="Arial" pitchFamily="34" charset="0"/>
              <a:buChar char="•"/>
            </a:pP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Menjalankan </a:t>
            </a:r>
            <a:r>
              <a:rPr lang="en-US" sz="13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</a:t>
            </a: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laporan</a:t>
            </a:r>
            <a:endParaRPr lang="en-US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30673" y="4282048"/>
            <a:ext cx="2520279" cy="2187274"/>
          </a:xfrm>
          <a:prstGeom prst="rect">
            <a:avLst/>
          </a:prstGeom>
          <a:solidFill>
            <a:srgbClr val="066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600"/>
              </a:spcAft>
              <a:buSzPct val="110000"/>
            </a:pPr>
            <a:r>
              <a:rPr lang="en-US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Pengamat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endParaRPr lang="en-US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82880" lvl="1" indent="-182880">
              <a:lnSpc>
                <a:spcPct val="90000"/>
              </a:lnSpc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Melihat</a:t>
            </a:r>
            <a:r>
              <a:rPr lang="en-US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</a:t>
            </a:r>
          </a:p>
          <a:p>
            <a:pPr marL="182880" lvl="1" indent="-182880">
              <a:lnSpc>
                <a:spcPct val="90000"/>
              </a:lnSpc>
              <a:buSzPct val="110000"/>
              <a:buFont typeface="Arial" pitchFamily="34" charset="0"/>
              <a:buChar char="•"/>
            </a:pP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Menjalankan </a:t>
            </a:r>
            <a:r>
              <a:rPr lang="en-US" sz="13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</a:t>
            </a:r>
            <a:r>
              <a:rPr lang="id-ID" sz="13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laporan</a:t>
            </a:r>
            <a:endParaRPr lang="en-US" sz="13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pengguna baru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</a:t>
            </a:r>
            <a:r>
              <a:rPr lang="en-US" sz="2000" dirty="0" smtClean="0"/>
              <a:t> </a:t>
            </a:r>
            <a:r>
              <a:rPr lang="id-ID" sz="2000" b="1" dirty="0" smtClean="0"/>
              <a:t>tambah pengguna baru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Atur nama pengguna</a:t>
            </a:r>
            <a:r>
              <a:rPr lang="en-US" sz="2000" dirty="0" smtClean="0"/>
              <a:t>: </a:t>
            </a:r>
            <a:r>
              <a:rPr lang="id-ID" sz="2000" b="1" dirty="0" smtClean="0"/>
              <a:t>Manajer program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Atur kata sandi</a:t>
            </a:r>
            <a:r>
              <a:rPr lang="en-US" sz="2000" dirty="0" smtClean="0"/>
              <a:t>: (</a:t>
            </a:r>
            <a:r>
              <a:rPr lang="id-ID" sz="2000" dirty="0" smtClean="0"/>
              <a:t>pilihan Anda, tapi catatlah</a:t>
            </a:r>
            <a:r>
              <a:rPr lang="en-US" sz="2000" dirty="0" smtClean="0"/>
              <a:t>) </a:t>
            </a:r>
          </a:p>
          <a:p>
            <a:pPr marL="457200" lvl="1" indent="-457200">
              <a:buFont typeface="+mj-lt"/>
              <a:buAutoNum type="arabicPeriod"/>
            </a:pPr>
            <a:r>
              <a:rPr lang="id-ID" sz="2000" dirty="0" smtClean="0"/>
              <a:t>Pilih peran</a:t>
            </a:r>
            <a:r>
              <a:rPr lang="en-US" sz="2000" dirty="0" smtClean="0"/>
              <a:t>: </a:t>
            </a:r>
          </a:p>
          <a:p>
            <a:pPr marL="800100" lvl="2" indent="-342900">
              <a:buSzPct val="100000"/>
              <a:buFont typeface="Wingdings" charset="2"/>
              <a:buChar char="§"/>
            </a:pPr>
            <a:r>
              <a:rPr lang="en-US" sz="2000" b="1" dirty="0" smtClean="0"/>
              <a:t>Administrator</a:t>
            </a:r>
          </a:p>
          <a:p>
            <a:pPr marL="800100" lvl="2" indent="-342900">
              <a:buSzPct val="100000"/>
              <a:buFont typeface="Wingdings" charset="2"/>
              <a:buChar char="§"/>
            </a:pPr>
            <a:r>
              <a:rPr lang="en-US" sz="2000" b="1" dirty="0" err="1" smtClean="0"/>
              <a:t>Pengisi</a:t>
            </a:r>
            <a:r>
              <a:rPr lang="id-ID" sz="2000" b="1" dirty="0" smtClean="0"/>
              <a:t> data</a:t>
            </a:r>
            <a:endParaRPr lang="en-US" sz="2000" b="1" dirty="0" smtClean="0"/>
          </a:p>
          <a:p>
            <a:pPr marL="800100" lvl="2" indent="-34290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000" b="1" dirty="0" smtClean="0"/>
              <a:t>Pelihat data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id-ID" sz="2000" b="1" dirty="0" smtClean="0"/>
              <a:t>impan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Gunakan </a:t>
            </a:r>
            <a:r>
              <a:rPr lang="id-ID" sz="2000" b="1" dirty="0" smtClean="0"/>
              <a:t>tombol </a:t>
            </a:r>
            <a:r>
              <a:rPr lang="en-US" sz="2000" b="1" dirty="0" smtClean="0"/>
              <a:t>Das</a:t>
            </a:r>
            <a:r>
              <a:rPr lang="id-ID" sz="2000" b="1" dirty="0" smtClean="0"/>
              <a:t>bor</a:t>
            </a:r>
            <a:r>
              <a:rPr lang="en-US" sz="2000" b="1" dirty="0" smtClean="0"/>
              <a:t> </a:t>
            </a:r>
            <a:r>
              <a:rPr lang="id-ID" sz="2000" dirty="0" smtClean="0"/>
              <a:t>untuk kembali ke dasbor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533400" y="1124744"/>
            <a:ext cx="8153400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Dasar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lvl="0" indent="-342900"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Membuat salinan dari berkas catatan error</a:t>
            </a:r>
            <a: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b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Jika Anda menemukan bug </a:t>
            </a:r>
            <a:r>
              <a:rPr lang="en-US" sz="2200" dirty="0" err="1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saat</a:t>
            </a:r>
            <a:r>
              <a:rPr lang="en-US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menggunakan </a:t>
            </a:r>
            <a:r>
              <a:rPr lang="id-ID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Data Dasar NTD Terpadu</a:t>
            </a:r>
            <a:r>
              <a:rPr lang="en-US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, </a:t>
            </a:r>
            <a:r>
              <a:rPr lang="id-ID" sz="2200" dirty="0" smtClean="0">
                <a:solidFill>
                  <a:srgbClr val="17375D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Anda hendaknya menyimpan catatan ini dan mengirimkannya ke pihak yang tepat.</a:t>
            </a:r>
            <a:endParaRPr lang="en-US" sz="2200" dirty="0" smtClean="0">
              <a:solidFill>
                <a:srgbClr val="17375D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640080" indent="-342900">
              <a:spcBef>
                <a:spcPct val="20000"/>
              </a:spcBef>
              <a:buClr>
                <a:srgbClr val="066E9F"/>
              </a:buClr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Memulihkan data dasar untuk melakukan back up yang disimpan pada log in yang terakhir kali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2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</a:b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Jika Anda membuat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kesalahan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banyak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saat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menggunakan berkas Anda, Anda dapat mengklik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Pulihkan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 kembali ke versi sebelumnya.</a:t>
            </a:r>
            <a:endParaRPr lang="en-US" sz="220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lvl="1">
              <a:spcAft>
                <a:spcPts val="1200"/>
              </a:spcAft>
              <a:buClr>
                <a:srgbClr val="066E9F"/>
              </a:buClr>
              <a:buSzPct val="120000"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/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222579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Pengaturan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676401" y="1600201"/>
            <a:ext cx="5703911" cy="4277072"/>
          </a:xfrm>
        </p:spPr>
        <p:txBody>
          <a:bodyPr>
            <a:normAutofit fontScale="25000" lnSpcReduction="20000"/>
          </a:bodyPr>
          <a:lstStyle/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4800"/>
              </a:spcAft>
              <a:buSzPct val="120000"/>
              <a:buNone/>
              <a:defRPr/>
            </a:pPr>
            <a:r>
              <a:rPr lang="id-ID" sz="8000" dirty="0" smtClean="0">
                <a:solidFill>
                  <a:srgbClr val="17375D"/>
                </a:solidFill>
              </a:rPr>
              <a:t>Untuk menyimpan</a:t>
            </a:r>
            <a:r>
              <a:rPr lang="en-US" sz="8000" dirty="0" smtClean="0">
                <a:solidFill>
                  <a:srgbClr val="17375D"/>
                </a:solidFill>
              </a:rPr>
              <a:t> data Monitoring </a:t>
            </a:r>
            <a:r>
              <a:rPr lang="en-US" sz="8000" dirty="0" err="1" smtClean="0">
                <a:solidFill>
                  <a:srgbClr val="17375D"/>
                </a:solidFill>
              </a:rPr>
              <a:t>dan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en-US" sz="8000" dirty="0" err="1"/>
              <a:t>E</a:t>
            </a:r>
            <a:r>
              <a:rPr lang="en-US" sz="8000" dirty="0" err="1" smtClean="0">
                <a:solidFill>
                  <a:srgbClr val="17375D"/>
                </a:solidFill>
              </a:rPr>
              <a:t>valuasi</a:t>
            </a:r>
            <a:r>
              <a:rPr lang="en-US" sz="8000" dirty="0"/>
              <a:t> p</a:t>
            </a:r>
            <a:r>
              <a:rPr lang="id-ID" sz="8000" dirty="0"/>
              <a:t>rogram Penyakit Tropis Terabaikan</a:t>
            </a:r>
            <a:r>
              <a:rPr lang="en-US" sz="8000" dirty="0"/>
              <a:t> </a:t>
            </a:r>
            <a:r>
              <a:rPr lang="en-US" sz="8000" dirty="0" err="1" smtClean="0"/>
              <a:t>dalam</a:t>
            </a:r>
            <a:r>
              <a:rPr lang="en-US" sz="8000" dirty="0" smtClean="0"/>
              <a:t> </a:t>
            </a:r>
            <a:r>
              <a:rPr lang="en-US" sz="8000" dirty="0" err="1" smtClean="0"/>
              <a:t>ukuran</a:t>
            </a:r>
            <a:r>
              <a:rPr lang="en-US" sz="8000" dirty="0" smtClean="0"/>
              <a:t> </a:t>
            </a:r>
            <a:r>
              <a:rPr lang="id-ID" sz="8000" dirty="0" smtClean="0"/>
              <a:t>besar </a:t>
            </a:r>
            <a:r>
              <a:rPr lang="en-US" sz="8000" dirty="0" err="1" smtClean="0">
                <a:solidFill>
                  <a:srgbClr val="17375D"/>
                </a:solidFill>
              </a:rPr>
              <a:t>dari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en-US" sz="8000" dirty="0" err="1" smtClean="0">
                <a:solidFill>
                  <a:srgbClr val="17375D"/>
                </a:solidFill>
              </a:rPr>
              <a:t>waktu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en-US" sz="8000" dirty="0" err="1" smtClean="0">
                <a:solidFill>
                  <a:srgbClr val="17375D"/>
                </a:solidFill>
              </a:rPr>
              <a:t>ke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en-US" sz="8000" dirty="0" err="1" smtClean="0">
                <a:solidFill>
                  <a:srgbClr val="17375D"/>
                </a:solidFill>
              </a:rPr>
              <a:t>waktu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4800"/>
              </a:spcAft>
              <a:buSzPct val="120000"/>
              <a:buNone/>
              <a:defRPr/>
            </a:pPr>
            <a:r>
              <a:rPr lang="id-ID" sz="8000" dirty="0" smtClean="0">
                <a:solidFill>
                  <a:srgbClr val="17375D"/>
                </a:solidFill>
              </a:rPr>
              <a:t>Untuk membantu </a:t>
            </a:r>
            <a:r>
              <a:rPr lang="en-US" sz="8000" dirty="0" err="1" smtClean="0">
                <a:solidFill>
                  <a:srgbClr val="17375D"/>
                </a:solidFill>
              </a:rPr>
              <a:t>pengelolaan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id-ID" sz="8000" dirty="0" smtClean="0">
                <a:solidFill>
                  <a:srgbClr val="17375D"/>
                </a:solidFill>
              </a:rPr>
              <a:t>dan analisis data di tingkat n</a:t>
            </a:r>
            <a:r>
              <a:rPr lang="en-US" sz="8000" dirty="0" err="1" smtClean="0">
                <a:solidFill>
                  <a:srgbClr val="17375D"/>
                </a:solidFill>
              </a:rPr>
              <a:t>asional</a:t>
            </a:r>
            <a:r>
              <a:rPr lang="id-ID" sz="8000" dirty="0" smtClean="0">
                <a:solidFill>
                  <a:srgbClr val="17375D"/>
                </a:solidFill>
              </a:rPr>
              <a:t>, </a:t>
            </a:r>
            <a:r>
              <a:rPr lang="en-US" sz="8000" dirty="0" smtClean="0"/>
              <a:t>yang </a:t>
            </a:r>
            <a:r>
              <a:rPr lang="en-US" sz="8000" dirty="0" err="1" smtClean="0"/>
              <a:t>membantu</a:t>
            </a:r>
            <a:r>
              <a:rPr lang="en-US" sz="8000" dirty="0" smtClean="0"/>
              <a:t> </a:t>
            </a:r>
            <a:r>
              <a:rPr lang="en-US" sz="8000" dirty="0" err="1" smtClean="0"/>
              <a:t>pembuatan</a:t>
            </a:r>
            <a:r>
              <a:rPr lang="en-US" sz="8000" dirty="0" smtClean="0"/>
              <a:t> </a:t>
            </a:r>
            <a:r>
              <a:rPr lang="en-US" sz="8000" dirty="0" err="1" smtClean="0"/>
              <a:t>keputusan-keputusan</a:t>
            </a:r>
            <a:r>
              <a:rPr lang="en-US" sz="8000" dirty="0" smtClean="0"/>
              <a:t> </a:t>
            </a:r>
            <a:r>
              <a:rPr lang="en-US" sz="8000" dirty="0" err="1" smtClean="0"/>
              <a:t>secara</a:t>
            </a:r>
            <a:r>
              <a:rPr lang="en-US" sz="8000" dirty="0" smtClean="0"/>
              <a:t> </a:t>
            </a:r>
            <a:r>
              <a:rPr lang="en-US" sz="8000" dirty="0" err="1" smtClean="0"/>
              <a:t>programatis</a:t>
            </a:r>
            <a:endParaRPr lang="en-US" sz="8000" dirty="0" smtClean="0">
              <a:solidFill>
                <a:srgbClr val="17375D"/>
              </a:solidFill>
            </a:endParaRPr>
          </a:p>
          <a:p>
            <a:pPr marL="0" lvl="2" indent="-274320">
              <a:lnSpc>
                <a:spcPct val="120000"/>
              </a:lnSpc>
              <a:spcBef>
                <a:spcPts val="200"/>
              </a:spcBef>
              <a:spcAft>
                <a:spcPts val="30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id-ID" sz="8000" dirty="0" smtClean="0">
                <a:solidFill>
                  <a:srgbClr val="17375D"/>
                </a:solidFill>
              </a:rPr>
              <a:t>Untuk memperkuat kapasitas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en-US" sz="8000" dirty="0" err="1" smtClean="0">
                <a:solidFill>
                  <a:srgbClr val="17375D"/>
                </a:solidFill>
              </a:rPr>
              <a:t>saling</a:t>
            </a:r>
            <a:r>
              <a:rPr lang="en-US" sz="8000" dirty="0" smtClean="0">
                <a:solidFill>
                  <a:srgbClr val="17375D"/>
                </a:solidFill>
              </a:rPr>
              <a:t> </a:t>
            </a:r>
            <a:r>
              <a:rPr lang="id-ID" sz="8000" dirty="0" smtClean="0">
                <a:solidFill>
                  <a:srgbClr val="17375D"/>
                </a:solidFill>
              </a:rPr>
              <a:t>berbagi data antar negara, WHO, dan mitra</a:t>
            </a:r>
            <a:endParaRPr lang="en-US" sz="8000" dirty="0" smtClean="0">
              <a:solidFill>
                <a:srgbClr val="17375D"/>
              </a:solidFill>
            </a:endParaRPr>
          </a:p>
          <a:p>
            <a:pPr lvl="1">
              <a:buNone/>
              <a:defRPr/>
            </a:pPr>
            <a:endParaRPr lang="en-US" sz="2400" dirty="0" smtClean="0"/>
          </a:p>
          <a:p>
            <a:pPr lvl="1">
              <a:buNone/>
              <a:defRPr/>
            </a:pPr>
            <a:r>
              <a:rPr lang="en-US" sz="2400" i="1" dirty="0" smtClean="0"/>
              <a:t>	</a:t>
            </a:r>
          </a:p>
          <a:p>
            <a:pPr lvl="1">
              <a:buNone/>
              <a:defRPr/>
            </a:pPr>
            <a:r>
              <a:rPr lang="en-US" sz="2400" i="1" dirty="0" smtClean="0"/>
              <a:t>			</a:t>
            </a:r>
            <a:endParaRPr lang="en-US" sz="2400" i="1" dirty="0"/>
          </a:p>
          <a:p>
            <a:pPr marL="384175" lvl="1" indent="0">
              <a:buFont typeface="Calibri" charset="0"/>
              <a:buNone/>
              <a:defRPr/>
            </a:pPr>
            <a:endParaRPr lang="en-US" sz="2400" dirty="0" smtClean="0"/>
          </a:p>
          <a:p>
            <a:pPr lvl="1">
              <a:buFont typeface="Calibri" charset="0"/>
              <a:buChar char="◦"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  <a:defRPr/>
            </a:pPr>
            <a:endParaRPr lang="en-US" sz="2400" b="1" dirty="0"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Calibri" charset="0"/>
              <a:buNone/>
              <a:defRPr/>
            </a:pPr>
            <a:endParaRPr lang="en-US" sz="2400" dirty="0">
              <a:ea typeface="MS PGothic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65455" y="1600201"/>
            <a:ext cx="553185" cy="611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1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73579" y="3072876"/>
            <a:ext cx="553185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2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68401" y="4684504"/>
            <a:ext cx="553185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Microsoft Sans Serif" pitchFamily="34" charset="0"/>
                <a:ea typeface="Segoe UI" pitchFamily="34" charset="0"/>
                <a:cs typeface="Microsoft Sans Serif" pitchFamily="34" charset="0"/>
              </a:rPr>
              <a:t>3</a:t>
            </a:r>
            <a:endParaRPr kumimoji="0" lang="en-US" sz="3800" b="1" i="0" u="none" strike="noStrike" kern="1200" cap="none" spc="-50" normalizeH="0" baseline="0" noProof="0" dirty="0">
              <a:ln>
                <a:noFill/>
              </a:ln>
              <a:solidFill>
                <a:srgbClr val="066E9F"/>
              </a:solidFill>
              <a:effectLst/>
              <a:uLnTx/>
              <a:uFillTx/>
              <a:latin typeface="Microsoft Sans Serif" pitchFamily="34" charset="0"/>
              <a:ea typeface="Segoe UI" pitchFamily="34" charset="0"/>
              <a:cs typeface="Microsoft Sans Serif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31044" y="2852936"/>
            <a:ext cx="5660121" cy="6928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31043" y="4437112"/>
            <a:ext cx="5660121" cy="6928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3696474" cy="580787"/>
          </a:xfrm>
        </p:spPr>
        <p:txBody>
          <a:bodyPr/>
          <a:lstStyle/>
          <a:p>
            <a:r>
              <a:rPr lang="id-ID" dirty="0" smtClean="0"/>
              <a:t>Tujuan dari sistem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85800" y="1143000"/>
            <a:ext cx="7391400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Statistik negara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 tempat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dimana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bisa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memutakhirkan data populasi 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tingkat negara setiap tahunnya, seperti persentas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untuk berbagai kelompok usia dan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angka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pertumbuhan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penduduk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9718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222579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Pengaturan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124744"/>
            <a:ext cx="7918648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Unit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administratif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Menambahkan unit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administratif</a:t>
            </a:r>
            <a:endParaRPr lang="en-US" sz="220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Menghapus unit</a:t>
            </a:r>
            <a:r>
              <a:rPr lang="en-US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noProof="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id-ID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administratif</a:t>
            </a:r>
            <a:endParaRPr lang="en-US" sz="2200" noProof="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Memisahkan unit </a:t>
            </a:r>
            <a:r>
              <a:rPr kumimoji="0" lang="en-US" sz="2200" i="0" u="none" strike="noStrike" kern="1200" cap="none" spc="0" normalizeH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kumimoji="0" lang="en-US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administratif</a:t>
            </a:r>
            <a:endParaRPr kumimoji="0" lang="en-US" sz="2200" i="0" u="none" strike="noStrike" kern="1200" cap="none" spc="0" normalizeH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Menggabungkan unit </a:t>
            </a:r>
            <a:r>
              <a:rPr lang="en-US" sz="2200" noProof="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en-US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noProof="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administratif</a:t>
            </a:r>
            <a:endParaRPr lang="en-US" sz="2200" noProof="0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Memisahkan/menggabungkan unit </a:t>
            </a:r>
            <a:r>
              <a:rPr kumimoji="0" lang="en-US" sz="2200" i="0" u="none" strike="noStrike" kern="1200" cap="none" spc="0" normalizeH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kumimoji="0" lang="en-US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i="0" u="none" strike="noStrike" kern="1200" cap="none" spc="0" normalizeH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administratif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20000"/>
              <a:buFont typeface="Segoe UI" pitchFamily="34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/>
          </a:p>
        </p:txBody>
      </p:sp>
      <p:sp>
        <p:nvSpPr>
          <p:cNvPr id="27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67376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Unit </a:t>
            </a:r>
            <a:r>
              <a:rPr lang="en-US" sz="2600" dirty="0" err="1" smtClean="0">
                <a:solidFill>
                  <a:srgbClr val="066E9F"/>
                </a:solidFill>
              </a:rPr>
              <a:t>daerah</a:t>
            </a:r>
            <a:r>
              <a:rPr lang="en-US" sz="2600" dirty="0" smtClean="0">
                <a:solidFill>
                  <a:srgbClr val="066E9F"/>
                </a:solidFill>
              </a:rPr>
              <a:t> </a:t>
            </a:r>
            <a:r>
              <a:rPr lang="id-ID" sz="2600" dirty="0" smtClean="0">
                <a:solidFill>
                  <a:srgbClr val="066E9F"/>
                </a:solidFill>
              </a:rPr>
              <a:t>administratif</a:t>
            </a:r>
            <a:endParaRPr lang="en-US" sz="2600" dirty="0">
              <a:solidFill>
                <a:srgbClr val="066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0880" y="1295400"/>
            <a:ext cx="7914456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Pilih</a:t>
            </a:r>
            <a:r>
              <a:rPr lang="en-US" sz="2000" dirty="0" smtClean="0"/>
              <a:t> </a:t>
            </a:r>
            <a:r>
              <a:rPr lang="id-ID" sz="2000" b="1" dirty="0" smtClean="0"/>
              <a:t>tambah unit </a:t>
            </a:r>
            <a:r>
              <a:rPr lang="en-US" sz="2000" b="1" dirty="0" err="1" smtClean="0"/>
              <a:t>daerah</a:t>
            </a:r>
            <a:r>
              <a:rPr lang="en-US" sz="2000" b="1" dirty="0" smtClean="0"/>
              <a:t> </a:t>
            </a:r>
            <a:r>
              <a:rPr lang="id-ID" sz="2000" b="1" dirty="0" smtClean="0"/>
              <a:t>administratif</a:t>
            </a:r>
            <a:endParaRPr lang="en-US" sz="2000" b="1" dirty="0" smtClean="0"/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Nam</a:t>
            </a:r>
            <a:r>
              <a:rPr lang="id-ID" sz="2000" dirty="0" smtClean="0"/>
              <a:t>a</a:t>
            </a:r>
            <a:r>
              <a:rPr lang="en-US" sz="2000" dirty="0" smtClean="0"/>
              <a:t>: </a:t>
            </a:r>
            <a:r>
              <a:rPr lang="en-US" sz="2000" b="1" dirty="0" smtClean="0"/>
              <a:t>London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L</a:t>
            </a:r>
            <a:r>
              <a:rPr lang="id-ID" sz="2000" dirty="0" smtClean="0"/>
              <a:t>intang</a:t>
            </a:r>
            <a:r>
              <a:rPr lang="en-US" sz="2000" dirty="0" smtClean="0"/>
              <a:t> (</a:t>
            </a:r>
            <a:r>
              <a:rPr lang="id-ID" sz="2000" dirty="0" smtClean="0"/>
              <a:t>jika ada</a:t>
            </a:r>
            <a:r>
              <a:rPr lang="en-US" sz="2000" dirty="0" smtClean="0"/>
              <a:t>): 51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Bujur</a:t>
            </a:r>
            <a:r>
              <a:rPr lang="en-US" sz="2000" dirty="0" smtClean="0"/>
              <a:t> (</a:t>
            </a:r>
            <a:r>
              <a:rPr lang="id-ID" sz="2000" dirty="0" smtClean="0"/>
              <a:t>jika ada</a:t>
            </a:r>
            <a:r>
              <a:rPr lang="en-US" sz="2000" dirty="0" smtClean="0"/>
              <a:t>): 0.1275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Pilih Provinsi untuk </a:t>
            </a:r>
            <a:r>
              <a:rPr lang="en-US" sz="2000" dirty="0" smtClean="0"/>
              <a:t>London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Tekan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id-ID" sz="2000" b="1" dirty="0" smtClean="0"/>
              <a:t>impan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Temukan </a:t>
            </a:r>
            <a:r>
              <a:rPr lang="en-US" sz="2000" dirty="0" smtClean="0"/>
              <a:t>London </a:t>
            </a:r>
            <a:r>
              <a:rPr lang="id-ID" sz="2000" dirty="0" smtClean="0"/>
              <a:t>pada </a:t>
            </a:r>
            <a:r>
              <a:rPr lang="en-US" sz="2000" dirty="0" smtClean="0"/>
              <a:t>diagram </a:t>
            </a:r>
            <a:r>
              <a:rPr lang="id-ID" sz="2000" dirty="0" smtClean="0"/>
              <a:t>pohon unit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id-ID" sz="2000" dirty="0" smtClean="0"/>
              <a:t>administratif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4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Pilih</a:t>
            </a:r>
            <a:r>
              <a:rPr lang="en-US" sz="2000" dirty="0" smtClean="0"/>
              <a:t> </a:t>
            </a:r>
            <a:r>
              <a:rPr lang="id-ID" sz="2000" b="1" dirty="0" smtClean="0"/>
              <a:t>Hapus unit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daerah</a:t>
            </a:r>
            <a:r>
              <a:rPr lang="id-ID" sz="2000" b="1" dirty="0" smtClean="0"/>
              <a:t> administratif</a:t>
            </a:r>
            <a:endParaRPr lang="en-US" sz="2000" b="1" dirty="0" smtClean="0"/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Temukan</a:t>
            </a:r>
            <a:r>
              <a:rPr lang="en-US" sz="2000" dirty="0" smtClean="0"/>
              <a:t> London </a:t>
            </a:r>
            <a:r>
              <a:rPr lang="id-ID" sz="2000" dirty="0" smtClean="0"/>
              <a:t>dan klik </a:t>
            </a:r>
            <a:r>
              <a:rPr lang="en-US" sz="2000" dirty="0" smtClean="0"/>
              <a:t>“</a:t>
            </a:r>
            <a:r>
              <a:rPr lang="id-ID" sz="2000" dirty="0" smtClean="0"/>
              <a:t>Hapus</a:t>
            </a:r>
            <a:r>
              <a:rPr lang="en-US" sz="2000" dirty="0" smtClean="0"/>
              <a:t>”</a:t>
            </a:r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en-US" sz="2000" b="1" dirty="0" smtClean="0"/>
              <a:t>Y</a:t>
            </a:r>
            <a:r>
              <a:rPr lang="id-ID" sz="2000" b="1" dirty="0" smtClean="0"/>
              <a:t>a</a:t>
            </a:r>
            <a:endParaRPr lang="en-US" sz="2000" b="1" dirty="0" smtClean="0"/>
          </a:p>
          <a:p>
            <a:pPr marL="457200" lvl="1" indent="-457200">
              <a:spcAft>
                <a:spcPts val="18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id-ID" sz="2000" b="1" dirty="0" smtClean="0"/>
              <a:t>Selesai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Perhatikan </a:t>
            </a:r>
            <a:r>
              <a:rPr lang="en-US" sz="2000" dirty="0" smtClean="0"/>
              <a:t>London</a:t>
            </a:r>
            <a:r>
              <a:rPr lang="id-ID" sz="2000" dirty="0" smtClean="0"/>
              <a:t> tidak lagi ada pada</a:t>
            </a:r>
            <a:r>
              <a:rPr lang="en-US" sz="2000" dirty="0" smtClean="0"/>
              <a:t> diagram</a:t>
            </a:r>
            <a:r>
              <a:rPr lang="id-ID" sz="2000" dirty="0" smtClean="0"/>
              <a:t> pohon unit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id-ID" sz="2000" dirty="0" smtClean="0"/>
              <a:t>administratif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68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85800" y="1143000"/>
            <a:ext cx="7391400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tambah</a:t>
            </a:r>
            <a:r>
              <a:rPr kumimoji="0" lang="id-ID" sz="22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unit </a:t>
            </a:r>
            <a:r>
              <a:rPr kumimoji="0" lang="en-US" sz="2200" b="1" i="0" u="none" strike="noStrike" kern="1200" cap="none" spc="0" normalizeH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1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administratif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 menambahkan lokasi baru, seperti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sz="22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Provin</a:t>
            </a:r>
            <a:r>
              <a:rPr lang="id-ID" sz="22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si</a:t>
            </a:r>
            <a:endParaRPr lang="en-US" sz="2200" b="1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sz="22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Kabupaten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id-ID" sz="22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Desa</a:t>
            </a:r>
            <a:endParaRPr lang="en-US" sz="2200" b="1" dirty="0" smtClean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6400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 Semibold" pitchFamily="34" charset="0"/>
                <a:ea typeface="Segoe UI" pitchFamily="34" charset="0"/>
                <a:cs typeface="Segoe UI" pitchFamily="34" charset="0"/>
              </a:rPr>
              <a:t>Masyarakat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R="0" fontAlgn="auto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tabLst/>
              <a:defRPr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Hingga tujuh tingkat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administratif di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mungkin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kan dalam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instrumen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67376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Unit </a:t>
            </a:r>
            <a:r>
              <a:rPr lang="en-US" sz="2600" dirty="0" err="1" smtClean="0">
                <a:solidFill>
                  <a:srgbClr val="066E9F"/>
                </a:solidFill>
              </a:rPr>
              <a:t>daerah</a:t>
            </a:r>
            <a:r>
              <a:rPr lang="en-US" sz="2600" dirty="0" smtClean="0">
                <a:solidFill>
                  <a:srgbClr val="066E9F"/>
                </a:solidFill>
              </a:rPr>
              <a:t> </a:t>
            </a:r>
            <a:r>
              <a:rPr lang="id-ID" sz="2600" dirty="0" smtClean="0">
                <a:solidFill>
                  <a:srgbClr val="066E9F"/>
                </a:solidFill>
              </a:rPr>
              <a:t>administratif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8936" y="5698470"/>
            <a:ext cx="7233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Jika Anda menambahkan lokasi baru, Anda harus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kembali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ke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Kegiatan demografis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untuk memasukkan informasi populasi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685800" y="1143000"/>
            <a:ext cx="8206680" cy="419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Menghapus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unit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administratif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memungkinkan Anda untuk secara permanen menghapus lokasi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307777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367376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Unit</a:t>
            </a:r>
            <a:r>
              <a:rPr lang="en-US" sz="2600" dirty="0" smtClean="0">
                <a:solidFill>
                  <a:srgbClr val="066E9F"/>
                </a:solidFill>
              </a:rPr>
              <a:t> </a:t>
            </a:r>
            <a:r>
              <a:rPr lang="en-US" sz="2600" dirty="0" err="1" smtClean="0">
                <a:solidFill>
                  <a:srgbClr val="066E9F"/>
                </a:solidFill>
              </a:rPr>
              <a:t>daerah</a:t>
            </a:r>
            <a:r>
              <a:rPr lang="id-ID" sz="2600" dirty="0" smtClean="0">
                <a:solidFill>
                  <a:srgbClr val="066E9F"/>
                </a:solidFill>
              </a:rPr>
              <a:t> administratif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10200"/>
            <a:ext cx="9144000" cy="1174750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912" y="5725432"/>
            <a:ext cx="76845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hanya dapat menghapus sebuah unit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administratif jika tidak ada unit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 bawahnya pada 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diagram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pohon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143000"/>
            <a:ext cx="7990656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-342900">
              <a:spcBef>
                <a:spcPct val="20000"/>
              </a:spcBef>
              <a:spcAft>
                <a:spcPts val="2400"/>
              </a:spcAft>
              <a:buClr>
                <a:srgbClr val="066E9F"/>
              </a:buClr>
              <a:buSzPct val="120000"/>
            </a:pPr>
            <a:r>
              <a:rPr kumimoji="0" lang="id-ID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Impor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akan memungkinkan Anda untuk mengimpor sejumlah besar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data.</a:t>
            </a:r>
            <a:endParaRPr lang="en-US" sz="22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Opsi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Laporan</a:t>
            </a:r>
            <a:r>
              <a:rPr lang="en-US" sz="2200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 menyediakan sebuah antarmuka untuk menjalankan </a:t>
            </a:r>
            <a:r>
              <a:rPr lang="en-US" sz="2200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</a:t>
            </a: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laporan standar dan sesuai permintaan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endParaRPr lang="en-US" sz="22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 indent="-342900"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</a:pP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atu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ikhtisar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 kedua bagian ini akan dibahas 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lebih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lanjut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 </a:t>
            </a:r>
            <a:r>
              <a:rPr lang="en-US" sz="2200" b="1" dirty="0" err="1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bagian</a:t>
            </a:r>
            <a:r>
              <a:rPr lang="en-US" sz="22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lain tutorial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2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02747" cy="516255"/>
          </a:xfrm>
        </p:spPr>
        <p:txBody>
          <a:bodyPr/>
          <a:lstStyle/>
          <a:p>
            <a:r>
              <a:rPr lang="en-US" sz="2600" dirty="0" err="1" smtClean="0">
                <a:solidFill>
                  <a:srgbClr val="066E9F"/>
                </a:solidFill>
              </a:rPr>
              <a:t>Impor</a:t>
            </a:r>
            <a:r>
              <a:rPr lang="id-ID" sz="2600" dirty="0" smtClean="0">
                <a:solidFill>
                  <a:srgbClr val="066E9F"/>
                </a:solidFill>
              </a:rPr>
              <a:t> dan Laporan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566309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 smtClean="0"/>
          </a:p>
          <a:p>
            <a:endParaRPr lang="en-US" dirty="0">
              <a:solidFill>
                <a:srgbClr val="DCE6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052736"/>
            <a:ext cx="8136904" cy="54006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id-ID" dirty="0" smtClean="0"/>
              <a:t>Ada tiga pilihan d</a:t>
            </a:r>
            <a:r>
              <a:rPr lang="en-US" dirty="0" err="1" smtClean="0"/>
              <a:t>alam</a:t>
            </a:r>
            <a:r>
              <a:rPr lang="id-ID" dirty="0" smtClean="0"/>
              <a:t> opsi </a:t>
            </a:r>
            <a:r>
              <a:rPr lang="en-US" dirty="0" err="1" smtClean="0"/>
              <a:t>Bantuan</a:t>
            </a:r>
            <a:r>
              <a:rPr lang="en-US" dirty="0" smtClean="0"/>
              <a:t>:</a:t>
            </a:r>
          </a:p>
          <a:p>
            <a:pPr marL="525780">
              <a:spcAft>
                <a:spcPts val="1800"/>
              </a:spcAft>
              <a:buSzPct val="100000"/>
              <a:buFont typeface="Wingdings" charset="2"/>
              <a:buChar char="§"/>
            </a:pPr>
            <a:r>
              <a:rPr lang="id-ID" sz="2000" b="1" dirty="0" smtClean="0"/>
              <a:t>Lihat </a:t>
            </a:r>
            <a:r>
              <a:rPr lang="en-US" sz="2000" b="1" dirty="0" err="1" smtClean="0"/>
              <a:t>Bantuan</a:t>
            </a:r>
            <a:r>
              <a:rPr lang="en-US" sz="2000" dirty="0" smtClean="0">
                <a:latin typeface="Segoe UI Semibold" pitchFamily="34" charset="0"/>
              </a:rPr>
              <a:t>. </a:t>
            </a:r>
            <a:r>
              <a:rPr lang="id-ID" sz="2000" dirty="0" smtClean="0"/>
              <a:t>Membawa Anda ke fitur </a:t>
            </a:r>
            <a:r>
              <a:rPr lang="en-US" sz="2000" dirty="0" err="1" smtClean="0"/>
              <a:t>bantuan</a:t>
            </a:r>
            <a:r>
              <a:rPr lang="en-US" sz="2000" dirty="0" smtClean="0"/>
              <a:t> </a:t>
            </a:r>
            <a:r>
              <a:rPr lang="id-ID" sz="2000" dirty="0" smtClean="0"/>
              <a:t>pada alat. </a:t>
            </a:r>
            <a:br>
              <a:rPr lang="id-ID" sz="2000" dirty="0" smtClean="0"/>
            </a:br>
            <a:r>
              <a:rPr lang="id-ID" sz="2000" dirty="0" smtClean="0"/>
              <a:t>Klik di sini untuk melihat definisi istilah atau mendapatkan informasi tentang berbagai topik</a:t>
            </a:r>
            <a:r>
              <a:rPr lang="en-US" sz="2000" dirty="0" smtClean="0"/>
              <a:t>. 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sz="2000" b="1" dirty="0" smtClean="0"/>
              <a:t>Memeriksa pemutakhiran</a:t>
            </a:r>
            <a:r>
              <a:rPr lang="en-US" sz="2000" dirty="0" smtClean="0">
                <a:latin typeface="Segoe UI Semibold" pitchFamily="34" charset="0"/>
              </a:rPr>
              <a:t>. </a:t>
            </a:r>
            <a:r>
              <a:rPr lang="id-ID" sz="2000" dirty="0" smtClean="0"/>
              <a:t>Jika Anda terhubung dengan Internet, Anda dapat klik di sini untuk memeriksa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id-ID" sz="2000" dirty="0" smtClean="0"/>
              <a:t>versi </a:t>
            </a:r>
            <a:r>
              <a:rPr lang="en-US" sz="2000" dirty="0" err="1" smtClean="0"/>
              <a:t>terbaru</a:t>
            </a:r>
            <a:r>
              <a:rPr lang="en-US" sz="2000" dirty="0" smtClean="0"/>
              <a:t>. </a:t>
            </a:r>
          </a:p>
          <a:p>
            <a:pPr marL="914400" indent="-365760">
              <a:spcAft>
                <a:spcPts val="600"/>
              </a:spcAft>
              <a:buFont typeface="Lucida Grande"/>
              <a:buChar char="-"/>
            </a:pPr>
            <a:r>
              <a:rPr lang="id-ID" sz="1800" dirty="0" smtClean="0"/>
              <a:t>Versi terbaru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id-ID" sz="1800" dirty="0" smtClean="0"/>
              <a:t>perbaikan bug dan fitur </a:t>
            </a:r>
            <a:r>
              <a:rPr lang="en-US" sz="1800" dirty="0" err="1" smtClean="0"/>
              <a:t>tambahan</a:t>
            </a:r>
            <a:r>
              <a:rPr lang="en-US" sz="1800" dirty="0" smtClean="0"/>
              <a:t> </a:t>
            </a:r>
            <a:r>
              <a:rPr lang="id-ID" sz="1800" dirty="0" smtClean="0"/>
              <a:t>baru</a:t>
            </a:r>
            <a:r>
              <a:rPr lang="en-US" sz="1800" dirty="0" smtClean="0"/>
              <a:t>. </a:t>
            </a:r>
            <a:endParaRPr lang="en-US" sz="1800" dirty="0"/>
          </a:p>
          <a:p>
            <a:pPr marL="914400" indent="-365760">
              <a:spcAft>
                <a:spcPts val="1800"/>
              </a:spcAft>
              <a:buFont typeface="Lucida Grande"/>
              <a:buChar char="-"/>
            </a:pPr>
            <a:r>
              <a:rPr lang="id-ID" sz="1800" dirty="0" smtClean="0"/>
              <a:t>Data Dasar NTD Terpadu </a:t>
            </a:r>
            <a:r>
              <a:rPr lang="id-ID" sz="1800" dirty="0" smtClean="0"/>
              <a:t>juga memeriksa </a:t>
            </a:r>
            <a:r>
              <a:rPr lang="en-US" sz="1800" dirty="0" err="1" smtClean="0"/>
              <a:t>pemutakhiran</a:t>
            </a:r>
            <a:r>
              <a:rPr lang="en-US" sz="1800" dirty="0" smtClean="0"/>
              <a:t> </a:t>
            </a:r>
            <a:r>
              <a:rPr lang="id-ID" sz="1800" dirty="0" smtClean="0"/>
              <a:t>setiap kali Anda membukanya, tetapi jika Anda menolak untuk mengunduh versi </a:t>
            </a:r>
            <a:r>
              <a:rPr lang="en-US" sz="1800" dirty="0" err="1" smtClean="0"/>
              <a:t>terbaru</a:t>
            </a:r>
            <a:r>
              <a:rPr lang="en-US" sz="1800" dirty="0" smtClean="0"/>
              <a:t> </a:t>
            </a:r>
            <a:r>
              <a:rPr lang="id-ID" sz="1800" dirty="0" smtClean="0"/>
              <a:t>pada saat itu, Anda dapat mengklik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id-ID" sz="1800" dirty="0" smtClean="0"/>
              <a:t>untuk mengunduh pemutakhiran tersebut</a:t>
            </a:r>
            <a:r>
              <a:rPr lang="en-US" sz="1800" dirty="0" smtClean="0"/>
              <a:t> di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. </a:t>
            </a:r>
            <a:endParaRPr lang="en-US" sz="1800" dirty="0"/>
          </a:p>
          <a:p>
            <a:pPr marL="52578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sz="2000" b="1" dirty="0" smtClean="0"/>
              <a:t>Tentang</a:t>
            </a:r>
            <a:r>
              <a:rPr lang="en-US" sz="2000" b="1" dirty="0" smtClean="0"/>
              <a:t>. </a:t>
            </a:r>
            <a:r>
              <a:rPr lang="id-ID" sz="2000" dirty="0" smtClean="0"/>
              <a:t>Menyediakan informasi tentang </a:t>
            </a:r>
            <a:r>
              <a:rPr lang="en-US" sz="2000" dirty="0" err="1" smtClean="0"/>
              <a:t>instrumen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11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2549707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Fitur </a:t>
            </a:r>
            <a:r>
              <a:rPr lang="en-US" sz="2600" dirty="0" err="1" smtClean="0">
                <a:solidFill>
                  <a:srgbClr val="066E9F"/>
                </a:solidFill>
              </a:rPr>
              <a:t>Bantuan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551981" cy="566309"/>
          </a:xfrm>
        </p:spPr>
        <p:txBody>
          <a:bodyPr/>
          <a:lstStyle/>
          <a:p>
            <a:r>
              <a:rPr lang="sv-SE" dirty="0" smtClean="0"/>
              <a:t>tur </a:t>
            </a:r>
            <a:r>
              <a:rPr lang="sv-SE" dirty="0" err="1" smtClean="0"/>
              <a:t>tentang</a:t>
            </a:r>
            <a:r>
              <a:rPr lang="sv-SE" dirty="0" smtClean="0"/>
              <a:t> </a:t>
            </a:r>
            <a:r>
              <a:rPr lang="sv-SE" dirty="0" err="1" smtClean="0"/>
              <a:t>alat</a:t>
            </a:r>
            <a:r>
              <a:rPr lang="sv-SE" dirty="0" smtClean="0"/>
              <a:t>: </a:t>
            </a:r>
            <a:r>
              <a:rPr lang="sv-SE" dirty="0" err="1" smtClean="0"/>
              <a:t>menu</a:t>
            </a:r>
            <a:r>
              <a:rPr lang="sv-SE" dirty="0" smtClean="0"/>
              <a:t> </a:t>
            </a:r>
            <a:r>
              <a:rPr lang="sv-SE" dirty="0" err="1" smtClean="0"/>
              <a:t>utama</a:t>
            </a:r>
            <a:endParaRPr lang="sv-SE" dirty="0" smtClean="0"/>
          </a:p>
          <a:p>
            <a:endParaRPr lang="en-US" dirty="0">
              <a:solidFill>
                <a:srgbClr val="DCE6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8smal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12" r="89567" b="77974"/>
          <a:stretch/>
        </p:blipFill>
        <p:spPr>
          <a:xfrm>
            <a:off x="4283968" y="1904464"/>
            <a:ext cx="1584176" cy="19817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5" name="Picture 4" descr="68larg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5037" r="86989" b="55613"/>
          <a:stretch/>
        </p:blipFill>
        <p:spPr>
          <a:xfrm>
            <a:off x="6300192" y="1867912"/>
            <a:ext cx="1584176" cy="40851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444721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tur tentang alat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143000"/>
            <a:ext cx="7994848" cy="4525963"/>
          </a:xfrm>
        </p:spPr>
        <p:txBody>
          <a:bodyPr/>
          <a:lstStyle/>
          <a:p>
            <a:pPr marL="0">
              <a:spcAft>
                <a:spcPts val="1200"/>
              </a:spcAft>
              <a:buNone/>
            </a:pPr>
            <a:r>
              <a:rPr lang="en-US" dirty="0" smtClean="0"/>
              <a:t>Diagram p</a:t>
            </a:r>
            <a:r>
              <a:rPr lang="id-ID" dirty="0" smtClean="0"/>
              <a:t>ohon unit administratif Anda </a:t>
            </a:r>
            <a:r>
              <a:rPr lang="en-US" dirty="0" err="1" smtClean="0"/>
              <a:t>akan</a:t>
            </a:r>
            <a:r>
              <a:rPr lang="id-ID" dirty="0" smtClean="0"/>
              <a:t> terlihat seperti ini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6857968" cy="516255"/>
          </a:xfrm>
        </p:spPr>
        <p:txBody>
          <a:bodyPr/>
          <a:lstStyle/>
          <a:p>
            <a:r>
              <a:rPr lang="en-US" dirty="0" smtClean="0">
                <a:solidFill>
                  <a:srgbClr val="066E9F"/>
                </a:solidFill>
              </a:rPr>
              <a:t>Diagram </a:t>
            </a:r>
            <a:r>
              <a:rPr lang="en-US" dirty="0"/>
              <a:t>p</a:t>
            </a:r>
            <a:r>
              <a:rPr lang="id-ID" dirty="0" smtClean="0">
                <a:solidFill>
                  <a:srgbClr val="066E9F"/>
                </a:solidFill>
              </a:rPr>
              <a:t>ohon </a:t>
            </a:r>
            <a:r>
              <a:rPr lang="en-US" dirty="0"/>
              <a:t>u</a:t>
            </a:r>
            <a:r>
              <a:rPr lang="id-ID" dirty="0" smtClean="0">
                <a:solidFill>
                  <a:srgbClr val="066E9F"/>
                </a:solidFill>
              </a:rPr>
              <a:t>nit </a:t>
            </a:r>
            <a:r>
              <a:rPr lang="en-US" dirty="0" err="1" smtClean="0">
                <a:solidFill>
                  <a:srgbClr val="066E9F"/>
                </a:solidFill>
              </a:rPr>
              <a:t>daerah</a:t>
            </a:r>
            <a:r>
              <a:rPr lang="en-US" dirty="0" smtClean="0">
                <a:solidFill>
                  <a:srgbClr val="066E9F"/>
                </a:solidFill>
              </a:rPr>
              <a:t> </a:t>
            </a:r>
            <a:r>
              <a:rPr lang="id-ID" dirty="0" smtClean="0">
                <a:solidFill>
                  <a:srgbClr val="066E9F"/>
                </a:solidFill>
              </a:rPr>
              <a:t>administratif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>
            <a:off x="4283968" y="2698976"/>
            <a:ext cx="1048752" cy="1090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83360" y="2679672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940152" y="4281904"/>
            <a:ext cx="714648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288" y="4192488"/>
            <a:ext cx="4267200" cy="1828800"/>
            <a:chOff x="1132845" y="4699005"/>
            <a:chExt cx="4267200" cy="1828800"/>
          </a:xfrm>
        </p:grpSpPr>
        <p:sp>
          <p:nvSpPr>
            <p:cNvPr id="8" name="Content Placeholder 3"/>
            <p:cNvSpPr txBox="1">
              <a:spLocks/>
            </p:cNvSpPr>
            <p:nvPr/>
          </p:nvSpPr>
          <p:spPr>
            <a:xfrm>
              <a:off x="1132845" y="4699005"/>
              <a:ext cx="4267200" cy="1828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1200"/>
                </a:spcAft>
                <a:buClr>
                  <a:srgbClr val="066E9F"/>
                </a:buClr>
                <a:buSzPct val="120000"/>
                <a:buFont typeface="Segoe UI Semibold" pitchFamily="34" charset="0"/>
                <a:buNone/>
                <a:tabLst/>
                <a:defRPr/>
              </a:pPr>
              <a:r>
                <a:rPr kumimoji="0" lang="id-ID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7375D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Klik pada ikon </a:t>
              </a:r>
              <a:r>
                <a:rPr lang="id-ID" sz="220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untuk memperluas lokasi. Jika diperluas sepenuhnya, </a:t>
              </a:r>
              <a:r>
                <a:rPr lang="en-US" sz="2200" dirty="0" err="1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tampilannya</a:t>
              </a:r>
              <a:r>
                <a:rPr lang="en-US" sz="220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id-ID" sz="220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akan seperti ini</a:t>
              </a:r>
              <a:r>
                <a:rPr lang="en-US" sz="2200" noProof="0" dirty="0" smtClean="0">
                  <a:solidFill>
                    <a:srgbClr val="17375D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: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 descr="Screen Shot 2013-12-28 at 12.58.30 PM.png"/>
            <p:cNvPicPr>
              <a:picLocks noChangeAspect="1"/>
            </p:cNvPicPr>
            <p:nvPr/>
          </p:nvPicPr>
          <p:blipFill>
            <a:blip r:embed="rId5" cstate="print"/>
            <a:srcRect r="7692"/>
            <a:stretch>
              <a:fillRect/>
            </a:stretch>
          </p:blipFill>
          <p:spPr>
            <a:xfrm>
              <a:off x="3024182" y="4829180"/>
              <a:ext cx="228600" cy="238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Memperluas </a:t>
            </a:r>
            <a:r>
              <a:rPr lang="en-US" dirty="0" smtClean="0"/>
              <a:t>diagram </a:t>
            </a:r>
            <a:r>
              <a:rPr lang="id-ID" dirty="0" smtClean="0"/>
              <a:t>pohon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143000" y="1371600"/>
            <a:ext cx="4800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Gunakan kontrol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+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untuk memperluas dan mempersempit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diagram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pohon lokasi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68smal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12" r="89567" b="77974"/>
          <a:stretch/>
        </p:blipFill>
        <p:spPr>
          <a:xfrm>
            <a:off x="4427984" y="2636912"/>
            <a:ext cx="1584176" cy="19817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7" name="Picture 6" descr="68larg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5037" r="86989" b="55613"/>
          <a:stretch/>
        </p:blipFill>
        <p:spPr>
          <a:xfrm>
            <a:off x="6300192" y="1867912"/>
            <a:ext cx="1584176" cy="40851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9552" y="817880"/>
            <a:ext cx="7992888" cy="5615136"/>
          </a:xfrm>
        </p:spPr>
        <p:txBody>
          <a:bodyPr wrap="square">
            <a:noAutofit/>
          </a:bodyPr>
          <a:lstStyle/>
          <a:p>
            <a:pPr>
              <a:spcAft>
                <a:spcPts val="400"/>
              </a:spcAft>
              <a:buNone/>
              <a:defRPr/>
            </a:pPr>
            <a:r>
              <a:rPr lang="en-US" sz="2000" dirty="0" smtClean="0"/>
              <a:t>Data </a:t>
            </a:r>
            <a:r>
              <a:rPr lang="en-US" sz="2000" dirty="0" err="1" smtClean="0"/>
              <a:t>Dasar</a:t>
            </a:r>
            <a:r>
              <a:rPr lang="en-US" sz="2000" dirty="0" smtClean="0"/>
              <a:t> NTD </a:t>
            </a:r>
            <a:r>
              <a:rPr lang="en-US" sz="2000" dirty="0" err="1" smtClean="0"/>
              <a:t>Terpadu</a:t>
            </a:r>
            <a:r>
              <a:rPr lang="id-ID" sz="2000" dirty="0" smtClean="0"/>
              <a:t> </a:t>
            </a:r>
            <a:r>
              <a:rPr lang="id-ID" sz="2000" dirty="0" smtClean="0"/>
              <a:t>dapat digunakan dalam berbagai </a:t>
            </a:r>
            <a:r>
              <a:rPr lang="en-US" sz="2000" dirty="0" err="1" smtClean="0"/>
              <a:t>kesempatan</a:t>
            </a:r>
            <a:r>
              <a:rPr lang="id-ID" sz="2000" dirty="0" smtClean="0"/>
              <a:t>, termasuk</a:t>
            </a:r>
            <a:r>
              <a:rPr lang="en-US" sz="2000" dirty="0" smtClean="0"/>
              <a:t>: 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1700" dirty="0" smtClean="0"/>
              <a:t>Untuk menyimpan data</a:t>
            </a:r>
            <a:r>
              <a:rPr lang="en-US" sz="1700" dirty="0" smtClean="0"/>
              <a:t>  </a:t>
            </a:r>
            <a:r>
              <a:rPr lang="en-US" sz="1700" dirty="0" err="1" smtClean="0"/>
              <a:t>cakupan</a:t>
            </a:r>
            <a:r>
              <a:rPr lang="en-US" sz="1700" dirty="0" smtClean="0"/>
              <a:t> </a:t>
            </a:r>
            <a:r>
              <a:rPr lang="id-ID" sz="1700" dirty="0" smtClean="0"/>
              <a:t>pengobatan </a:t>
            </a:r>
            <a:r>
              <a:rPr lang="en-US" sz="1700" dirty="0" err="1" smtClean="0"/>
              <a:t>saat</a:t>
            </a:r>
            <a:r>
              <a:rPr lang="id-ID" sz="1700" dirty="0" smtClean="0"/>
              <a:t> </a:t>
            </a:r>
            <a:r>
              <a:rPr lang="en-US" sz="1700" dirty="0" err="1" smtClean="0"/>
              <a:t>laporan</a:t>
            </a:r>
            <a:r>
              <a:rPr lang="en-US" sz="1700" dirty="0" smtClean="0"/>
              <a:t> </a:t>
            </a:r>
            <a:r>
              <a:rPr lang="en-US" sz="1700" dirty="0" err="1" smtClean="0"/>
              <a:t>tersedia</a:t>
            </a:r>
            <a:endParaRPr lang="en-US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1700" dirty="0" err="1" smtClean="0"/>
              <a:t>Saat</a:t>
            </a:r>
            <a:r>
              <a:rPr lang="en-US" sz="1700" dirty="0" smtClean="0"/>
              <a:t> </a:t>
            </a:r>
            <a:r>
              <a:rPr lang="en-US" sz="1700" dirty="0" err="1" smtClean="0"/>
              <a:t>melaksanakan</a:t>
            </a:r>
            <a:r>
              <a:rPr lang="en-US" sz="1700" dirty="0" smtClean="0"/>
              <a:t> </a:t>
            </a:r>
            <a:r>
              <a:rPr lang="id-ID" sz="1700" dirty="0" smtClean="0"/>
              <a:t>survei dan </a:t>
            </a:r>
            <a:r>
              <a:rPr lang="en-US" sz="1700" dirty="0" err="1" smtClean="0"/>
              <a:t>setelah</a:t>
            </a:r>
            <a:r>
              <a:rPr lang="en-US" sz="1700" dirty="0" smtClean="0"/>
              <a:t> </a:t>
            </a:r>
            <a:r>
              <a:rPr lang="en-US" sz="1700" dirty="0" err="1" smtClean="0"/>
              <a:t>ada</a:t>
            </a:r>
            <a:r>
              <a:rPr lang="en-US" sz="1700" dirty="0" smtClean="0"/>
              <a:t> </a:t>
            </a:r>
            <a:r>
              <a:rPr lang="id-ID" sz="1700" dirty="0" smtClean="0"/>
              <a:t>hasil</a:t>
            </a:r>
            <a:r>
              <a:rPr lang="en-US" sz="1700" dirty="0" err="1" smtClean="0"/>
              <a:t>nya</a:t>
            </a:r>
            <a:endParaRPr lang="en-US" sz="1700" dirty="0" smtClean="0"/>
          </a:p>
          <a:p>
            <a:pPr lvl="1">
              <a:spcAft>
                <a:spcPts val="800"/>
              </a:spcAft>
              <a:defRPr/>
            </a:pPr>
            <a:r>
              <a:rPr lang="en-US" sz="1700" dirty="0"/>
              <a:t>M</a:t>
            </a:r>
            <a:r>
              <a:rPr lang="id-ID" sz="1700" dirty="0" smtClean="0"/>
              <a:t>e</a:t>
            </a:r>
            <a:r>
              <a:rPr lang="en-US" sz="1700" dirty="0" err="1" smtClean="0"/>
              <a:t>nyia</a:t>
            </a:r>
            <a:r>
              <a:rPr lang="id-ID" sz="1700" dirty="0" smtClean="0"/>
              <a:t>pkan data</a:t>
            </a:r>
            <a:r>
              <a:rPr lang="en-US" sz="1700" dirty="0" smtClean="0"/>
              <a:t> </a:t>
            </a:r>
            <a:r>
              <a:rPr lang="en-US" sz="1700" dirty="0"/>
              <a:t> </a:t>
            </a:r>
            <a:r>
              <a:rPr lang="en-US" sz="1700" dirty="0" err="1" smtClean="0"/>
              <a:t>untuk</a:t>
            </a:r>
            <a:r>
              <a:rPr lang="id-ID" sz="1700" dirty="0" smtClean="0"/>
              <a:t> pertemuan</a:t>
            </a:r>
            <a:r>
              <a:rPr lang="en-US" sz="1700" dirty="0" smtClean="0"/>
              <a:t>-</a:t>
            </a:r>
            <a:r>
              <a:rPr lang="en-US" sz="1700" dirty="0" err="1" smtClean="0"/>
              <a:t>pertemuan</a:t>
            </a:r>
            <a:r>
              <a:rPr lang="en-US" sz="1700" dirty="0" smtClean="0"/>
              <a:t> </a:t>
            </a:r>
            <a:r>
              <a:rPr lang="id-ID" sz="1700" dirty="0" smtClean="0"/>
              <a:t> </a:t>
            </a:r>
            <a:r>
              <a:rPr lang="en-US" sz="1700" dirty="0" smtClean="0"/>
              <a:t>review </a:t>
            </a:r>
            <a:r>
              <a:rPr lang="en-US" sz="1700" dirty="0" err="1" smtClean="0"/>
              <a:t>tahunan</a:t>
            </a:r>
            <a:r>
              <a:rPr lang="en-US" sz="1700" dirty="0" smtClean="0"/>
              <a:t>  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/>
              <a:t>m</a:t>
            </a:r>
            <a:r>
              <a:rPr lang="en-US" sz="1700" dirty="0" err="1" smtClean="0"/>
              <a:t>emberikan</a:t>
            </a:r>
            <a:r>
              <a:rPr lang="en-US" sz="1700" dirty="0" smtClean="0"/>
              <a:t> </a:t>
            </a:r>
            <a:r>
              <a:rPr lang="id-ID" sz="1700" dirty="0" smtClean="0"/>
              <a:t>umpan balik ke tingkat </a:t>
            </a:r>
            <a:r>
              <a:rPr lang="en-US" sz="1700" dirty="0" err="1" smtClean="0"/>
              <a:t>dibawah</a:t>
            </a:r>
            <a:r>
              <a:rPr lang="en-US" sz="1700" dirty="0" smtClean="0"/>
              <a:t> </a:t>
            </a:r>
            <a:r>
              <a:rPr lang="en-US" sz="1700" dirty="0" err="1" smtClean="0"/>
              <a:t>pusat</a:t>
            </a:r>
            <a:endParaRPr lang="en-US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memandu</a:t>
            </a:r>
            <a:r>
              <a:rPr lang="en-US" sz="1700" dirty="0" smtClean="0"/>
              <a:t> </a:t>
            </a:r>
            <a:r>
              <a:rPr lang="en-US" sz="1700" dirty="0" err="1" smtClean="0"/>
              <a:t>pembuatan</a:t>
            </a:r>
            <a:r>
              <a:rPr lang="en-US" sz="1700" dirty="0" smtClean="0"/>
              <a:t> </a:t>
            </a:r>
            <a:r>
              <a:rPr lang="en-US" sz="1700" dirty="0" err="1" smtClean="0"/>
              <a:t>rencana</a:t>
            </a:r>
            <a:r>
              <a:rPr lang="id-ID" sz="1700" dirty="0" smtClean="0"/>
              <a:t> kerja, misalnya dengan men</a:t>
            </a:r>
            <a:r>
              <a:rPr lang="en-US" sz="1700" dirty="0" err="1" smtClean="0"/>
              <a:t>gkaji</a:t>
            </a:r>
            <a:r>
              <a:rPr lang="en-US" sz="1700" dirty="0" smtClean="0"/>
              <a:t> </a:t>
            </a:r>
            <a:r>
              <a:rPr lang="en-US" sz="1700" dirty="0" err="1" smtClean="0"/>
              <a:t>ulang</a:t>
            </a:r>
            <a:r>
              <a:rPr lang="id-ID" sz="1700" dirty="0" smtClean="0"/>
              <a:t> unit</a:t>
            </a:r>
            <a:r>
              <a:rPr lang="en-US" sz="1700" dirty="0" smtClean="0"/>
              <a:t> </a:t>
            </a:r>
            <a:r>
              <a:rPr lang="en-US" sz="1700" dirty="0" err="1" smtClean="0"/>
              <a:t>daerah</a:t>
            </a:r>
            <a:r>
              <a:rPr lang="id-ID" sz="1700" dirty="0" smtClean="0"/>
              <a:t> administratif yang membutuhkan pemetaan atau mengukur kinerja</a:t>
            </a:r>
            <a:r>
              <a:rPr lang="en-US" sz="1700" dirty="0" smtClean="0"/>
              <a:t> program </a:t>
            </a:r>
            <a:r>
              <a:rPr lang="id-ID" sz="1700" dirty="0" smtClean="0"/>
              <a:t> dari waktu ke waktu</a:t>
            </a:r>
            <a:r>
              <a:rPr lang="en-US" sz="1700" dirty="0" smtClean="0"/>
              <a:t>. </a:t>
            </a:r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1700" dirty="0" smtClean="0"/>
              <a:t>Untuk menyusun laporan nasional</a:t>
            </a:r>
            <a:endParaRPr lang="en-US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1700" dirty="0" smtClean="0"/>
              <a:t>Untuk me</a:t>
            </a:r>
            <a:r>
              <a:rPr lang="en-US" sz="1700" dirty="0" err="1" smtClean="0"/>
              <a:t>mbuat</a:t>
            </a:r>
            <a:r>
              <a:rPr lang="en-US" sz="1700" dirty="0" smtClean="0"/>
              <a:t> </a:t>
            </a:r>
            <a:r>
              <a:rPr lang="en-US" sz="1700" dirty="0" err="1" smtClean="0"/>
              <a:t>laporan</a:t>
            </a:r>
            <a:r>
              <a:rPr lang="en-US" sz="1700" dirty="0" smtClean="0"/>
              <a:t> </a:t>
            </a:r>
            <a:r>
              <a:rPr lang="id-ID" sz="1700" dirty="0" smtClean="0"/>
              <a:t>kepada WHO dan mitra</a:t>
            </a:r>
            <a:r>
              <a:rPr lang="en-US" sz="1700" dirty="0" smtClean="0"/>
              <a:t>-</a:t>
            </a:r>
            <a:r>
              <a:rPr lang="en-US" sz="1700" dirty="0" err="1" smtClean="0"/>
              <a:t>mitra</a:t>
            </a:r>
            <a:r>
              <a:rPr lang="id-ID" sz="1700" dirty="0" smtClean="0"/>
              <a:t> s</a:t>
            </a:r>
            <a:r>
              <a:rPr lang="en-US" sz="1700" dirty="0" err="1" smtClean="0"/>
              <a:t>aat</a:t>
            </a:r>
            <a:r>
              <a:rPr lang="en-US" sz="1700" dirty="0" smtClean="0"/>
              <a:t> </a:t>
            </a:r>
            <a:r>
              <a:rPr lang="en-US" sz="1700" dirty="0" err="1" smtClean="0"/>
              <a:t>ada</a:t>
            </a:r>
            <a:r>
              <a:rPr lang="en-US" sz="1700" dirty="0" smtClean="0"/>
              <a:t> </a:t>
            </a:r>
            <a:r>
              <a:rPr lang="en-US" sz="1700" dirty="0" err="1" smtClean="0"/>
              <a:t>permintaan</a:t>
            </a:r>
            <a:r>
              <a:rPr lang="en-US" sz="1700" dirty="0" smtClean="0"/>
              <a:t> </a:t>
            </a:r>
            <a:r>
              <a:rPr lang="id-ID" sz="1700" dirty="0" smtClean="0"/>
              <a:t>data atau </a:t>
            </a:r>
            <a:r>
              <a:rPr lang="en-US" sz="1700" dirty="0"/>
              <a:t> </a:t>
            </a:r>
            <a:r>
              <a:rPr lang="en-US" sz="1700" dirty="0" err="1" smtClean="0"/>
              <a:t>saat</a:t>
            </a:r>
            <a:r>
              <a:rPr lang="en-US" sz="1700" dirty="0" smtClean="0"/>
              <a:t> </a:t>
            </a:r>
            <a:r>
              <a:rPr lang="id-ID" sz="1700" dirty="0" smtClean="0"/>
              <a:t>laporan jatuh tempo</a:t>
            </a:r>
            <a:endParaRPr lang="en-US" sz="1700" dirty="0" smtClean="0"/>
          </a:p>
          <a:p>
            <a:pPr lvl="1">
              <a:spcAft>
                <a:spcPts val="800"/>
              </a:spcAft>
              <a:defRPr/>
            </a:pPr>
            <a:r>
              <a:rPr lang="id-ID" sz="1700" dirty="0" smtClean="0"/>
              <a:t>Untuk melengkapi Formulir Kelayakan dan</a:t>
            </a:r>
            <a:r>
              <a:rPr lang="en-US" sz="1700" dirty="0" smtClean="0"/>
              <a:t> </a:t>
            </a:r>
            <a:r>
              <a:rPr lang="id-ID" sz="1700" dirty="0" smtClean="0"/>
              <a:t>Pelaporan</a:t>
            </a:r>
            <a:r>
              <a:rPr lang="en-US" sz="1700" dirty="0" smtClean="0"/>
              <a:t> </a:t>
            </a:r>
            <a:r>
              <a:rPr lang="id-ID" sz="1700" dirty="0" smtClean="0"/>
              <a:t>TAS</a:t>
            </a:r>
            <a:endParaRPr lang="en-US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1700" dirty="0" smtClean="0"/>
              <a:t>Untuk melengkapi berkas</a:t>
            </a:r>
            <a:r>
              <a:rPr lang="en-US" sz="1700" dirty="0" smtClean="0"/>
              <a:t>-</a:t>
            </a:r>
            <a:r>
              <a:rPr lang="en-US" sz="1700" dirty="0" err="1" smtClean="0"/>
              <a:t>berkas</a:t>
            </a:r>
            <a:r>
              <a:rPr lang="en-US" sz="1700" dirty="0" smtClean="0"/>
              <a:t> </a:t>
            </a:r>
            <a:r>
              <a:rPr lang="id-ID" sz="1700" dirty="0" smtClean="0"/>
              <a:t>eliminasi</a:t>
            </a:r>
            <a:endParaRPr lang="en-US" sz="1700" dirty="0" smtClean="0"/>
          </a:p>
          <a:p>
            <a:pPr lvl="1">
              <a:spcAft>
                <a:spcPts val="800"/>
              </a:spcAft>
              <a:buSzPct val="100000"/>
              <a:buFont typeface="Wingdings" charset="2"/>
              <a:buChar char="§"/>
              <a:defRPr/>
            </a:pPr>
            <a:r>
              <a:rPr lang="id-ID" sz="1700" dirty="0" smtClean="0"/>
              <a:t>Untuk me</a:t>
            </a:r>
            <a:r>
              <a:rPr lang="en-US" sz="1700" dirty="0" err="1" smtClean="0"/>
              <a:t>ngisi</a:t>
            </a:r>
            <a:r>
              <a:rPr lang="en-US" sz="1700" dirty="0" smtClean="0"/>
              <a:t> </a:t>
            </a:r>
            <a:r>
              <a:rPr lang="en-US" sz="1700" dirty="0" err="1" smtClean="0"/>
              <a:t>permintaan</a:t>
            </a:r>
            <a:r>
              <a:rPr lang="en-US" sz="1700" dirty="0" smtClean="0"/>
              <a:t> </a:t>
            </a:r>
            <a:r>
              <a:rPr lang="en-US" sz="1700" dirty="0" err="1" smtClean="0"/>
              <a:t>kebutuhan</a:t>
            </a:r>
            <a:r>
              <a:rPr lang="en-US" sz="1700" dirty="0" smtClean="0"/>
              <a:t> </a:t>
            </a:r>
            <a:r>
              <a:rPr lang="en-US" sz="1700" dirty="0" err="1" smtClean="0"/>
              <a:t>akan</a:t>
            </a:r>
            <a:r>
              <a:rPr lang="en-US" sz="1700" dirty="0" smtClean="0"/>
              <a:t> data lain yang </a:t>
            </a:r>
            <a:r>
              <a:rPr lang="en-US" sz="1700" dirty="0" err="1" smtClean="0"/>
              <a:t>diperlukan</a:t>
            </a:r>
            <a:endParaRPr lang="en-US" sz="1700" dirty="0"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717" y="188640"/>
            <a:ext cx="8817771" cy="516255"/>
          </a:xfrm>
        </p:spPr>
        <p:txBody>
          <a:bodyPr/>
          <a:lstStyle/>
          <a:p>
            <a:r>
              <a:rPr lang="id-ID" sz="2600" dirty="0" smtClean="0"/>
              <a:t>Bagaimana dan kapan </a:t>
            </a:r>
            <a:r>
              <a:rPr lang="en-US" sz="2600" dirty="0" err="1" smtClean="0"/>
              <a:t>instrumen</a:t>
            </a:r>
            <a:r>
              <a:rPr lang="id-ID" sz="2600" dirty="0" smtClean="0"/>
              <a:t> ini dapat digunakan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7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6248" r="64000" b="57353"/>
          <a:stretch/>
        </p:blipFill>
        <p:spPr>
          <a:xfrm>
            <a:off x="5148064" y="2276872"/>
            <a:ext cx="2160240" cy="30243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1444721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tur tentang alat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24744"/>
            <a:ext cx="7848600" cy="4525963"/>
          </a:xfrm>
        </p:spPr>
        <p:txBody>
          <a:bodyPr/>
          <a:lstStyle/>
          <a:p>
            <a:pPr marL="0">
              <a:spcAft>
                <a:spcPts val="1200"/>
              </a:spcAft>
              <a:buNone/>
            </a:pPr>
            <a:r>
              <a:rPr lang="id-ID" dirty="0" smtClean="0"/>
              <a:t>Dasbor </a:t>
            </a:r>
            <a:r>
              <a:rPr lang="en-US" dirty="0" err="1" smtClean="0"/>
              <a:t>menampilkan</a:t>
            </a:r>
            <a:r>
              <a:rPr lang="id-ID" dirty="0" smtClean="0"/>
              <a:t> semua modul data yang dapat di</a:t>
            </a:r>
            <a:r>
              <a:rPr lang="en-US" dirty="0" err="1" smtClean="0"/>
              <a:t>isikan</a:t>
            </a:r>
            <a:r>
              <a:rPr lang="id-ID" dirty="0" smtClean="0"/>
              <a:t> ke dalam </a:t>
            </a:r>
            <a:r>
              <a:rPr lang="id-ID" dirty="0" smtClean="0"/>
              <a:t>Data Dasar NTD Terpadu</a:t>
            </a:r>
            <a:r>
              <a:rPr lang="en-US" dirty="0" smtClean="0"/>
              <a:t>, </a:t>
            </a:r>
            <a:r>
              <a:rPr lang="en-US" dirty="0" smtClean="0"/>
              <a:t>yang </a:t>
            </a:r>
            <a:r>
              <a:rPr lang="id-ID" dirty="0" smtClean="0"/>
              <a:t>diatur menurut kegiatan berikut</a:t>
            </a:r>
            <a:r>
              <a:rPr lang="en-US" dirty="0" smtClean="0"/>
              <a:t>:</a:t>
            </a: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b="1" dirty="0" smtClean="0">
                <a:latin typeface="Segoe UI Semibold" pitchFamily="34" charset="0"/>
              </a:rPr>
              <a:t>Demografi</a:t>
            </a:r>
            <a:endParaRPr lang="en-US" b="1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b="1" dirty="0" smtClean="0">
                <a:latin typeface="Segoe UI Semibold" pitchFamily="34" charset="0"/>
              </a:rPr>
              <a:t>Distribusi Penyakit</a:t>
            </a:r>
            <a:endParaRPr lang="en-US" b="1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b="1" dirty="0" smtClean="0">
                <a:latin typeface="Segoe UI Semibold" pitchFamily="34" charset="0"/>
              </a:rPr>
              <a:t>Survei</a:t>
            </a:r>
            <a:endParaRPr lang="en-US" b="1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b="1" dirty="0" smtClean="0">
                <a:latin typeface="Segoe UI Semibold" pitchFamily="34" charset="0"/>
              </a:rPr>
              <a:t>Intervensi</a:t>
            </a:r>
            <a:endParaRPr lang="en-US" b="1" dirty="0" smtClean="0">
              <a:latin typeface="Segoe UI Semibold" pitchFamily="34" charset="0"/>
            </a:endParaRPr>
          </a:p>
          <a:p>
            <a:pPr marL="52578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id-ID" b="1" dirty="0" smtClean="0">
                <a:latin typeface="Segoe UI Semibold" pitchFamily="34" charset="0"/>
              </a:rPr>
              <a:t>Indikator Proses</a:t>
            </a:r>
            <a:endParaRPr lang="en-US" b="1" dirty="0" smtClean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051448" cy="516255"/>
          </a:xfrm>
        </p:spPr>
        <p:txBody>
          <a:bodyPr/>
          <a:lstStyle/>
          <a:p>
            <a:r>
              <a:rPr lang="id-ID" dirty="0" smtClean="0">
                <a:solidFill>
                  <a:srgbClr val="066E9F"/>
                </a:solidFill>
              </a:rPr>
              <a:t>Dasbor Kegiatan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10800000">
            <a:off x="5313392" y="2656762"/>
            <a:ext cx="1676400" cy="24597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927312" y="2872916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2667" r="57672" b="57481"/>
          <a:stretch/>
        </p:blipFill>
        <p:spPr>
          <a:xfrm>
            <a:off x="4148518" y="1259488"/>
            <a:ext cx="4167898" cy="32403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2944361" cy="566309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tur tentang alat: dasbor kegiatan</a:t>
            </a:r>
            <a:endParaRPr lang="en-US" dirty="0" smtClean="0">
              <a:solidFill>
                <a:srgbClr val="DCE6F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2931484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Data dan informasi </a:t>
            </a:r>
            <a:r>
              <a:rPr lang="en-US" dirty="0" smtClean="0"/>
              <a:t>yang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kegiatan</a:t>
            </a:r>
            <a:r>
              <a:rPr lang="en-US" dirty="0" smtClean="0"/>
              <a:t>-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id-ID" dirty="0" smtClean="0"/>
              <a:t>spesifik </a:t>
            </a:r>
            <a:r>
              <a:rPr lang="en-US" dirty="0" smtClean="0"/>
              <a:t>di</a:t>
            </a:r>
            <a:r>
              <a:rPr lang="id-ID" dirty="0" smtClean="0"/>
              <a:t> Dasbor Kegiatan akan selalu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lokasi </a:t>
            </a:r>
            <a:r>
              <a:rPr lang="en-US" dirty="0" smtClean="0"/>
              <a:t>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diagram </a:t>
            </a:r>
            <a:r>
              <a:rPr lang="id-ID" dirty="0" smtClean="0"/>
              <a:t>pohon unit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id-ID" dirty="0" smtClean="0"/>
              <a:t>administratif</a:t>
            </a:r>
            <a:r>
              <a:rPr lang="en-US" dirty="0" smtClean="0"/>
              <a:t>.</a:t>
            </a:r>
            <a:endParaRPr lang="en-US" sz="2200" dirty="0" smtClean="0"/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4527544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Fitur penting pada Dasbor</a:t>
            </a:r>
            <a:endParaRPr lang="en-US" sz="2600" dirty="0">
              <a:solidFill>
                <a:srgbClr val="066E9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0800000">
            <a:off x="6490549" y="1641880"/>
            <a:ext cx="6858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10000" y="3132328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145104" y="1587016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Menjelajahi Dasbor Kegiatan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0256" y="1295400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Gunakan kontrol </a:t>
            </a:r>
            <a:r>
              <a:rPr lang="en-US" sz="2000" b="1" dirty="0" smtClean="0"/>
              <a:t>+</a:t>
            </a:r>
            <a:r>
              <a:rPr lang="en-US" sz="2000" dirty="0" smtClean="0"/>
              <a:t> </a:t>
            </a:r>
            <a:r>
              <a:rPr lang="id-ID" sz="2000" dirty="0" smtClean="0"/>
              <a:t>dan</a:t>
            </a:r>
            <a:r>
              <a:rPr lang="en-US" sz="2000" dirty="0" smtClean="0"/>
              <a:t> </a:t>
            </a:r>
            <a:r>
              <a:rPr lang="en-US" sz="2000" b="1" dirty="0" smtClean="0"/>
              <a:t>–</a:t>
            </a:r>
            <a:r>
              <a:rPr lang="en-US" sz="2000" dirty="0" smtClean="0"/>
              <a:t> </a:t>
            </a:r>
            <a:r>
              <a:rPr lang="id-ID" sz="2000" dirty="0" smtClean="0"/>
              <a:t>untuk memperluas dan mempersempit kegiatan pada Dasbor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45720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 lokasi berbeda dari dalam</a:t>
            </a:r>
            <a:r>
              <a:rPr lang="en-US" sz="2000" dirty="0" smtClean="0"/>
              <a:t> Diagram</a:t>
            </a:r>
            <a:r>
              <a:rPr lang="id-ID" sz="2000" dirty="0" smtClean="0"/>
              <a:t> Pohon Lokasi</a:t>
            </a:r>
            <a:r>
              <a:rPr lang="en-US" sz="2000" dirty="0" smtClean="0"/>
              <a:t>.</a:t>
            </a:r>
          </a:p>
          <a:p>
            <a:pPr marL="457200" lvl="1" indent="-457200">
              <a:spcAft>
                <a:spcPts val="1200"/>
              </a:spcAft>
              <a:buNone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id-ID" dirty="0" smtClean="0"/>
              <a:t>data</a:t>
            </a:r>
            <a:r>
              <a:rPr lang="en-US" dirty="0" smtClean="0"/>
              <a:t>: Form</a:t>
            </a:r>
            <a:r>
              <a:rPr lang="id-ID" dirty="0" smtClean="0"/>
              <a:t>ulir per formulir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Data Dasar NTD Terpadu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id-ID" dirty="0" smtClean="0"/>
              <a:t>  unit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id-ID" dirty="0" smtClean="0"/>
              <a:t> administratif. </a:t>
            </a:r>
            <a:r>
              <a:rPr lang="en-US" dirty="0" smtClean="0"/>
              <a:t> </a:t>
            </a:r>
            <a:r>
              <a:rPr lang="id-ID" dirty="0" smtClean="0"/>
              <a:t>Dalam bagian entri data, Anda dapat memasukkan dan menganalisis data dari kegiatan NTD yang berlangsung di setiap daerah, </a:t>
            </a:r>
            <a:r>
              <a:rPr lang="en-US" dirty="0" err="1" smtClean="0"/>
              <a:t>kabupaten</a:t>
            </a:r>
            <a:r>
              <a:rPr lang="id-ID" dirty="0" smtClean="0"/>
              <a:t>, masyarakat, atau lokasi 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41168"/>
            <a:ext cx="9144000" cy="1643782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8"/>
            <a:ext cx="7772400" cy="3874368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Aft>
                <a:spcPts val="1800"/>
              </a:spcAft>
              <a:buNone/>
              <a:defRPr/>
            </a:pPr>
            <a:r>
              <a:rPr lang="id-ID" sz="2200" dirty="0" smtClean="0"/>
              <a:t>Ada enam modul entri data dalam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id-ID" sz="2200" dirty="0" smtClean="0"/>
              <a:t>Data Dasar NTD Terpadu</a:t>
            </a:r>
            <a:r>
              <a:rPr lang="en-US" sz="2200" dirty="0" smtClean="0"/>
              <a:t>:</a:t>
            </a:r>
            <a:endParaRPr lang="en-US" sz="2200" dirty="0"/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Demografi</a:t>
            </a:r>
            <a:endParaRPr lang="en-US" sz="2200" b="1" dirty="0">
              <a:latin typeface="Segoe UI Semibold" pitchFamily="34" charset="0"/>
            </a:endParaRP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Distribusi Penyakit</a:t>
            </a:r>
            <a:endParaRPr lang="en-US" sz="2200" b="1" dirty="0">
              <a:latin typeface="Segoe UI Semibold" pitchFamily="34" charset="0"/>
            </a:endParaRP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Survei</a:t>
            </a:r>
            <a:endParaRPr lang="en-US" sz="2200" b="1" dirty="0">
              <a:latin typeface="Segoe UI Semibold" pitchFamily="34" charset="0"/>
            </a:endParaRP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Intervensi</a:t>
            </a:r>
            <a:endParaRPr lang="en-US" sz="2200" b="1" dirty="0">
              <a:latin typeface="Segoe UI Semibold" pitchFamily="34" charset="0"/>
            </a:endParaRPr>
          </a:p>
          <a:p>
            <a:pPr lvl="1">
              <a:spcAft>
                <a:spcPts val="6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</a:rPr>
              <a:t>Indikator Proses</a:t>
            </a:r>
            <a:endParaRPr lang="en-US" sz="2200" b="1" i="1" dirty="0"/>
          </a:p>
          <a:p>
            <a:pPr lvl="1">
              <a:buNone/>
              <a:defRPr/>
            </a:pPr>
            <a:r>
              <a:rPr lang="en-US" sz="2400" i="1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6193619" cy="580787"/>
          </a:xfrm>
        </p:spPr>
        <p:txBody>
          <a:bodyPr/>
          <a:lstStyle/>
          <a:p>
            <a:r>
              <a:rPr lang="id-ID" dirty="0" smtClean="0"/>
              <a:t>Entri data: Formulir per formulir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239360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Setiap data yang Anda masukkan dalam sistem akan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langsung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disimpan. Oleh karena itu, Anda hendaknya berhati-hati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agar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tidak memasukkan data ganda – tidak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tersedia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pemeriksaan otomatis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yang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memastikan Anda tidak melakukan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pengisian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ganda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324469" cy="307777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entri data: formulir per formulir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848600" cy="4525963"/>
          </a:xfrm>
        </p:spPr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id-ID" sz="2400" dirty="0" smtClean="0">
                <a:solidFill>
                  <a:srgbClr val="066E9F"/>
                </a:solidFill>
                <a:latin typeface="Segoe UI Semibold" pitchFamily="34" charset="0"/>
              </a:rPr>
              <a:t>Indikator dan formulir sesuai permintaan</a:t>
            </a: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Data Dasar NTD Terpadu </a:t>
            </a:r>
            <a:r>
              <a:rPr lang="id-ID" dirty="0" smtClean="0"/>
              <a:t>berisi indikator default untuk setiap formulir entri data</a:t>
            </a:r>
            <a:r>
              <a:rPr lang="en-US" dirty="0" smtClean="0"/>
              <a:t>. </a:t>
            </a:r>
          </a:p>
          <a:p>
            <a:pPr marL="52578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dirty="0" smtClean="0"/>
              <a:t>Anda dapat menambahkan indikator sesuai permintaan untuk setiap formulir atau bahkan menambahkan formulir baru sepenuhnya</a:t>
            </a:r>
            <a:r>
              <a:rPr lang="en-US" dirty="0" smtClean="0"/>
              <a:t>. </a:t>
            </a:r>
            <a:endParaRPr lang="en-US" dirty="0"/>
          </a:p>
          <a:p>
            <a:pPr marL="525780">
              <a:spcAft>
                <a:spcPts val="800"/>
              </a:spcAft>
              <a:buSzPct val="100000"/>
              <a:buFont typeface="Wingdings" charset="2"/>
              <a:buChar char="§"/>
            </a:pPr>
            <a:r>
              <a:rPr lang="id-ID" dirty="0" smtClean="0"/>
              <a:t>Indikator dan formulir baru ini akan secara otomatis muncul dalam pembuat laporan sesuai permintaan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748547" cy="516255"/>
          </a:xfrm>
        </p:spPr>
        <p:txBody>
          <a:bodyPr/>
          <a:lstStyle/>
          <a:p>
            <a:pPr algn="l"/>
            <a:r>
              <a:rPr lang="id-ID" dirty="0" smtClean="0"/>
              <a:t>Fitur entri data</a:t>
            </a:r>
            <a:endParaRPr lang="en-US" dirty="0"/>
          </a:p>
        </p:txBody>
      </p:sp>
      <p:pic>
        <p:nvPicPr>
          <p:cNvPr id="3" name="Picture 2" descr="7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r="46257"/>
          <a:stretch/>
        </p:blipFill>
        <p:spPr>
          <a:xfrm>
            <a:off x="5364088" y="5013176"/>
            <a:ext cx="2448272" cy="104131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372992" cy="307777"/>
          </a:xfr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entri data: formulir per formulir: fitur entri data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Ada banyak hitungan tersedia di bagian bawah formulir entri data untuk membantu Anda menganalisis program Anda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id-ID" dirty="0" smtClean="0"/>
              <a:t>Bidang-bidang penghitungan ini juga termasuk dalam pembuat laporan sesuai permintaan</a:t>
            </a:r>
            <a:r>
              <a:rPr lang="en-US" dirty="0" smtClean="0"/>
              <a:t>.    	</a:t>
            </a:r>
            <a:endParaRPr lang="en-US" dirty="0"/>
          </a:p>
        </p:txBody>
      </p:sp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152400" y="369094"/>
            <a:ext cx="3813847" cy="516255"/>
          </a:xfrm>
        </p:spPr>
        <p:txBody>
          <a:bodyPr/>
          <a:lstStyle/>
          <a:p>
            <a:r>
              <a:rPr lang="id-ID" sz="2600" dirty="0" smtClean="0">
                <a:solidFill>
                  <a:srgbClr val="066E9F"/>
                </a:solidFill>
              </a:rPr>
              <a:t>Bidang penghitungan</a:t>
            </a:r>
            <a:endParaRPr lang="en-US" sz="2600" dirty="0">
              <a:solidFill>
                <a:srgbClr val="066E9F"/>
              </a:solidFill>
            </a:endParaRPr>
          </a:p>
        </p:txBody>
      </p:sp>
      <p:pic>
        <p:nvPicPr>
          <p:cNvPr id="2" name="Picture 1" descr="7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55"/>
          <a:stretch/>
        </p:blipFill>
        <p:spPr>
          <a:xfrm>
            <a:off x="5004048" y="3501008"/>
            <a:ext cx="2808312" cy="117013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entri data: formulir per formulir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4750296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Data Dasar NTD Terpadu </a:t>
            </a:r>
            <a:r>
              <a:rPr lang="id-ID" dirty="0" smtClean="0"/>
              <a:t>menyimpan</a:t>
            </a:r>
            <a:r>
              <a:rPr lang="en-US" dirty="0" smtClean="0"/>
              <a:t> data</a:t>
            </a:r>
            <a:r>
              <a:rPr lang="id-ID" dirty="0" smtClean="0"/>
              <a:t> demografi yang Anda masukkan di dalam </a:t>
            </a:r>
            <a:r>
              <a:rPr lang="en-US" dirty="0" err="1" smtClean="0"/>
              <a:t>instrumen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id-ID" dirty="0" smtClean="0"/>
              <a:t>Anda dapat mengubah </a:t>
            </a:r>
            <a:r>
              <a:rPr lang="en-US" dirty="0" smtClean="0"/>
              <a:t>data </a:t>
            </a:r>
            <a:r>
              <a:rPr lang="id-ID" dirty="0" smtClean="0"/>
              <a:t>demografi </a:t>
            </a:r>
            <a:r>
              <a:rPr lang="en-US" dirty="0" err="1" smtClean="0"/>
              <a:t>pada</a:t>
            </a:r>
            <a:r>
              <a:rPr lang="id-ID" dirty="0" smtClean="0"/>
              <a:t> dasbor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id-ID" dirty="0" smtClean="0"/>
              <a:t>dari tingkat yang menggabungkan ke </a:t>
            </a:r>
            <a:r>
              <a:rPr lang="en-US" dirty="0" err="1" smtClean="0"/>
              <a:t>tingkat</a:t>
            </a:r>
            <a:r>
              <a:rPr lang="en-US" dirty="0" smtClean="0"/>
              <a:t> di </a:t>
            </a:r>
            <a:r>
              <a:rPr lang="id-ID" dirty="0" smtClean="0"/>
              <a:t>bawah</a:t>
            </a:r>
            <a:r>
              <a:rPr lang="en-US" dirty="0" err="1" smtClean="0"/>
              <a:t>nya</a:t>
            </a:r>
            <a:r>
              <a:rPr lang="id-ID" dirty="0" smtClean="0"/>
              <a:t>, tetapi untuk tingkat yang lebih tinggi, Anda 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id-ID" dirty="0" smtClean="0"/>
              <a:t> dapat melihat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id-ID" dirty="0" smtClean="0"/>
              <a:t>, karena angka-angka ini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terhitung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087283" cy="516255"/>
          </a:xfrm>
        </p:spPr>
        <p:txBody>
          <a:bodyPr/>
          <a:lstStyle/>
          <a:p>
            <a:pPr algn="l"/>
            <a:r>
              <a:rPr lang="en-US" dirty="0" err="1" smtClean="0"/>
              <a:t>Demogra</a:t>
            </a:r>
            <a:r>
              <a:rPr lang="id-ID" dirty="0" smtClean="0"/>
              <a:t>fi</a:t>
            </a:r>
            <a:endParaRPr lang="en-US" dirty="0"/>
          </a:p>
        </p:txBody>
      </p:sp>
      <p:pic>
        <p:nvPicPr>
          <p:cNvPr id="8" name="Picture 7" descr="7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2" t="6408" r="57672" b="57481"/>
          <a:stretch/>
        </p:blipFill>
        <p:spPr>
          <a:xfrm>
            <a:off x="6022320" y="1196752"/>
            <a:ext cx="2160240" cy="339844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9" name="Rounded Rectangle 8"/>
          <p:cNvSpPr/>
          <p:nvPr/>
        </p:nvSpPr>
        <p:spPr>
          <a:xfrm rot="10800000">
            <a:off x="6093343" y="1274983"/>
            <a:ext cx="793766" cy="2645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52120" y="1220120"/>
            <a:ext cx="440981" cy="36689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2" t="6519" r="39145" b="66518"/>
          <a:stretch/>
        </p:blipFill>
        <p:spPr>
          <a:xfrm>
            <a:off x="3923928" y="3140968"/>
            <a:ext cx="3960440" cy="23402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entri</a:t>
            </a:r>
            <a:r>
              <a:rPr lang="en-US" dirty="0" smtClean="0"/>
              <a:t> data: </a:t>
            </a:r>
            <a:r>
              <a:rPr lang="en-US" dirty="0" err="1" smtClean="0"/>
              <a:t>formulir</a:t>
            </a:r>
            <a:r>
              <a:rPr lang="en-US" dirty="0" smtClean="0"/>
              <a:t> per </a:t>
            </a:r>
            <a:r>
              <a:rPr lang="en-US" dirty="0" err="1" smtClean="0"/>
              <a:t>formulir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143001"/>
            <a:ext cx="8134672" cy="192596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Data Dasar NTD Terpadu </a:t>
            </a:r>
            <a:r>
              <a:rPr lang="id-ID" dirty="0" smtClean="0"/>
              <a:t>secara otomatis membuat formulir distribusi penyakit untuk setiap penyakit di dalam alat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Sebagian besar dari formulir ini memiliki indikator default yang diberikan oleh </a:t>
            </a:r>
            <a:r>
              <a:rPr lang="en-US" dirty="0" smtClean="0"/>
              <a:t>WHO.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11488" cy="516255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rgbClr val="066E9F"/>
                </a:solidFill>
              </a:rPr>
              <a:t>Distribusi Penyakit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55612" y="659545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dirty="0"/>
              <a:t>2014</a:t>
            </a:r>
          </a:p>
        </p:txBody>
      </p:sp>
      <p:sp>
        <p:nvSpPr>
          <p:cNvPr id="13" name="Rounded Rectangle 12"/>
          <p:cNvSpPr/>
          <p:nvPr/>
        </p:nvSpPr>
        <p:spPr>
          <a:xfrm rot="10800000">
            <a:off x="4103504" y="4073275"/>
            <a:ext cx="1950184" cy="3471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35896" y="4055357"/>
            <a:ext cx="482196" cy="4011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1824" y="1143000"/>
            <a:ext cx="7918648" cy="1349896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en-US" sz="1700" b="1" dirty="0" err="1" smtClean="0"/>
              <a:t>Kora</a:t>
            </a:r>
            <a:r>
              <a:rPr lang="en-US" sz="1700" dirty="0" smtClean="0"/>
              <a:t> (</a:t>
            </a:r>
            <a:r>
              <a:rPr lang="id-ID" sz="1700" dirty="0" smtClean="0"/>
              <a:t>di Daerah Utara</a:t>
            </a:r>
            <a:r>
              <a:rPr lang="en-US" sz="1700" dirty="0" smtClean="0"/>
              <a:t>) </a:t>
            </a:r>
            <a:r>
              <a:rPr lang="id-ID" sz="1700" dirty="0" smtClean="0"/>
              <a:t>dari </a:t>
            </a:r>
            <a:r>
              <a:rPr lang="en-US" sz="1700" dirty="0" smtClean="0"/>
              <a:t>diagram </a:t>
            </a:r>
            <a:r>
              <a:rPr lang="id-ID" sz="1700" dirty="0" smtClean="0"/>
              <a:t>pohon unit administratif</a:t>
            </a:r>
            <a:r>
              <a:rPr lang="en-US" sz="1700" dirty="0" smtClean="0"/>
              <a:t>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700" dirty="0" smtClean="0"/>
              <a:t>Pilih</a:t>
            </a:r>
            <a:r>
              <a:rPr lang="en-US" sz="1700" dirty="0" smtClean="0"/>
              <a:t> </a:t>
            </a:r>
            <a:r>
              <a:rPr lang="id-ID" sz="1700" b="1" dirty="0" smtClean="0"/>
              <a:t>Kusta</a:t>
            </a:r>
            <a:r>
              <a:rPr lang="en-US" sz="1700" dirty="0" smtClean="0"/>
              <a:t> </a:t>
            </a:r>
            <a:r>
              <a:rPr lang="id-ID" sz="1700" dirty="0" smtClean="0"/>
              <a:t>dari daftar drop down Distribusi Penyakit</a:t>
            </a:r>
            <a:r>
              <a:rPr lang="en-US" sz="1700" dirty="0" smtClean="0"/>
              <a:t>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700" dirty="0" smtClean="0"/>
              <a:t>Masukkan data yang tercantum di bawah</a:t>
            </a:r>
            <a:r>
              <a:rPr lang="en-US" sz="1700" dirty="0" smtClean="0"/>
              <a:t> </a:t>
            </a:r>
            <a:r>
              <a:rPr lang="en-US" sz="1700" dirty="0" err="1" smtClean="0"/>
              <a:t>ini</a:t>
            </a:r>
            <a:r>
              <a:rPr lang="id-ID" sz="1700" dirty="0" smtClean="0"/>
              <a:t> ke dalam formulir</a:t>
            </a:r>
            <a:r>
              <a:rPr lang="en-US" sz="1700" dirty="0" smtClean="0"/>
              <a:t>.</a:t>
            </a:r>
            <a:endParaRPr lang="en-US" sz="17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99592" y="2492896"/>
            <a:ext cx="7560840" cy="331236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lang="id-ID" sz="17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Tanggal mulai berlaku untuk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id-ID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Maret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2014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Strategi penemuan</a:t>
            </a:r>
            <a:r>
              <a:rPr kumimoji="0" lang="id-ID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kasus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kumimoji="0" lang="id-ID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ktif</a:t>
            </a:r>
            <a:endParaRPr kumimoji="0" 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Jumlah total kasus baru MB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Jumlah total kasus baru </a:t>
            </a:r>
            <a:b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perempuan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40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Kasus</a:t>
            </a:r>
            <a:r>
              <a:rPr kumimoji="0" lang="id-ID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MB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terdaftar untuk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MDT 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pada awal tahun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Status endemisitas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id-ID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Tinggi</a:t>
            </a:r>
            <a:endParaRPr kumimoji="0" 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Jumlah total kasus baru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Jumlah total anak-anak di antara kasus baru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30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Prevalen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si (kasus terdaftar untuk</a:t>
            </a:r>
            <a:r>
              <a:rPr kumimoji="0" lang="id-ID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MDT) 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pada awal tahun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66E9F"/>
              </a:buClr>
              <a:buSzPct val="120000"/>
              <a:buFont typeface="Segoe UI" pitchFamily="34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Prevalen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si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kasus terdaftar untuk</a:t>
            </a:r>
            <a:r>
              <a:rPr kumimoji="0" lang="id-ID" sz="1700" b="0" i="0" u="none" strike="noStrike" kern="1200" cap="none" spc="0" normalizeH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MDT) </a:t>
            </a:r>
            <a:r>
              <a:rPr kumimoji="0" lang="id-ID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pada akhir tahun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375D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35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17375D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5546" y="5805264"/>
            <a:ext cx="457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Aft>
                <a:spcPts val="1200"/>
              </a:spcAft>
              <a:buNone/>
              <a:defRPr/>
            </a:pPr>
            <a:r>
              <a:rPr lang="id-ID" sz="1700" b="1" dirty="0" smtClean="0">
                <a:solidFill>
                  <a:srgbClr val="17375D"/>
                </a:solidFill>
                <a:latin typeface="Segoe UI Semibold" pitchFamily="34" charset="0"/>
              </a:rPr>
              <a:t>Ketika selesai, klik </a:t>
            </a:r>
            <a:r>
              <a:rPr lang="id-ID" sz="17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Berikutnya</a:t>
            </a:r>
            <a:endParaRPr lang="en-US" dirty="0">
              <a:solidFill>
                <a:srgbClr val="17375D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Masukkan Distribusi Penyakit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id-ID" dirty="0" smtClean="0"/>
              <a:t>Kusta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77992"/>
            <a:ext cx="9144000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342900">
              <a:spcAft>
                <a:spcPts val="800"/>
              </a:spcAft>
              <a:buSzPct val="100000"/>
            </a:pPr>
            <a:r>
              <a:rPr lang="en-US" sz="2200" dirty="0" err="1" smtClean="0">
                <a:latin typeface="Segoe UI Semibold" pitchFamily="34" charset="0"/>
              </a:rPr>
              <a:t>Pemegang</a:t>
            </a:r>
            <a:r>
              <a:rPr lang="en-US" sz="2200" dirty="0" smtClean="0">
                <a:latin typeface="Segoe UI Semibold" pitchFamily="34" charset="0"/>
              </a:rPr>
              <a:t> </a:t>
            </a:r>
            <a:r>
              <a:rPr lang="id-ID" sz="2200" dirty="0" smtClean="0">
                <a:latin typeface="Segoe UI Semibold" pitchFamily="34" charset="0"/>
              </a:rPr>
              <a:t>program NTD </a:t>
            </a:r>
            <a:r>
              <a:rPr lang="en-US" sz="2200" dirty="0" smtClean="0">
                <a:latin typeface="Segoe UI Semibold" pitchFamily="34" charset="0"/>
              </a:rPr>
              <a:t>di </a:t>
            </a:r>
            <a:r>
              <a:rPr lang="id-ID" sz="2200" dirty="0" smtClean="0">
                <a:latin typeface="Segoe UI Semibold" pitchFamily="34" charset="0"/>
              </a:rPr>
              <a:t>tingkat nasional</a:t>
            </a:r>
            <a:endParaRPr lang="en-US" sz="2200" dirty="0" smtClean="0">
              <a:latin typeface="Segoe UI Semibold" pitchFamily="34" charset="0"/>
            </a:endParaRP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id-ID" sz="2200" dirty="0" smtClean="0">
                <a:latin typeface="Segoe UI Semibold" pitchFamily="34" charset="0"/>
              </a:rPr>
              <a:t>Spesialis </a:t>
            </a:r>
            <a:r>
              <a:rPr lang="en-US" sz="2200" dirty="0" smtClean="0">
                <a:latin typeface="Segoe UI Semibold" pitchFamily="34" charset="0"/>
              </a:rPr>
              <a:t>M&amp;E</a:t>
            </a:r>
          </a:p>
          <a:p>
            <a:pPr marL="525780" indent="-342900">
              <a:spcAft>
                <a:spcPts val="800"/>
              </a:spcAft>
              <a:buSzPct val="100000"/>
            </a:pPr>
            <a:r>
              <a:rPr lang="en-US" sz="2200" dirty="0" err="1" smtClean="0">
                <a:latin typeface="Segoe UI Semibold" pitchFamily="34" charset="0"/>
              </a:rPr>
              <a:t>Pengelola</a:t>
            </a:r>
            <a:r>
              <a:rPr lang="en-US" sz="2200" dirty="0" smtClean="0">
                <a:latin typeface="Segoe UI Semibold" pitchFamily="34" charset="0"/>
              </a:rPr>
              <a:t> </a:t>
            </a:r>
            <a:r>
              <a:rPr lang="id-ID" sz="2200" dirty="0" smtClean="0">
                <a:latin typeface="Segoe UI Semibold" pitchFamily="34" charset="0"/>
              </a:rPr>
              <a:t>data</a:t>
            </a:r>
            <a:endParaRPr lang="en-US" sz="2200" dirty="0">
              <a:latin typeface="Segoe UI Semi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3488444"/>
            <a:ext cx="2847343" cy="2880320"/>
          </a:xfrm>
          <a:prstGeom prst="rect">
            <a:avLst/>
          </a:prstGeom>
          <a:solidFill>
            <a:srgbClr val="562B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1200"/>
              </a:spcAft>
              <a:buSzPct val="110000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id-ID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rogram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-program </a:t>
            </a:r>
            <a:r>
              <a:rPr lang="id-ID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NTD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0" lvl="1">
              <a:spcAft>
                <a:spcPts val="300"/>
              </a:spcAft>
              <a:buSzPct val="110000"/>
            </a:pP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etiap sistem data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menjadi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milik  program NTD nasional, bukan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milik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mitra atau d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onor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Tidak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saling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berbagi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secara otomatis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2924944"/>
            <a:ext cx="15889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indent="-274320">
              <a:spcAft>
                <a:spcPts val="1800"/>
              </a:spcAft>
              <a:buClr>
                <a:srgbClr val="066E9F"/>
              </a:buClr>
              <a:buSzPct val="120000"/>
              <a:buNone/>
              <a:defRPr/>
            </a:pPr>
            <a:r>
              <a:rPr lang="id-ID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dasar</a:t>
            </a:r>
            <a:r>
              <a:rPr lang="en-US" sz="22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2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5856" y="3488444"/>
            <a:ext cx="2734578" cy="2872460"/>
          </a:xfrm>
          <a:prstGeom prst="rect">
            <a:avLst/>
          </a:prstGeom>
          <a:solidFill>
            <a:srgbClr val="C55F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1200"/>
              </a:spcAft>
              <a:buSzPct val="110000"/>
            </a:pPr>
            <a:r>
              <a:rPr lang="en-US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Sesuai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kebutuhan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spcAft>
                <a:spcPts val="600"/>
              </a:spcAft>
              <a:buSzPct val="110000"/>
            </a:pP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dasar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sesuai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konteks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pengelolaan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 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 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NTD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negara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masing-masing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736" y="3488444"/>
            <a:ext cx="2690736" cy="2892884"/>
          </a:xfrm>
          <a:prstGeom prst="rect">
            <a:avLst/>
          </a:prstGeom>
          <a:solidFill>
            <a:srgbClr val="5988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bIns="0" rtlCol="0" anchor="t" anchorCtr="0"/>
          <a:lstStyle/>
          <a:p>
            <a:pPr marL="0" lvl="1">
              <a:spcAft>
                <a:spcPts val="1200"/>
              </a:spcAft>
              <a:buSzPct val="110000"/>
            </a:pP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</a:t>
            </a:r>
            <a:r>
              <a:rPr lang="id-ID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ional</a:t>
            </a:r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buSzPct val="110000"/>
            </a:pPr>
            <a:r>
              <a:rPr lang="en-US" sz="17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Dasar NTD Terpadu 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id-ID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tidak diwajibkan. Program NTD nasional dapat memilih untuk menggunakan atau sebaliknya</a:t>
            </a:r>
            <a:r>
              <a:rPr lang="en-US" sz="17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9" y="206613"/>
            <a:ext cx="3470465" cy="580787"/>
          </a:xfrm>
        </p:spPr>
        <p:txBody>
          <a:bodyPr/>
          <a:lstStyle/>
          <a:p>
            <a:r>
              <a:rPr lang="id-ID" dirty="0" smtClean="0"/>
              <a:t>Pengguna utama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445224"/>
            <a:ext cx="9144000" cy="1139726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5010269" cy="307777"/>
          </a:xfrm>
        </p:spPr>
        <p:txBody>
          <a:bodyPr>
            <a:normAutofit/>
          </a:bodyPr>
          <a:lstStyle/>
          <a:p>
            <a:r>
              <a:rPr lang="id-ID" dirty="0" smtClean="0"/>
              <a:t>entri data: formulir per formulir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1398258" cy="51625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066E9F"/>
                </a:solidFill>
              </a:rPr>
              <a:t>Surve</a:t>
            </a:r>
            <a:r>
              <a:rPr lang="id-ID" dirty="0" smtClean="0">
                <a:solidFill>
                  <a:srgbClr val="066E9F"/>
                </a:solidFill>
              </a:rPr>
              <a:t>i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880" y="559935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hanya dapat menambahkan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nama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desa sentinel, tetapi tidak dapat mengubah atau menghapusnya pada saat ini. Oleh karena itu, jika Anda membuat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kesalahan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ketik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ketika memasukkannya, Anda h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arus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mengetik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ulang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83568" y="908720"/>
            <a:ext cx="7776864" cy="4191000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id-ID" sz="2000" dirty="0" smtClean="0"/>
              <a:t>Modul survei adalah tempat Anda mencatat</a:t>
            </a:r>
            <a:r>
              <a:rPr lang="en-US" sz="2000" dirty="0" smtClean="0"/>
              <a:t> data</a:t>
            </a:r>
            <a:r>
              <a:rPr lang="id-ID" sz="2000" dirty="0" smtClean="0"/>
              <a:t> survei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id-ID" sz="2000" dirty="0" smtClean="0"/>
              <a:t>di negara Anda</a:t>
            </a:r>
            <a:r>
              <a:rPr lang="en-US" sz="2000" dirty="0" smtClean="0"/>
              <a:t>.</a:t>
            </a:r>
          </a:p>
          <a:p>
            <a:pPr marL="502920" indent="-320040">
              <a:spcAft>
                <a:spcPts val="1500"/>
              </a:spcAft>
            </a:pPr>
            <a:r>
              <a:rPr lang="id-ID" sz="1900" dirty="0" smtClean="0">
                <a:latin typeface="Segoe UI Semibold" pitchFamily="34" charset="0"/>
              </a:rPr>
              <a:t>Termasuk pemetaan, </a:t>
            </a:r>
            <a:r>
              <a:rPr lang="en-US" sz="1900" dirty="0" err="1" smtClean="0">
                <a:latin typeface="Segoe UI Semibold" pitchFamily="34" charset="0"/>
              </a:rPr>
              <a:t>survei</a:t>
            </a:r>
            <a:r>
              <a:rPr lang="id-ID" sz="1900" dirty="0" smtClean="0">
                <a:latin typeface="Segoe UI Semibold" pitchFamily="34" charset="0"/>
              </a:rPr>
              <a:t> dasar,</a:t>
            </a:r>
            <a:r>
              <a:rPr lang="en-US" sz="1900" dirty="0" smtClean="0">
                <a:latin typeface="Segoe UI Semibold" pitchFamily="34" charset="0"/>
              </a:rPr>
              <a:t> </a:t>
            </a:r>
            <a:r>
              <a:rPr lang="en-US" sz="1900" dirty="0" err="1" smtClean="0">
                <a:latin typeface="Segoe UI Semibold" pitchFamily="34" charset="0"/>
              </a:rPr>
              <a:t>survei</a:t>
            </a:r>
            <a:r>
              <a:rPr lang="en-US" sz="1900" dirty="0" smtClean="0">
                <a:latin typeface="Segoe UI Semibold" pitchFamily="34" charset="0"/>
              </a:rPr>
              <a:t> </a:t>
            </a:r>
            <a:r>
              <a:rPr lang="en-US" sz="1900" dirty="0" err="1" smtClean="0">
                <a:latin typeface="Segoe UI Semibold" pitchFamily="34" charset="0"/>
              </a:rPr>
              <a:t>tengah</a:t>
            </a:r>
            <a:r>
              <a:rPr lang="en-US" sz="1900" dirty="0" smtClean="0">
                <a:latin typeface="Segoe UI Semibold" pitchFamily="34" charset="0"/>
              </a:rPr>
              <a:t> program</a:t>
            </a:r>
            <a:r>
              <a:rPr lang="id-ID" sz="1900" dirty="0" smtClean="0">
                <a:latin typeface="Segoe UI Semibold" pitchFamily="34" charset="0"/>
              </a:rPr>
              <a:t>, </a:t>
            </a:r>
            <a:br>
              <a:rPr lang="id-ID" sz="1900" dirty="0" smtClean="0">
                <a:latin typeface="Segoe UI Semibold" pitchFamily="34" charset="0"/>
              </a:rPr>
            </a:br>
            <a:r>
              <a:rPr lang="id-ID" sz="1900" dirty="0" smtClean="0">
                <a:latin typeface="Segoe UI Semibold" pitchFamily="34" charset="0"/>
              </a:rPr>
              <a:t>dan lainnya</a:t>
            </a:r>
            <a:endParaRPr lang="en-US" sz="1900" dirty="0" smtClean="0">
              <a:latin typeface="Segoe UI Semibold" pitchFamily="34" charset="0"/>
            </a:endParaRPr>
          </a:p>
          <a:p>
            <a:pPr marL="502920" indent="-320040"/>
            <a:r>
              <a:rPr lang="id-ID" sz="1900" dirty="0" smtClean="0">
                <a:latin typeface="Segoe UI Semibold" pitchFamily="34" charset="0"/>
              </a:rPr>
              <a:t>Memungkinkan Anda untuk memilih </a:t>
            </a:r>
            <a:r>
              <a:rPr lang="en-US" sz="1900" dirty="0" err="1" smtClean="0">
                <a:latin typeface="Segoe UI Semibold" pitchFamily="34" charset="0"/>
              </a:rPr>
              <a:t>lebih</a:t>
            </a:r>
            <a:r>
              <a:rPr lang="en-US" sz="1900" dirty="0" smtClean="0">
                <a:latin typeface="Segoe UI Semibold" pitchFamily="34" charset="0"/>
              </a:rPr>
              <a:t> </a:t>
            </a:r>
            <a:r>
              <a:rPr lang="en-US" sz="1900" dirty="0" err="1" smtClean="0">
                <a:latin typeface="Segoe UI Semibold" pitchFamily="34" charset="0"/>
              </a:rPr>
              <a:t>dari</a:t>
            </a:r>
            <a:r>
              <a:rPr lang="en-US" sz="1900" dirty="0" smtClean="0">
                <a:latin typeface="Segoe UI Semibold" pitchFamily="34" charset="0"/>
              </a:rPr>
              <a:t> </a:t>
            </a:r>
            <a:r>
              <a:rPr lang="en-US" sz="1900" dirty="0" err="1" smtClean="0">
                <a:latin typeface="Segoe UI Semibold" pitchFamily="34" charset="0"/>
              </a:rPr>
              <a:t>satu</a:t>
            </a:r>
            <a:r>
              <a:rPr lang="id-ID" sz="1900" dirty="0" smtClean="0">
                <a:latin typeface="Segoe UI Semibold" pitchFamily="34" charset="0"/>
              </a:rPr>
              <a:t> lokasi yang mencakup Zona Ekologis, Unit Evaluasi, atau Kecamatan</a:t>
            </a:r>
            <a:r>
              <a:rPr lang="en-US" sz="1900" dirty="0" smtClean="0">
                <a:latin typeface="Segoe UI Semibold" pitchFamily="34" charset="0"/>
              </a:rPr>
              <a:t>. </a:t>
            </a:r>
            <a:endParaRPr lang="en-US" sz="1900" dirty="0">
              <a:latin typeface="Segoe UI Semibold" pitchFamily="34" charset="0"/>
            </a:endParaRPr>
          </a:p>
          <a:p>
            <a:pPr marL="502920" lvl="1" indent="0">
              <a:spcBef>
                <a:spcPts val="900"/>
              </a:spcBef>
              <a:spcAft>
                <a:spcPts val="1500"/>
              </a:spcAft>
              <a:buNone/>
            </a:pPr>
            <a:r>
              <a:rPr lang="id-ID" sz="1900" dirty="0" smtClean="0"/>
              <a:t>Ketika </a:t>
            </a:r>
            <a:r>
              <a:rPr lang="en-US" sz="1900" dirty="0" err="1" smtClean="0"/>
              <a:t>diterapkan</a:t>
            </a:r>
            <a:r>
              <a:rPr lang="id-ID" sz="1900" dirty="0" smtClean="0"/>
              <a:t>, sebuah layar entri data tambahan memberikan Anda opsi untuk memilih banyak lokasi dari berbagai tingkat</a:t>
            </a:r>
            <a:r>
              <a:rPr lang="en-US" sz="1900" dirty="0" smtClean="0"/>
              <a:t>.</a:t>
            </a:r>
            <a:endParaRPr lang="en-US" sz="1900" dirty="0"/>
          </a:p>
          <a:p>
            <a:pPr marL="502920" indent="-320040">
              <a:spcAft>
                <a:spcPts val="1800"/>
              </a:spcAft>
            </a:pPr>
            <a:r>
              <a:rPr lang="id-ID" sz="1900" dirty="0" smtClean="0">
                <a:latin typeface="Segoe UI Semibold" pitchFamily="34" charset="0"/>
              </a:rPr>
              <a:t>Memungkinkan Anda untuk menambahkan desa sentinel ke </a:t>
            </a:r>
            <a:r>
              <a:rPr lang="en-US" sz="1900" dirty="0" err="1" smtClean="0">
                <a:latin typeface="Segoe UI Semibold" pitchFamily="34" charset="0"/>
              </a:rPr>
              <a:t>instrumen</a:t>
            </a:r>
            <a:r>
              <a:rPr lang="id-ID" sz="1900" dirty="0" smtClean="0">
                <a:latin typeface="Segoe UI Semibold" pitchFamily="34" charset="0"/>
              </a:rPr>
              <a:t>, memberikan Anda opsi untuk memilih desa yang sama lagi di masa depan</a:t>
            </a:r>
            <a:r>
              <a:rPr lang="en-US" sz="1900" dirty="0" smtClean="0">
                <a:latin typeface="Segoe UI Semibold" pitchFamily="34" charset="0"/>
              </a:rPr>
              <a:t>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320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Masukkan </a:t>
            </a:r>
            <a:r>
              <a:rPr lang="id-ID" dirty="0" smtClean="0"/>
              <a:t>Survei desa Sentinel</a:t>
            </a:r>
            <a:r>
              <a:rPr smtClean="0"/>
              <a:t>/</a:t>
            </a:r>
            <a:r>
              <a:rPr lang="id-ID" dirty="0" smtClean="0"/>
              <a:t>Spot Check Schistosomiasis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5576" y="1428328"/>
            <a:ext cx="7696200" cy="49530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Pilih </a:t>
            </a:r>
            <a:r>
              <a:rPr lang="en-US" sz="1500" b="1" dirty="0" err="1" smtClean="0"/>
              <a:t>Lusson</a:t>
            </a:r>
            <a:r>
              <a:rPr lang="en-US" sz="1500" dirty="0" smtClean="0"/>
              <a:t> </a:t>
            </a:r>
            <a:r>
              <a:rPr lang="id-ID" sz="1500" dirty="0" smtClean="0"/>
              <a:t>dari </a:t>
            </a:r>
            <a:r>
              <a:rPr lang="en-US" sz="1500" dirty="0" smtClean="0"/>
              <a:t>diagram </a:t>
            </a:r>
            <a:r>
              <a:rPr lang="id-ID" sz="1500" dirty="0" smtClean="0"/>
              <a:t>pohon unit</a:t>
            </a:r>
            <a:r>
              <a:rPr lang="en-US" sz="1500" dirty="0" smtClean="0"/>
              <a:t> </a:t>
            </a:r>
            <a:r>
              <a:rPr lang="en-US" sz="1500" dirty="0" err="1" smtClean="0"/>
              <a:t>daerah</a:t>
            </a:r>
            <a:r>
              <a:rPr lang="id-ID" sz="1500" dirty="0" smtClean="0"/>
              <a:t> administratif</a:t>
            </a:r>
            <a:r>
              <a:rPr lang="en-US" sz="15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id-ID" sz="1500" dirty="0" smtClean="0"/>
              <a:t>Pilih </a:t>
            </a:r>
            <a:r>
              <a:rPr lang="en-US" sz="1500" b="1" dirty="0" smtClean="0"/>
              <a:t>S</a:t>
            </a:r>
            <a:r>
              <a:rPr lang="id-ID" sz="1500" b="1" dirty="0" smtClean="0"/>
              <a:t>urvei desa </a:t>
            </a:r>
            <a:r>
              <a:rPr lang="en-US" sz="1500" b="1" dirty="0" smtClean="0"/>
              <a:t>Sentinel/</a:t>
            </a:r>
            <a:r>
              <a:rPr lang="id-ID" sz="1500" b="1" dirty="0" smtClean="0"/>
              <a:t>Spot Check </a:t>
            </a:r>
            <a:r>
              <a:rPr lang="en-US" sz="1500" b="1" dirty="0" err="1" smtClean="0"/>
              <a:t>Schistosomiasis</a:t>
            </a:r>
            <a:r>
              <a:rPr lang="en-US" sz="1500" b="1" dirty="0" smtClean="0"/>
              <a:t> </a:t>
            </a:r>
            <a:r>
              <a:rPr lang="id-ID" sz="1500" dirty="0" smtClean="0"/>
              <a:t>dari daftar drop down Survei</a:t>
            </a:r>
            <a:endParaRPr lang="en-US" sz="15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Pilih </a:t>
            </a:r>
            <a:r>
              <a:rPr lang="en-US" sz="1500" b="1" dirty="0" err="1" smtClean="0"/>
              <a:t>Kabupaten</a:t>
            </a:r>
            <a:r>
              <a:rPr lang="en-US" sz="1500" dirty="0" smtClean="0"/>
              <a:t> </a:t>
            </a:r>
            <a:r>
              <a:rPr lang="id-ID" sz="1500" dirty="0" smtClean="0"/>
              <a:t>untuk Tingkat implementasi</a:t>
            </a:r>
            <a:endParaRPr lang="en-US" sz="1500" dirty="0"/>
          </a:p>
          <a:p>
            <a:pPr marL="457200" indent="-457200">
              <a:buAutoNum type="arabicPeriod"/>
            </a:pPr>
            <a:r>
              <a:rPr lang="id-ID" sz="1500" dirty="0" smtClean="0"/>
              <a:t>Pilih distrik berikut untuk survei</a:t>
            </a:r>
            <a:r>
              <a:rPr lang="en-US" sz="1500" dirty="0" smtClean="0"/>
              <a:t>:</a:t>
            </a:r>
            <a:endParaRPr lang="en-US" sz="1500" dirty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en-US" sz="1500" b="1" dirty="0" err="1"/>
              <a:t>Kora</a:t>
            </a:r>
            <a:r>
              <a:rPr lang="en-US" sz="1500" b="1" dirty="0"/>
              <a:t> </a:t>
            </a:r>
            <a:r>
              <a:rPr lang="en-US" sz="1500" dirty="0" smtClean="0"/>
              <a:t>(</a:t>
            </a:r>
            <a:r>
              <a:rPr lang="id-ID" sz="1500" dirty="0" smtClean="0"/>
              <a:t>di Provinsi Utara</a:t>
            </a:r>
            <a:r>
              <a:rPr lang="en-US" sz="1500" dirty="0" smtClean="0"/>
              <a:t>)</a:t>
            </a:r>
            <a:endParaRPr lang="en-US" sz="1500" dirty="0"/>
          </a:p>
          <a:p>
            <a:pPr marL="742950" lvl="2" indent="-285750">
              <a:spcAft>
                <a:spcPts val="600"/>
              </a:spcAft>
            </a:pPr>
            <a:r>
              <a:rPr lang="en-US" sz="1500" b="1" dirty="0" err="1"/>
              <a:t>Lusson</a:t>
            </a:r>
            <a:r>
              <a:rPr lang="en-US" sz="1500" b="1" dirty="0"/>
              <a:t> </a:t>
            </a:r>
            <a:r>
              <a:rPr lang="en-US" sz="1500" dirty="0" smtClean="0"/>
              <a:t>(</a:t>
            </a:r>
            <a:r>
              <a:rPr lang="id-ID" sz="1500" dirty="0" smtClean="0"/>
              <a:t>di Provinsi Utara</a:t>
            </a:r>
            <a:r>
              <a:rPr lang="en-US" sz="1500" dirty="0" smtClean="0"/>
              <a:t>)</a:t>
            </a:r>
            <a:endParaRPr lang="en-US" sz="15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Klik tombol </a:t>
            </a:r>
            <a:r>
              <a:rPr lang="id-ID" sz="1500" b="1" dirty="0" smtClean="0"/>
              <a:t>Pilih</a:t>
            </a:r>
            <a:endParaRPr lang="en-US" sz="15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Masukkan jenis desa</a:t>
            </a:r>
            <a:r>
              <a:rPr lang="en-US" sz="1500" dirty="0" smtClean="0"/>
              <a:t>: </a:t>
            </a:r>
            <a:r>
              <a:rPr lang="en-US" sz="1500" b="1" dirty="0"/>
              <a:t>Sentinel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Klik</a:t>
            </a:r>
            <a:r>
              <a:rPr lang="en-US" sz="1500" dirty="0" smtClean="0"/>
              <a:t> </a:t>
            </a:r>
            <a:r>
              <a:rPr lang="id-ID" sz="1500" b="1" dirty="0" smtClean="0"/>
              <a:t>tambah desa baru</a:t>
            </a:r>
            <a:r>
              <a:rPr lang="en-US" sz="1500" b="1" dirty="0" smtClean="0"/>
              <a:t> </a:t>
            </a:r>
            <a:r>
              <a:rPr lang="en-US" sz="1500" b="1" dirty="0"/>
              <a:t>&gt;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Nama desa</a:t>
            </a:r>
            <a:r>
              <a:rPr lang="en-US" sz="1500" dirty="0" smtClean="0"/>
              <a:t>: </a:t>
            </a:r>
            <a:r>
              <a:rPr lang="id-ID" sz="1500" b="1" dirty="0" smtClean="0"/>
              <a:t>Sekolah Utama</a:t>
            </a:r>
            <a:endParaRPr lang="en-US" sz="1500" b="1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Lintang</a:t>
            </a:r>
            <a:r>
              <a:rPr lang="en-US" sz="1500" dirty="0" smtClean="0"/>
              <a:t>: </a:t>
            </a:r>
            <a:r>
              <a:rPr lang="en-US" sz="1500" b="1" dirty="0"/>
              <a:t>10</a:t>
            </a:r>
            <a:r>
              <a:rPr lang="en-US" sz="1500" dirty="0"/>
              <a:t>	</a:t>
            </a:r>
            <a:endParaRPr lang="en-US" sz="15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500" dirty="0" smtClean="0"/>
              <a:t>Bujur</a:t>
            </a:r>
            <a:r>
              <a:rPr lang="en-US" sz="1500" dirty="0" smtClean="0"/>
              <a:t>: </a:t>
            </a:r>
            <a:r>
              <a:rPr lang="en-US" sz="1500" b="1" dirty="0"/>
              <a:t>20</a:t>
            </a:r>
          </a:p>
          <a:p>
            <a:pPr marL="457200" indent="-457200">
              <a:buAutoNum type="arabicPeriod"/>
            </a:pPr>
            <a:r>
              <a:rPr lang="id-ID" sz="1500" dirty="0" smtClean="0"/>
              <a:t>Klik </a:t>
            </a:r>
            <a:r>
              <a:rPr lang="en-US" sz="1500" b="1" dirty="0" smtClean="0"/>
              <a:t>S</a:t>
            </a:r>
            <a:r>
              <a:rPr lang="id-ID" sz="1500" b="1" dirty="0" smtClean="0"/>
              <a:t>impan</a:t>
            </a:r>
            <a:r>
              <a:rPr lang="en-US" sz="1500" b="1" dirty="0" smtClean="0"/>
              <a:t> </a:t>
            </a:r>
            <a:r>
              <a:rPr lang="id-ID" sz="1500" dirty="0" smtClean="0"/>
              <a:t>dan lanjutkan untuk memasukkan data dari slide berikutnya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805344"/>
            <a:ext cx="8280920" cy="5334000"/>
          </a:xfrm>
        </p:spPr>
        <p:txBody>
          <a:bodyPr numCol="2">
            <a:noAutofit/>
          </a:bodyPr>
          <a:lstStyle/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Tanggal data berlaku untuk</a:t>
            </a:r>
            <a:r>
              <a:rPr lang="en-US" sz="1400" dirty="0" smtClean="0"/>
              <a:t>: </a:t>
            </a:r>
            <a:r>
              <a:rPr lang="id-ID" sz="1400" b="1" dirty="0" smtClean="0"/>
              <a:t>1 </a:t>
            </a:r>
            <a:r>
              <a:rPr lang="en-US" sz="1400" b="1" dirty="0" err="1" smtClean="0"/>
              <a:t>Februar</a:t>
            </a:r>
            <a:r>
              <a:rPr lang="id-ID" sz="1400" b="1" dirty="0" smtClean="0"/>
              <a:t>i</a:t>
            </a:r>
            <a:r>
              <a:rPr lang="en-US" sz="1400" b="1" dirty="0" smtClean="0"/>
              <a:t> 2014</a:t>
            </a:r>
            <a:endParaRPr lang="en-US" sz="1400" b="1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Agen kausal</a:t>
            </a:r>
            <a:r>
              <a:rPr lang="en-US" sz="1400" dirty="0" smtClean="0"/>
              <a:t>: </a:t>
            </a:r>
            <a:r>
              <a:rPr lang="en-US" sz="1400" b="1" dirty="0"/>
              <a:t>S. </a:t>
            </a:r>
            <a:r>
              <a:rPr lang="en-US" sz="1400" b="1" dirty="0" err="1"/>
              <a:t>mansoni</a:t>
            </a:r>
            <a:r>
              <a:rPr lang="en-US" sz="1400" b="1" dirty="0"/>
              <a:t> </a:t>
            </a:r>
            <a:r>
              <a:rPr lang="id-ID" sz="1400" b="1" dirty="0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/>
              <a:t>S. mekongi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Jumlah putaran Pengobatan </a:t>
            </a:r>
            <a:r>
              <a:rPr lang="en-US" sz="1400" dirty="0" smtClean="0"/>
              <a:t> </a:t>
            </a:r>
            <a:r>
              <a:rPr lang="id-ID" sz="1400" dirty="0" smtClean="0"/>
              <a:t>yang </a:t>
            </a:r>
            <a:br>
              <a:rPr lang="id-ID" sz="1400" dirty="0" smtClean="0"/>
            </a:br>
            <a:r>
              <a:rPr lang="id-ID" sz="1400" dirty="0" smtClean="0"/>
              <a:t>selesai sebelum implementasi survei</a:t>
            </a:r>
            <a:r>
              <a:rPr lang="en-US" sz="1400" dirty="0" smtClean="0"/>
              <a:t>: </a:t>
            </a:r>
            <a:r>
              <a:rPr lang="en-US" sz="1400" b="1" dirty="0"/>
              <a:t>2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Jenis tes</a:t>
            </a:r>
            <a:r>
              <a:rPr lang="en-US" sz="1400" dirty="0" smtClean="0"/>
              <a:t>: </a:t>
            </a:r>
            <a:r>
              <a:rPr lang="en-US" sz="1400" b="1" dirty="0"/>
              <a:t>CCA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>
                <a:ea typeface="MS PGothic" charset="0"/>
              </a:rPr>
              <a:t>Tanggal akhir survei </a:t>
            </a:r>
            <a:r>
              <a:rPr lang="en-US" sz="1400" dirty="0" smtClean="0">
                <a:ea typeface="MS PGothic" charset="0"/>
              </a:rPr>
              <a:t>: </a:t>
            </a:r>
            <a:r>
              <a:rPr lang="en-US" sz="1400" b="1" dirty="0">
                <a:ea typeface="MS PGothic" charset="0"/>
              </a:rPr>
              <a:t>5 </a:t>
            </a:r>
            <a:r>
              <a:rPr lang="en-US" sz="1400" b="1" dirty="0" smtClean="0">
                <a:ea typeface="MS PGothic" charset="0"/>
              </a:rPr>
              <a:t>Mar</a:t>
            </a:r>
            <a:r>
              <a:rPr lang="id-ID" sz="1400" b="1" dirty="0" smtClean="0">
                <a:ea typeface="MS PGothic" charset="0"/>
              </a:rPr>
              <a:t>et</a:t>
            </a:r>
            <a:r>
              <a:rPr lang="en-US" sz="1400" b="1" dirty="0" smtClean="0">
                <a:ea typeface="MS PGothic" charset="0"/>
              </a:rPr>
              <a:t> 2013</a:t>
            </a:r>
            <a:endParaRPr lang="en-US" sz="1400" b="1" dirty="0">
              <a:ea typeface="MS PGothic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>
                <a:ea typeface="MS PGothic" charset="0"/>
              </a:rPr>
              <a:t>Kelompok usia yang disurvei</a:t>
            </a:r>
            <a:r>
              <a:rPr lang="en-US" sz="1400" dirty="0" smtClean="0">
                <a:ea typeface="MS PGothic" charset="0"/>
              </a:rPr>
              <a:t>: </a:t>
            </a:r>
            <a:br>
              <a:rPr lang="en-US" sz="1400" dirty="0" smtClean="0">
                <a:ea typeface="MS PGothic" charset="0"/>
              </a:rPr>
            </a:br>
            <a:r>
              <a:rPr lang="en-US" sz="1400" b="1" dirty="0" err="1" smtClean="0">
                <a:ea typeface="MS PGothic" charset="0"/>
              </a:rPr>
              <a:t>anak</a:t>
            </a:r>
            <a:r>
              <a:rPr lang="en-US" sz="1400" b="1" dirty="0" smtClean="0">
                <a:ea typeface="MS PGothic" charset="0"/>
              </a:rPr>
              <a:t> </a:t>
            </a:r>
            <a:r>
              <a:rPr lang="en-US" sz="1400" b="1" dirty="0" err="1" smtClean="0">
                <a:ea typeface="MS PGothic" charset="0"/>
              </a:rPr>
              <a:t>usia</a:t>
            </a:r>
            <a:r>
              <a:rPr lang="en-US" sz="1400" b="1" dirty="0" smtClean="0">
                <a:ea typeface="MS PGothic" charset="0"/>
              </a:rPr>
              <a:t> </a:t>
            </a:r>
            <a:r>
              <a:rPr lang="en-US" sz="1400" b="1" dirty="0" err="1" smtClean="0">
                <a:ea typeface="MS PGothic" charset="0"/>
              </a:rPr>
              <a:t>sekolah</a:t>
            </a:r>
            <a:endParaRPr lang="en-US" sz="1400" b="1" dirty="0">
              <a:ea typeface="MS PGothic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>
                <a:ea typeface="MS PGothic" charset="0"/>
              </a:rPr>
              <a:t>Jumlah individu dengan non-respon: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b="1" dirty="0">
                <a:ea typeface="MS PGothic" charset="0"/>
              </a:rPr>
              <a:t>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>
                <a:ea typeface="MS PGothic" charset="0"/>
              </a:rPr>
              <a:t>Jumlah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individu</a:t>
            </a:r>
            <a:r>
              <a:rPr lang="en-US" sz="1400" dirty="0" smtClean="0">
                <a:ea typeface="MS PGothic" charset="0"/>
              </a:rPr>
              <a:t> yang </a:t>
            </a:r>
            <a:r>
              <a:rPr lang="en-US" sz="1400" dirty="0" err="1" smtClean="0">
                <a:ea typeface="MS PGothic" charset="0"/>
              </a:rPr>
              <a:t>positif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untuk</a:t>
            </a:r>
            <a:r>
              <a:rPr lang="en-US" sz="1400" dirty="0" smtClean="0">
                <a:ea typeface="MS PGothic" charset="0"/>
              </a:rPr>
              <a:t> </a:t>
            </a:r>
            <a:br>
              <a:rPr lang="en-US" sz="1400" dirty="0" smtClean="0">
                <a:ea typeface="MS PGothic" charset="0"/>
              </a:rPr>
            </a:br>
            <a:r>
              <a:rPr lang="en-US" sz="1400" dirty="0" smtClean="0">
                <a:ea typeface="MS PGothic" charset="0"/>
              </a:rPr>
              <a:t>hematuria </a:t>
            </a:r>
            <a:r>
              <a:rPr lang="en-US" sz="1400" dirty="0" err="1" smtClean="0">
                <a:ea typeface="MS PGothic" charset="0"/>
              </a:rPr>
              <a:t>atau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telur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parasit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schistosomal</a:t>
            </a:r>
            <a:r>
              <a:rPr lang="en-US" sz="1400" dirty="0" smtClean="0">
                <a:ea typeface="MS PGothic" charset="0"/>
              </a:rPr>
              <a:t> </a:t>
            </a:r>
            <a:br>
              <a:rPr lang="en-US" sz="1400" dirty="0" smtClean="0">
                <a:ea typeface="MS PGothic" charset="0"/>
              </a:rPr>
            </a:br>
            <a:r>
              <a:rPr lang="en-US" sz="1400" dirty="0" err="1" smtClean="0">
                <a:ea typeface="MS PGothic" charset="0"/>
              </a:rPr>
              <a:t>dalam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urin</a:t>
            </a:r>
            <a:r>
              <a:rPr lang="en-US" sz="1400" dirty="0" smtClean="0">
                <a:ea typeface="MS PGothic" charset="0"/>
              </a:rPr>
              <a:t> : </a:t>
            </a:r>
            <a:r>
              <a:rPr lang="en-US" sz="1400" b="1" dirty="0">
                <a:ea typeface="MS PGothic" charset="0"/>
              </a:rPr>
              <a:t>20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>
                <a:ea typeface="MS PGothic" charset="0"/>
              </a:rPr>
              <a:t>Proporsi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infeksi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schistosomal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kemih</a:t>
            </a:r>
            <a:r>
              <a:rPr lang="en-US" sz="1400" dirty="0" smtClean="0">
                <a:ea typeface="MS PGothic" charset="0"/>
              </a:rPr>
              <a:t/>
            </a:r>
            <a:br>
              <a:rPr lang="en-US" sz="1400" dirty="0" smtClean="0">
                <a:ea typeface="MS PGothic" charset="0"/>
              </a:rPr>
            </a:b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berintensitas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sedang</a:t>
            </a:r>
            <a:r>
              <a:rPr lang="en-US" sz="1400" dirty="0" smtClean="0">
                <a:ea typeface="MS PGothic" charset="0"/>
              </a:rPr>
              <a:t>: </a:t>
            </a:r>
            <a:r>
              <a:rPr lang="en-US" sz="1400" b="1" dirty="0">
                <a:ea typeface="MS PGothic" charset="0"/>
              </a:rPr>
              <a:t>20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>
                <a:ea typeface="MS PGothic" charset="0"/>
              </a:rPr>
              <a:t>Jumlah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individu</a:t>
            </a:r>
            <a:r>
              <a:rPr lang="en-US" sz="1400" dirty="0" smtClean="0">
                <a:ea typeface="MS PGothic" charset="0"/>
              </a:rPr>
              <a:t> yang </a:t>
            </a:r>
            <a:r>
              <a:rPr lang="en-US" sz="1400" dirty="0" err="1" smtClean="0">
                <a:ea typeface="MS PGothic" charset="0"/>
              </a:rPr>
              <a:t>positif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untuk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infeksi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schistosome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usu</a:t>
            </a:r>
            <a:r>
              <a:rPr lang="id-ID" sz="1400" dirty="0" smtClean="0">
                <a:ea typeface="MS PGothic" charset="0"/>
              </a:rPr>
              <a:t>s</a:t>
            </a:r>
            <a:r>
              <a:rPr lang="en-US" sz="1400" dirty="0" smtClean="0">
                <a:ea typeface="MS PGothic" charset="0"/>
              </a:rPr>
              <a:t>: </a:t>
            </a:r>
            <a:r>
              <a:rPr lang="en-US" sz="1400" b="1" dirty="0">
                <a:ea typeface="MS PGothic" charset="0"/>
              </a:rPr>
              <a:t>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>
                <a:ea typeface="MS PGothic" charset="0"/>
              </a:rPr>
              <a:t>Proporsi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infeksi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schistosomal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usus</a:t>
            </a:r>
            <a:r>
              <a:rPr lang="en-US" sz="1400" dirty="0" smtClean="0">
                <a:ea typeface="MS PGothic" charset="0"/>
              </a:rPr>
              <a:t> </a:t>
            </a:r>
            <a:br>
              <a:rPr lang="en-US" sz="1400" dirty="0" smtClean="0">
                <a:ea typeface="MS PGothic" charset="0"/>
              </a:rPr>
            </a:br>
            <a:r>
              <a:rPr lang="en-US" sz="1400" dirty="0" err="1" smtClean="0">
                <a:ea typeface="MS PGothic" charset="0"/>
              </a:rPr>
              <a:t>berintensitas</a:t>
            </a:r>
            <a:r>
              <a:rPr lang="en-US" sz="1400" dirty="0" smtClean="0">
                <a:ea typeface="MS PGothic" charset="0"/>
              </a:rPr>
              <a:t> </a:t>
            </a:r>
            <a:r>
              <a:rPr lang="en-US" sz="1400" dirty="0" err="1" smtClean="0">
                <a:ea typeface="MS PGothic" charset="0"/>
              </a:rPr>
              <a:t>sedang</a:t>
            </a:r>
            <a:r>
              <a:rPr lang="en-US" sz="1400" dirty="0" smtClean="0">
                <a:ea typeface="MS PGothic" charset="0"/>
              </a:rPr>
              <a:t>: </a:t>
            </a:r>
            <a:r>
              <a:rPr lang="en-US" sz="1400" b="1" dirty="0" smtClean="0">
                <a:ea typeface="MS PGothic" charset="0"/>
              </a:rPr>
              <a:t>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Deskripsi Zona Ekologi</a:t>
            </a:r>
            <a:r>
              <a:rPr lang="en-US" sz="1400" dirty="0" smtClean="0"/>
              <a:t>: </a:t>
            </a:r>
            <a:r>
              <a:rPr lang="id-ID" sz="1400" b="1" dirty="0" smtClean="0"/>
              <a:t>Tepi sungai</a:t>
            </a:r>
            <a:endParaRPr lang="en-US" sz="1400" b="1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Tanggal putaran pertama Pengobatan (tahun)</a:t>
            </a:r>
            <a:r>
              <a:rPr lang="en-US" sz="1400" dirty="0" smtClean="0"/>
              <a:t>: </a:t>
            </a:r>
            <a:r>
              <a:rPr lang="en-US" sz="1400" b="1" dirty="0"/>
              <a:t>2010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Pengaturan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survei</a:t>
            </a:r>
            <a:r>
              <a:rPr lang="en-US" sz="1400" dirty="0" smtClean="0"/>
              <a:t>: </a:t>
            </a:r>
            <a:r>
              <a:rPr lang="en-US" sz="1400" b="1" dirty="0" err="1" smtClean="0"/>
              <a:t>Jangka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menengah</a:t>
            </a:r>
            <a:endParaRPr lang="en-US" sz="1400" b="1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id-ID" sz="1400" dirty="0" smtClean="0"/>
              <a:t>Tanggal awal survei</a:t>
            </a:r>
            <a:r>
              <a:rPr lang="en-US" sz="1400" dirty="0" smtClean="0"/>
              <a:t>: </a:t>
            </a:r>
            <a:r>
              <a:rPr lang="en-US" sz="1400" b="1" dirty="0"/>
              <a:t>1 </a:t>
            </a:r>
            <a:r>
              <a:rPr lang="en-US" sz="1400" b="1" dirty="0" smtClean="0"/>
              <a:t>Mar</a:t>
            </a:r>
            <a:r>
              <a:rPr lang="id-ID" sz="1400" b="1" dirty="0" smtClean="0"/>
              <a:t>et</a:t>
            </a:r>
            <a:r>
              <a:rPr lang="en-US" sz="1400" b="1" dirty="0" smtClean="0"/>
              <a:t> 2013</a:t>
            </a:r>
            <a:endParaRPr lang="en-US" sz="1400" b="1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Ukuran</a:t>
            </a:r>
            <a:r>
              <a:rPr lang="en-US" sz="1400" dirty="0" smtClean="0"/>
              <a:t> </a:t>
            </a:r>
            <a:r>
              <a:rPr lang="en-US" sz="1400" dirty="0" err="1" smtClean="0"/>
              <a:t>sampel</a:t>
            </a:r>
            <a:r>
              <a:rPr lang="en-US" sz="1400" dirty="0" smtClean="0"/>
              <a:t> target</a:t>
            </a:r>
            <a:r>
              <a:rPr lang="id-ID" sz="1400" dirty="0" smtClean="0"/>
              <a:t>:</a:t>
            </a:r>
            <a:r>
              <a:rPr lang="en-US" sz="1400" dirty="0" smtClean="0"/>
              <a:t> </a:t>
            </a:r>
            <a:r>
              <a:rPr lang="en-US" sz="1400" b="1" dirty="0"/>
              <a:t>200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individu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disampel</a:t>
            </a:r>
            <a:r>
              <a:rPr lang="id-ID" sz="1400" dirty="0" smtClean="0"/>
              <a:t>:</a:t>
            </a:r>
            <a:r>
              <a:rPr lang="en-US" sz="1400" dirty="0" smtClean="0"/>
              <a:t> </a:t>
            </a:r>
            <a:r>
              <a:rPr lang="en-US" sz="1400" b="1" dirty="0"/>
              <a:t>200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individu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diperiksa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err="1" smtClean="0"/>
              <a:t>schistosomes</a:t>
            </a:r>
            <a:r>
              <a:rPr lang="en-US" sz="1400" dirty="0" smtClean="0"/>
              <a:t> </a:t>
            </a:r>
            <a:r>
              <a:rPr lang="en-US" sz="1400" dirty="0" err="1" smtClean="0"/>
              <a:t>kemih</a:t>
            </a:r>
            <a:r>
              <a:rPr lang="id-ID" sz="1400" dirty="0" smtClean="0"/>
              <a:t>:</a:t>
            </a:r>
            <a:r>
              <a:rPr lang="en-US" sz="1400" dirty="0" smtClean="0"/>
              <a:t> </a:t>
            </a:r>
            <a:r>
              <a:rPr lang="en-US" sz="1400" b="1" dirty="0"/>
              <a:t>150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Proporsi</a:t>
            </a:r>
            <a:r>
              <a:rPr lang="en-US" sz="1400" dirty="0" smtClean="0"/>
              <a:t> </a:t>
            </a:r>
            <a:r>
              <a:rPr lang="en-US" sz="1400" dirty="0" err="1" smtClean="0"/>
              <a:t>infeksi</a:t>
            </a:r>
            <a:r>
              <a:rPr lang="en-US" sz="1400" dirty="0" smtClean="0"/>
              <a:t> </a:t>
            </a:r>
            <a:r>
              <a:rPr lang="en-US" sz="1400" dirty="0" err="1" smtClean="0"/>
              <a:t>schistosomal</a:t>
            </a:r>
            <a:r>
              <a:rPr lang="en-US" sz="1400" dirty="0" smtClean="0"/>
              <a:t> </a:t>
            </a:r>
            <a:r>
              <a:rPr lang="en-US" sz="1400" dirty="0" err="1" smtClean="0"/>
              <a:t>kemih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err="1" smtClean="0"/>
              <a:t>berintensitas</a:t>
            </a:r>
            <a:r>
              <a:rPr lang="en-US" sz="1400" dirty="0" smtClean="0"/>
              <a:t> </a:t>
            </a:r>
            <a:r>
              <a:rPr lang="en-US" sz="1400" dirty="0" err="1" smtClean="0"/>
              <a:t>berat</a:t>
            </a:r>
            <a:r>
              <a:rPr lang="id-ID" sz="1400" dirty="0" smtClean="0"/>
              <a:t>:</a:t>
            </a:r>
            <a:r>
              <a:rPr lang="en-US" sz="1400" dirty="0" smtClean="0"/>
              <a:t> </a:t>
            </a:r>
            <a:r>
              <a:rPr lang="en-US" sz="1400" b="1" dirty="0"/>
              <a:t>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individu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diperiksa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err="1" smtClean="0"/>
              <a:t>schistosomes</a:t>
            </a:r>
            <a:r>
              <a:rPr lang="en-US" sz="1400" dirty="0" smtClean="0"/>
              <a:t> </a:t>
            </a:r>
            <a:r>
              <a:rPr lang="en-US" sz="1400" dirty="0" err="1" smtClean="0"/>
              <a:t>usus</a:t>
            </a:r>
            <a:r>
              <a:rPr lang="en-US" sz="1400" dirty="0" smtClean="0"/>
              <a:t>: </a:t>
            </a:r>
            <a:r>
              <a:rPr lang="en-US" sz="1400" b="1" dirty="0"/>
              <a:t>150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400" dirty="0" err="1" smtClean="0"/>
              <a:t>Proporsi</a:t>
            </a:r>
            <a:r>
              <a:rPr lang="en-US" sz="1400" dirty="0" smtClean="0"/>
              <a:t> </a:t>
            </a:r>
            <a:r>
              <a:rPr lang="en-US" sz="1400" dirty="0" err="1" smtClean="0"/>
              <a:t>infeksi</a:t>
            </a:r>
            <a:r>
              <a:rPr lang="en-US" sz="1400" dirty="0" smtClean="0"/>
              <a:t> </a:t>
            </a:r>
            <a:r>
              <a:rPr lang="en-US" sz="1400" dirty="0" err="1" smtClean="0"/>
              <a:t>schistosomal</a:t>
            </a:r>
            <a:r>
              <a:rPr lang="en-US" sz="1400" dirty="0" smtClean="0"/>
              <a:t> </a:t>
            </a:r>
            <a:r>
              <a:rPr lang="en-US" sz="1400" dirty="0" err="1" smtClean="0"/>
              <a:t>usus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err="1" smtClean="0"/>
              <a:t>berintensitas</a:t>
            </a:r>
            <a:r>
              <a:rPr lang="en-US" sz="1400" dirty="0" smtClean="0"/>
              <a:t> </a:t>
            </a:r>
            <a:r>
              <a:rPr lang="en-US" sz="1400" dirty="0" err="1" smtClean="0"/>
              <a:t>berat</a:t>
            </a:r>
            <a:r>
              <a:rPr lang="en-US" sz="1400" dirty="0" smtClean="0"/>
              <a:t>: </a:t>
            </a:r>
            <a:r>
              <a:rPr lang="en-US" sz="1400" b="1" dirty="0"/>
              <a:t>50</a:t>
            </a:r>
          </a:p>
          <a:p>
            <a:pPr marL="0" lvl="1" indent="0">
              <a:buNone/>
              <a:defRPr/>
            </a:pPr>
            <a:r>
              <a:rPr lang="en-US" sz="1400" dirty="0" err="1" smtClean="0"/>
              <a:t>Pendana</a:t>
            </a:r>
            <a:r>
              <a:rPr lang="en-US" sz="1400" dirty="0" smtClean="0"/>
              <a:t>/</a:t>
            </a:r>
            <a:r>
              <a:rPr lang="en-US" sz="1400" dirty="0" err="1" smtClean="0"/>
              <a:t>Mitra</a:t>
            </a:r>
            <a:r>
              <a:rPr lang="en-US" sz="1400" dirty="0" smtClean="0"/>
              <a:t>: </a:t>
            </a:r>
            <a:r>
              <a:rPr lang="en-US" sz="1400" b="1" dirty="0"/>
              <a:t>WHO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id-ID" sz="1400" dirty="0" smtClean="0"/>
              <a:t>tambah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44896" y="5600288"/>
            <a:ext cx="3887544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id-ID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Ketika selesai, klik </a:t>
            </a:r>
            <a:r>
              <a:rPr lang="en-US" sz="13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id-ID" sz="13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impan</a:t>
            </a:r>
            <a:endParaRPr lang="en-US" sz="13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lnSpc>
                <a:spcPct val="90000"/>
              </a:lnSpc>
            </a:pPr>
            <a:r>
              <a:rPr lang="id-ID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Temukan formulir survei yang baru Anda masukkan dalam kotak daftar survei untuk</a:t>
            </a:r>
            <a:r>
              <a:rPr lang="en-US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Kora</a:t>
            </a:r>
            <a:r>
              <a:rPr lang="en-US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Lusson, </a:t>
            </a:r>
            <a:r>
              <a:rPr lang="id-ID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3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Talums</a:t>
            </a:r>
            <a:endParaRPr lang="en-US" sz="1300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Rectangle 11"/>
          <p:cNvSpPr/>
          <p:nvPr/>
        </p:nvSpPr>
        <p:spPr>
          <a:xfrm>
            <a:off x="2540" y="3717032"/>
            <a:ext cx="8169860" cy="2857335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entri data: formulir per formulir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848600" cy="2430015"/>
          </a:xfrm>
        </p:spPr>
        <p:txBody>
          <a:bodyPr>
            <a:normAutofit/>
          </a:bodyPr>
          <a:lstStyle/>
          <a:p>
            <a:pPr marL="0">
              <a:spcAft>
                <a:spcPts val="1200"/>
              </a:spcAft>
              <a:buNone/>
            </a:pPr>
            <a:r>
              <a:rPr lang="id-ID" dirty="0" smtClean="0"/>
              <a:t>Modul intervensi adalah tempat Anda mencatat intervensi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id-ID" dirty="0" smtClean="0"/>
              <a:t>di negara Anda</a:t>
            </a:r>
            <a:r>
              <a:rPr lang="en-US" dirty="0" smtClean="0"/>
              <a:t>. </a:t>
            </a:r>
          </a:p>
          <a:p>
            <a:pPr marL="525780">
              <a:spcAft>
                <a:spcPts val="1200"/>
              </a:spcAft>
              <a:buSzPct val="100000"/>
              <a:buFont typeface="Wingdings" charset="2"/>
              <a:buChar char="§"/>
            </a:pPr>
            <a:r>
              <a:rPr lang="id-ID" dirty="0" smtClean="0">
                <a:latin typeface="Segoe UI Semibold" pitchFamily="34" charset="0"/>
              </a:rPr>
              <a:t>Mencakup </a:t>
            </a:r>
            <a:r>
              <a:rPr lang="en-US" dirty="0" smtClean="0">
                <a:latin typeface="Segoe UI Semibold" pitchFamily="34" charset="0"/>
              </a:rPr>
              <a:t>POMP</a:t>
            </a:r>
            <a:r>
              <a:rPr lang="id-ID" dirty="0" smtClean="0">
                <a:latin typeface="Segoe UI Semibold" pitchFamily="34" charset="0"/>
              </a:rPr>
              <a:t>, manajemen morbiditas, dan lainnya</a:t>
            </a:r>
            <a:r>
              <a:rPr lang="en-US" dirty="0" smtClean="0">
                <a:latin typeface="Segoe UI Semibold" pitchFamily="34" charset="0"/>
              </a:rPr>
              <a:t>.</a:t>
            </a:r>
            <a:endParaRPr lang="en-US" dirty="0">
              <a:latin typeface="Segoe UI Semibold" pitchFamily="34" charset="0"/>
            </a:endParaRPr>
          </a:p>
          <a:p>
            <a:pPr marL="525780">
              <a:buSzPct val="100000"/>
              <a:buFont typeface="Wingdings" charset="2"/>
              <a:buChar char="§"/>
            </a:pPr>
            <a:r>
              <a:rPr lang="id-ID" dirty="0" smtClean="0">
                <a:latin typeface="Segoe UI Semibold" pitchFamily="34" charset="0"/>
              </a:rPr>
              <a:t>Intervensi </a:t>
            </a:r>
            <a:r>
              <a:rPr lang="en-US" dirty="0" err="1" smtClean="0">
                <a:latin typeface="Segoe UI Semibold" pitchFamily="34" charset="0"/>
              </a:rPr>
              <a:t>Pengobatan</a:t>
            </a:r>
            <a:r>
              <a:rPr lang="id-ID" dirty="0">
                <a:latin typeface="Segoe UI Semibold" pitchFamily="34" charset="0"/>
              </a:rPr>
              <a:t> </a:t>
            </a:r>
            <a:r>
              <a:rPr lang="en-US" dirty="0" smtClean="0">
                <a:latin typeface="Segoe UI Semibold" pitchFamily="34" charset="0"/>
              </a:rPr>
              <a:t>POMP </a:t>
            </a:r>
            <a:r>
              <a:rPr lang="id-ID" dirty="0" smtClean="0">
                <a:latin typeface="Segoe UI Semibold" pitchFamily="34" charset="0"/>
              </a:rPr>
              <a:t>diselenggarakan melalui obat-obatan yang diberikan selama intervensi</a:t>
            </a:r>
            <a:r>
              <a:rPr lang="en-US" dirty="0" smtClean="0">
                <a:latin typeface="Segoe UI Semibold" pitchFamily="34" charset="0"/>
              </a:rPr>
              <a:t>. </a:t>
            </a:r>
            <a:endParaRPr lang="en-US" dirty="0">
              <a:latin typeface="Segoe UI Semi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1973687" cy="51625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066E9F"/>
                </a:solidFill>
              </a:rPr>
              <a:t>Interven</a:t>
            </a:r>
            <a:r>
              <a:rPr lang="id-ID" dirty="0" smtClean="0">
                <a:solidFill>
                  <a:srgbClr val="066E9F"/>
                </a:solidFill>
              </a:rPr>
              <a:t>si</a:t>
            </a:r>
            <a:endParaRPr lang="en-US" dirty="0">
              <a:solidFill>
                <a:srgbClr val="066E9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73" y="3990543"/>
            <a:ext cx="4419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</a:t>
            </a:r>
            <a:r>
              <a:rPr lang="en-US" b="1" dirty="0" err="1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cepat</a:t>
            </a:r>
            <a:r>
              <a:rPr lang="en-US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dapat menambahkan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indikator sesuai permintaan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baru ke bagian bawah formulir, di bawah indikator default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Setelah Anda menambahkan indikator sesuai permintaan,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indikator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tsb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akan selalu muncul pada formulir itu 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waktu-waktu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berikutnya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kecuali Anda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nonaktifkan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7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r="46257"/>
          <a:stretch/>
        </p:blipFill>
        <p:spPr>
          <a:xfrm>
            <a:off x="5148064" y="4437112"/>
            <a:ext cx="2448272" cy="104131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Membuat indikator sesuai permintaan untuk </a:t>
            </a:r>
            <a:br>
              <a:rPr lang="id-ID" sz="2400" dirty="0" smtClean="0"/>
            </a:br>
            <a:r>
              <a:rPr lang="id-ID" sz="2400" dirty="0" smtClean="0"/>
              <a:t>Intervensi </a:t>
            </a:r>
            <a:r>
              <a:rPr lang="en-US" sz="2400" dirty="0" smtClean="0"/>
              <a:t>IVM+ALB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368896"/>
            <a:ext cx="7696200" cy="4724400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en-US" sz="1900" b="1" dirty="0" err="1" smtClean="0"/>
              <a:t>Michen</a:t>
            </a:r>
            <a:r>
              <a:rPr lang="en-US" sz="1900" dirty="0" smtClean="0"/>
              <a:t> (</a:t>
            </a:r>
            <a:r>
              <a:rPr lang="id-ID" sz="1900" dirty="0" smtClean="0"/>
              <a:t>di Bagian Utara</a:t>
            </a:r>
            <a:r>
              <a:rPr lang="en-US" sz="1900" dirty="0" smtClean="0"/>
              <a:t>) </a:t>
            </a:r>
            <a:r>
              <a:rPr lang="id-ID" sz="1900" dirty="0" smtClean="0"/>
              <a:t>dari </a:t>
            </a:r>
            <a:r>
              <a:rPr lang="en-US" sz="1900" dirty="0" smtClean="0"/>
              <a:t>diagram </a:t>
            </a:r>
            <a:r>
              <a:rPr lang="id-ID" sz="1900" dirty="0" smtClean="0"/>
              <a:t>pohon lokasi</a:t>
            </a:r>
            <a:r>
              <a:rPr lang="en-US" sz="19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en-US" sz="1900" b="1" dirty="0" err="1" smtClean="0"/>
              <a:t>Interven</a:t>
            </a:r>
            <a:r>
              <a:rPr lang="id-ID" sz="1900" b="1" dirty="0" smtClean="0"/>
              <a:t>si </a:t>
            </a:r>
            <a:r>
              <a:rPr lang="en-US" sz="1900" b="1" dirty="0" smtClean="0"/>
              <a:t>IVM+ALB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Di bawah indikator Sesuai Permintaan, klik </a:t>
            </a:r>
            <a:r>
              <a:rPr lang="id-ID" sz="1900" b="1" dirty="0" smtClean="0"/>
              <a:t>tambah/hapus indikator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Klik</a:t>
            </a:r>
            <a:r>
              <a:rPr lang="en-US" sz="1900" dirty="0" smtClean="0"/>
              <a:t> </a:t>
            </a:r>
            <a:r>
              <a:rPr lang="id-ID" sz="1900" b="1" dirty="0" smtClean="0"/>
              <a:t>tambah/hapus indikator </a:t>
            </a:r>
            <a:r>
              <a:rPr lang="id-ID" sz="1900" dirty="0" smtClean="0"/>
              <a:t>pada layar indikator sesuai permintaan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Nama indikator sesuai permintaan</a:t>
            </a:r>
            <a:r>
              <a:rPr lang="en-US" sz="1900" dirty="0" smtClean="0"/>
              <a:t>: </a:t>
            </a:r>
            <a:r>
              <a:rPr lang="id-ID" sz="1900" b="1" dirty="0" smtClean="0"/>
              <a:t>Jumlah pekerja kesehatan masyarakat</a:t>
            </a:r>
            <a:endParaRPr lang="en-US" sz="19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Jenis data</a:t>
            </a:r>
            <a:r>
              <a:rPr lang="en-US" sz="1900" dirty="0" smtClean="0"/>
              <a:t>: </a:t>
            </a:r>
            <a:r>
              <a:rPr lang="en-US" sz="1900" b="1" dirty="0" err="1" smtClean="0"/>
              <a:t>Angka</a:t>
            </a:r>
            <a:endParaRPr lang="en-US" sz="1900" b="1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id-ID" sz="1900" dirty="0" smtClean="0"/>
              <a:t>Kli</a:t>
            </a:r>
            <a:r>
              <a:rPr lang="en-US" sz="1900" dirty="0" smtClean="0"/>
              <a:t>k </a:t>
            </a:r>
            <a:r>
              <a:rPr lang="id-ID" sz="1900" b="1" dirty="0" smtClean="0"/>
              <a:t>Selesai</a:t>
            </a:r>
            <a:r>
              <a:rPr lang="en-US" sz="1900" dirty="0" smtClean="0"/>
              <a:t>.</a:t>
            </a:r>
          </a:p>
          <a:p>
            <a:pPr marL="457200" indent="-457200">
              <a:buAutoNum type="arabicPeriod"/>
            </a:pPr>
            <a:r>
              <a:rPr lang="id-ID" sz="1900" dirty="0" smtClean="0"/>
              <a:t>Lanjutkan untuk memasukkan data dari </a:t>
            </a:r>
            <a:r>
              <a:rPr lang="en-US" sz="1900" dirty="0" smtClean="0"/>
              <a:t>slide</a:t>
            </a:r>
            <a:r>
              <a:rPr lang="id-ID" sz="1900" dirty="0" smtClean="0"/>
              <a:t> berikut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2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914400"/>
            <a:ext cx="8424936" cy="5300682"/>
          </a:xfrm>
        </p:spPr>
        <p:txBody>
          <a:bodyPr numCol="2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Tanggal berlaku data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b="1" dirty="0" smtClean="0"/>
              <a:t>10</a:t>
            </a:r>
            <a:r>
              <a:rPr lang="en-US" sz="1600" dirty="0" smtClean="0"/>
              <a:t> </a:t>
            </a:r>
            <a:r>
              <a:rPr lang="en-US" sz="1600" b="1" dirty="0" smtClean="0"/>
              <a:t>De</a:t>
            </a:r>
            <a:r>
              <a:rPr lang="id-ID" sz="1600" b="1" dirty="0" smtClean="0"/>
              <a:t>s</a:t>
            </a:r>
            <a:r>
              <a:rPr lang="en-US" sz="1600" b="1" dirty="0" smtClean="0"/>
              <a:t>ember</a:t>
            </a:r>
            <a:r>
              <a:rPr lang="id-ID" sz="1600" b="1" dirty="0" smtClean="0"/>
              <a:t> </a:t>
            </a:r>
            <a:r>
              <a:rPr lang="en-US" sz="1600" b="1" dirty="0" smtClean="0"/>
              <a:t>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putaran</a:t>
            </a:r>
            <a:r>
              <a:rPr lang="en-US" sz="1600" dirty="0" smtClean="0"/>
              <a:t> </a:t>
            </a:r>
            <a:r>
              <a:rPr lang="en-US" sz="1600" dirty="0" err="1" smtClean="0"/>
              <a:t>pengobatan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direncanakan</a:t>
            </a:r>
            <a:r>
              <a:rPr lang="en-US" sz="1600" dirty="0" smtClean="0"/>
              <a:t>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id-ID" sz="1600" dirty="0" smtClean="0"/>
              <a:t> berjalan:</a:t>
            </a:r>
            <a:r>
              <a:rPr lang="en-US" sz="1600" dirty="0" smtClean="0"/>
              <a:t> </a:t>
            </a:r>
            <a:r>
              <a:rPr lang="en-US" sz="1600" b="1" dirty="0" smtClean="0"/>
              <a:t>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Tanggal mulai </a:t>
            </a:r>
            <a:r>
              <a:rPr lang="en-US" sz="1600" dirty="0" smtClean="0"/>
              <a:t>POMP: </a:t>
            </a:r>
            <a:r>
              <a:rPr lang="en-US" sz="1600" b="1" dirty="0" smtClean="0"/>
              <a:t>5 April 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</a:t>
            </a:r>
            <a:r>
              <a:rPr lang="en-US" sz="1600" dirty="0" smtClean="0"/>
              <a:t> </a:t>
            </a:r>
            <a:r>
              <a:rPr lang="id-ID" sz="1600" dirty="0" smtClean="0"/>
              <a:t>:</a:t>
            </a:r>
            <a:r>
              <a:rPr lang="en-US" sz="1600" dirty="0" smtClean="0"/>
              <a:t> </a:t>
            </a:r>
            <a:r>
              <a:rPr lang="en-US" sz="1600" b="1" dirty="0" smtClean="0"/>
              <a:t>300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en-US" sz="1600" dirty="0" err="1" smtClean="0"/>
              <a:t>laki-laki</a:t>
            </a:r>
            <a:r>
              <a:rPr lang="en-US" sz="1600" dirty="0" smtClean="0"/>
              <a:t> : </a:t>
            </a:r>
            <a:r>
              <a:rPr lang="en-US" sz="1600" b="1" dirty="0" smtClean="0"/>
              <a:t>150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Orang </a:t>
            </a:r>
            <a:r>
              <a:rPr lang="en-US" sz="1600" dirty="0" err="1" smtClean="0"/>
              <a:t>dewasa</a:t>
            </a:r>
            <a:r>
              <a:rPr lang="en-US" sz="1600" dirty="0" smtClean="0"/>
              <a:t> : </a:t>
            </a:r>
            <a:r>
              <a:rPr lang="en-US" sz="1600" b="1" dirty="0" smtClean="0"/>
              <a:t>180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id-ID" sz="1600" dirty="0" smtClean="0"/>
              <a:t>laki-laki </a:t>
            </a:r>
            <a:br>
              <a:rPr lang="id-ID" sz="1600" dirty="0" smtClean="0"/>
            </a:br>
            <a:r>
              <a:rPr lang="id-ID" sz="1600" dirty="0" smtClean="0"/>
              <a:t>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individu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diobati</a:t>
            </a:r>
            <a:r>
              <a:rPr lang="en-US" sz="1600" dirty="0" smtClean="0"/>
              <a:t>: </a:t>
            </a:r>
            <a:r>
              <a:rPr lang="en-US" sz="1600" b="1" dirty="0" smtClean="0"/>
              <a:t>250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laki-laki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diobati</a:t>
            </a:r>
            <a:r>
              <a:rPr lang="en-US" sz="1600" dirty="0" smtClean="0"/>
              <a:t>: </a:t>
            </a:r>
            <a:r>
              <a:rPr lang="en-US" sz="1600" b="1" dirty="0" smtClean="0"/>
              <a:t>148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Orang</a:t>
            </a:r>
            <a:r>
              <a:rPr lang="en-US" sz="1600" dirty="0" smtClean="0"/>
              <a:t> </a:t>
            </a:r>
            <a:r>
              <a:rPr lang="en-US" sz="1600" dirty="0" err="1" smtClean="0"/>
              <a:t>dewasa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diobati</a:t>
            </a:r>
            <a:r>
              <a:rPr lang="en-US" sz="1600" dirty="0" smtClean="0"/>
              <a:t>: </a:t>
            </a:r>
            <a:r>
              <a:rPr lang="en-US" sz="1600" b="1" dirty="0" smtClean="0"/>
              <a:t>140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id-ID" sz="1600" dirty="0" smtClean="0"/>
              <a:t>laki-laki </a:t>
            </a:r>
            <a:br>
              <a:rPr lang="id-ID" sz="1600" dirty="0" smtClean="0"/>
            </a:br>
            <a:r>
              <a:rPr lang="id-ID" sz="1600" dirty="0" smtClean="0"/>
              <a:t>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75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err="1" smtClean="0"/>
              <a:t>Penyakit</a:t>
            </a:r>
            <a:r>
              <a:rPr lang="en-US" sz="1600" dirty="0" smtClean="0"/>
              <a:t>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: </a:t>
            </a:r>
            <a:r>
              <a:rPr lang="en-US" sz="1600" b="1" dirty="0" smtClean="0"/>
              <a:t>LF, </a:t>
            </a:r>
            <a:r>
              <a:rPr lang="en-US" sz="1600" b="1" dirty="0" err="1" smtClean="0"/>
              <a:t>Oncho</a:t>
            </a:r>
            <a:r>
              <a:rPr lang="en-US" sz="1600" b="1" dirty="0" smtClean="0"/>
              <a:t>, STH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Jumlah putaran</a:t>
            </a:r>
            <a:r>
              <a:rPr lang="en-US" sz="1600" dirty="0" smtClean="0"/>
              <a:t>: </a:t>
            </a:r>
            <a:r>
              <a:rPr lang="en-US" sz="1600" b="1" dirty="0" smtClean="0"/>
              <a:t>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Tanggal akhir </a:t>
            </a:r>
            <a:r>
              <a:rPr lang="en-US" sz="1600" dirty="0" smtClean="0"/>
              <a:t>POMP: </a:t>
            </a:r>
            <a:r>
              <a:rPr lang="en-US" sz="1600" b="1" dirty="0"/>
              <a:t>10 April 2013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/>
              <a:t>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sv-SE" sz="1600" dirty="0" smtClean="0"/>
              <a:t>perempuan </a:t>
            </a:r>
            <a:r>
              <a:rPr lang="en-US" sz="1600" dirty="0" smtClean="0"/>
              <a:t>: </a:t>
            </a:r>
            <a:r>
              <a:rPr lang="en-US" sz="1600" b="1" dirty="0" smtClean="0"/>
              <a:t>150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en-US" sz="1600" dirty="0" err="1" smtClean="0"/>
              <a:t>anak</a:t>
            </a:r>
            <a:r>
              <a:rPr lang="en-US" sz="1600" dirty="0" smtClean="0"/>
              <a:t> </a:t>
            </a:r>
            <a:r>
              <a:rPr lang="en-US" sz="1600" dirty="0" err="1" smtClean="0"/>
              <a:t>usia</a:t>
            </a:r>
            <a:r>
              <a:rPr lang="en-US" sz="1600" dirty="0" smtClean="0"/>
              <a:t> </a:t>
            </a:r>
            <a:r>
              <a:rPr lang="en-US" sz="1600" dirty="0" err="1" smtClean="0"/>
              <a:t>sekolah</a:t>
            </a:r>
            <a:r>
              <a:rPr lang="en-US" sz="1600" dirty="0" smtClean="0"/>
              <a:t> : </a:t>
            </a:r>
            <a:r>
              <a:rPr lang="en-US" sz="1600" b="1" dirty="0" smtClean="0"/>
              <a:t>120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 </a:t>
            </a:r>
            <a:r>
              <a:rPr lang="id-ID" sz="1600" dirty="0" smtClean="0"/>
              <a:t>perempuan </a:t>
            </a:r>
            <a:br>
              <a:rPr lang="id-ID" sz="1600" dirty="0" smtClean="0"/>
            </a:br>
            <a:r>
              <a:rPr lang="id-ID" sz="1600" dirty="0" smtClean="0"/>
              <a:t>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id-ID" sz="1600" dirty="0" smtClean="0"/>
              <a:t>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200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perempuan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diobati</a:t>
            </a:r>
            <a:r>
              <a:rPr lang="en-US" sz="1600" dirty="0" smtClean="0"/>
              <a:t>: </a:t>
            </a:r>
            <a:r>
              <a:rPr lang="en-US" sz="1600" b="1" dirty="0" smtClean="0"/>
              <a:t>102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anak</a:t>
            </a:r>
            <a:r>
              <a:rPr lang="en-US" sz="1600" dirty="0" smtClean="0"/>
              <a:t> </a:t>
            </a:r>
            <a:r>
              <a:rPr lang="en-US" sz="1600" dirty="0" err="1" smtClean="0"/>
              <a:t>usia</a:t>
            </a:r>
            <a:r>
              <a:rPr lang="en-US" sz="1600" dirty="0" smtClean="0"/>
              <a:t> </a:t>
            </a:r>
            <a:r>
              <a:rPr lang="en-US" sz="1600" dirty="0" err="1" smtClean="0"/>
              <a:t>sekolah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diobati</a:t>
            </a:r>
            <a:r>
              <a:rPr lang="en-US" sz="1600" dirty="0" smtClean="0"/>
              <a:t>: </a:t>
            </a:r>
            <a:r>
              <a:rPr lang="en-US" sz="16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#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 </a:t>
            </a:r>
            <a:r>
              <a:rPr lang="id-ID" sz="1600" dirty="0" smtClean="0"/>
              <a:t>perempuan </a:t>
            </a:r>
            <a:br>
              <a:rPr lang="id-ID" sz="1600" dirty="0" smtClean="0"/>
            </a:br>
            <a:r>
              <a:rPr lang="id-ID" sz="1600" dirty="0" smtClean="0"/>
              <a:t>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100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d-ID" sz="1600" dirty="0" smtClean="0"/>
              <a:t>Dari</a:t>
            </a:r>
            <a:r>
              <a:rPr lang="en-US" sz="1600" dirty="0" smtClean="0"/>
              <a:t> total, </a:t>
            </a:r>
            <a:r>
              <a:rPr lang="id-ID" sz="1600" dirty="0" smtClean="0"/>
              <a:t>yang diobati untuk </a:t>
            </a:r>
            <a:r>
              <a:rPr lang="en-US" sz="1600" dirty="0" err="1" smtClean="0"/>
              <a:t>oncho</a:t>
            </a:r>
            <a:r>
              <a:rPr lang="en-US" sz="1600" dirty="0" smtClean="0"/>
              <a:t>: </a:t>
            </a:r>
            <a:r>
              <a:rPr lang="en-US" sz="1600" b="1" dirty="0" smtClean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11420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5576" y="914400"/>
            <a:ext cx="8424936" cy="2658616"/>
          </a:xfrm>
        </p:spPr>
        <p:txBody>
          <a:bodyPr numCol="2">
            <a:noAutofit/>
          </a:bodyPr>
          <a:lstStyle/>
          <a:p>
            <a:pPr marL="0" indent="0">
              <a:spcAft>
                <a:spcPts val="1400"/>
              </a:spcAft>
              <a:buNone/>
            </a:pPr>
            <a:r>
              <a:rPr lang="en-US" sz="1600" dirty="0" smtClean="0"/>
              <a:t># </a:t>
            </a:r>
            <a:r>
              <a:rPr lang="en-US" sz="1600" dirty="0" err="1" smtClean="0"/>
              <a:t>Kejadian</a:t>
            </a:r>
            <a:r>
              <a:rPr lang="en-US" sz="1600" dirty="0" smtClean="0"/>
              <a:t> </a:t>
            </a:r>
            <a:r>
              <a:rPr lang="en-US" sz="1600" dirty="0" err="1" smtClean="0"/>
              <a:t>Ikutan</a:t>
            </a:r>
            <a:r>
              <a:rPr lang="en-US" sz="1600" dirty="0" smtClean="0"/>
              <a:t> </a:t>
            </a:r>
            <a:r>
              <a:rPr lang="en-US" sz="1600" dirty="0" err="1" smtClean="0"/>
              <a:t>serius</a:t>
            </a:r>
            <a:r>
              <a:rPr lang="en-US" sz="1600" dirty="0" smtClean="0"/>
              <a:t> yang </a:t>
            </a:r>
            <a:br>
              <a:rPr lang="en-US" sz="1600" dirty="0" smtClean="0"/>
            </a:br>
            <a:r>
              <a:rPr lang="en-US" sz="1600" dirty="0" err="1" smtClean="0"/>
              <a:t>dilaporkan</a:t>
            </a:r>
            <a:r>
              <a:rPr lang="en-US" sz="1600" dirty="0" smtClean="0"/>
              <a:t>: </a:t>
            </a:r>
            <a:r>
              <a:rPr lang="en-US" sz="1600" b="1" dirty="0" smtClean="0"/>
              <a:t>2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smtClean="0"/>
              <a:t>Interval </a:t>
            </a:r>
            <a:r>
              <a:rPr lang="en-US" sz="1600" dirty="0" err="1" smtClean="0"/>
              <a:t>kepercayaan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cakupan</a:t>
            </a:r>
            <a:r>
              <a:rPr lang="en-US" sz="1600" dirty="0" smtClean="0"/>
              <a:t> </a:t>
            </a:r>
            <a:r>
              <a:rPr lang="en-US" sz="1600" dirty="0" err="1" smtClean="0"/>
              <a:t>survei</a:t>
            </a:r>
            <a:r>
              <a:rPr lang="en-US" sz="1600" dirty="0" smtClean="0"/>
              <a:t>: </a:t>
            </a:r>
            <a:r>
              <a:rPr lang="en-US" sz="1600" b="1" dirty="0" smtClean="0"/>
              <a:t>95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err="1" smtClean="0"/>
              <a:t>Stok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MDA?: </a:t>
            </a:r>
            <a:r>
              <a:rPr lang="en-US" sz="1600" b="1" dirty="0" smtClean="0"/>
              <a:t>Y</a:t>
            </a:r>
            <a:r>
              <a:rPr lang="id-ID" sz="1600" b="1" dirty="0" smtClean="0"/>
              <a:t>a</a:t>
            </a:r>
            <a:endParaRPr lang="en-US" sz="1600" b="1" dirty="0" smtClean="0"/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smtClean="0"/>
              <a:t>Lama </a:t>
            </a:r>
            <a:r>
              <a:rPr lang="en-US" sz="1600" dirty="0" err="1" smtClean="0"/>
              <a:t>stok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: </a:t>
            </a:r>
            <a:r>
              <a:rPr lang="en-US" sz="1600" b="1" dirty="0"/>
              <a:t>1-2 </a:t>
            </a:r>
            <a:r>
              <a:rPr lang="id-ID" sz="1600" b="1" dirty="0" smtClean="0"/>
              <a:t>hari</a:t>
            </a:r>
            <a:endParaRPr lang="en-US" sz="1600" b="1" dirty="0" smtClean="0"/>
          </a:p>
          <a:p>
            <a:pPr marL="0" indent="0">
              <a:spcAft>
                <a:spcPts val="1400"/>
              </a:spcAft>
              <a:buNone/>
            </a:pPr>
            <a:r>
              <a:rPr lang="id-ID" sz="1600" dirty="0" smtClean="0"/>
              <a:t>Jumlah pekerja kesehatan </a:t>
            </a:r>
            <a:br>
              <a:rPr lang="id-ID" sz="1600" dirty="0" smtClean="0"/>
            </a:br>
            <a:r>
              <a:rPr lang="id-ID" sz="1600" dirty="0" smtClean="0"/>
              <a:t>masyarakat</a:t>
            </a:r>
            <a:r>
              <a:rPr lang="en-US" sz="1600" dirty="0" smtClean="0"/>
              <a:t>: </a:t>
            </a:r>
            <a:r>
              <a:rPr lang="en-US" sz="1600" b="1" dirty="0" smtClean="0"/>
              <a:t>15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err="1" smtClean="0"/>
              <a:t>Cakupan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disurvei</a:t>
            </a:r>
            <a:r>
              <a:rPr lang="en-US" sz="1600" dirty="0" smtClean="0"/>
              <a:t>: </a:t>
            </a:r>
            <a:r>
              <a:rPr lang="en-US" sz="1600" b="1" dirty="0" smtClean="0"/>
              <a:t>Y</a:t>
            </a:r>
            <a:r>
              <a:rPr lang="id-ID" sz="1600" b="1" dirty="0" smtClean="0"/>
              <a:t>a</a:t>
            </a:r>
            <a:endParaRPr lang="en-US" sz="1600" b="1" dirty="0" smtClean="0"/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smtClean="0"/>
              <a:t>Interval </a:t>
            </a:r>
            <a:r>
              <a:rPr lang="en-US" sz="1600" dirty="0" err="1" smtClean="0"/>
              <a:t>kepercayaan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rendah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cakupan</a:t>
            </a:r>
            <a:r>
              <a:rPr lang="en-US" sz="1600" dirty="0" smtClean="0"/>
              <a:t> </a:t>
            </a:r>
            <a:r>
              <a:rPr lang="en-US" sz="1600" dirty="0" err="1" smtClean="0"/>
              <a:t>survei</a:t>
            </a:r>
            <a:r>
              <a:rPr lang="en-US" sz="1600" dirty="0" smtClean="0"/>
              <a:t>: </a:t>
            </a:r>
            <a:r>
              <a:rPr lang="en-US" sz="1600" b="1" dirty="0" smtClean="0"/>
              <a:t>93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1600" dirty="0" err="1" smtClean="0"/>
              <a:t>Obat</a:t>
            </a:r>
            <a:r>
              <a:rPr lang="en-US" sz="1600" dirty="0" smtClean="0"/>
              <a:t> </a:t>
            </a:r>
            <a:r>
              <a:rPr lang="en-US" sz="1600" dirty="0" err="1" smtClean="0"/>
              <a:t>stok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 : </a:t>
            </a:r>
            <a:r>
              <a:rPr lang="en-US" sz="1600" b="1" dirty="0" smtClean="0"/>
              <a:t>IVM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id-ID" sz="1600" dirty="0" smtClean="0"/>
              <a:t>Mit</a:t>
            </a:r>
            <a:r>
              <a:rPr lang="en-US" sz="1600" dirty="0" smtClean="0"/>
              <a:t>r</a:t>
            </a:r>
            <a:r>
              <a:rPr lang="id-ID" sz="1600" dirty="0" smtClean="0"/>
              <a:t>a</a:t>
            </a:r>
            <a:r>
              <a:rPr lang="en-US" sz="1600" dirty="0" smtClean="0"/>
              <a:t>: </a:t>
            </a:r>
            <a:r>
              <a:rPr lang="en-US" sz="1600" b="1" dirty="0" smtClean="0"/>
              <a:t>WHO (</a:t>
            </a:r>
            <a:r>
              <a:rPr lang="id-ID" sz="1600" b="1" dirty="0" smtClean="0"/>
              <a:t>tambah</a:t>
            </a:r>
            <a:r>
              <a:rPr lang="en-US" sz="1600" b="1" dirty="0" smtClean="0"/>
              <a:t>)</a:t>
            </a:r>
          </a:p>
          <a:p>
            <a:pPr marL="0" indent="0">
              <a:spcAft>
                <a:spcPts val="800"/>
              </a:spcAft>
              <a:buNone/>
            </a:pP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60032" y="4725144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id-ID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Ketika selesai</a:t>
            </a:r>
            <a:r>
              <a:rPr lang="en-US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id-ID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klik</a:t>
            </a:r>
            <a:r>
              <a:rPr lang="en-US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id-ID" sz="15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impan</a:t>
            </a:r>
            <a:endParaRPr lang="en-US" sz="1500" b="1" dirty="0" smtClean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r>
              <a:rPr lang="id-ID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Temukan formulir intervensi yang baru Anda masukkan dalam kotak daftar intervensi untuk</a:t>
            </a:r>
            <a:r>
              <a:rPr lang="en-US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Kora, Lusson, </a:t>
            </a:r>
            <a:r>
              <a:rPr lang="id-ID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5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Talums</a:t>
            </a:r>
            <a:endParaRPr lang="en-US" sz="1500" b="1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Single Corner Rectangle 13"/>
          <p:cNvSpPr/>
          <p:nvPr/>
        </p:nvSpPr>
        <p:spPr>
          <a:xfrm>
            <a:off x="0" y="4293096"/>
            <a:ext cx="6660232" cy="2293972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4400669" cy="307777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entri data</a:t>
            </a:r>
            <a:r>
              <a:rPr lang="en-US" dirty="0" smtClean="0">
                <a:solidFill>
                  <a:srgbClr val="DCE6F2"/>
                </a:solidFill>
              </a:rPr>
              <a:t>: form</a:t>
            </a:r>
            <a:r>
              <a:rPr lang="id-ID" dirty="0" smtClean="0">
                <a:solidFill>
                  <a:srgbClr val="DCE6F2"/>
                </a:solidFill>
              </a:rPr>
              <a:t>ulir per formulir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543800" cy="2895600"/>
          </a:xfrm>
        </p:spPr>
        <p:txBody>
          <a:bodyPr>
            <a:noAutofit/>
          </a:bodyPr>
          <a:lstStyle/>
          <a:p>
            <a:pPr marL="0">
              <a:spcAft>
                <a:spcPts val="1200"/>
              </a:spcAft>
              <a:buNone/>
            </a:pPr>
            <a:r>
              <a:rPr lang="id-ID" dirty="0" smtClean="0"/>
              <a:t>Indikator Proses dapat mencakup banyak jenis data yang ingin Anda lacak</a:t>
            </a:r>
            <a:r>
              <a:rPr lang="en-US" dirty="0" smtClean="0"/>
              <a:t>. </a:t>
            </a:r>
          </a:p>
          <a:p>
            <a:pPr marL="525780">
              <a:buSzPct val="100000"/>
              <a:buFont typeface="Wingdings" charset="2"/>
              <a:buChar char="§"/>
            </a:pPr>
            <a:r>
              <a:rPr lang="id-ID" sz="2200" dirty="0" smtClean="0">
                <a:latin typeface="Segoe UI Semibold" pitchFamily="34" charset="0"/>
              </a:rPr>
              <a:t>Saat ini mencakup formulir SAE, pelatihan dan manajemen rantai pasokan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2979440" cy="516255"/>
          </a:xfrm>
        </p:spPr>
        <p:txBody>
          <a:bodyPr/>
          <a:lstStyle/>
          <a:p>
            <a:pPr algn="l"/>
            <a:r>
              <a:rPr lang="id-ID" dirty="0" smtClean="0"/>
              <a:t>Indikator Proses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572008"/>
            <a:ext cx="587159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</a:t>
            </a:r>
            <a:r>
              <a:rPr lang="en-US" b="1" dirty="0" err="1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Cepat</a:t>
            </a:r>
            <a:r>
              <a:rPr lang="en-US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Anda dapat membuat </a:t>
            </a:r>
            <a:r>
              <a:rPr lang="en-US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mulir sesuai permintaan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baru (dengan semua indikator sesuai permintaan) untuk modul Survei, Intervensi, Indikator Proses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Dari daftar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drop down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modul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pilih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tambah jenis baru</a:t>
            </a:r>
            <a:r>
              <a:rPr lang="en-US" sz="1600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600" dirty="0">
              <a:solidFill>
                <a:srgbClr val="17375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tambah formulir Indikator Proses sesuai permintaan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id-ID" sz="1900" b="1" dirty="0" smtClean="0"/>
              <a:t>Timur</a:t>
            </a:r>
            <a:r>
              <a:rPr lang="en-US" sz="1900" dirty="0" smtClean="0"/>
              <a:t> </a:t>
            </a:r>
            <a:r>
              <a:rPr lang="id-ID" sz="1900" dirty="0" smtClean="0"/>
              <a:t>dari</a:t>
            </a:r>
            <a:r>
              <a:rPr lang="en-US" sz="1900" dirty="0" smtClean="0"/>
              <a:t> Diagram</a:t>
            </a:r>
            <a:r>
              <a:rPr lang="id-ID" sz="1900" dirty="0" smtClean="0"/>
              <a:t> Pohon Lokasi</a:t>
            </a:r>
            <a:r>
              <a:rPr lang="en-US" sz="1900" dirty="0" smtClean="0"/>
              <a:t>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id-ID" sz="1900" b="1" dirty="0" smtClean="0"/>
              <a:t>tambah jenis baru</a:t>
            </a:r>
            <a:r>
              <a:rPr lang="en-US" sz="1900" b="1" dirty="0" smtClean="0"/>
              <a:t> </a:t>
            </a:r>
            <a:r>
              <a:rPr lang="id-ID" sz="1900" dirty="0" smtClean="0"/>
              <a:t>dari daftar drop down Indikator Proses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1900" dirty="0" smtClean="0"/>
              <a:t>Nam</a:t>
            </a:r>
            <a:r>
              <a:rPr lang="id-ID" sz="1900" dirty="0" smtClean="0"/>
              <a:t>a</a:t>
            </a:r>
            <a:r>
              <a:rPr lang="en-US" sz="1900" b="1" dirty="0" smtClean="0"/>
              <a:t>: </a:t>
            </a:r>
            <a:r>
              <a:rPr lang="id-ID" sz="1900" b="1" dirty="0" smtClean="0"/>
              <a:t>Strategi Alternatif</a:t>
            </a:r>
            <a:r>
              <a:rPr lang="en-US" sz="1900" b="1" dirty="0" smtClean="0"/>
              <a:t>: </a:t>
            </a:r>
            <a:r>
              <a:rPr lang="id-ID" sz="1900" b="1" dirty="0" smtClean="0"/>
              <a:t>Air, Sanitasi dan Kebersihan</a:t>
            </a:r>
            <a:endParaRPr lang="en-US" sz="1900" b="1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Klik</a:t>
            </a:r>
            <a:r>
              <a:rPr lang="en-US" sz="1900" dirty="0" smtClean="0"/>
              <a:t> </a:t>
            </a:r>
            <a:r>
              <a:rPr lang="id-ID" sz="1900" b="1" dirty="0" smtClean="0"/>
              <a:t>tambah/hapus indikator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tambah </a:t>
            </a:r>
            <a:r>
              <a:rPr lang="en-US" sz="1900" dirty="0" smtClean="0"/>
              <a:t>2-5 </a:t>
            </a:r>
            <a:r>
              <a:rPr lang="id-ID" sz="1900" dirty="0" smtClean="0"/>
              <a:t>indikator sesuai permintaan Anda ke formulir Air, Sanitasi dan Kebersihan Anda. Cobalah berbagai jenis data</a:t>
            </a:r>
            <a:r>
              <a:rPr lang="en-US" sz="1900" dirty="0" smtClean="0"/>
              <a:t>. </a:t>
            </a:r>
            <a:endParaRPr lang="en-US" sz="19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Klik</a:t>
            </a:r>
            <a:r>
              <a:rPr lang="en-US" sz="1900" dirty="0" smtClean="0"/>
              <a:t> </a:t>
            </a:r>
            <a:r>
              <a:rPr lang="en-US" sz="1900" b="1" dirty="0" smtClean="0"/>
              <a:t>S</a:t>
            </a:r>
            <a:r>
              <a:rPr lang="id-ID" sz="1900" b="1" dirty="0" smtClean="0"/>
              <a:t>impan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id-ID" sz="1900" dirty="0" smtClean="0"/>
              <a:t>Isi data pada formulir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1900" b="1" dirty="0" smtClean="0"/>
              <a:t>S</a:t>
            </a:r>
            <a:r>
              <a:rPr lang="id-ID" sz="1900" b="1" dirty="0" smtClean="0"/>
              <a:t>impan</a:t>
            </a:r>
            <a:r>
              <a:rPr lang="en-US" sz="1900" dirty="0" smtClean="0"/>
              <a:t> data</a:t>
            </a:r>
            <a:r>
              <a:rPr lang="id-ID" sz="1900" dirty="0" smtClean="0"/>
              <a:t> pada formulir baru Anda</a:t>
            </a:r>
            <a:r>
              <a:rPr lang="en-US" sz="1900" dirty="0" smtClean="0"/>
              <a:t>.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105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</a:rPr>
              <a:t>Ketika selesai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</a:rPr>
              <a:t>, </a:t>
            </a:r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</a:rPr>
              <a:t>kli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</a:rPr>
              <a:t>k </a:t>
            </a:r>
            <a:r>
              <a:rPr lang="en-US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id-ID" b="1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impan</a:t>
            </a:r>
            <a:r>
              <a:rPr lang="en-US" dirty="0" smtClean="0">
                <a:solidFill>
                  <a:srgbClr val="17375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0" lvl="1"/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</a:rPr>
              <a:t>Temukan Indikator Proses yang baru Anda masukkan dalam kotak daftar survei Timur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</a:rPr>
              <a:t>.</a:t>
            </a:r>
            <a:endParaRPr lang="en-US" b="1" dirty="0">
              <a:solidFill>
                <a:srgbClr val="17375D"/>
              </a:solidFill>
              <a:latin typeface="Segoe UI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Entri data</a:t>
            </a:r>
            <a:r>
              <a:rPr lang="en-US" dirty="0" smtClean="0"/>
              <a:t>: </a:t>
            </a:r>
            <a:r>
              <a:rPr lang="id-ID" dirty="0" smtClean="0"/>
              <a:t>Impor massal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6553200" cy="1447800"/>
          </a:xfrm>
        </p:spPr>
        <p:txBody>
          <a:bodyPr/>
          <a:lstStyle/>
          <a:p>
            <a:r>
              <a:rPr lang="id-ID" dirty="0" smtClean="0"/>
              <a:t>Cara kedua untuk memasukkan informasi ke dalam data dasar adalah melalui impor massal.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id-ID" sz="2200" dirty="0" smtClean="0"/>
              <a:t>Data Dasar NTD Terpadu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id-ID" sz="2200" dirty="0" smtClean="0"/>
              <a:t>mengelola jenis</a:t>
            </a:r>
            <a:r>
              <a:rPr lang="en-US" sz="2200" dirty="0" smtClean="0"/>
              <a:t>-</a:t>
            </a:r>
            <a:r>
              <a:rPr lang="en-US" sz="2200" dirty="0" err="1" smtClean="0"/>
              <a:t>jenis</a:t>
            </a:r>
            <a:r>
              <a:rPr lang="id-ID" sz="2200" dirty="0" smtClean="0"/>
              <a:t> data berikut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id-ID" sz="2200" dirty="0" smtClean="0"/>
              <a:t>untuk NTD</a:t>
            </a:r>
            <a:r>
              <a:rPr lang="en-US" sz="2200" dirty="0" smtClean="0"/>
              <a:t>:</a:t>
            </a: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err="1" smtClean="0">
                <a:latin typeface="Segoe UI Semibold" pitchFamily="34" charset="0"/>
                <a:ea typeface="MS PGothic" charset="0"/>
              </a:rPr>
              <a:t>Demogra</a:t>
            </a: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fi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Distribusi Penyakit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err="1" smtClean="0">
                <a:latin typeface="Segoe UI Semibold" pitchFamily="34" charset="0"/>
                <a:ea typeface="MS PGothic" charset="0"/>
              </a:rPr>
              <a:t>Surve</a:t>
            </a: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i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en-US" sz="2200" b="1" dirty="0" err="1" smtClean="0">
                <a:latin typeface="Segoe UI Semibold" pitchFamily="34" charset="0"/>
                <a:ea typeface="MS PGothic" charset="0"/>
              </a:rPr>
              <a:t>Interven</a:t>
            </a: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si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Indikator Proses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 marL="800100" lvl="2" indent="-342900">
              <a:spcAft>
                <a:spcPts val="900"/>
              </a:spcAft>
              <a:buSzPct val="100000"/>
              <a:buFont typeface="Wingdings" charset="2"/>
              <a:buChar char="§"/>
              <a:defRPr/>
            </a:pP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Kejadian Ikutan</a:t>
            </a:r>
            <a:r>
              <a:rPr lang="en-US" sz="2200" b="1" dirty="0" smtClean="0">
                <a:latin typeface="Segoe UI Semibold" pitchFamily="34" charset="0"/>
                <a:ea typeface="MS PGothic" charset="0"/>
              </a:rPr>
              <a:t> </a:t>
            </a:r>
            <a:r>
              <a:rPr lang="id-ID" sz="2200" b="1" dirty="0" smtClean="0">
                <a:latin typeface="Segoe UI Semibold" pitchFamily="34" charset="0"/>
                <a:ea typeface="MS PGothic" charset="0"/>
              </a:rPr>
              <a:t>Serius</a:t>
            </a:r>
            <a:endParaRPr lang="en-US" sz="2200" b="1" dirty="0" smtClean="0">
              <a:latin typeface="Segoe UI Semibold" pitchFamily="34" charset="0"/>
              <a:ea typeface="MS PGothic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69" y="206613"/>
            <a:ext cx="3435117" cy="580787"/>
          </a:xfrm>
        </p:spPr>
        <p:txBody>
          <a:bodyPr/>
          <a:lstStyle/>
          <a:p>
            <a:r>
              <a:rPr lang="id-ID" dirty="0" smtClean="0"/>
              <a:t>Manajemen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53180"/>
            <a:ext cx="8229600" cy="5572164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dirty="0" err="1" smtClean="0"/>
              <a:t>Selain</a:t>
            </a:r>
            <a:r>
              <a:rPr lang="en-US" sz="2200" dirty="0" smtClean="0"/>
              <a:t> </a:t>
            </a:r>
            <a:r>
              <a:rPr lang="id-ID" sz="2200" dirty="0" smtClean="0"/>
              <a:t>memasukkan informasi ke dalam data dasar formulir per formulir, Anda juga dapat mengimpor </a:t>
            </a:r>
            <a:r>
              <a:rPr lang="en-US" sz="2200" dirty="0" smtClean="0"/>
              <a:t>data </a:t>
            </a:r>
            <a:r>
              <a:rPr lang="en-US" sz="2200" dirty="0" err="1" smtClean="0"/>
              <a:t>anda</a:t>
            </a:r>
            <a:r>
              <a:rPr lang="en-US" sz="2200" dirty="0" smtClean="0"/>
              <a:t> </a:t>
            </a:r>
            <a:r>
              <a:rPr lang="id-ID" sz="2200" dirty="0" smtClean="0"/>
              <a:t>secara massal</a:t>
            </a:r>
            <a:r>
              <a:rPr lang="en-US" sz="2200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Ada tiga langkah untuk impor massal</a:t>
            </a:r>
            <a:r>
              <a:rPr lang="en-US" sz="2200" dirty="0" smtClean="0"/>
              <a:t>:</a:t>
            </a: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Buat berkas impor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Isi berkas impor</a:t>
            </a:r>
            <a:endParaRPr lang="en-US" sz="2200" dirty="0" smtClean="0">
              <a:latin typeface="Segoe UI Semibold" pitchFamily="34" charset="0"/>
            </a:endParaRPr>
          </a:p>
          <a:p>
            <a:pPr marL="640080" lvl="1" indent="-457200">
              <a:spcAft>
                <a:spcPts val="2400"/>
              </a:spcAft>
              <a:buFont typeface="+mj-lt"/>
              <a:buAutoNum type="arabicPeriod"/>
            </a:pPr>
            <a:r>
              <a:rPr lang="id-ID" sz="2200" dirty="0" smtClean="0">
                <a:latin typeface="Segoe UI Semibold" pitchFamily="34" charset="0"/>
              </a:rPr>
              <a:t>Unggah berkas impor</a:t>
            </a:r>
          </a:p>
          <a:p>
            <a:pPr marL="0" lvl="1" indent="0">
              <a:spcAft>
                <a:spcPts val="2400"/>
              </a:spcAft>
              <a:buNone/>
            </a:pPr>
            <a:r>
              <a:rPr lang="id-ID" sz="2200" b="1" dirty="0" smtClean="0"/>
              <a:t>Impor massal </a:t>
            </a:r>
            <a:r>
              <a:rPr lang="en-US" sz="2200" b="1" dirty="0" err="1" smtClean="0"/>
              <a:t>dimaksudkan</a:t>
            </a:r>
            <a:r>
              <a:rPr lang="en-US" sz="2200" b="1" dirty="0" smtClean="0"/>
              <a:t> </a:t>
            </a:r>
            <a:r>
              <a:rPr lang="id-ID" sz="2200" b="1" dirty="0" smtClean="0"/>
              <a:t>untuk menghemat </a:t>
            </a:r>
            <a:br>
              <a:rPr lang="id-ID" sz="2200" b="1" dirty="0" smtClean="0"/>
            </a:br>
            <a:r>
              <a:rPr lang="id-ID" sz="2200" b="1" dirty="0" smtClean="0"/>
              <a:t>waktu dan </a:t>
            </a:r>
            <a:r>
              <a:rPr lang="en-US" sz="2200" b="1" dirty="0" err="1" smtClean="0"/>
              <a:t>kerja</a:t>
            </a:r>
            <a:r>
              <a:rPr lang="en-US" sz="2200" b="1" dirty="0" smtClean="0"/>
              <a:t> </a:t>
            </a:r>
            <a:r>
              <a:rPr lang="id-ID" sz="2200" b="1" dirty="0" smtClean="0"/>
              <a:t>Anda</a:t>
            </a:r>
            <a:r>
              <a:rPr lang="en-US" sz="2200" b="1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4807480" cy="580787"/>
          </a:xfrm>
        </p:spPr>
        <p:txBody>
          <a:bodyPr/>
          <a:lstStyle/>
          <a:p>
            <a:r>
              <a:rPr lang="id-ID" dirty="0" smtClean="0"/>
              <a:t>Entri data</a:t>
            </a:r>
            <a:r>
              <a:rPr lang="en-US" dirty="0" smtClean="0"/>
              <a:t>: </a:t>
            </a:r>
            <a:r>
              <a:rPr lang="id-ID" dirty="0" smtClean="0"/>
              <a:t>Impor massal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162894"/>
            <a:ext cx="9144000" cy="1422056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2323" y="5385517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Hanya data yang dimasukkan untuk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satu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unit </a:t>
            </a:r>
            <a:r>
              <a:rPr lang="en-US" sz="1600" b="1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daerah</a:t>
            </a:r>
            <a:r>
              <a:rPr lang="en-US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b="1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administratif yang dapat diimpor. Jika survei Anda terjadi di lebih dari satu unit administratif pada satu waktu, misalnya Survei Pemetaan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STH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dalam sebuah Zona Ekologi,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data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harus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tetap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dimasukkan formulir per formulir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3803" r="60943" b="60102"/>
          <a:stretch/>
        </p:blipFill>
        <p:spPr>
          <a:xfrm>
            <a:off x="5292080" y="3789040"/>
            <a:ext cx="3129280" cy="226568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id-ID" dirty="0" smtClean="0">
                <a:solidFill>
                  <a:srgbClr val="DCE6F2"/>
                </a:solidFill>
              </a:rPr>
              <a:t>entri data: impor massal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52736"/>
            <a:ext cx="78486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Langkah pertama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id-ID" dirty="0" smtClean="0"/>
              <a:t>impor massal adalah membuat berkas impor</a:t>
            </a:r>
            <a:r>
              <a:rPr lang="en-US" dirty="0" smtClean="0"/>
              <a:t>: 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Impor</a:t>
            </a:r>
            <a:r>
              <a:rPr lang="id-ID" sz="2000" b="1" dirty="0" smtClean="0"/>
              <a:t> </a:t>
            </a:r>
            <a:r>
              <a:rPr lang="id-ID" sz="2000" dirty="0" smtClean="0"/>
              <a:t>dari Menu Utama</a:t>
            </a:r>
            <a:endParaRPr lang="en-US" sz="2000" dirty="0" smtClean="0"/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 kegiatan</a:t>
            </a:r>
            <a:endParaRPr lang="en-US" sz="2000" dirty="0" smtClean="0"/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 jenis formulir untuk diimpor dari daftar </a:t>
            </a:r>
            <a:r>
              <a:rPr lang="en-US" sz="2000" dirty="0" smtClean="0"/>
              <a:t>drop </a:t>
            </a:r>
            <a:r>
              <a:rPr lang="en-US" sz="2000" dirty="0" err="1" smtClean="0"/>
              <a:t>dow</a:t>
            </a:r>
            <a:r>
              <a:rPr lang="id-ID" sz="2000" dirty="0" smtClean="0"/>
              <a:t>n</a:t>
            </a:r>
            <a:endParaRPr lang="en-US" sz="2000" dirty="0" smtClean="0"/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 pada </a:t>
            </a:r>
            <a:r>
              <a:rPr lang="id-ID" sz="2000" b="1" dirty="0" smtClean="0"/>
              <a:t>Buat Berkas Impor</a:t>
            </a:r>
            <a:endParaRPr lang="en-US" sz="2000" dirty="0" smtClean="0"/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Pilih unit administratif </a:t>
            </a:r>
            <a:br>
              <a:rPr lang="id-ID" sz="2000" dirty="0" smtClean="0"/>
            </a:br>
            <a:r>
              <a:rPr lang="id-ID" sz="2000" dirty="0" smtClean="0"/>
              <a:t>untuk disertakan</a:t>
            </a:r>
            <a:endParaRPr lang="en-US" sz="2000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4093849" cy="516255"/>
          </a:xfrm>
        </p:spPr>
        <p:txBody>
          <a:bodyPr/>
          <a:lstStyle/>
          <a:p>
            <a:pPr algn="l"/>
            <a:r>
              <a:rPr lang="id-ID" dirty="0" smtClean="0"/>
              <a:t>Membuat berkas impor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65184" y="5076160"/>
            <a:ext cx="3276600" cy="533400"/>
            <a:chOff x="4800600" y="4953000"/>
            <a:chExt cx="3276600" cy="533400"/>
          </a:xfrm>
        </p:grpSpPr>
        <p:sp>
          <p:nvSpPr>
            <p:cNvPr id="13" name="Rounded Rectangle 12"/>
            <p:cNvSpPr/>
            <p:nvPr/>
          </p:nvSpPr>
          <p:spPr>
            <a:xfrm rot="10800000">
              <a:off x="5181600" y="4953000"/>
              <a:ext cx="2895600" cy="5334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800600" y="5050536"/>
              <a:ext cx="381000" cy="31699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5184" y="5662136"/>
            <a:ext cx="1752600" cy="316992"/>
            <a:chOff x="4800600" y="5099304"/>
            <a:chExt cx="1752600" cy="316992"/>
          </a:xfrm>
        </p:grpSpPr>
        <p:sp>
          <p:nvSpPr>
            <p:cNvPr id="18" name="Rounded Rectangle 17"/>
            <p:cNvSpPr/>
            <p:nvPr/>
          </p:nvSpPr>
          <p:spPr>
            <a:xfrm rot="10800000">
              <a:off x="5181600" y="5105400"/>
              <a:ext cx="13716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800600" y="5099304"/>
              <a:ext cx="381000" cy="31699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9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Buat formulir impor 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id-ID" dirty="0" smtClean="0"/>
              <a:t> Intervensi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0" y="1196752"/>
            <a:ext cx="76962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Aft>
                <a:spcPts val="900"/>
              </a:spcAft>
              <a:buSzPct val="100000"/>
              <a:buAutoNum type="arabicPeriod"/>
            </a:pPr>
            <a:r>
              <a:rPr lang="id-ID" sz="1900" dirty="0" smtClean="0"/>
              <a:t>Pilih formulir</a:t>
            </a:r>
            <a:r>
              <a:rPr lang="en-US" sz="1900" dirty="0" smtClean="0"/>
              <a:t> </a:t>
            </a:r>
            <a:r>
              <a:rPr lang="en-US" sz="1900" b="1" dirty="0" err="1" smtClean="0"/>
              <a:t>Interven</a:t>
            </a:r>
            <a:r>
              <a:rPr lang="id-ID" sz="1900" b="1" dirty="0" smtClean="0"/>
              <a:t>si</a:t>
            </a:r>
            <a:r>
              <a:rPr lang="en-US" sz="1900" b="1" dirty="0" smtClean="0"/>
              <a:t> </a:t>
            </a:r>
            <a:r>
              <a:rPr lang="id-ID" sz="1900" dirty="0" smtClean="0"/>
              <a:t>dari opsi menu </a:t>
            </a:r>
            <a:r>
              <a:rPr lang="en-US" sz="1900" b="1" dirty="0" err="1" smtClean="0"/>
              <a:t>Impor</a:t>
            </a:r>
            <a:endParaRPr lang="en-US" sz="1900" dirty="0" smtClean="0"/>
          </a:p>
          <a:p>
            <a:pPr>
              <a:spcAft>
                <a:spcPts val="900"/>
              </a:spcAft>
              <a:buSzPct val="100000"/>
            </a:pPr>
            <a:r>
              <a:rPr lang="id-ID" sz="1900" dirty="0" smtClean="0"/>
              <a:t>Jenis</a:t>
            </a:r>
            <a:r>
              <a:rPr lang="en-US" sz="1900" dirty="0" smtClean="0"/>
              <a:t>: </a:t>
            </a:r>
            <a:r>
              <a:rPr lang="en-US" sz="1900" b="1" dirty="0" err="1" smtClean="0"/>
              <a:t>Mana</a:t>
            </a:r>
            <a:r>
              <a:rPr lang="id-ID" sz="1900" b="1" dirty="0" smtClean="0"/>
              <a:t>jemen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Morbidit</a:t>
            </a:r>
            <a:r>
              <a:rPr lang="id-ID" sz="1900" b="1" dirty="0" smtClean="0"/>
              <a:t>as </a:t>
            </a:r>
            <a:r>
              <a:rPr lang="en-US" sz="1900" b="1" dirty="0" smtClean="0"/>
              <a:t>LF</a:t>
            </a:r>
          </a:p>
          <a:p>
            <a:pPr marL="457200" indent="-457200">
              <a:spcAft>
                <a:spcPts val="900"/>
              </a:spcAft>
              <a:buSzPct val="100000"/>
              <a:buAutoNum type="arabicPeriod"/>
            </a:pPr>
            <a:r>
              <a:rPr lang="id-ID" sz="1900" dirty="0" smtClean="0"/>
              <a:t>Klik</a:t>
            </a:r>
            <a:r>
              <a:rPr lang="en-US" sz="1900" dirty="0" smtClean="0"/>
              <a:t> </a:t>
            </a:r>
            <a:r>
              <a:rPr lang="id-ID" sz="1900" b="1" dirty="0" smtClean="0"/>
              <a:t>Buat Berkas Impor</a:t>
            </a:r>
            <a:endParaRPr lang="en-US" sz="1900" b="1" dirty="0" smtClean="0"/>
          </a:p>
          <a:p>
            <a:pPr marL="457200" indent="-457200">
              <a:spcAft>
                <a:spcPts val="600"/>
              </a:spcAft>
              <a:buSzPct val="100000"/>
              <a:buAutoNum type="arabicPeriod"/>
            </a:pPr>
            <a:r>
              <a:rPr lang="id-ID" sz="1900" dirty="0" smtClean="0"/>
              <a:t>Tingkat </a:t>
            </a:r>
            <a:r>
              <a:rPr lang="en-US" sz="1900" dirty="0" err="1" smtClean="0"/>
              <a:t>implementa</a:t>
            </a:r>
            <a:r>
              <a:rPr lang="id-ID" sz="1900" dirty="0" smtClean="0"/>
              <a:t>si</a:t>
            </a:r>
            <a:r>
              <a:rPr lang="en-US" sz="1900" dirty="0" smtClean="0"/>
              <a:t>: </a:t>
            </a:r>
            <a:r>
              <a:rPr lang="en-US" sz="1900" b="1" dirty="0" err="1" smtClean="0"/>
              <a:t>Kabupaten</a:t>
            </a:r>
            <a:endParaRPr lang="en-US" sz="1900" b="1" dirty="0" smtClean="0"/>
          </a:p>
          <a:p>
            <a:pPr marL="457200" indent="-457200">
              <a:buSzPct val="100000"/>
              <a:buAutoNum type="arabicPeriod"/>
            </a:pPr>
            <a:r>
              <a:rPr lang="id-ID" sz="1900" dirty="0" smtClean="0"/>
              <a:t>Pilih </a:t>
            </a:r>
            <a:r>
              <a:rPr lang="en-US" sz="1900" dirty="0" err="1" smtClean="0"/>
              <a:t>Kabupaten</a:t>
            </a:r>
            <a:r>
              <a:rPr lang="id-ID" sz="1900" dirty="0" smtClean="0"/>
              <a:t> berikut</a:t>
            </a:r>
            <a:r>
              <a:rPr lang="en-US" sz="1900" dirty="0" smtClean="0"/>
              <a:t> (</a:t>
            </a:r>
            <a:r>
              <a:rPr lang="id-ID" sz="1900" dirty="0" smtClean="0"/>
              <a:t>dari Wilayah </a:t>
            </a:r>
            <a:r>
              <a:rPr lang="en-US" sz="1900" b="1" dirty="0" smtClean="0"/>
              <a:t>S</a:t>
            </a:r>
            <a:r>
              <a:rPr lang="id-ID" sz="1900" b="1" dirty="0" smtClean="0"/>
              <a:t>elatan</a:t>
            </a:r>
            <a:r>
              <a:rPr lang="en-US" sz="1900" dirty="0" smtClean="0"/>
              <a:t>):</a:t>
            </a:r>
          </a:p>
          <a:p>
            <a:pPr marL="742950" lvl="2" indent="-285750"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b="1" dirty="0" smtClean="0"/>
              <a:t>Astori</a:t>
            </a:r>
            <a:endParaRPr lang="en-US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en-US" b="1" dirty="0" smtClean="0"/>
              <a:t>Brodsi</a:t>
            </a:r>
            <a:endParaRPr lang="en-US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en-US" b="1" dirty="0" smtClean="0"/>
              <a:t>Conichi</a:t>
            </a:r>
            <a:r>
              <a:rPr lang="en-US" b="1" dirty="0"/>
              <a:t> </a:t>
            </a:r>
            <a:endParaRPr lang="en-US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en-US" b="1" dirty="0" smtClean="0"/>
              <a:t>Druna</a:t>
            </a:r>
            <a:endParaRPr lang="en-US" dirty="0" smtClean="0"/>
          </a:p>
          <a:p>
            <a:pPr marL="742950" lvl="2" indent="-285750">
              <a:buSzPct val="100000"/>
              <a:buFont typeface="Wingdings" charset="2"/>
              <a:buChar char="§"/>
            </a:pPr>
            <a:r>
              <a:rPr lang="en-US" b="1" dirty="0" smtClean="0"/>
              <a:t>Elona</a:t>
            </a:r>
            <a:r>
              <a:rPr lang="en-US" b="1" dirty="0"/>
              <a:t> </a:t>
            </a:r>
            <a:endParaRPr lang="en-US" dirty="0" smtClean="0"/>
          </a:p>
          <a:p>
            <a:pPr marL="742950" lvl="2" indent="-285750"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b="1" dirty="0" smtClean="0"/>
              <a:t>Flora</a:t>
            </a:r>
            <a:r>
              <a:rPr lang="en-US" sz="1900" b="1" dirty="0"/>
              <a:t> </a:t>
            </a:r>
            <a:endParaRPr lang="en-US" sz="1900" dirty="0" smtClean="0"/>
          </a:p>
          <a:p>
            <a:pPr marL="457200" indent="-457200">
              <a:spcAft>
                <a:spcPts val="900"/>
              </a:spcAft>
              <a:buSzPct val="100000"/>
              <a:buAutoNum type="arabicPeriod"/>
            </a:pPr>
            <a:r>
              <a:rPr lang="id-ID" sz="1900" dirty="0" smtClean="0"/>
              <a:t>Klik </a:t>
            </a:r>
            <a:r>
              <a:rPr lang="id-ID" sz="1900" b="1" dirty="0" smtClean="0"/>
              <a:t>Berikutnya</a:t>
            </a:r>
            <a:endParaRPr lang="en-US" sz="1900" b="1" dirty="0" smtClean="0"/>
          </a:p>
          <a:p>
            <a:pPr marL="457200" indent="-457200">
              <a:buSzPct val="100000"/>
              <a:buAutoNum type="arabicPeriod"/>
            </a:pPr>
            <a:r>
              <a:rPr lang="id-ID" dirty="0" smtClean="0"/>
              <a:t>Simpan berkas impor pada komputer Anda</a:t>
            </a: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Impor data untuk Intervensi Manajemen Morbiditas LF</a:t>
            </a:r>
            <a:endParaRPr lang="en-US" sz="2400" dirty="0">
              <a:solidFill>
                <a:srgbClr val="066E9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716" y="1267599"/>
            <a:ext cx="7380684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-457200">
              <a:spcAft>
                <a:spcPts val="900"/>
              </a:spcAft>
              <a:buFont typeface="+mj-lt"/>
              <a:buAutoNum type="arabicPeriod"/>
            </a:pPr>
            <a:r>
              <a:rPr lang="id-ID" sz="1900" dirty="0" smtClean="0"/>
              <a:t>Masukkan data sampel ke dalam lembar kerja Manajemen Morbiditas LF yang terbuka pada komputer Anda. Gunakan angka apa saja yang Anda inginkan, itu tidak perlu akurat.</a:t>
            </a:r>
            <a:endParaRPr lang="en-US" sz="1900" dirty="0"/>
          </a:p>
          <a:p>
            <a:pPr marL="457200" lvl="1" indent="-457200">
              <a:spcAft>
                <a:spcPts val="900"/>
              </a:spcAft>
              <a:buFont typeface="+mj-lt"/>
              <a:buAutoNum type="arabicPeriod"/>
            </a:pPr>
            <a:r>
              <a:rPr lang="id-ID" sz="1900" dirty="0" smtClean="0"/>
              <a:t>Simpan dan Tutup berkas impor.</a:t>
            </a:r>
            <a:endParaRPr lang="en-US" sz="1900" dirty="0"/>
          </a:p>
          <a:p>
            <a:pPr marL="457200" lvl="1" indent="-457200">
              <a:spcAft>
                <a:spcPts val="900"/>
              </a:spcAft>
              <a:buFont typeface="+mj-lt"/>
              <a:buAutoNum type="arabicPeriod"/>
            </a:pPr>
            <a:r>
              <a:rPr lang="id-ID" sz="1900" dirty="0" smtClean="0"/>
              <a:t>Pilih</a:t>
            </a:r>
            <a:r>
              <a:rPr lang="en-US" sz="1900" dirty="0" smtClean="0"/>
              <a:t> </a:t>
            </a:r>
            <a:r>
              <a:rPr lang="en-US" sz="1900" b="1" dirty="0" smtClean="0"/>
              <a:t>Un</a:t>
            </a:r>
            <a:r>
              <a:rPr lang="id-ID" sz="1900" b="1" dirty="0" smtClean="0"/>
              <a:t>ggah Berkas Impor</a:t>
            </a:r>
            <a:r>
              <a:rPr lang="en-US" sz="1900" dirty="0" smtClean="0"/>
              <a:t>. </a:t>
            </a:r>
            <a:r>
              <a:rPr lang="id-ID" sz="1900" dirty="0" smtClean="0"/>
              <a:t>Data dasar akan memberitahu Anda jika ada masalah dengan impor. Perbaiki</a:t>
            </a:r>
            <a:r>
              <a:rPr lang="en-US" sz="1900" dirty="0" smtClean="0"/>
              <a:t> </a:t>
            </a:r>
            <a:r>
              <a:rPr lang="en-US" sz="1900" dirty="0" err="1" smtClean="0"/>
              <a:t>jika</a:t>
            </a:r>
            <a:r>
              <a:rPr lang="en-US" sz="1900" dirty="0" smtClean="0"/>
              <a:t> </a:t>
            </a:r>
            <a:r>
              <a:rPr lang="en-US" sz="1900" dirty="0" err="1" smtClean="0"/>
              <a:t>ada</a:t>
            </a:r>
            <a:r>
              <a:rPr lang="id-ID" sz="1900" dirty="0" smtClean="0"/>
              <a:t> error dan coba lagi.</a:t>
            </a:r>
            <a:endParaRPr lang="en-US" sz="1900" dirty="0"/>
          </a:p>
          <a:p>
            <a:pPr marL="457200" lvl="1" indent="-457200">
              <a:buFont typeface="+mj-lt"/>
              <a:buAutoNum type="arabicPeriod"/>
            </a:pPr>
            <a:r>
              <a:rPr lang="id-ID" sz="1900" dirty="0" smtClean="0"/>
              <a:t>Setelah impor berkas dengan benar, Klik</a:t>
            </a:r>
            <a:r>
              <a:rPr lang="en-US" sz="1900" dirty="0" smtClean="0"/>
              <a:t> </a:t>
            </a:r>
            <a:r>
              <a:rPr lang="id-ID" sz="1900" b="1" dirty="0" smtClean="0"/>
              <a:t>Berikutnya</a:t>
            </a:r>
            <a:r>
              <a:rPr lang="en-US" sz="1900" dirty="0" smtClean="0"/>
              <a:t>. </a:t>
            </a:r>
            <a:endParaRPr lang="en-US" sz="1900" dirty="0"/>
          </a:p>
          <a:p>
            <a:pPr marL="457200" lvl="1" indent="-45720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97269"/>
            <a:ext cx="676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</a:rPr>
              <a:t>Temukan formulir intervensi yang baru Anda impor dalam kotak daftar intervensi untuk </a:t>
            </a:r>
            <a:r>
              <a:rPr lang="en-US" b="1" dirty="0" err="1" smtClean="0">
                <a:solidFill>
                  <a:srgbClr val="17375D"/>
                </a:solidFill>
                <a:latin typeface="Segoe UI Semibold" pitchFamily="34" charset="0"/>
              </a:rPr>
              <a:t>Astori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</a:rPr>
              <a:t>, Brodsi, Conichi, Druna, Elona, </a:t>
            </a:r>
            <a:r>
              <a:rPr lang="id-ID" b="1" dirty="0" smtClean="0">
                <a:solidFill>
                  <a:srgbClr val="17375D"/>
                </a:solidFill>
                <a:latin typeface="Segoe UI Semibold" pitchFamily="34" charset="0"/>
              </a:rPr>
              <a:t>dan</a:t>
            </a:r>
            <a:r>
              <a:rPr lang="en-US" b="1" dirty="0" smtClean="0">
                <a:solidFill>
                  <a:srgbClr val="17375D"/>
                </a:solidFill>
                <a:latin typeface="Segoe UI Semibold" pitchFamily="34" charset="0"/>
              </a:rPr>
              <a:t> Flora.</a:t>
            </a:r>
            <a:endParaRPr lang="en-US" b="1" dirty="0">
              <a:solidFill>
                <a:srgbClr val="1737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entri</a:t>
            </a:r>
            <a:r>
              <a:rPr lang="en-US" dirty="0" smtClean="0"/>
              <a:t> data: </a:t>
            </a: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 err="1" smtClean="0"/>
              <a:t>massal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3792" y="1052736"/>
            <a:ext cx="8134672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 smtClean="0"/>
              <a:t>Setelah data berhasil diimpor, Anda mungkin perlu meninjau untuk akurasi, menambahkan data yang hilang, atau mengganti data yang tidak akurat atau telah dimutakhirkan </a:t>
            </a:r>
            <a:r>
              <a:rPr lang="en-US" dirty="0" err="1" smtClean="0"/>
              <a:t>kemudian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endParaRPr lang="en-US" dirty="0" smtClean="0"/>
          </a:p>
          <a:p>
            <a:pPr marL="64008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2000" dirty="0" smtClean="0"/>
              <a:t>Dari Dasbor, pertama pilih lokasi</a:t>
            </a:r>
            <a:r>
              <a:rPr lang="en-US" sz="2000" dirty="0" smtClean="0"/>
              <a:t>.</a:t>
            </a:r>
          </a:p>
          <a:p>
            <a:pPr marL="640080" indent="-457200">
              <a:spcAft>
                <a:spcPts val="8400"/>
              </a:spcAft>
              <a:buFont typeface="+mj-lt"/>
              <a:buAutoNum type="arabicPeriod"/>
            </a:pPr>
            <a:r>
              <a:rPr lang="id-ID" sz="2000" dirty="0" smtClean="0"/>
              <a:t>Pilih formulir yang diimpor yang ingin Anda tinjau dengan mengklik pada tautan </a:t>
            </a:r>
            <a:r>
              <a:rPr lang="id-ID" sz="2000" b="1" dirty="0" smtClean="0"/>
              <a:t>lihat</a:t>
            </a:r>
            <a:r>
              <a:rPr lang="en-US" sz="2000" dirty="0" smtClean="0"/>
              <a:t> </a:t>
            </a:r>
            <a:r>
              <a:rPr lang="id-ID" sz="2000" dirty="0" smtClean="0"/>
              <a:t> di samping nama formulir untuk modul data kegiatan yang sesuai</a:t>
            </a:r>
            <a:r>
              <a:rPr lang="en-US" sz="2000" dirty="0" smtClean="0"/>
              <a:t>.</a:t>
            </a:r>
          </a:p>
          <a:p>
            <a:pPr marL="64008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2000" dirty="0" smtClean="0"/>
              <a:t>Ini akan membawa Anda ke layar tempat Anda dapat meninjau, menambahkan, dan/atau mengubah </a:t>
            </a:r>
            <a:r>
              <a:rPr lang="en-US" sz="2000" dirty="0" smtClean="0"/>
              <a:t>data.</a:t>
            </a:r>
          </a:p>
          <a:p>
            <a:pPr marL="640080" indent="-457200">
              <a:spcAft>
                <a:spcPts val="1200"/>
              </a:spcAft>
              <a:buFont typeface="+mj-lt"/>
              <a:buAutoNum type="arabicPeriod"/>
            </a:pPr>
            <a:r>
              <a:rPr lang="id-ID" sz="2000" dirty="0" smtClean="0"/>
              <a:t>Klik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id-ID" sz="2000" b="1" dirty="0" smtClean="0"/>
              <a:t>impan</a:t>
            </a:r>
            <a:r>
              <a:rPr lang="en-US" sz="2000" dirty="0" smtClean="0"/>
              <a:t> </a:t>
            </a:r>
            <a:r>
              <a:rPr lang="id-ID" sz="2000" dirty="0" smtClean="0"/>
              <a:t>jika Anda mengubah apa pun</a:t>
            </a:r>
            <a:r>
              <a:rPr lang="en-US" sz="2000" dirty="0" smtClean="0"/>
              <a:t>.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9094"/>
            <a:ext cx="5508496" cy="516255"/>
          </a:xfrm>
        </p:spPr>
        <p:txBody>
          <a:bodyPr/>
          <a:lstStyle/>
          <a:p>
            <a:pPr algn="l"/>
            <a:r>
              <a:rPr lang="id-ID" dirty="0" smtClean="0"/>
              <a:t>Meninjau/Mengubah data impor</a:t>
            </a:r>
            <a:endParaRPr lang="en-US" dirty="0"/>
          </a:p>
        </p:txBody>
      </p:sp>
      <p:pic>
        <p:nvPicPr>
          <p:cNvPr id="3" name="Picture 2" descr="9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8"/>
          <a:stretch/>
        </p:blipFill>
        <p:spPr>
          <a:xfrm>
            <a:off x="1259632" y="4005064"/>
            <a:ext cx="6768752" cy="4535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9" name="Rounded Rectangle 8"/>
          <p:cNvSpPr/>
          <p:nvPr/>
        </p:nvSpPr>
        <p:spPr>
          <a:xfrm rot="10800000">
            <a:off x="6641176" y="4043628"/>
            <a:ext cx="512064" cy="201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706707" y="3677028"/>
            <a:ext cx="381000" cy="31699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733800"/>
            <a:ext cx="8229600" cy="16394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Pemutakhiran untuk </a:t>
            </a:r>
            <a:br>
              <a:rPr lang="id-ID" dirty="0" smtClean="0"/>
            </a:br>
            <a:r>
              <a:rPr lang="id-ID" dirty="0" smtClean="0"/>
              <a:t>tahun yang baru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5301208"/>
            <a:ext cx="7772400" cy="938808"/>
          </a:xfrm>
        </p:spPr>
        <p:txBody>
          <a:bodyPr/>
          <a:lstStyle/>
          <a:p>
            <a:r>
              <a:rPr lang="id-ID" dirty="0" smtClean="0"/>
              <a:t>Data Dasar NTD Terpadu </a:t>
            </a:r>
            <a:r>
              <a:rPr lang="id-ID" dirty="0" smtClean="0"/>
              <a:t>dapat membantu Anda memutakhirkan informasi Anda untuk tahun yang baru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33" y="4725144"/>
            <a:ext cx="4495759" cy="1853456"/>
          </a:xfrm>
          <a:prstGeom prst="round1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id-ID" sz="2200" dirty="0" smtClean="0"/>
              <a:t>Ada dua set informasi dalam </a:t>
            </a:r>
            <a:r>
              <a:rPr lang="id-ID" sz="2200" dirty="0" smtClean="0"/>
              <a:t>Data Dasar NTD Terpadu </a:t>
            </a:r>
            <a:r>
              <a:rPr lang="id-ID" sz="2200" dirty="0" smtClean="0"/>
              <a:t>yang harus dimutakhirkan setiap tahun</a:t>
            </a:r>
            <a:r>
              <a:rPr lang="en-US" sz="2200" dirty="0" smtClean="0"/>
              <a:t>.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200" b="1" dirty="0" err="1" smtClean="0">
                <a:latin typeface="Segoe UI Semibold" pitchFamily="34" charset="0"/>
              </a:rPr>
              <a:t>Demogra</a:t>
            </a:r>
            <a:r>
              <a:rPr lang="id-ID" sz="2200" b="1" dirty="0" smtClean="0">
                <a:latin typeface="Segoe UI Semibold" pitchFamily="34" charset="0"/>
              </a:rPr>
              <a:t>fi</a:t>
            </a:r>
            <a:endParaRPr lang="en-US" sz="2200" b="1" dirty="0">
              <a:latin typeface="Segoe UI Semibold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200" b="1" dirty="0" smtClean="0">
                <a:latin typeface="Segoe UI Semibold" pitchFamily="34" charset="0"/>
              </a:rPr>
              <a:t>D</a:t>
            </a:r>
            <a:r>
              <a:rPr lang="id-ID" sz="2200" b="1" dirty="0" smtClean="0">
                <a:latin typeface="Segoe UI Semibold" pitchFamily="34" charset="0"/>
              </a:rPr>
              <a:t>istribusi penyakit</a:t>
            </a:r>
            <a:endParaRPr lang="en-US" sz="2200" b="1" dirty="0">
              <a:latin typeface="Segoe UI Semibold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200" dirty="0" smtClean="0">
              <a:latin typeface="Segoe UI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052372"/>
            <a:ext cx="390296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 </a:t>
            </a:r>
            <a:r>
              <a:rPr lang="en-US" b="1" dirty="0" err="1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cepat</a:t>
            </a:r>
            <a:r>
              <a:rPr lang="en-US" b="1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</a:rPr>
              <a:t>Metode ini dapat juga digunakan untuk memasukkan informasi historis untuk tahun-tahun sebelumnya.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9" y="206613"/>
            <a:ext cx="7140737" cy="580787"/>
          </a:xfrm>
        </p:spPr>
        <p:txBody>
          <a:bodyPr/>
          <a:lstStyle/>
          <a:p>
            <a:r>
              <a:rPr lang="id-ID" dirty="0" smtClean="0"/>
              <a:t>Pemutakhiran untuk tahun yang 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7192"/>
            <a:ext cx="9144000" cy="1427758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155519" cy="307777"/>
          </a:xfrm>
          <a:prstGeom prst="rect">
            <a:avLst/>
          </a:prstGeom>
        </p:spPr>
        <p:txBody>
          <a:bodyPr/>
          <a:lstStyle/>
          <a:p>
            <a:r>
              <a:rPr lang="id-ID" dirty="0" smtClean="0">
                <a:solidFill>
                  <a:srgbClr val="DCE6F2"/>
                </a:solidFill>
              </a:rPr>
              <a:t>pemutakhiran untuk tahun yang baru</a:t>
            </a:r>
            <a:endParaRPr lang="en-US" dirty="0">
              <a:solidFill>
                <a:srgbClr val="DCE6F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69094"/>
            <a:ext cx="2087283" cy="516255"/>
          </a:xfrm>
        </p:spPr>
        <p:txBody>
          <a:bodyPr/>
          <a:lstStyle/>
          <a:p>
            <a:r>
              <a:rPr lang="en-US" dirty="0" err="1" smtClean="0"/>
              <a:t>Demogra</a:t>
            </a:r>
            <a:r>
              <a:rPr lang="id-ID" dirty="0" smtClean="0"/>
              <a:t>fi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85800" y="1066801"/>
            <a:ext cx="7848600" cy="36480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lvl="1" indent="0">
              <a:spcAft>
                <a:spcPts val="1200"/>
              </a:spcAft>
              <a:buNone/>
            </a:pPr>
            <a:r>
              <a:rPr lang="id-ID" sz="2200" dirty="0" smtClean="0"/>
              <a:t>Untuk memutakhirkan</a:t>
            </a:r>
            <a:r>
              <a:rPr lang="en-US" sz="2200" dirty="0" smtClean="0"/>
              <a:t> data</a:t>
            </a:r>
            <a:r>
              <a:rPr lang="id-ID" sz="2200" dirty="0" smtClean="0"/>
              <a:t> demografi untuk tahun yang baru atau untuk </a:t>
            </a:r>
            <a:r>
              <a:rPr lang="en-US" sz="2200" dirty="0" err="1" smtClean="0"/>
              <a:t>tahun-tahun</a:t>
            </a:r>
            <a:r>
              <a:rPr lang="en-US" sz="2200" dirty="0" smtClean="0"/>
              <a:t> </a:t>
            </a:r>
            <a:r>
              <a:rPr lang="en-US" sz="2200" dirty="0" err="1" smtClean="0"/>
              <a:t>sebelumnya</a:t>
            </a:r>
            <a:r>
              <a:rPr lang="id-ID" sz="2200" dirty="0" smtClean="0"/>
              <a:t>, </a:t>
            </a:r>
            <a:r>
              <a:rPr lang="en-US" sz="2200" dirty="0" err="1" smtClean="0"/>
              <a:t>caranya</a:t>
            </a:r>
            <a:r>
              <a:rPr lang="id-ID" sz="2200" dirty="0" smtClean="0"/>
              <a:t>:</a:t>
            </a:r>
            <a:endParaRPr lang="en-US" sz="2200" dirty="0" smtClean="0"/>
          </a:p>
          <a:p>
            <a:pPr marL="182880" lvl="1" indent="0">
              <a:spcAft>
                <a:spcPts val="1200"/>
              </a:spcAft>
              <a:buNone/>
            </a:pPr>
            <a:r>
              <a:rPr lang="id-ID" sz="2200" b="1" dirty="0" smtClean="0"/>
              <a:t>Menu utama </a:t>
            </a:r>
            <a:r>
              <a:rPr lang="en-US" sz="2200" b="1" dirty="0" smtClean="0"/>
              <a:t>-&gt; </a:t>
            </a:r>
            <a:r>
              <a:rPr lang="en-US" sz="2200" b="1" dirty="0" err="1" smtClean="0"/>
              <a:t>Impor</a:t>
            </a:r>
            <a:r>
              <a:rPr lang="en-US" sz="2200" b="1" dirty="0" smtClean="0"/>
              <a:t> -&gt; </a:t>
            </a:r>
            <a:r>
              <a:rPr lang="en-US" sz="2200" b="1" dirty="0" err="1" smtClean="0"/>
              <a:t>Demogra</a:t>
            </a:r>
            <a:r>
              <a:rPr lang="id-ID" sz="2200" b="1" dirty="0" smtClean="0"/>
              <a:t>fi</a:t>
            </a:r>
            <a:r>
              <a:rPr lang="en-US" sz="2200" dirty="0" smtClean="0"/>
              <a:t> 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id-ID" sz="2200" dirty="0" smtClean="0"/>
              <a:t>Anda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id-ID" sz="2200" dirty="0" smtClean="0"/>
              <a:t>memasukkan data </a:t>
            </a:r>
            <a:r>
              <a:rPr lang="en-US" sz="2200" dirty="0" err="1" smtClean="0"/>
              <a:t>dari</a:t>
            </a:r>
            <a:r>
              <a:rPr lang="id-ID" sz="2200" dirty="0" smtClean="0"/>
              <a:t> tingkat </a:t>
            </a:r>
            <a:r>
              <a:rPr lang="en-US" sz="2200" dirty="0" err="1" smtClean="0"/>
              <a:t>daerah</a:t>
            </a:r>
            <a:r>
              <a:rPr lang="en-US" sz="2200" dirty="0" smtClean="0"/>
              <a:t> </a:t>
            </a:r>
            <a:r>
              <a:rPr lang="id-ID" sz="2200" dirty="0" smtClean="0"/>
              <a:t>administratif </a:t>
            </a:r>
            <a:r>
              <a:rPr lang="en-US" sz="2200" dirty="0" smtClean="0"/>
              <a:t>di </a:t>
            </a:r>
            <a:r>
              <a:rPr lang="id-ID" sz="2200" dirty="0" smtClean="0"/>
              <a:t>tingkat yang menggabungkan. 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dianjurkan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mengisi</a:t>
            </a:r>
            <a:r>
              <a:rPr lang="en-US" sz="2200" dirty="0" smtClean="0"/>
              <a:t> </a:t>
            </a:r>
            <a:r>
              <a:rPr lang="id-ID" sz="2200" dirty="0" smtClean="0"/>
              <a:t>data demografis </a:t>
            </a:r>
            <a:r>
              <a:rPr lang="en-US" sz="2200" dirty="0" smtClean="0"/>
              <a:t>di</a:t>
            </a:r>
            <a:r>
              <a:rPr lang="id-ID" sz="2200" dirty="0" smtClean="0"/>
              <a:t> semua tingkat</a:t>
            </a:r>
            <a:r>
              <a:rPr lang="en-US" sz="2200" dirty="0" smtClean="0"/>
              <a:t>an</a:t>
            </a:r>
            <a:r>
              <a:rPr lang="id-ID" sz="2200" dirty="0" smtClean="0"/>
              <a:t> yang lebih rendah.</a:t>
            </a:r>
            <a:endParaRPr lang="en-US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9112" y="5455384"/>
            <a:ext cx="742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embuat laporan 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data 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demografi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menggunakan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pembuat laporan sesuai permintaan 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satu tahun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sebelumnya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membantu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penghitungan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nilai-nilai 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dimasukkan dalam </a:t>
            </a:r>
            <a:r>
              <a:rPr lang="en-US" sz="1600" dirty="0" err="1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formulir</a:t>
            </a:r>
            <a:r>
              <a:rPr lang="id-ID" sz="1600" dirty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impor.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331" y="42335"/>
            <a:ext cx="3155519" cy="30777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pemutakhiran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69094"/>
            <a:ext cx="3411488" cy="516255"/>
          </a:xfrm>
        </p:spPr>
        <p:txBody>
          <a:bodyPr/>
          <a:lstStyle/>
          <a:p>
            <a:r>
              <a:rPr lang="id-ID" dirty="0" smtClean="0"/>
              <a:t>Distribusi Penyakit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157192"/>
            <a:ext cx="9144000" cy="1427758"/>
          </a:xfrm>
          <a:prstGeom prst="rect">
            <a:avLst/>
          </a:prstGeom>
          <a:gradFill>
            <a:gsLst>
              <a:gs pos="0">
                <a:srgbClr val="FAF58E"/>
              </a:gs>
              <a:gs pos="100000">
                <a:srgbClr val="FCF9D8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9112" y="5455384"/>
            <a:ext cx="742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Catatan penting</a:t>
            </a:r>
            <a:r>
              <a:rPr lang="en-US" sz="1600" b="1" dirty="0" smtClean="0">
                <a:solidFill>
                  <a:srgbClr val="93232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1600" b="1" dirty="0" smtClean="0">
                <a:solidFill>
                  <a:srgbClr val="932323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Membuat laporan distribusi penyakit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menggunakan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pembuat laporan sesuai permintaan untuk satu tahun terakhir dapat membantu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menghitung nilai-nilai 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dimasukkan dalam </a:t>
            </a:r>
            <a:r>
              <a:rPr lang="en-US" sz="1600" dirty="0" err="1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formulir</a:t>
            </a:r>
            <a:r>
              <a:rPr lang="en-US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id-ID" sz="1600" dirty="0" smtClean="0">
                <a:solidFill>
                  <a:srgbClr val="17375D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impor.</a:t>
            </a:r>
            <a:endParaRPr lang="en-US" sz="1600" dirty="0">
              <a:solidFill>
                <a:srgbClr val="17375D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685800" y="1066801"/>
            <a:ext cx="7848600" cy="3790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lvl="1" indent="0">
              <a:spcAft>
                <a:spcPts val="1200"/>
              </a:spcAft>
              <a:buNone/>
            </a:pPr>
            <a:r>
              <a:rPr lang="id-ID" sz="2200" dirty="0" smtClean="0"/>
              <a:t>Untuk memutakhirkan distribusi penyakit untuk tahun yang baru atau untuk memasukkan data historis, </a:t>
            </a:r>
            <a:r>
              <a:rPr lang="en-US" sz="2200" dirty="0" err="1" smtClean="0"/>
              <a:t>caranya</a:t>
            </a:r>
            <a:r>
              <a:rPr lang="en-US" sz="2200" dirty="0" smtClean="0"/>
              <a:t>:</a:t>
            </a:r>
          </a:p>
          <a:p>
            <a:pPr marL="182880" lvl="1" indent="0">
              <a:spcAft>
                <a:spcPts val="1200"/>
              </a:spcAft>
              <a:buNone/>
            </a:pPr>
            <a:r>
              <a:rPr lang="id-ID" sz="2200" b="1" dirty="0" smtClean="0"/>
              <a:t>Menu utama </a:t>
            </a:r>
            <a:r>
              <a:rPr lang="en-US" sz="2200" b="1" dirty="0" smtClean="0"/>
              <a:t>-&gt; </a:t>
            </a:r>
            <a:r>
              <a:rPr lang="en-US" sz="2200" b="1" dirty="0" err="1" smtClean="0"/>
              <a:t>Impor</a:t>
            </a:r>
            <a:r>
              <a:rPr lang="en-US" sz="2200" b="1" dirty="0" smtClean="0"/>
              <a:t> -&gt; </a:t>
            </a:r>
            <a:r>
              <a:rPr lang="id-ID" sz="2200" b="1" dirty="0" smtClean="0"/>
              <a:t>Distribusi Penyakit</a:t>
            </a:r>
            <a:endParaRPr lang="en-US" sz="2200" b="1" dirty="0" smtClean="0"/>
          </a:p>
          <a:p>
            <a:pPr marL="182880" lvl="1" indent="0">
              <a:spcAft>
                <a:spcPts val="1200"/>
              </a:spcAft>
              <a:buNone/>
            </a:pPr>
            <a:r>
              <a:rPr lang="id-ID" sz="2200" dirty="0" smtClean="0"/>
              <a:t>Anda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id-ID" sz="2200" dirty="0" smtClean="0"/>
              <a:t>memasukkan data menurut tingkat </a:t>
            </a:r>
            <a:r>
              <a:rPr lang="en-US" sz="2200" dirty="0" err="1" smtClean="0"/>
              <a:t>daerah</a:t>
            </a:r>
            <a:r>
              <a:rPr lang="en-US" sz="2200" dirty="0" smtClean="0"/>
              <a:t> </a:t>
            </a:r>
            <a:r>
              <a:rPr lang="id-ID" sz="2200" dirty="0" smtClean="0"/>
              <a:t>administratif untuk setiap penyakit dalam program Anda</a:t>
            </a:r>
            <a:r>
              <a:rPr lang="en-US" sz="2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6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Pemekaran</a:t>
            </a:r>
            <a:r>
              <a:rPr lang="en-US" dirty="0" smtClean="0"/>
              <a:t> </a:t>
            </a:r>
            <a:r>
              <a:rPr lang="en-US" dirty="0" err="1" smtClean="0"/>
              <a:t>Kabupaten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4648200"/>
            <a:ext cx="5902424" cy="14478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66E9F"/>
              </a:buClr>
              <a:buSzPct val="120000"/>
              <a:buFont typeface="Wingdings" charset="2"/>
              <a:buNone/>
              <a:defRPr lang="en-US" sz="2200" kern="1200" spc="-50" dirty="0" smtClean="0">
                <a:solidFill>
                  <a:srgbClr val="066E9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066E9F"/>
              </a:buClr>
              <a:buSzPct val="120000"/>
              <a:buFont typeface="Segoe U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Cara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 err="1" smtClean="0"/>
              <a:t>massal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D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Words>5725</Words>
  <Application>Microsoft Office PowerPoint</Application>
  <PresentationFormat>On-screen Show (4:3)</PresentationFormat>
  <Paragraphs>862</Paragraphs>
  <Slides>122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MS PGothic</vt:lpstr>
      <vt:lpstr>Arial</vt:lpstr>
      <vt:lpstr>Calibri</vt:lpstr>
      <vt:lpstr>Lucida Grande</vt:lpstr>
      <vt:lpstr>Microsoft Sans Serif</vt:lpstr>
      <vt:lpstr>Segoe</vt:lpstr>
      <vt:lpstr>Segoe UI</vt:lpstr>
      <vt:lpstr>Segoe UI Light</vt:lpstr>
      <vt:lpstr>Segoe UI Semibold</vt:lpstr>
      <vt:lpstr>Wingdings</vt:lpstr>
      <vt:lpstr>NaDa theme</vt:lpstr>
      <vt:lpstr>Data Dasar NTD Terpadu</vt:lpstr>
      <vt:lpstr>Ikhtisar Materi Pelatihan</vt:lpstr>
      <vt:lpstr>Pengantar</vt:lpstr>
      <vt:lpstr>Fungsi utama</vt:lpstr>
      <vt:lpstr>Mitra dan kontributor</vt:lpstr>
      <vt:lpstr>Tujuan dari sistem</vt:lpstr>
      <vt:lpstr>Bagaimana dan kapan instrumen ini dapat digunakan</vt:lpstr>
      <vt:lpstr>Pengguna utama</vt:lpstr>
      <vt:lpstr>Manajemen data</vt:lpstr>
      <vt:lpstr>Demografi</vt:lpstr>
      <vt:lpstr>Distribusi Penyakit</vt:lpstr>
      <vt:lpstr>Survei</vt:lpstr>
      <vt:lpstr>Intervensi</vt:lpstr>
      <vt:lpstr>Indikator Proses</vt:lpstr>
      <vt:lpstr>Kejadian Ikutan Serius</vt:lpstr>
      <vt:lpstr>Fitur-fitur yang memudahkan</vt:lpstr>
      <vt:lpstr>Laporan</vt:lpstr>
      <vt:lpstr>LaporanWHO/Mitra</vt:lpstr>
      <vt:lpstr>Laporan Standar</vt:lpstr>
      <vt:lpstr>Laporan sesuai permintaan</vt:lpstr>
      <vt:lpstr>Fitur sistem tambahan</vt:lpstr>
      <vt:lpstr>Pemasangan</vt:lpstr>
      <vt:lpstr>Langkah-langkah pemasangan</vt:lpstr>
      <vt:lpstr>Memasang Access DB Engine32 bit</vt:lpstr>
      <vt:lpstr>Memasang Data Dasar NTD Terpadu</vt:lpstr>
      <vt:lpstr>Layar pembuka</vt:lpstr>
      <vt:lpstr>Layar pembuka</vt:lpstr>
      <vt:lpstr>Pilih bahasa Anda</vt:lpstr>
      <vt:lpstr>Berkas terbaru</vt:lpstr>
      <vt:lpstr>Mencari</vt:lpstr>
      <vt:lpstr>Berkas baru</vt:lpstr>
      <vt:lpstr>Membuat berkas baru</vt:lpstr>
      <vt:lpstr>Memulai</vt:lpstr>
      <vt:lpstr>Memulai</vt:lpstr>
      <vt:lpstr>Sign in</vt:lpstr>
      <vt:lpstr>Sign in </vt:lpstr>
      <vt:lpstr>Masukkan informasi negara Anda</vt:lpstr>
      <vt:lpstr>Masukkan informasi negara Murkonia</vt:lpstr>
      <vt:lpstr>Masukkan pengaturan negara Murkonia</vt:lpstr>
      <vt:lpstr>Pilih penyakit Anda</vt:lpstr>
      <vt:lpstr>Pilih penyakit Anda</vt:lpstr>
      <vt:lpstr>Pilih penyakit untuk Murkonia</vt:lpstr>
      <vt:lpstr>Menambahkan tingkat administratif</vt:lpstr>
      <vt:lpstr>Menambahkan data untuk tingkat daerah administratif: Provinsi</vt:lpstr>
      <vt:lpstr>PowerPoint Presentation</vt:lpstr>
      <vt:lpstr>Menambahkan data untuk tingkat administratif: Kabupaten</vt:lpstr>
      <vt:lpstr>PowerPoint Presentation</vt:lpstr>
      <vt:lpstr>Menambahkan data untuk tingkat daerah administratif: Desa</vt:lpstr>
      <vt:lpstr>PowerPoint Presentation</vt:lpstr>
      <vt:lpstr>Melakukan back up</vt:lpstr>
      <vt:lpstr>Dokumentasi</vt:lpstr>
      <vt:lpstr>Tur tentang Intrumen</vt:lpstr>
      <vt:lpstr>Tur tentang Instrumen</vt:lpstr>
      <vt:lpstr>Menu Utama</vt:lpstr>
      <vt:lpstr>Berkas</vt:lpstr>
      <vt:lpstr>Pengaturan</vt:lpstr>
      <vt:lpstr>Pengaturan</vt:lpstr>
      <vt:lpstr>Menambahkan pengguna baru</vt:lpstr>
      <vt:lpstr>Pengaturan</vt:lpstr>
      <vt:lpstr>Pengaturan</vt:lpstr>
      <vt:lpstr>Unit daerah administratif</vt:lpstr>
      <vt:lpstr>Menambahkan unit daerah administratif</vt:lpstr>
      <vt:lpstr>Menghapus unit daerah administratif</vt:lpstr>
      <vt:lpstr>Unit daerah administratif</vt:lpstr>
      <vt:lpstr>Unit daerah administratif</vt:lpstr>
      <vt:lpstr>Impor dan Laporan</vt:lpstr>
      <vt:lpstr>Fitur Bantuan</vt:lpstr>
      <vt:lpstr>Diagram pohon unit daerah administratif</vt:lpstr>
      <vt:lpstr>Memperluas diagram pohon unit daerah administratif</vt:lpstr>
      <vt:lpstr>Dasbor Kegiatan</vt:lpstr>
      <vt:lpstr>Fitur penting pada Dasbor</vt:lpstr>
      <vt:lpstr>Menjelajahi Dasbor Kegiatan</vt:lpstr>
      <vt:lpstr>Entri data: Formulir per formulir</vt:lpstr>
      <vt:lpstr>Entri data: Formulir per formulir</vt:lpstr>
      <vt:lpstr>Fitur entri data</vt:lpstr>
      <vt:lpstr>Bidang penghitungan</vt:lpstr>
      <vt:lpstr>Demografi</vt:lpstr>
      <vt:lpstr>Distribusi Penyakit</vt:lpstr>
      <vt:lpstr>Masukkan Distribusi Penyakit - Kusta</vt:lpstr>
      <vt:lpstr>Survei</vt:lpstr>
      <vt:lpstr>Masukkan Survei desa Sentinel/Spot Check Schistosomiasis</vt:lpstr>
      <vt:lpstr>PowerPoint Presentation</vt:lpstr>
      <vt:lpstr>Intervensi</vt:lpstr>
      <vt:lpstr>Membuat indikator sesuai permintaan untuk  Intervensi IVM+ALB</vt:lpstr>
      <vt:lpstr>PowerPoint Presentation</vt:lpstr>
      <vt:lpstr>PowerPoint Presentation</vt:lpstr>
      <vt:lpstr>Indikator Proses</vt:lpstr>
      <vt:lpstr>tambah formulir Indikator Proses sesuai permintaan</vt:lpstr>
      <vt:lpstr>Entri data: Impor massal</vt:lpstr>
      <vt:lpstr>Entri data: Impor massal</vt:lpstr>
      <vt:lpstr>Membuat berkas impor</vt:lpstr>
      <vt:lpstr>Buat formulir impor untuk satu  Intervensi</vt:lpstr>
      <vt:lpstr>Impor data untuk Intervensi Manajemen Morbiditas LF</vt:lpstr>
      <vt:lpstr>Meninjau/Mengubah data impor</vt:lpstr>
      <vt:lpstr>Pemutakhiran untuk  tahun yang baru</vt:lpstr>
      <vt:lpstr>Pemutakhiran untuk tahun yang baru</vt:lpstr>
      <vt:lpstr>Demografi</vt:lpstr>
      <vt:lpstr>Distribusi Penyakit</vt:lpstr>
      <vt:lpstr>Pemekaran Kabupaten</vt:lpstr>
      <vt:lpstr>Pemekaran Kabupaten</vt:lpstr>
      <vt:lpstr>Memisahkan unit daerah administratif</vt:lpstr>
      <vt:lpstr>Memisahkan unit administratif</vt:lpstr>
      <vt:lpstr>PowerPoint Presentation</vt:lpstr>
      <vt:lpstr>Menggabungkan unit daerah administratif</vt:lpstr>
      <vt:lpstr>Menggabungkan unit daerah administratif</vt:lpstr>
      <vt:lpstr>Memisahkan dan menggabungkan  unit daerah administratif</vt:lpstr>
      <vt:lpstr>Memisahkan dan menggabungkan unit administratif</vt:lpstr>
      <vt:lpstr>PowerPoint Presentation</vt:lpstr>
      <vt:lpstr>Laporan</vt:lpstr>
      <vt:lpstr>Laporan</vt:lpstr>
      <vt:lpstr>Pembuat laporan sesuai permintaan</vt:lpstr>
      <vt:lpstr>Membuat Laporan Manajemen Morbiditas LF</vt:lpstr>
      <vt:lpstr>PowerPoint Presentation</vt:lpstr>
      <vt:lpstr>Laporan WHO/Mitra</vt:lpstr>
      <vt:lpstr>Membuat Formulir Laporan Gabungan WHO</vt:lpstr>
      <vt:lpstr>Laporan standar</vt:lpstr>
      <vt:lpstr>Mengatur Data Dasar NTD Terpadu untuk program Anda</vt:lpstr>
      <vt:lpstr>Mengatur berkas untuk program Anda</vt:lpstr>
      <vt:lpstr>Memulai Data Dasar NTD Terpadu  untuk program Anda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Jennifer Einberg</cp:lastModifiedBy>
  <cp:revision>907</cp:revision>
  <cp:lastPrinted>2014-02-12T17:11:29Z</cp:lastPrinted>
  <dcterms:created xsi:type="dcterms:W3CDTF">2013-12-26T18:16:54Z</dcterms:created>
  <dcterms:modified xsi:type="dcterms:W3CDTF">2014-07-08T05:41:31Z</dcterms:modified>
</cp:coreProperties>
</file>