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36"/>
  </p:notesMasterIdLst>
  <p:handoutMasterIdLst>
    <p:handoutMasterId r:id="rId137"/>
  </p:handoutMasterIdLst>
  <p:sldIdLst>
    <p:sldId id="259" r:id="rId2"/>
    <p:sldId id="399" r:id="rId3"/>
    <p:sldId id="258" r:id="rId4"/>
    <p:sldId id="408" r:id="rId5"/>
    <p:sldId id="261" r:id="rId6"/>
    <p:sldId id="260" r:id="rId7"/>
    <p:sldId id="262" r:id="rId8"/>
    <p:sldId id="410" r:id="rId9"/>
    <p:sldId id="263" r:id="rId10"/>
    <p:sldId id="264" r:id="rId11"/>
    <p:sldId id="265" r:id="rId12"/>
    <p:sldId id="266" r:id="rId13"/>
    <p:sldId id="382" r:id="rId14"/>
    <p:sldId id="383" r:id="rId15"/>
    <p:sldId id="384" r:id="rId16"/>
    <p:sldId id="272" r:id="rId17"/>
    <p:sldId id="273" r:id="rId18"/>
    <p:sldId id="400" r:id="rId19"/>
    <p:sldId id="274" r:id="rId20"/>
    <p:sldId id="276" r:id="rId21"/>
    <p:sldId id="386"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2" r:id="rId46"/>
    <p:sldId id="303" r:id="rId47"/>
    <p:sldId id="301" r:id="rId48"/>
    <p:sldId id="363" r:id="rId49"/>
    <p:sldId id="361" r:id="rId50"/>
    <p:sldId id="397" r:id="rId51"/>
    <p:sldId id="398" r:id="rId52"/>
    <p:sldId id="304" r:id="rId53"/>
    <p:sldId id="305" r:id="rId54"/>
    <p:sldId id="404" r:id="rId55"/>
    <p:sldId id="405" r:id="rId56"/>
    <p:sldId id="320" r:id="rId57"/>
    <p:sldId id="307" r:id="rId58"/>
    <p:sldId id="308" r:id="rId59"/>
    <p:sldId id="387" r:id="rId60"/>
    <p:sldId id="401" r:id="rId61"/>
    <p:sldId id="310" r:id="rId62"/>
    <p:sldId id="388" r:id="rId63"/>
    <p:sldId id="311" r:id="rId64"/>
    <p:sldId id="390" r:id="rId65"/>
    <p:sldId id="389" r:id="rId66"/>
    <p:sldId id="392" r:id="rId67"/>
    <p:sldId id="391" r:id="rId68"/>
    <p:sldId id="393" r:id="rId69"/>
    <p:sldId id="406" r:id="rId70"/>
    <p:sldId id="407" r:id="rId71"/>
    <p:sldId id="312" r:id="rId72"/>
    <p:sldId id="313" r:id="rId73"/>
    <p:sldId id="316" r:id="rId74"/>
    <p:sldId id="317" r:id="rId75"/>
    <p:sldId id="318" r:id="rId76"/>
    <p:sldId id="319" r:id="rId77"/>
    <p:sldId id="321" r:id="rId78"/>
    <p:sldId id="322" r:id="rId79"/>
    <p:sldId id="366" r:id="rId80"/>
    <p:sldId id="362" r:id="rId81"/>
    <p:sldId id="323" r:id="rId82"/>
    <p:sldId id="324" r:id="rId83"/>
    <p:sldId id="326" r:id="rId84"/>
    <p:sldId id="327" r:id="rId85"/>
    <p:sldId id="328" r:id="rId86"/>
    <p:sldId id="329" r:id="rId87"/>
    <p:sldId id="330" r:id="rId88"/>
    <p:sldId id="394" r:id="rId89"/>
    <p:sldId id="339" r:id="rId90"/>
    <p:sldId id="332" r:id="rId91"/>
    <p:sldId id="333" r:id="rId92"/>
    <p:sldId id="334" r:id="rId93"/>
    <p:sldId id="335" r:id="rId94"/>
    <p:sldId id="336" r:id="rId95"/>
    <p:sldId id="402" r:id="rId96"/>
    <p:sldId id="337" r:id="rId97"/>
    <p:sldId id="338" r:id="rId98"/>
    <p:sldId id="355" r:id="rId99"/>
    <p:sldId id="340" r:id="rId100"/>
    <p:sldId id="341" r:id="rId101"/>
    <p:sldId id="395" r:id="rId102"/>
    <p:sldId id="396" r:id="rId103"/>
    <p:sldId id="367" r:id="rId104"/>
    <p:sldId id="368" r:id="rId105"/>
    <p:sldId id="371" r:id="rId106"/>
    <p:sldId id="374" r:id="rId107"/>
    <p:sldId id="376" r:id="rId108"/>
    <p:sldId id="372" r:id="rId109"/>
    <p:sldId id="377" r:id="rId110"/>
    <p:sldId id="345" r:id="rId111"/>
    <p:sldId id="353" r:id="rId112"/>
    <p:sldId id="347" r:id="rId113"/>
    <p:sldId id="348" r:id="rId114"/>
    <p:sldId id="349" r:id="rId115"/>
    <p:sldId id="350" r:id="rId116"/>
    <p:sldId id="354" r:id="rId117"/>
    <p:sldId id="351" r:id="rId118"/>
    <p:sldId id="356" r:id="rId119"/>
    <p:sldId id="360" r:id="rId120"/>
    <p:sldId id="358" r:id="rId121"/>
    <p:sldId id="415" r:id="rId122"/>
    <p:sldId id="417" r:id="rId123"/>
    <p:sldId id="418" r:id="rId124"/>
    <p:sldId id="427" r:id="rId125"/>
    <p:sldId id="428" r:id="rId126"/>
    <p:sldId id="419" r:id="rId127"/>
    <p:sldId id="422" r:id="rId128"/>
    <p:sldId id="423" r:id="rId129"/>
    <p:sldId id="424" r:id="rId130"/>
    <p:sldId id="420" r:id="rId131"/>
    <p:sldId id="426" r:id="rId132"/>
    <p:sldId id="421" r:id="rId133"/>
    <p:sldId id="359" r:id="rId134"/>
    <p:sldId id="257" r:id="rId135"/>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Che" initials="C" lastIdx="36"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64A0"/>
    <a:srgbClr val="932323"/>
    <a:srgbClr val="663300"/>
    <a:srgbClr val="17375D"/>
    <a:srgbClr val="066E9F"/>
    <a:srgbClr val="598841"/>
    <a:srgbClr val="C55F27"/>
    <a:srgbClr val="562B73"/>
    <a:srgbClr val="FCF9BA"/>
    <a:srgbClr val="FAF5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89" autoAdjust="0"/>
    <p:restoredTop sz="78084" autoAdjust="0"/>
  </p:normalViewPr>
  <p:slideViewPr>
    <p:cSldViewPr>
      <p:cViewPr varScale="1">
        <p:scale>
          <a:sx n="58" d="100"/>
          <a:sy n="58" d="100"/>
        </p:scale>
        <p:origin x="1722"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832"/>
    </p:cViewPr>
  </p:sorterViewPr>
  <p:notesViewPr>
    <p:cSldViewPr>
      <p:cViewPr varScale="1">
        <p:scale>
          <a:sx n="84" d="100"/>
          <a:sy n="84" d="100"/>
        </p:scale>
        <p:origin x="3792" y="1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commentAuthors" Target="commentAuthor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a:t>LF treatment coverage from 2009-2014</a:t>
            </a:r>
          </a:p>
        </c:rich>
      </c:tx>
      <c:layout>
        <c:manualLayout>
          <c:xMode val="edge"/>
          <c:yMode val="edge"/>
          <c:x val="0.36833596329031815"/>
          <c:y val="2.4132726193635674E-2"/>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c:f>
              <c:strCache>
                <c:ptCount val="1"/>
                <c:pt idx="0">
                  <c:v>Population targeted for treatment</c:v>
                </c:pt>
              </c:strCache>
            </c:strRef>
          </c:tx>
          <c:spPr>
            <a:solidFill>
              <a:schemeClr val="accent1"/>
            </a:solidFill>
            <a:ln>
              <a:noFill/>
            </a:ln>
            <a:effectLst/>
          </c:spPr>
          <c:invertIfNegative val="0"/>
          <c:cat>
            <c:numRef>
              <c:f>Sheet1!$A$3:$A$8</c:f>
              <c:numCache>
                <c:formatCode>General</c:formatCode>
                <c:ptCount val="6"/>
                <c:pt idx="0">
                  <c:v>2009</c:v>
                </c:pt>
                <c:pt idx="1">
                  <c:v>2010</c:v>
                </c:pt>
                <c:pt idx="2">
                  <c:v>2011</c:v>
                </c:pt>
                <c:pt idx="3">
                  <c:v>2012</c:v>
                </c:pt>
                <c:pt idx="4">
                  <c:v>2013</c:v>
                </c:pt>
                <c:pt idx="5">
                  <c:v>2014</c:v>
                </c:pt>
              </c:numCache>
            </c:numRef>
          </c:cat>
          <c:val>
            <c:numRef>
              <c:f>Sheet1!$B$3:$B$8</c:f>
              <c:numCache>
                <c:formatCode>_(* #,##0_);_(* \(#,##0\);_(* "-"??_);_(@_)</c:formatCode>
                <c:ptCount val="6"/>
                <c:pt idx="0">
                  <c:v>99037</c:v>
                </c:pt>
                <c:pt idx="1">
                  <c:v>101013</c:v>
                </c:pt>
                <c:pt idx="2">
                  <c:v>103896</c:v>
                </c:pt>
                <c:pt idx="3">
                  <c:v>914920</c:v>
                </c:pt>
                <c:pt idx="4">
                  <c:v>1872078</c:v>
                </c:pt>
                <c:pt idx="5">
                  <c:v>1328264</c:v>
                </c:pt>
              </c:numCache>
            </c:numRef>
          </c:val>
        </c:ser>
        <c:ser>
          <c:idx val="1"/>
          <c:order val="1"/>
          <c:tx>
            <c:strRef>
              <c:f>Sheet1!$C$2</c:f>
              <c:strCache>
                <c:ptCount val="1"/>
                <c:pt idx="0">
                  <c:v>Treated</c:v>
                </c:pt>
              </c:strCache>
            </c:strRef>
          </c:tx>
          <c:spPr>
            <a:solidFill>
              <a:schemeClr val="accent2"/>
            </a:solidFill>
            <a:ln>
              <a:noFill/>
            </a:ln>
            <a:effectLst/>
          </c:spPr>
          <c:invertIfNegative val="0"/>
          <c:cat>
            <c:numRef>
              <c:f>Sheet1!$A$3:$A$8</c:f>
              <c:numCache>
                <c:formatCode>General</c:formatCode>
                <c:ptCount val="6"/>
                <c:pt idx="0">
                  <c:v>2009</c:v>
                </c:pt>
                <c:pt idx="1">
                  <c:v>2010</c:v>
                </c:pt>
                <c:pt idx="2">
                  <c:v>2011</c:v>
                </c:pt>
                <c:pt idx="3">
                  <c:v>2012</c:v>
                </c:pt>
                <c:pt idx="4">
                  <c:v>2013</c:v>
                </c:pt>
                <c:pt idx="5">
                  <c:v>2014</c:v>
                </c:pt>
              </c:numCache>
            </c:numRef>
          </c:cat>
          <c:val>
            <c:numRef>
              <c:f>Sheet1!$C$3:$C$8</c:f>
              <c:numCache>
                <c:formatCode>_(* #,##0_);_(* \(#,##0\);_(* "-"??_);_(@_)</c:formatCode>
                <c:ptCount val="6"/>
                <c:pt idx="0">
                  <c:v>77442</c:v>
                </c:pt>
                <c:pt idx="1">
                  <c:v>73075</c:v>
                </c:pt>
                <c:pt idx="2">
                  <c:v>84929</c:v>
                </c:pt>
                <c:pt idx="3">
                  <c:v>711399</c:v>
                </c:pt>
                <c:pt idx="4">
                  <c:v>1422298</c:v>
                </c:pt>
                <c:pt idx="5">
                  <c:v>1087431</c:v>
                </c:pt>
              </c:numCache>
            </c:numRef>
          </c:val>
        </c:ser>
        <c:dLbls>
          <c:showLegendKey val="0"/>
          <c:showVal val="0"/>
          <c:showCatName val="0"/>
          <c:showSerName val="0"/>
          <c:showPercent val="0"/>
          <c:showBubbleSize val="0"/>
        </c:dLbls>
        <c:gapWidth val="219"/>
        <c:overlap val="-27"/>
        <c:axId val="242146920"/>
        <c:axId val="241848720"/>
      </c:barChart>
      <c:lineChart>
        <c:grouping val="standard"/>
        <c:varyColors val="0"/>
        <c:ser>
          <c:idx val="2"/>
          <c:order val="2"/>
          <c:tx>
            <c:strRef>
              <c:f>Sheet1!$D$2</c:f>
              <c:strCache>
                <c:ptCount val="1"/>
                <c:pt idx="0">
                  <c:v>Program coverage (%)</c:v>
                </c:pt>
              </c:strCache>
            </c:strRef>
          </c:tx>
          <c:spPr>
            <a:ln w="28575" cap="rnd">
              <a:solidFill>
                <a:schemeClr val="accent3"/>
              </a:solidFill>
              <a:round/>
            </a:ln>
            <a:effectLst/>
          </c:spPr>
          <c:marker>
            <c:symbol val="none"/>
          </c:marker>
          <c:cat>
            <c:numRef>
              <c:f>Sheet1!$A$3:$A$8</c:f>
              <c:numCache>
                <c:formatCode>General</c:formatCode>
                <c:ptCount val="6"/>
                <c:pt idx="0">
                  <c:v>2009</c:v>
                </c:pt>
                <c:pt idx="1">
                  <c:v>2010</c:v>
                </c:pt>
                <c:pt idx="2">
                  <c:v>2011</c:v>
                </c:pt>
                <c:pt idx="3">
                  <c:v>2012</c:v>
                </c:pt>
                <c:pt idx="4">
                  <c:v>2013</c:v>
                </c:pt>
                <c:pt idx="5">
                  <c:v>2014</c:v>
                </c:pt>
              </c:numCache>
            </c:numRef>
          </c:cat>
          <c:val>
            <c:numRef>
              <c:f>Sheet1!$D$3:$D$8</c:f>
              <c:numCache>
                <c:formatCode>0.0%</c:formatCode>
                <c:ptCount val="6"/>
                <c:pt idx="0">
                  <c:v>0.78195018023566953</c:v>
                </c:pt>
                <c:pt idx="1">
                  <c:v>0.72342173779612529</c:v>
                </c:pt>
                <c:pt idx="2">
                  <c:v>0.81744244244244246</c:v>
                </c:pt>
                <c:pt idx="3">
                  <c:v>0.77755322869759103</c:v>
                </c:pt>
                <c:pt idx="4">
                  <c:v>0.75974291669471039</c:v>
                </c:pt>
                <c:pt idx="5">
                  <c:v>0.8186858937681063</c:v>
                </c:pt>
              </c:numCache>
            </c:numRef>
          </c:val>
          <c:smooth val="0"/>
        </c:ser>
        <c:dLbls>
          <c:showLegendKey val="0"/>
          <c:showVal val="0"/>
          <c:showCatName val="0"/>
          <c:showSerName val="0"/>
          <c:showPercent val="0"/>
          <c:showBubbleSize val="0"/>
        </c:dLbls>
        <c:marker val="1"/>
        <c:smooth val="0"/>
        <c:axId val="241850000"/>
        <c:axId val="241849616"/>
      </c:lineChart>
      <c:catAx>
        <c:axId val="242146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1848720"/>
        <c:crosses val="autoZero"/>
        <c:auto val="1"/>
        <c:lblAlgn val="ctr"/>
        <c:lblOffset val="100"/>
        <c:noMultiLvlLbl val="0"/>
      </c:catAx>
      <c:valAx>
        <c:axId val="241848720"/>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2146920"/>
        <c:crosses val="autoZero"/>
        <c:crossBetween val="between"/>
      </c:valAx>
      <c:valAx>
        <c:axId val="241849616"/>
        <c:scaling>
          <c:orientation val="minMax"/>
          <c:max val="1"/>
        </c:scaling>
        <c:delete val="0"/>
        <c:axPos val="r"/>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1850000"/>
        <c:crosses val="max"/>
        <c:crossBetween val="between"/>
      </c:valAx>
      <c:catAx>
        <c:axId val="241850000"/>
        <c:scaling>
          <c:orientation val="minMax"/>
        </c:scaling>
        <c:delete val="1"/>
        <c:axPos val="b"/>
        <c:numFmt formatCode="General" sourceLinked="1"/>
        <c:majorTickMark val="none"/>
        <c:minorTickMark val="none"/>
        <c:tickLblPos val="nextTo"/>
        <c:crossAx val="241849616"/>
        <c:crosses val="autoZero"/>
        <c:auto val="1"/>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76672" cy="512747"/>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4021088" y="1"/>
            <a:ext cx="3076672" cy="512747"/>
          </a:xfrm>
          <a:prstGeom prst="rect">
            <a:avLst/>
          </a:prstGeom>
        </p:spPr>
        <p:txBody>
          <a:bodyPr vert="horz" lIns="91440" tIns="45720" rIns="91440" bIns="45720" rtlCol="0"/>
          <a:lstStyle>
            <a:lvl1pPr algn="r">
              <a:defRPr sz="1200"/>
            </a:lvl1pPr>
          </a:lstStyle>
          <a:p>
            <a:fld id="{C264A5FE-D2C5-41B7-8716-F63ED6A07826}" type="datetimeFigureOut">
              <a:rPr lang="en-US" smtClean="0"/>
              <a:t>8/27/2015</a:t>
            </a:fld>
            <a:endParaRPr lang="en-US" dirty="0"/>
          </a:p>
        </p:txBody>
      </p:sp>
      <p:sp>
        <p:nvSpPr>
          <p:cNvPr id="4" name="Footer Placeholder 3"/>
          <p:cNvSpPr>
            <a:spLocks noGrp="1"/>
          </p:cNvSpPr>
          <p:nvPr>
            <p:ph type="ftr" sz="quarter" idx="2"/>
          </p:nvPr>
        </p:nvSpPr>
        <p:spPr>
          <a:xfrm>
            <a:off x="0" y="9721869"/>
            <a:ext cx="3076672" cy="51274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4021088" y="9721869"/>
            <a:ext cx="3076672" cy="512745"/>
          </a:xfrm>
          <a:prstGeom prst="rect">
            <a:avLst/>
          </a:prstGeom>
        </p:spPr>
        <p:txBody>
          <a:bodyPr vert="horz" lIns="91440" tIns="45720" rIns="91440" bIns="45720" rtlCol="0" anchor="b"/>
          <a:lstStyle>
            <a:lvl1pPr algn="r">
              <a:defRPr sz="1200"/>
            </a:lvl1pPr>
          </a:lstStyle>
          <a:p>
            <a:fld id="{E1AEAAEA-8BC0-4BF7-B2DD-FB7C9C039AAC}" type="slidenum">
              <a:rPr lang="en-US" smtClean="0"/>
              <a:t>‹#›</a:t>
            </a:fld>
            <a:endParaRPr lang="en-US" dirty="0"/>
          </a:p>
        </p:txBody>
      </p:sp>
    </p:spTree>
    <p:extLst>
      <p:ext uri="{BB962C8B-B14F-4D97-AF65-F5344CB8AC3E}">
        <p14:creationId xmlns:p14="http://schemas.microsoft.com/office/powerpoint/2010/main" val="352496410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76363" cy="511731"/>
          </a:xfrm>
          <a:prstGeom prst="rect">
            <a:avLst/>
          </a:prstGeom>
        </p:spPr>
        <p:txBody>
          <a:bodyPr vert="horz" lIns="96651" tIns="48326" rIns="96651" bIns="48326" rtlCol="0"/>
          <a:lstStyle>
            <a:lvl1pPr algn="l">
              <a:defRPr sz="1200"/>
            </a:lvl1pPr>
          </a:lstStyle>
          <a:p>
            <a:endParaRPr lang="en-US" dirty="0"/>
          </a:p>
        </p:txBody>
      </p:sp>
      <p:sp>
        <p:nvSpPr>
          <p:cNvPr id="3" name="Date Placeholder 2"/>
          <p:cNvSpPr>
            <a:spLocks noGrp="1"/>
          </p:cNvSpPr>
          <p:nvPr>
            <p:ph type="dt" idx="1"/>
          </p:nvPr>
        </p:nvSpPr>
        <p:spPr>
          <a:xfrm>
            <a:off x="4021295" y="1"/>
            <a:ext cx="3076363" cy="511731"/>
          </a:xfrm>
          <a:prstGeom prst="rect">
            <a:avLst/>
          </a:prstGeom>
        </p:spPr>
        <p:txBody>
          <a:bodyPr vert="horz" lIns="96651" tIns="48326" rIns="96651" bIns="48326" rtlCol="0"/>
          <a:lstStyle>
            <a:lvl1pPr algn="r">
              <a:defRPr sz="1200"/>
            </a:lvl1pPr>
          </a:lstStyle>
          <a:p>
            <a:fld id="{B80C5CF4-E0F3-4A51-A5CC-AB720AE329C2}" type="datetimeFigureOut">
              <a:rPr lang="en-US" smtClean="0"/>
              <a:pPr/>
              <a:t>8/27/2015</a:t>
            </a:fld>
            <a:endParaRPr lang="en-US" dirty="0"/>
          </a:p>
        </p:txBody>
      </p:sp>
      <p:sp>
        <p:nvSpPr>
          <p:cNvPr id="4" name="Slide Image Placeholder 3"/>
          <p:cNvSpPr>
            <a:spLocks noGrp="1" noRot="1" noChangeAspect="1"/>
          </p:cNvSpPr>
          <p:nvPr>
            <p:ph type="sldImg" idx="2"/>
          </p:nvPr>
        </p:nvSpPr>
        <p:spPr>
          <a:xfrm>
            <a:off x="990600" y="768350"/>
            <a:ext cx="5118100" cy="3838575"/>
          </a:xfrm>
          <a:prstGeom prst="rect">
            <a:avLst/>
          </a:prstGeom>
          <a:noFill/>
          <a:ln w="12700">
            <a:solidFill>
              <a:prstClr val="black"/>
            </a:solidFill>
          </a:ln>
        </p:spPr>
        <p:txBody>
          <a:bodyPr vert="horz" lIns="96651" tIns="48326" rIns="96651" bIns="48326"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6651" tIns="48326" rIns="96651" bIns="483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5"/>
            <a:ext cx="3076363" cy="511731"/>
          </a:xfrm>
          <a:prstGeom prst="rect">
            <a:avLst/>
          </a:prstGeom>
        </p:spPr>
        <p:txBody>
          <a:bodyPr vert="horz" lIns="96651" tIns="48326" rIns="96651" bIns="48326"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1295" y="9721105"/>
            <a:ext cx="3076363" cy="511731"/>
          </a:xfrm>
          <a:prstGeom prst="rect">
            <a:avLst/>
          </a:prstGeom>
        </p:spPr>
        <p:txBody>
          <a:bodyPr vert="horz" lIns="96651" tIns="48326" rIns="96651" bIns="48326" rtlCol="0" anchor="b"/>
          <a:lstStyle>
            <a:lvl1pPr algn="r">
              <a:defRPr sz="1200"/>
            </a:lvl1pPr>
          </a:lstStyle>
          <a:p>
            <a:fld id="{45E9835D-0BE7-44FB-988D-7402714052FC}" type="slidenum">
              <a:rPr lang="en-US" smtClean="0"/>
              <a:pPr/>
              <a:t>‹#›</a:t>
            </a:fld>
            <a:endParaRPr lang="en-US" dirty="0"/>
          </a:p>
        </p:txBody>
      </p:sp>
    </p:spTree>
    <p:extLst>
      <p:ext uri="{BB962C8B-B14F-4D97-AF65-F5344CB8AC3E}">
        <p14:creationId xmlns:p14="http://schemas.microsoft.com/office/powerpoint/2010/main" val="323584591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75585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Deleted</a:t>
            </a:r>
            <a:r>
              <a:rPr lang="en-US" baseline="0" dirty="0" smtClean="0"/>
              <a:t> “</a:t>
            </a:r>
            <a:r>
              <a:rPr lang="en-US" baseline="0" dirty="0" err="1" smtClean="0"/>
              <a:t>SAEs’</a:t>
            </a:r>
            <a:r>
              <a:rPr lang="en-US" baseline="0" dirty="0" smtClean="0"/>
              <a:t> from the list</a:t>
            </a:r>
            <a:endParaRPr lang="en-US" dirty="0"/>
          </a:p>
        </p:txBody>
      </p:sp>
    </p:spTree>
    <p:extLst>
      <p:ext uri="{BB962C8B-B14F-4D97-AF65-F5344CB8AC3E}">
        <p14:creationId xmlns:p14="http://schemas.microsoft.com/office/powerpoint/2010/main" val="251736782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NEW SLIDE</a:t>
            </a:r>
          </a:p>
          <a:p>
            <a:endParaRPr lang="en-US" dirty="0"/>
          </a:p>
        </p:txBody>
      </p:sp>
    </p:spTree>
    <p:extLst>
      <p:ext uri="{BB962C8B-B14F-4D97-AF65-F5344CB8AC3E}">
        <p14:creationId xmlns:p14="http://schemas.microsoft.com/office/powerpoint/2010/main" val="15793282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NEW SLIDE</a:t>
            </a:r>
          </a:p>
          <a:p>
            <a:endParaRPr lang="en-US" dirty="0"/>
          </a:p>
        </p:txBody>
      </p:sp>
    </p:spTree>
    <p:extLst>
      <p:ext uri="{BB962C8B-B14F-4D97-AF65-F5344CB8AC3E}">
        <p14:creationId xmlns:p14="http://schemas.microsoft.com/office/powerpoint/2010/main" val="291098883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NEW SLIDE</a:t>
            </a:r>
          </a:p>
          <a:p>
            <a:endParaRPr lang="en-US" dirty="0"/>
          </a:p>
        </p:txBody>
      </p:sp>
    </p:spTree>
    <p:extLst>
      <p:ext uri="{BB962C8B-B14F-4D97-AF65-F5344CB8AC3E}">
        <p14:creationId xmlns:p14="http://schemas.microsoft.com/office/powerpoint/2010/main" val="323703532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116779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286351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685841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22781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248906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7015405"/>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697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126554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660243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11218405"/>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a:t>
            </a:r>
            <a:r>
              <a:rPr lang="en-US" baseline="0" dirty="0" smtClean="0"/>
              <a:t> aggregation level</a:t>
            </a:r>
          </a:p>
        </p:txBody>
      </p:sp>
    </p:spTree>
    <p:extLst>
      <p:ext uri="{BB962C8B-B14F-4D97-AF65-F5344CB8AC3E}">
        <p14:creationId xmlns:p14="http://schemas.microsoft.com/office/powerpoint/2010/main" val="106475892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Trainer:</a:t>
            </a:r>
            <a:r>
              <a:rPr lang="en-US" baseline="0" dirty="0" smtClean="0"/>
              <a:t> show how you can use the shift and space bar to select all the options at once. 	</a:t>
            </a:r>
            <a:endParaRPr lang="en-US" dirty="0"/>
          </a:p>
        </p:txBody>
      </p:sp>
    </p:spTree>
    <p:extLst>
      <p:ext uri="{BB962C8B-B14F-4D97-AF65-F5344CB8AC3E}">
        <p14:creationId xmlns:p14="http://schemas.microsoft.com/office/powerpoint/2010/main" val="348266605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Trainer:</a:t>
            </a:r>
            <a:r>
              <a:rPr lang="en-US" baseline="0" dirty="0" smtClean="0"/>
              <a:t> show how you can sort by clicking on the column heads</a:t>
            </a:r>
            <a:endParaRPr lang="en-US" dirty="0"/>
          </a:p>
        </p:txBody>
      </p:sp>
    </p:spTree>
    <p:extLst>
      <p:ext uri="{BB962C8B-B14F-4D97-AF65-F5344CB8AC3E}">
        <p14:creationId xmlns:p14="http://schemas.microsoft.com/office/powerpoint/2010/main" val="1837297187"/>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74494039"/>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8266605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Revised?</a:t>
            </a:r>
            <a:endParaRPr lang="en-US" dirty="0"/>
          </a:p>
        </p:txBody>
      </p:sp>
    </p:spTree>
    <p:extLst>
      <p:ext uri="{BB962C8B-B14F-4D97-AF65-F5344CB8AC3E}">
        <p14:creationId xmlns:p14="http://schemas.microsoft.com/office/powerpoint/2010/main" val="246639057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9536893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5052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252531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1129605"/>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section, we are going to cover what you need to know</a:t>
            </a:r>
            <a:r>
              <a:rPr lang="en-US" baseline="0" dirty="0" smtClean="0"/>
              <a:t> to plan the database implementation in your country.</a:t>
            </a:r>
            <a:endParaRPr lang="en-US" dirty="0"/>
          </a:p>
        </p:txBody>
      </p:sp>
    </p:spTree>
    <p:extLst>
      <p:ext uri="{BB962C8B-B14F-4D97-AF65-F5344CB8AC3E}">
        <p14:creationId xmlns:p14="http://schemas.microsoft.com/office/powerpoint/2010/main" val="1065629139"/>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3742669"/>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944748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93260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16937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Added SAEs and deleted the slide for SAEs</a:t>
            </a:r>
            <a:endParaRPr lang="en-US" dirty="0"/>
          </a:p>
        </p:txBody>
      </p:sp>
    </p:spTree>
    <p:extLst>
      <p:ext uri="{BB962C8B-B14F-4D97-AF65-F5344CB8AC3E}">
        <p14:creationId xmlns:p14="http://schemas.microsoft.com/office/powerpoint/2010/main" val="3497993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60279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Revised slide</a:t>
            </a:r>
            <a:endParaRPr lang="en-US" dirty="0"/>
          </a:p>
        </p:txBody>
      </p:sp>
    </p:spTree>
    <p:extLst>
      <p:ext uri="{BB962C8B-B14F-4D97-AF65-F5344CB8AC3E}">
        <p14:creationId xmlns:p14="http://schemas.microsoft.com/office/powerpoint/2010/main" val="34652993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 SLIDE</a:t>
            </a:r>
            <a:endParaRPr lang="en-US" dirty="0"/>
          </a:p>
        </p:txBody>
      </p:sp>
    </p:spTree>
    <p:extLst>
      <p:ext uri="{BB962C8B-B14F-4D97-AF65-F5344CB8AC3E}">
        <p14:creationId xmlns:p14="http://schemas.microsoft.com/office/powerpoint/2010/main" val="1963582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Revised slide</a:t>
            </a:r>
            <a:endParaRPr lang="en-US" dirty="0"/>
          </a:p>
        </p:txBody>
      </p:sp>
    </p:spTree>
    <p:extLst>
      <p:ext uri="{BB962C8B-B14F-4D97-AF65-F5344CB8AC3E}">
        <p14:creationId xmlns:p14="http://schemas.microsoft.com/office/powerpoint/2010/main" val="3587777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15786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352951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Revised slide (combined 2 slides</a:t>
            </a:r>
            <a:r>
              <a:rPr lang="en-US" baseline="0" dirty="0" smtClean="0"/>
              <a:t> into one)</a:t>
            </a:r>
            <a:endParaRPr lang="en-US" dirty="0"/>
          </a:p>
        </p:txBody>
      </p:sp>
    </p:spTree>
    <p:extLst>
      <p:ext uri="{BB962C8B-B14F-4D97-AF65-F5344CB8AC3E}">
        <p14:creationId xmlns:p14="http://schemas.microsoft.com/office/powerpoint/2010/main" val="5789892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524611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83400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66452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638181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92046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262647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Trainer</a:t>
            </a:r>
            <a:r>
              <a:rPr lang="en-US" baseline="0" dirty="0" smtClean="0"/>
              <a:t> – the other languages besides English are coming soon. </a:t>
            </a:r>
            <a:endParaRPr lang="en-US" dirty="0"/>
          </a:p>
        </p:txBody>
      </p:sp>
    </p:spTree>
    <p:extLst>
      <p:ext uri="{BB962C8B-B14F-4D97-AF65-F5344CB8AC3E}">
        <p14:creationId xmlns:p14="http://schemas.microsoft.com/office/powerpoint/2010/main" val="5971211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58484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43452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65092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50919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62657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465224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44052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374012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4588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62085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36908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7308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NEW SLIDE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large volume of data is generated from Monitoring and Evaluation</a:t>
            </a:r>
            <a:r>
              <a:rPr lang="en-US" baseline="0" dirty="0" smtClean="0"/>
              <a:t> activities for NTDs. A situational analysis conducted in 2012 showed that many national programs do not have an integrated NTD database. Some countries had partner-specific database or disease-specific database but there was no standardized database.  A database is necessary for effective storage and management of data.  Access to and use of data is required for effective program implementation.  In addition, with the goal of elimination and control of NTDs by 2020, historical data is required for preparing elimination dossiers. Therefore, i</a:t>
            </a:r>
            <a:r>
              <a:rPr lang="en-US" altLang="en-US" dirty="0" smtClean="0"/>
              <a:t>n February 2013, the fourth NTD STAG Global Working Group Meeting on M&amp;E recommended the development of an integrated NTD database, in order to facilitate integrated data storage, management, and analysis by national programs.  </a:t>
            </a:r>
          </a:p>
        </p:txBody>
      </p:sp>
    </p:spTree>
    <p:extLst>
      <p:ext uri="{BB962C8B-B14F-4D97-AF65-F5344CB8AC3E}">
        <p14:creationId xmlns:p14="http://schemas.microsoft.com/office/powerpoint/2010/main" val="7833399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368268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4878220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87759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30281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9165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54801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63871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75217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Trainer:</a:t>
            </a:r>
            <a:r>
              <a:rPr lang="en-US" baseline="0" dirty="0" smtClean="0"/>
              <a:t> Talk about how to add villages for different regions before moving on. </a:t>
            </a:r>
            <a:endParaRPr lang="en-US" dirty="0"/>
          </a:p>
        </p:txBody>
      </p:sp>
    </p:spTree>
    <p:extLst>
      <p:ext uri="{BB962C8B-B14F-4D97-AF65-F5344CB8AC3E}">
        <p14:creationId xmlns:p14="http://schemas.microsoft.com/office/powerpoint/2010/main" val="32432405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49418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506326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556418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NEW SLIDE</a:t>
            </a:r>
          </a:p>
          <a:p>
            <a:endParaRPr lang="en-US" dirty="0"/>
          </a:p>
        </p:txBody>
      </p:sp>
    </p:spTree>
    <p:extLst>
      <p:ext uri="{BB962C8B-B14F-4D97-AF65-F5344CB8AC3E}">
        <p14:creationId xmlns:p14="http://schemas.microsoft.com/office/powerpoint/2010/main" val="20106041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76232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312099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265767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857540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508246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5778669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NEW SLIDE</a:t>
            </a:r>
          </a:p>
          <a:p>
            <a:endParaRPr lang="en-US" dirty="0"/>
          </a:p>
        </p:txBody>
      </p:sp>
    </p:spTree>
    <p:extLst>
      <p:ext uri="{BB962C8B-B14F-4D97-AF65-F5344CB8AC3E}">
        <p14:creationId xmlns:p14="http://schemas.microsoft.com/office/powerpoint/2010/main" val="33987536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NEW SLIDE</a:t>
            </a:r>
          </a:p>
          <a:p>
            <a:endParaRPr lang="en-US" dirty="0"/>
          </a:p>
        </p:txBody>
      </p:sp>
    </p:spTree>
    <p:extLst>
      <p:ext uri="{BB962C8B-B14F-4D97-AF65-F5344CB8AC3E}">
        <p14:creationId xmlns:p14="http://schemas.microsoft.com/office/powerpoint/2010/main" val="2249364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1683691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NEW SLIDE</a:t>
            </a:r>
          </a:p>
          <a:p>
            <a:endParaRPr lang="en-US" dirty="0"/>
          </a:p>
        </p:txBody>
      </p:sp>
    </p:spTree>
    <p:extLst>
      <p:ext uri="{BB962C8B-B14F-4D97-AF65-F5344CB8AC3E}">
        <p14:creationId xmlns:p14="http://schemas.microsoft.com/office/powerpoint/2010/main" val="7143393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583099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4638089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5247758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975358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9276975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1956894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266678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442988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NEW SLIDE</a:t>
            </a:r>
          </a:p>
          <a:p>
            <a:endParaRPr lang="en-US" dirty="0"/>
          </a:p>
        </p:txBody>
      </p:sp>
    </p:spTree>
    <p:extLst>
      <p:ext uri="{BB962C8B-B14F-4D97-AF65-F5344CB8AC3E}">
        <p14:creationId xmlns:p14="http://schemas.microsoft.com/office/powerpoint/2010/main" val="1458226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7593118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42538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7508240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941918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Trainer – SAEs</a:t>
            </a:r>
            <a:r>
              <a:rPr lang="en-US" baseline="0" dirty="0" smtClean="0"/>
              <a:t> are in Process Indicators now, but will be in their own module soon,. </a:t>
            </a:r>
            <a:endParaRPr lang="en-US" dirty="0"/>
          </a:p>
        </p:txBody>
      </p:sp>
    </p:spTree>
    <p:extLst>
      <p:ext uri="{BB962C8B-B14F-4D97-AF65-F5344CB8AC3E}">
        <p14:creationId xmlns:p14="http://schemas.microsoft.com/office/powerpoint/2010/main" val="88636538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2626472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2679902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305501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519496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3406190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0349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 SLIDE</a:t>
            </a:r>
            <a:endParaRPr lang="en-US" dirty="0"/>
          </a:p>
        </p:txBody>
      </p:sp>
    </p:spTree>
    <p:extLst>
      <p:ext uri="{BB962C8B-B14F-4D97-AF65-F5344CB8AC3E}">
        <p14:creationId xmlns:p14="http://schemas.microsoft.com/office/powerpoint/2010/main" val="254884004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466329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1736646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changed</a:t>
            </a:r>
            <a:endParaRPr lang="en-US" dirty="0"/>
          </a:p>
        </p:txBody>
      </p:sp>
    </p:spTree>
    <p:extLst>
      <p:ext uri="{BB962C8B-B14F-4D97-AF65-F5344CB8AC3E}">
        <p14:creationId xmlns:p14="http://schemas.microsoft.com/office/powerpoint/2010/main" val="246656845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1268"/>
              </a:spcAft>
            </a:pPr>
            <a:r>
              <a:rPr lang="en-US" dirty="0" smtClean="0"/>
              <a:t>The survey module is where you record the surveys that took place in your country, including mapping, baseline, mid-term, among others. </a:t>
            </a:r>
          </a:p>
          <a:p>
            <a:pPr>
              <a:spcAft>
                <a:spcPts val="1268"/>
              </a:spcAft>
            </a:pPr>
            <a:endParaRPr lang="en-US" dirty="0" smtClean="0"/>
          </a:p>
          <a:p>
            <a:r>
              <a:rPr lang="en-US" dirty="0" smtClean="0"/>
              <a:t>Unlike disease distribution, surveys oftentimes entail choosing more than location and encompass an Ecological Zone, an Evaluation Unit, or Sub-districts. To allow for this, there is an extra data entry screen for many surveys where you can choose multiple locations from different levels. </a:t>
            </a:r>
          </a:p>
          <a:p>
            <a:endParaRPr lang="en-US" dirty="0" smtClean="0"/>
          </a:p>
          <a:p>
            <a:r>
              <a:rPr lang="en-US" dirty="0" smtClean="0"/>
              <a:t>In addition, you can add sentinel sites to your tool so that you can come back and choose the same site again in the future. </a:t>
            </a:r>
          </a:p>
          <a:p>
            <a:endParaRPr lang="en-US" dirty="0"/>
          </a:p>
        </p:txBody>
      </p:sp>
    </p:spTree>
    <p:extLst>
      <p:ext uri="{BB962C8B-B14F-4D97-AF65-F5344CB8AC3E}">
        <p14:creationId xmlns:p14="http://schemas.microsoft.com/office/powerpoint/2010/main" val="420017498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 how to use the ctrl button for multi-select</a:t>
            </a:r>
            <a:endParaRPr lang="en-US" dirty="0"/>
          </a:p>
        </p:txBody>
      </p:sp>
    </p:spTree>
    <p:extLst>
      <p:ext uri="{BB962C8B-B14F-4D97-AF65-F5344CB8AC3E}">
        <p14:creationId xmlns:p14="http://schemas.microsoft.com/office/powerpoint/2010/main" val="2584430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2849872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70913625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762796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6800334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1076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9705874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Process indicators can include many types of data that you want to track. Presently, there are both training and supply chain management forms in the database. </a:t>
            </a:r>
          </a:p>
          <a:p>
            <a:endParaRPr lang="en-US" dirty="0" smtClean="0"/>
          </a:p>
          <a:p>
            <a:r>
              <a:rPr lang="en-US" dirty="0" smtClean="0"/>
              <a:t>If you would like to add a whole custom form (rather than just a custom indicator), choose </a:t>
            </a:r>
            <a:r>
              <a:rPr lang="en-US" b="1" dirty="0" smtClean="0"/>
              <a:t>Add new type</a:t>
            </a:r>
            <a:r>
              <a:rPr lang="en-US" dirty="0" smtClean="0"/>
              <a:t> from the drop down list. </a:t>
            </a:r>
          </a:p>
          <a:p>
            <a:endParaRPr lang="en-US" dirty="0" smtClean="0"/>
          </a:p>
          <a:p>
            <a:r>
              <a:rPr lang="en-US" dirty="0" smtClean="0"/>
              <a:t>You can add custom forms to the surveys, interventions, and process indicator modules. </a:t>
            </a:r>
          </a:p>
          <a:p>
            <a:endParaRPr lang="en-US" dirty="0"/>
          </a:p>
        </p:txBody>
      </p:sp>
    </p:spTree>
    <p:extLst>
      <p:ext uri="{BB962C8B-B14F-4D97-AF65-F5344CB8AC3E}">
        <p14:creationId xmlns:p14="http://schemas.microsoft.com/office/powerpoint/2010/main" val="110532191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2472891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870123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0603645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09249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274220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30672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866195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1142381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89206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47DC9E-6C50-41E1-BE87-0F6BF9D29912}" type="datetimeFigureOut">
              <a:rPr lang="en-US" smtClean="0"/>
              <a:t>8/27/2015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5F2D97-1B0F-4F1D-B0E0-E7DDC121D97E}" type="slidenum">
              <a:rPr lang="en-US" smtClean="0"/>
              <a:t>‹#›</a:t>
            </a:fld>
            <a:endParaRPr lang="en-US"/>
          </a:p>
        </p:txBody>
      </p:sp>
    </p:spTree>
    <p:extLst>
      <p:ext uri="{BB962C8B-B14F-4D97-AF65-F5344CB8AC3E}">
        <p14:creationId xmlns:p14="http://schemas.microsoft.com/office/powerpoint/2010/main" val="211033500"/>
      </p:ext>
    </p:extLst>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47DC9E-6C50-41E1-BE87-0F6BF9D29912}" type="datetimeFigureOut">
              <a:rPr lang="en-US" smtClean="0"/>
              <a:t>8/27/2015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5F2D97-1B0F-4F1D-B0E0-E7DDC121D97E}" type="slidenum">
              <a:rPr lang="en-US" smtClean="0"/>
              <a:t>‹#›</a:t>
            </a:fld>
            <a:endParaRPr lang="en-US"/>
          </a:p>
        </p:txBody>
      </p:sp>
    </p:spTree>
    <p:extLst>
      <p:ext uri="{BB962C8B-B14F-4D97-AF65-F5344CB8AC3E}">
        <p14:creationId xmlns:p14="http://schemas.microsoft.com/office/powerpoint/2010/main" val="3693357180"/>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47DC9E-6C50-41E1-BE87-0F6BF9D29912}" type="datetimeFigureOut">
              <a:rPr lang="en-US" smtClean="0"/>
              <a:t>8/27/2015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5F2D97-1B0F-4F1D-B0E0-E7DDC121D97E}" type="slidenum">
              <a:rPr lang="en-US" smtClean="0"/>
              <a:t>‹#›</a:t>
            </a:fld>
            <a:endParaRPr lang="en-US"/>
          </a:p>
        </p:txBody>
      </p:sp>
    </p:spTree>
    <p:extLst>
      <p:ext uri="{BB962C8B-B14F-4D97-AF65-F5344CB8AC3E}">
        <p14:creationId xmlns:p14="http://schemas.microsoft.com/office/powerpoint/2010/main" val="889930595"/>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1">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66800"/>
            <a:ext cx="7772400" cy="4525963"/>
          </a:xfrm>
          <a:prstGeom prst="rect">
            <a:avLst/>
          </a:prstGeom>
        </p:spPr>
        <p:txBody>
          <a:bodyPr>
            <a:noAutofit/>
          </a:bodyPr>
          <a:lstStyle>
            <a:lvl1pPr marL="0" indent="0">
              <a:buSzPct val="100000"/>
              <a:buFont typeface="Wingdings" charset="2"/>
              <a:buChar char="§"/>
              <a:defRPr lang="en-US" sz="2400" kern="1200" dirty="0" smtClean="0">
                <a:solidFill>
                  <a:srgbClr val="17375D"/>
                </a:solidFill>
                <a:latin typeface="Segoe UI" pitchFamily="34" charset="0"/>
                <a:ea typeface="Segoe UI" pitchFamily="34" charset="0"/>
                <a:cs typeface="Segoe UI" pitchFamily="34" charset="0"/>
              </a:defRPr>
            </a:lvl1pPr>
            <a:lvl2pPr>
              <a:buSzPct val="100000"/>
              <a:buFont typeface="Wingdings" charset="2"/>
              <a:buChar char="§"/>
              <a:defRPr/>
            </a:lvl2pPr>
            <a:lvl3pPr marL="1143000" indent="-228600">
              <a:buSzPct val="100000"/>
              <a:buFont typeface="Wingdings" charset="2"/>
              <a:buChar char="§"/>
              <a:defRPr/>
            </a:lvl3pPr>
            <a:lvl4pPr marL="1600200" indent="-228600">
              <a:buSzPct val="100000"/>
              <a:buFont typeface="Wingdings" charset="2"/>
              <a:buChar char="§"/>
              <a:defRPr/>
            </a:lvl4pPr>
            <a:lvl5pPr marL="2057400" indent="-228600">
              <a:buSzPct val="100000"/>
              <a:buFont typeface="Wingdings" charset="2"/>
              <a:buChar char="§"/>
              <a:defRPr/>
            </a:lvl5pPr>
          </a:lstStyle>
          <a:p>
            <a:pPr marL="342900" lvl="0" indent="-342900" algn="l" defTabSz="914400" rtl="0" eaLnBrk="1" latinLnBrk="0" hangingPunct="1">
              <a:spcBef>
                <a:spcPct val="20000"/>
              </a:spcBef>
              <a:buClr>
                <a:srgbClr val="066E9F"/>
              </a:buClr>
              <a:buSzPct val="120000"/>
              <a:buFont typeface="Segoe UI" pitchFamily="34" charset="0"/>
              <a:buChar char="◦"/>
            </a:pPr>
            <a:r>
              <a:rPr lang="en-US" dirty="0" smtClean="0"/>
              <a:t>Click to edit Master text styles</a:t>
            </a:r>
          </a:p>
          <a:p>
            <a:pPr marL="1085850" lvl="1" indent="-342900" algn="l" defTabSz="914400" rtl="0" eaLnBrk="1" latinLnBrk="0" hangingPunct="1">
              <a:spcBef>
                <a:spcPct val="20000"/>
              </a:spcBef>
              <a:buClr>
                <a:srgbClr val="066E9F"/>
              </a:buClr>
              <a:buSzPct val="120000"/>
              <a:buFont typeface="Segoe UI Semibold" pitchFamily="34" charset="0"/>
              <a:buChar char="◦"/>
            </a:pPr>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Rectangle 34"/>
          <p:cNvSpPr/>
          <p:nvPr userDrawn="1"/>
        </p:nvSpPr>
        <p:spPr>
          <a:xfrm>
            <a:off x="0" y="3"/>
            <a:ext cx="9152467" cy="155443"/>
          </a:xfrm>
          <a:prstGeom prst="rect">
            <a:avLst/>
          </a:prstGeom>
          <a:gradFill flip="none" rotWithShape="1">
            <a:gsLst>
              <a:gs pos="0">
                <a:schemeClr val="tx2"/>
              </a:gs>
              <a:gs pos="100000">
                <a:schemeClr val="tx2">
                  <a:lumMod val="50000"/>
                </a:schemeClr>
              </a:gs>
            </a:gsLst>
            <a:lin ang="4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Title 28"/>
          <p:cNvSpPr>
            <a:spLocks noGrp="1"/>
          </p:cNvSpPr>
          <p:nvPr userDrawn="1">
            <p:ph type="title"/>
          </p:nvPr>
        </p:nvSpPr>
        <p:spPr>
          <a:xfrm>
            <a:off x="135469" y="206613"/>
            <a:ext cx="5726302" cy="580787"/>
          </a:xfrm>
          <a:prstGeom prst="round2SameRect">
            <a:avLst/>
          </a:prstGeom>
          <a:noFill/>
        </p:spPr>
        <p:txBody>
          <a:bodyPr wrap="none" lIns="182880" rIns="182880">
            <a:spAutoFit/>
          </a:bodyPr>
          <a:lstStyle>
            <a:lvl1pPr algn="l">
              <a:defRPr sz="3000" b="1">
                <a:solidFill>
                  <a:srgbClr val="066E9F"/>
                </a:solidFill>
              </a:defRPr>
            </a:lvl1pPr>
          </a:lstStyle>
          <a:p>
            <a:r>
              <a:rPr lang="en-US" dirty="0" smtClean="0"/>
              <a:t>Click to edit Master title style</a:t>
            </a:r>
            <a:endParaRPr lang="en-US" dirty="0"/>
          </a:p>
        </p:txBody>
      </p:sp>
      <p:sp>
        <p:nvSpPr>
          <p:cNvPr id="16" name="Rectangle 15"/>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18"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19" name="Rectangle 18"/>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0" name="TextBox 19">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chemeClr val="accent1">
                    <a:lumMod val="60000"/>
                    <a:lumOff val="40000"/>
                  </a:schemeClr>
                </a:solidFill>
                <a:latin typeface="Segoe UI" pitchFamily="34" charset="0"/>
                <a:ea typeface="Segoe UI" pitchFamily="34" charset="0"/>
                <a:cs typeface="Segoe UI" pitchFamily="34" charset="0"/>
              </a:rPr>
              <a:t>Overview</a:t>
            </a:r>
            <a:endParaRPr lang="en-US"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21" name="TextBox 20"/>
          <p:cNvSpPr txBox="1"/>
          <p:nvPr userDrawn="1"/>
        </p:nvSpPr>
        <p:spPr>
          <a:xfrm>
            <a:off x="197380" y="6596125"/>
            <a:ext cx="4146019" cy="246221"/>
          </a:xfrm>
          <a:prstGeom prst="rect">
            <a:avLst/>
          </a:prstGeom>
          <a:noFill/>
        </p:spPr>
        <p:txBody>
          <a:bodyPr wrap="square">
            <a:spAutoFit/>
          </a:bodyPr>
          <a:lstStyle/>
          <a:p>
            <a:pPr algn="l">
              <a:defRPr/>
            </a:pPr>
            <a:r>
              <a:rPr lang="en-US" sz="1000" dirty="0" smtClean="0">
                <a:solidFill>
                  <a:schemeClr val="bg1"/>
                </a:solidFill>
                <a:latin typeface="Segoe UI" pitchFamily="34" charset="0"/>
                <a:ea typeface="Segoe UI" pitchFamily="34" charset="0"/>
                <a:cs typeface="Segoe UI" pitchFamily="34" charset="0"/>
              </a:rPr>
              <a:t>Integrated NTD Database  |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2014</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slide">
    <p:spTree>
      <p:nvGrpSpPr>
        <p:cNvPr id="1" name=""/>
        <p:cNvGrpSpPr/>
        <p:nvPr/>
      </p:nvGrpSpPr>
      <p:grpSpPr>
        <a:xfrm>
          <a:off x="0" y="0"/>
          <a:ext cx="0" cy="0"/>
          <a:chOff x="0" y="0"/>
          <a:chExt cx="0" cy="0"/>
        </a:xfrm>
      </p:grpSpPr>
      <p:sp>
        <p:nvSpPr>
          <p:cNvPr id="19" name="Rectangle 18"/>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4" name="Rectangle 23"/>
          <p:cNvSpPr/>
          <p:nvPr userDrawn="1"/>
        </p:nvSpPr>
        <p:spPr>
          <a:xfrm>
            <a:off x="0" y="0"/>
            <a:ext cx="9152467" cy="3352800"/>
          </a:xfrm>
          <a:prstGeom prst="rect">
            <a:avLst/>
          </a:prstGeom>
          <a:gradFill flip="none" rotWithShape="1">
            <a:gsLst>
              <a:gs pos="0">
                <a:schemeClr val="tx2"/>
              </a:gs>
              <a:gs pos="100000">
                <a:schemeClr val="tx2">
                  <a:lumMod val="50000"/>
                </a:schemeClr>
              </a:gs>
            </a:gsLst>
            <a:lin ang="4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58800" y="3733800"/>
            <a:ext cx="8229600" cy="715963"/>
          </a:xfrm>
          <a:prstGeom prst="rect">
            <a:avLst/>
          </a:prstGeom>
        </p:spPr>
        <p:txBody>
          <a:bodyPr anchor="t"/>
          <a:lstStyle>
            <a:lvl1pPr marL="0" algn="l" defTabSz="914400" rtl="0" eaLnBrk="1" latinLnBrk="0" hangingPunct="1">
              <a:lnSpc>
                <a:spcPct val="120000"/>
              </a:lnSpc>
              <a:defRPr lang="en-US" sz="4200" kern="1200" spc="-50" dirty="0" smtClean="0">
                <a:solidFill>
                  <a:srgbClr val="17375D"/>
                </a:solidFill>
                <a:latin typeface="Segoe UI Semibold"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85800" y="4648200"/>
            <a:ext cx="7772400" cy="1447800"/>
          </a:xfrm>
          <a:prstGeom prst="rect">
            <a:avLst/>
          </a:prstGeom>
        </p:spPr>
        <p:txBody>
          <a:bodyPr lIns="0" anchor="t" anchorCtr="0">
            <a:noAutofit/>
          </a:bodyPr>
          <a:lstStyle>
            <a:lvl1pPr marL="0" indent="0" algn="l" defTabSz="914400" rtl="0" eaLnBrk="1" latinLnBrk="0" hangingPunct="1">
              <a:lnSpc>
                <a:spcPct val="100000"/>
              </a:lnSpc>
              <a:buNone/>
              <a:defRPr lang="en-US" sz="2200" kern="1200" spc="-50" dirty="0" smtClean="0">
                <a:solidFill>
                  <a:srgbClr val="066E9F"/>
                </a:solidFill>
                <a:latin typeface="Segoe UI" pitchFamily="34" charset="0"/>
                <a:ea typeface="Segoe UI" pitchFamily="34" charset="0"/>
                <a:cs typeface="Segoe UI"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8"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17" name="Rectangle 16"/>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1" name="TextBox 20">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chemeClr val="accent1">
                    <a:lumMod val="60000"/>
                    <a:lumOff val="40000"/>
                  </a:schemeClr>
                </a:solidFill>
                <a:latin typeface="Segoe UI" pitchFamily="34" charset="0"/>
                <a:ea typeface="Segoe UI" pitchFamily="34" charset="0"/>
                <a:cs typeface="Segoe UI" pitchFamily="34" charset="0"/>
              </a:rPr>
              <a:t>Overview</a:t>
            </a:r>
            <a:endParaRPr lang="en-US" sz="1000" b="1" dirty="0">
              <a:solidFill>
                <a:schemeClr val="accent1">
                  <a:lumMod val="60000"/>
                  <a:lumOff val="40000"/>
                </a:schemeClr>
              </a:solidFill>
              <a:latin typeface="Segoe UI" pitchFamily="34" charset="0"/>
              <a:ea typeface="Segoe UI" pitchFamily="34" charset="0"/>
              <a:cs typeface="Segoe UI" pitchFamily="34" charset="0"/>
            </a:endParaRPr>
          </a:p>
        </p:txBody>
      </p:sp>
      <p:grpSp>
        <p:nvGrpSpPr>
          <p:cNvPr id="20" name="Group 19"/>
          <p:cNvGrpSpPr/>
          <p:nvPr userDrawn="1"/>
        </p:nvGrpSpPr>
        <p:grpSpPr>
          <a:xfrm>
            <a:off x="7010400" y="2734732"/>
            <a:ext cx="1613158" cy="614324"/>
            <a:chOff x="6979980" y="2075432"/>
            <a:chExt cx="1613158" cy="614324"/>
          </a:xfrm>
        </p:grpSpPr>
        <p:sp>
          <p:nvSpPr>
            <p:cNvPr id="22" name="Rectangle 21"/>
            <p:cNvSpPr/>
            <p:nvPr userDrawn="1"/>
          </p:nvSpPr>
          <p:spPr>
            <a:xfrm>
              <a:off x="7260963" y="2075432"/>
              <a:ext cx="206375" cy="614324"/>
            </a:xfrm>
            <a:prstGeom prst="rect">
              <a:avLst/>
            </a:prstGeom>
            <a:solidFill>
              <a:srgbClr val="562B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userDrawn="1"/>
          </p:nvSpPr>
          <p:spPr>
            <a:xfrm>
              <a:off x="6979980" y="2232555"/>
              <a:ext cx="206375" cy="457201"/>
            </a:xfrm>
            <a:prstGeom prst="rect">
              <a:avLst/>
            </a:prstGeom>
            <a:solidFill>
              <a:srgbClr val="066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28" name="Rectangle 27"/>
            <p:cNvSpPr/>
            <p:nvPr userDrawn="1"/>
          </p:nvSpPr>
          <p:spPr>
            <a:xfrm>
              <a:off x="7541946" y="2289706"/>
              <a:ext cx="206375" cy="400050"/>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userDrawn="1"/>
          </p:nvSpPr>
          <p:spPr>
            <a:xfrm>
              <a:off x="7822930" y="2394480"/>
              <a:ext cx="206375" cy="295276"/>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userDrawn="1"/>
          </p:nvSpPr>
          <p:spPr>
            <a:xfrm>
              <a:off x="8386763" y="2604031"/>
              <a:ext cx="206375" cy="85725"/>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userDrawn="1"/>
          </p:nvSpPr>
          <p:spPr>
            <a:xfrm>
              <a:off x="8108231" y="2523068"/>
              <a:ext cx="206375" cy="166688"/>
            </a:xfrm>
            <a:prstGeom prst="rect">
              <a:avLst/>
            </a:prstGeom>
            <a:solidFill>
              <a:srgbClr val="93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TextBox 24"/>
          <p:cNvSpPr txBox="1"/>
          <p:nvPr userDrawn="1"/>
        </p:nvSpPr>
        <p:spPr>
          <a:xfrm>
            <a:off x="197380" y="6596125"/>
            <a:ext cx="4146019" cy="246221"/>
          </a:xfrm>
          <a:prstGeom prst="rect">
            <a:avLst/>
          </a:prstGeom>
          <a:noFill/>
        </p:spPr>
        <p:txBody>
          <a:bodyPr wrap="square">
            <a:spAutoFit/>
          </a:bodyPr>
          <a:lstStyle/>
          <a:p>
            <a:pPr algn="l">
              <a:defRPr/>
            </a:pPr>
            <a:r>
              <a:rPr lang="en-US" sz="1000" dirty="0" smtClean="0">
                <a:solidFill>
                  <a:schemeClr val="bg1"/>
                </a:solidFill>
                <a:latin typeface="Segoe UI" pitchFamily="34" charset="0"/>
                <a:ea typeface="Segoe UI" pitchFamily="34" charset="0"/>
                <a:cs typeface="Segoe UI" pitchFamily="34" charset="0"/>
              </a:rPr>
              <a:t>Integrated NTD Database  |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2015</a:t>
            </a: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2">
    <p:spTree>
      <p:nvGrpSpPr>
        <p:cNvPr id="1" name=""/>
        <p:cNvGrpSpPr/>
        <p:nvPr/>
      </p:nvGrpSpPr>
      <p:grpSpPr>
        <a:xfrm>
          <a:off x="0" y="0"/>
          <a:ext cx="0" cy="0"/>
          <a:chOff x="0" y="0"/>
          <a:chExt cx="0" cy="0"/>
        </a:xfrm>
      </p:grpSpPr>
      <p:sp>
        <p:nvSpPr>
          <p:cNvPr id="33" name="Rectangle 32"/>
          <p:cNvSpPr/>
          <p:nvPr userDrawn="1"/>
        </p:nvSpPr>
        <p:spPr>
          <a:xfrm>
            <a:off x="0" y="0"/>
            <a:ext cx="9152467" cy="609600"/>
          </a:xfrm>
          <a:prstGeom prst="rect">
            <a:avLst/>
          </a:prstGeom>
          <a:gradFill flip="none" rotWithShape="1">
            <a:gsLst>
              <a:gs pos="0">
                <a:schemeClr val="tx2"/>
              </a:gs>
              <a:gs pos="100000">
                <a:schemeClr val="tx2">
                  <a:lumMod val="50000"/>
                </a:schemeClr>
              </a:gs>
            </a:gsLst>
            <a:lin ang="4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Text Placeholder 25"/>
          <p:cNvSpPr>
            <a:spLocks noGrp="1"/>
          </p:cNvSpPr>
          <p:nvPr>
            <p:ph type="body" sz="quarter" idx="13" hasCustomPrompt="1"/>
          </p:nvPr>
        </p:nvSpPr>
        <p:spPr>
          <a:xfrm>
            <a:off x="171331" y="42335"/>
            <a:ext cx="1733669" cy="307777"/>
          </a:xfrm>
          <a:prstGeom prst="rect">
            <a:avLst/>
          </a:prstGeom>
          <a:noFill/>
        </p:spPr>
        <p:txBody>
          <a:bodyPr wrap="none" lIns="0" rIns="0">
            <a:spAutoFit/>
          </a:bodyPr>
          <a:lstStyle>
            <a:lvl1pPr marL="0" algn="l" defTabSz="914400" rtl="0" eaLnBrk="1" latinLnBrk="0" hangingPunct="1">
              <a:buNone/>
              <a:defRPr lang="en-US" sz="1400" kern="1200" cap="small" spc="100" dirty="0" smtClean="0">
                <a:solidFill>
                  <a:srgbClr val="DCE6F2"/>
                </a:solidFill>
                <a:latin typeface="Segoe UI Semibold" pitchFamily="34" charset="0"/>
                <a:ea typeface="Segoe UI" pitchFamily="34" charset="0"/>
                <a:cs typeface="Segoe UI" pitchFamily="34" charset="0"/>
              </a:defRPr>
            </a:lvl1pPr>
          </a:lstStyle>
          <a:p>
            <a:pPr lvl="0"/>
            <a:r>
              <a:rPr lang="en-US" dirty="0" smtClean="0"/>
              <a:t>click to edit master</a:t>
            </a:r>
            <a:endParaRPr lang="en-US" dirty="0"/>
          </a:p>
        </p:txBody>
      </p:sp>
      <p:sp>
        <p:nvSpPr>
          <p:cNvPr id="40" name="Content Placeholder 2"/>
          <p:cNvSpPr>
            <a:spLocks noGrp="1"/>
          </p:cNvSpPr>
          <p:nvPr>
            <p:ph idx="1"/>
          </p:nvPr>
        </p:nvSpPr>
        <p:spPr>
          <a:xfrm>
            <a:off x="685800" y="1143000"/>
            <a:ext cx="7848600" cy="4525963"/>
          </a:xfrm>
          <a:prstGeom prst="rect">
            <a:avLst/>
          </a:prstGeom>
        </p:spPr>
        <p:txBody>
          <a:bodyPr>
            <a:noAutofit/>
          </a:bodyPr>
          <a:lstStyle>
            <a:lvl1pPr marL="342900" indent="-342900" algn="l" defTabSz="914400" rtl="0" eaLnBrk="1" latinLnBrk="0" hangingPunct="1">
              <a:spcBef>
                <a:spcPct val="20000"/>
              </a:spcBef>
              <a:buClr>
                <a:srgbClr val="066E9F"/>
              </a:buClr>
              <a:buSzPct val="100000"/>
              <a:buFont typeface="Wingdings" charset="2"/>
              <a:buChar char="§"/>
              <a:defRPr lang="en-US" sz="2200" kern="1200" dirty="0" smtClean="0">
                <a:solidFill>
                  <a:schemeClr val="tx2">
                    <a:lumMod val="75000"/>
                  </a:schemeClr>
                </a:solidFill>
                <a:latin typeface="Segoe UI" pitchFamily="34" charset="0"/>
                <a:ea typeface="Segoe UI" pitchFamily="34" charset="0"/>
                <a:cs typeface="Segoe UI" pitchFamily="34" charset="0"/>
              </a:defRPr>
            </a:lvl1pPr>
            <a:lvl3pPr marL="1143000" indent="-228600">
              <a:buSzPct val="100000"/>
              <a:buFont typeface="Wingdings" charset="2"/>
              <a:buChar char="§"/>
              <a:defRPr>
                <a:solidFill>
                  <a:schemeClr val="tx2">
                    <a:lumMod val="75000"/>
                  </a:schemeClr>
                </a:solidFill>
              </a:defRPr>
            </a:lvl3pPr>
            <a:lvl4pPr marL="1600200" indent="-228600">
              <a:buSzPct val="100000"/>
              <a:buFont typeface="Wingdings" charset="2"/>
              <a:buChar char="§"/>
              <a:defRPr>
                <a:solidFill>
                  <a:schemeClr val="tx2">
                    <a:lumMod val="75000"/>
                  </a:schemeClr>
                </a:solidFill>
              </a:defRPr>
            </a:lvl4pPr>
            <a:lvl5pPr marL="2057400" indent="-228600">
              <a:buSzPct val="100000"/>
              <a:buFont typeface="Wingdings" charset="2"/>
              <a:buChar char="§"/>
              <a:defRPr>
                <a:solidFill>
                  <a:schemeClr val="tx2">
                    <a:lumMod val="75000"/>
                  </a:schemeClr>
                </a:solidFill>
              </a:defRPr>
            </a:lvl5pPr>
          </a:lstStyle>
          <a:p>
            <a:pPr marL="342900" lvl="0" indent="-342900" algn="l" defTabSz="914400" rtl="0" eaLnBrk="1" latinLnBrk="0" hangingPunct="1">
              <a:spcBef>
                <a:spcPct val="20000"/>
              </a:spcBef>
              <a:buClr>
                <a:srgbClr val="066E9F"/>
              </a:buClr>
              <a:buSzPct val="120000"/>
              <a:buFont typeface="Segoe UI" pitchFamily="34" charset="0"/>
              <a:buChar char="◦"/>
            </a:pPr>
            <a:r>
              <a:rPr lang="en-US" dirty="0" smtClean="0"/>
              <a:t>Click to edit Master text styles</a:t>
            </a:r>
          </a:p>
          <a:p>
            <a:pPr marL="342900" lvl="0" indent="-342900" algn="l" defTabSz="914400" rtl="0" eaLnBrk="1" latinLnBrk="0" hangingPunct="1">
              <a:spcBef>
                <a:spcPct val="20000"/>
              </a:spcBef>
              <a:buClr>
                <a:srgbClr val="066E9F"/>
              </a:buClr>
              <a:buSzPct val="120000"/>
              <a:buFont typeface="Segoe UI Semibold" pitchFamily="34" charset="0"/>
              <a:buChar char="◦"/>
            </a:pPr>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69094"/>
            <a:ext cx="5012515" cy="516255"/>
          </a:xfrm>
          <a:prstGeom prst="round2SameRect">
            <a:avLst/>
          </a:prstGeom>
          <a:solidFill>
            <a:schemeClr val="bg1"/>
          </a:solidFill>
        </p:spPr>
        <p:txBody>
          <a:bodyPr vert="horz" wrap="none" lIns="182880" tIns="45720" rIns="182880" bIns="45720" rtlCol="0" anchor="ctr" anchorCtr="0">
            <a:spAutoFit/>
          </a:bodyPr>
          <a:lstStyle>
            <a:lvl1pPr algn="l">
              <a:defRPr lang="en-US" sz="2600" b="1" dirty="0">
                <a:solidFill>
                  <a:srgbClr val="066E9F"/>
                </a:solidFill>
              </a:defRPr>
            </a:lvl1pPr>
          </a:lstStyle>
          <a:p>
            <a:pPr marL="0" lvl="0" algn="l"/>
            <a:r>
              <a:rPr lang="en-US" dirty="0" smtClean="0"/>
              <a:t>Click to edit Master title style</a:t>
            </a:r>
            <a:endParaRPr lang="en-US" dirty="0"/>
          </a:p>
        </p:txBody>
      </p:sp>
      <p:sp>
        <p:nvSpPr>
          <p:cNvPr id="17" name="Rectangle 16"/>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19"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0" name="Rectangle 19"/>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1" name="TextBox 20">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chemeClr val="accent1">
                    <a:lumMod val="60000"/>
                    <a:lumOff val="40000"/>
                  </a:schemeClr>
                </a:solidFill>
                <a:latin typeface="Segoe UI" pitchFamily="34" charset="0"/>
                <a:ea typeface="Segoe UI" pitchFamily="34" charset="0"/>
                <a:cs typeface="Segoe UI" pitchFamily="34" charset="0"/>
              </a:rPr>
              <a:t>Overview</a:t>
            </a:r>
            <a:endParaRPr lang="en-US"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22" name="TextBox 21"/>
          <p:cNvSpPr txBox="1"/>
          <p:nvPr userDrawn="1"/>
        </p:nvSpPr>
        <p:spPr>
          <a:xfrm>
            <a:off x="197380" y="6596125"/>
            <a:ext cx="4146019" cy="246221"/>
          </a:xfrm>
          <a:prstGeom prst="rect">
            <a:avLst/>
          </a:prstGeom>
          <a:noFill/>
        </p:spPr>
        <p:txBody>
          <a:bodyPr wrap="square">
            <a:spAutoFit/>
          </a:bodyPr>
          <a:lstStyle/>
          <a:p>
            <a:pPr algn="l">
              <a:defRPr/>
            </a:pPr>
            <a:r>
              <a:rPr lang="en-US" sz="1000" dirty="0" smtClean="0">
                <a:solidFill>
                  <a:schemeClr val="bg1"/>
                </a:solidFill>
                <a:latin typeface="Segoe UI" pitchFamily="34" charset="0"/>
                <a:ea typeface="Segoe UI" pitchFamily="34" charset="0"/>
                <a:cs typeface="Segoe UI" pitchFamily="34" charset="0"/>
              </a:rPr>
              <a:t>Integrated NTD Database  |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2015</a:t>
            </a: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exercise-blue: single">
    <p:spTree>
      <p:nvGrpSpPr>
        <p:cNvPr id="1" name=""/>
        <p:cNvGrpSpPr/>
        <p:nvPr/>
      </p:nvGrpSpPr>
      <p:grpSpPr>
        <a:xfrm>
          <a:off x="0" y="0"/>
          <a:ext cx="0" cy="0"/>
          <a:chOff x="0" y="0"/>
          <a:chExt cx="0" cy="0"/>
        </a:xfrm>
      </p:grpSpPr>
      <p:sp>
        <p:nvSpPr>
          <p:cNvPr id="6" name="Rectangle 5"/>
          <p:cNvSpPr/>
          <p:nvPr userDrawn="1"/>
        </p:nvSpPr>
        <p:spPr>
          <a:xfrm>
            <a:off x="0" y="0"/>
            <a:ext cx="9162288" cy="6629400"/>
          </a:xfrm>
          <a:prstGeom prst="rect">
            <a:avLst/>
          </a:prstGeom>
          <a:solidFill>
            <a:srgbClr val="066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215900" y="66675"/>
            <a:ext cx="1295400" cy="307777"/>
          </a:xfrm>
          <a:prstGeom prst="rect">
            <a:avLst/>
          </a:prstGeom>
        </p:spPr>
        <p:txBody>
          <a:bodyPr wrap="square">
            <a:spAutoFit/>
          </a:bodyPr>
          <a:lstStyle/>
          <a:p>
            <a:r>
              <a:rPr lang="en-US" sz="1400" b="1" cap="small" spc="100" dirty="0" smtClean="0">
                <a:solidFill>
                  <a:schemeClr val="bg1"/>
                </a:solidFill>
                <a:latin typeface="Segoe UI" pitchFamily="34" charset="0"/>
                <a:ea typeface="Segoe UI" pitchFamily="34" charset="0"/>
                <a:cs typeface="Segoe UI" pitchFamily="34" charset="0"/>
              </a:rPr>
              <a:t>EXERCISE</a:t>
            </a:r>
            <a:endParaRPr lang="en-US" sz="1400" b="1" cap="small" spc="100" dirty="0">
              <a:solidFill>
                <a:schemeClr val="bg1"/>
              </a:solidFill>
              <a:latin typeface="Segoe UI" pitchFamily="34" charset="0"/>
              <a:ea typeface="Segoe UI" pitchFamily="34" charset="0"/>
              <a:cs typeface="Segoe UI" pitchFamily="34" charset="0"/>
            </a:endParaRPr>
          </a:p>
        </p:txBody>
      </p:sp>
      <p:grpSp>
        <p:nvGrpSpPr>
          <p:cNvPr id="9" name="Group 8"/>
          <p:cNvGrpSpPr/>
          <p:nvPr userDrawn="1"/>
        </p:nvGrpSpPr>
        <p:grpSpPr>
          <a:xfrm>
            <a:off x="8000999" y="76200"/>
            <a:ext cx="838201" cy="275451"/>
            <a:chOff x="6837090" y="2143164"/>
            <a:chExt cx="1806129" cy="614325"/>
          </a:xfrm>
        </p:grpSpPr>
        <p:sp>
          <p:nvSpPr>
            <p:cNvPr id="10" name="Rectangle 9"/>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12" name="Rectangle 11"/>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itle 17"/>
          <p:cNvSpPr>
            <a:spLocks noGrp="1"/>
          </p:cNvSpPr>
          <p:nvPr>
            <p:ph type="title"/>
          </p:nvPr>
        </p:nvSpPr>
        <p:spPr>
          <a:xfrm>
            <a:off x="304800" y="457200"/>
            <a:ext cx="8534400" cy="715962"/>
          </a:xfrm>
          <a:prstGeom prst="rect">
            <a:avLst/>
          </a:prstGeom>
        </p:spPr>
        <p:txBody>
          <a:bodyPr/>
          <a:lstStyle>
            <a:lvl1pPr>
              <a:defRPr sz="2400" b="1">
                <a:solidFill>
                  <a:srgbClr val="066E9F"/>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9" name="Text Placeholder 16"/>
          <p:cNvSpPr>
            <a:spLocks noGrp="1"/>
          </p:cNvSpPr>
          <p:nvPr>
            <p:ph type="body" sz="quarter" idx="10"/>
          </p:nvPr>
        </p:nvSpPr>
        <p:spPr>
          <a:xfrm>
            <a:off x="762000" y="1219200"/>
            <a:ext cx="7696200" cy="4953000"/>
          </a:xfrm>
          <a:prstGeom prst="rect">
            <a:avLst/>
          </a:prstGeom>
        </p:spPr>
        <p:txBody>
          <a:bodyPr>
            <a:noAutofit/>
          </a:bodyPr>
          <a:lstStyle>
            <a:lvl1pPr marL="457200" indent="-457200">
              <a:buFont typeface="+mj-lt"/>
              <a:buAutoNum type="arabicPeriod"/>
              <a:defRPr sz="2000"/>
            </a:lvl1pPr>
            <a:lvl2pPr marL="742950" indent="-285750">
              <a:buSzPct val="100000"/>
              <a:buFont typeface="Wingdings" charset="2"/>
              <a:buChar char="§"/>
              <a:defRPr/>
            </a:lvl2pPr>
            <a:lvl3pPr marL="1143000" indent="-228600">
              <a:buSzPct val="100000"/>
              <a:buFont typeface="Wingdings" charset="2"/>
              <a:buChar char="§"/>
              <a:defRPr/>
            </a:lvl3pPr>
            <a:lvl4pPr marL="1600200" indent="-228600">
              <a:buSzPct val="100000"/>
              <a:buFont typeface="Wingdings" charset="2"/>
              <a:buChar char="§"/>
              <a:defRPr/>
            </a:lvl4pPr>
            <a:lvl5pPr marL="2057400" indent="-228600">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Rectangle 24"/>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6"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7" name="Rectangle 26"/>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8" name="TextBox 27">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chemeClr val="accent1">
                    <a:lumMod val="60000"/>
                    <a:lumOff val="40000"/>
                  </a:schemeClr>
                </a:solidFill>
                <a:latin typeface="Segoe UI" pitchFamily="34" charset="0"/>
                <a:ea typeface="Segoe UI" pitchFamily="34" charset="0"/>
                <a:cs typeface="Segoe UI" pitchFamily="34" charset="0"/>
              </a:rPr>
              <a:t>Overview</a:t>
            </a:r>
            <a:endParaRPr lang="en-US"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29" name="TextBox 28"/>
          <p:cNvSpPr txBox="1"/>
          <p:nvPr userDrawn="1"/>
        </p:nvSpPr>
        <p:spPr>
          <a:xfrm>
            <a:off x="197380" y="6596125"/>
            <a:ext cx="4146019" cy="246221"/>
          </a:xfrm>
          <a:prstGeom prst="rect">
            <a:avLst/>
          </a:prstGeom>
          <a:noFill/>
        </p:spPr>
        <p:txBody>
          <a:bodyPr wrap="square">
            <a:spAutoFit/>
          </a:bodyPr>
          <a:lstStyle/>
          <a:p>
            <a:pPr algn="l">
              <a:defRPr/>
            </a:pPr>
            <a:r>
              <a:rPr lang="en-US" sz="1000" dirty="0" smtClean="0">
                <a:solidFill>
                  <a:schemeClr val="bg1"/>
                </a:solidFill>
                <a:latin typeface="Segoe UI" pitchFamily="34" charset="0"/>
                <a:ea typeface="Segoe UI" pitchFamily="34" charset="0"/>
                <a:cs typeface="Segoe UI" pitchFamily="34" charset="0"/>
              </a:rPr>
              <a:t>Integrated NTD Database  |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2015</a:t>
            </a: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exercise-purple: single">
    <p:spTree>
      <p:nvGrpSpPr>
        <p:cNvPr id="1" name=""/>
        <p:cNvGrpSpPr/>
        <p:nvPr/>
      </p:nvGrpSpPr>
      <p:grpSpPr>
        <a:xfrm>
          <a:off x="0" y="0"/>
          <a:ext cx="0" cy="0"/>
          <a:chOff x="0" y="0"/>
          <a:chExt cx="0" cy="0"/>
        </a:xfrm>
      </p:grpSpPr>
      <p:sp>
        <p:nvSpPr>
          <p:cNvPr id="21" name="Rectangle 20"/>
          <p:cNvSpPr/>
          <p:nvPr userDrawn="1"/>
        </p:nvSpPr>
        <p:spPr>
          <a:xfrm>
            <a:off x="0" y="0"/>
            <a:ext cx="9162288" cy="6629400"/>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215900" y="66675"/>
            <a:ext cx="1295400" cy="307777"/>
          </a:xfrm>
          <a:prstGeom prst="rect">
            <a:avLst/>
          </a:prstGeom>
        </p:spPr>
        <p:txBody>
          <a:bodyPr wrap="square">
            <a:spAutoFit/>
          </a:bodyPr>
          <a:lstStyle/>
          <a:p>
            <a:r>
              <a:rPr lang="en-US" sz="1400" b="1" cap="small" spc="100" dirty="0" smtClean="0">
                <a:solidFill>
                  <a:schemeClr val="bg1"/>
                </a:solidFill>
                <a:latin typeface="Segoe UI" pitchFamily="34" charset="0"/>
                <a:ea typeface="Segoe UI" pitchFamily="34" charset="0"/>
                <a:cs typeface="Segoe UI" pitchFamily="34" charset="0"/>
              </a:rPr>
              <a:t>EXERCISE</a:t>
            </a:r>
            <a:endParaRPr lang="en-US" sz="1400" b="1" cap="small" spc="100" dirty="0">
              <a:solidFill>
                <a:schemeClr val="bg1"/>
              </a:solidFill>
              <a:latin typeface="Segoe UI" pitchFamily="34" charset="0"/>
              <a:ea typeface="Segoe UI" pitchFamily="34" charset="0"/>
              <a:cs typeface="Segoe UI" pitchFamily="34" charset="0"/>
            </a:endParaRPr>
          </a:p>
        </p:txBody>
      </p:sp>
      <p:grpSp>
        <p:nvGrpSpPr>
          <p:cNvPr id="29" name="Group 28"/>
          <p:cNvGrpSpPr/>
          <p:nvPr userDrawn="1"/>
        </p:nvGrpSpPr>
        <p:grpSpPr>
          <a:xfrm>
            <a:off x="8000999" y="76200"/>
            <a:ext cx="838201" cy="275451"/>
            <a:chOff x="6837090" y="2143164"/>
            <a:chExt cx="1806129" cy="614325"/>
          </a:xfrm>
        </p:grpSpPr>
        <p:sp>
          <p:nvSpPr>
            <p:cNvPr id="30" name="Rectangle 29"/>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32" name="Rectangle 31"/>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Title 17"/>
          <p:cNvSpPr>
            <a:spLocks noGrp="1"/>
          </p:cNvSpPr>
          <p:nvPr>
            <p:ph type="title"/>
          </p:nvPr>
        </p:nvSpPr>
        <p:spPr>
          <a:xfrm>
            <a:off x="304800" y="457200"/>
            <a:ext cx="8534400" cy="715962"/>
          </a:xfrm>
          <a:prstGeom prst="rect">
            <a:avLst/>
          </a:prstGeom>
        </p:spPr>
        <p:txBody>
          <a:bodyPr/>
          <a:lstStyle>
            <a:lvl1pPr>
              <a:defRPr sz="2400" b="1">
                <a:solidFill>
                  <a:srgbClr val="562B73"/>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7" name="Text Placeholder 16"/>
          <p:cNvSpPr>
            <a:spLocks noGrp="1"/>
          </p:cNvSpPr>
          <p:nvPr>
            <p:ph type="body" sz="quarter" idx="10"/>
          </p:nvPr>
        </p:nvSpPr>
        <p:spPr>
          <a:xfrm>
            <a:off x="762000" y="1295400"/>
            <a:ext cx="7696200" cy="4953000"/>
          </a:xfrm>
          <a:prstGeom prst="rect">
            <a:avLst/>
          </a:prstGeom>
        </p:spPr>
        <p:txBody>
          <a:bodyPr>
            <a:noAutofit/>
          </a:bodyPr>
          <a:lstStyle>
            <a:lvl1pPr marL="457200" indent="-457200">
              <a:buClr>
                <a:srgbClr val="562B73"/>
              </a:buClr>
              <a:buFont typeface="+mj-lt"/>
              <a:buAutoNum type="arabicPeriod"/>
              <a:defRPr sz="2000"/>
            </a:lvl1pPr>
            <a:lvl2pPr marL="742950" indent="-285750">
              <a:buClr>
                <a:srgbClr val="562B73"/>
              </a:buClr>
              <a:buSzPct val="100000"/>
              <a:buFont typeface="Wingdings" charset="2"/>
              <a:buChar char="§"/>
              <a:defRPr/>
            </a:lvl2pPr>
            <a:lvl3pPr marL="1143000" indent="-228600">
              <a:buClr>
                <a:srgbClr val="562B73"/>
              </a:buClr>
              <a:buSzPct val="100000"/>
              <a:buFont typeface="Wingdings" charset="2"/>
              <a:buChar char="§"/>
              <a:defRPr/>
            </a:lvl3pPr>
            <a:lvl4pPr marL="1600200" indent="-228600">
              <a:buClr>
                <a:srgbClr val="562B73"/>
              </a:buClr>
              <a:buSzPct val="100000"/>
              <a:buFont typeface="Wingdings" charset="2"/>
              <a:buChar char="§"/>
              <a:defRPr/>
            </a:lvl4pPr>
            <a:lvl5pPr marL="2057400" indent="-228600">
              <a:buClr>
                <a:srgbClr val="562B73"/>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Rectangle 27"/>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39"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40" name="Rectangle 39"/>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41" name="TextBox 40">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chemeClr val="accent1">
                    <a:lumMod val="60000"/>
                    <a:lumOff val="40000"/>
                  </a:schemeClr>
                </a:solidFill>
                <a:latin typeface="Segoe UI" pitchFamily="34" charset="0"/>
                <a:ea typeface="Segoe UI" pitchFamily="34" charset="0"/>
                <a:cs typeface="Segoe UI" pitchFamily="34" charset="0"/>
              </a:rPr>
              <a:t>Overview</a:t>
            </a:r>
            <a:endParaRPr lang="en-US"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42" name="TextBox 41"/>
          <p:cNvSpPr txBox="1"/>
          <p:nvPr userDrawn="1"/>
        </p:nvSpPr>
        <p:spPr>
          <a:xfrm>
            <a:off x="197380" y="6596125"/>
            <a:ext cx="4146019" cy="246221"/>
          </a:xfrm>
          <a:prstGeom prst="rect">
            <a:avLst/>
          </a:prstGeom>
          <a:noFill/>
        </p:spPr>
        <p:txBody>
          <a:bodyPr wrap="square">
            <a:spAutoFit/>
          </a:bodyPr>
          <a:lstStyle/>
          <a:p>
            <a:pPr algn="l">
              <a:defRPr/>
            </a:pPr>
            <a:r>
              <a:rPr lang="en-US" sz="1000" dirty="0" smtClean="0">
                <a:solidFill>
                  <a:schemeClr val="bg1"/>
                </a:solidFill>
                <a:latin typeface="Segoe UI" pitchFamily="34" charset="0"/>
                <a:ea typeface="Segoe UI" pitchFamily="34" charset="0"/>
                <a:cs typeface="Segoe UI" pitchFamily="34" charset="0"/>
              </a:rPr>
              <a:t>Integrated NTD Database  |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2015</a:t>
            </a: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exercise-orange: single ">
    <p:spTree>
      <p:nvGrpSpPr>
        <p:cNvPr id="1" name=""/>
        <p:cNvGrpSpPr/>
        <p:nvPr/>
      </p:nvGrpSpPr>
      <p:grpSpPr>
        <a:xfrm>
          <a:off x="0" y="0"/>
          <a:ext cx="0" cy="0"/>
          <a:chOff x="0" y="0"/>
          <a:chExt cx="0" cy="0"/>
        </a:xfrm>
      </p:grpSpPr>
      <p:sp>
        <p:nvSpPr>
          <p:cNvPr id="21" name="Rectangle 20"/>
          <p:cNvSpPr/>
          <p:nvPr userDrawn="1"/>
        </p:nvSpPr>
        <p:spPr>
          <a:xfrm>
            <a:off x="0" y="0"/>
            <a:ext cx="9162288" cy="6629400"/>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215900" y="66675"/>
            <a:ext cx="1295400" cy="307777"/>
          </a:xfrm>
          <a:prstGeom prst="rect">
            <a:avLst/>
          </a:prstGeom>
        </p:spPr>
        <p:txBody>
          <a:bodyPr wrap="square">
            <a:spAutoFit/>
          </a:bodyPr>
          <a:lstStyle/>
          <a:p>
            <a:r>
              <a:rPr lang="en-US" sz="1400" b="1" cap="small" spc="100" dirty="0" smtClean="0">
                <a:solidFill>
                  <a:schemeClr val="bg1"/>
                </a:solidFill>
                <a:latin typeface="Segoe UI" pitchFamily="34" charset="0"/>
                <a:ea typeface="Segoe UI" pitchFamily="34" charset="0"/>
                <a:cs typeface="Segoe UI" pitchFamily="34" charset="0"/>
              </a:rPr>
              <a:t>EXERCISE</a:t>
            </a:r>
            <a:endParaRPr lang="en-US" sz="1400" b="1" cap="small" spc="100" dirty="0">
              <a:solidFill>
                <a:schemeClr val="bg1"/>
              </a:solidFill>
              <a:latin typeface="Segoe UI" pitchFamily="34" charset="0"/>
              <a:ea typeface="Segoe UI" pitchFamily="34" charset="0"/>
              <a:cs typeface="Segoe UI" pitchFamily="34" charset="0"/>
            </a:endParaRPr>
          </a:p>
        </p:txBody>
      </p:sp>
      <p:grpSp>
        <p:nvGrpSpPr>
          <p:cNvPr id="24" name="Group 23"/>
          <p:cNvGrpSpPr/>
          <p:nvPr userDrawn="1"/>
        </p:nvGrpSpPr>
        <p:grpSpPr>
          <a:xfrm>
            <a:off x="8000999" y="76200"/>
            <a:ext cx="838201" cy="275451"/>
            <a:chOff x="6837090" y="2143164"/>
            <a:chExt cx="1806129" cy="614325"/>
          </a:xfrm>
        </p:grpSpPr>
        <p:sp>
          <p:nvSpPr>
            <p:cNvPr id="30" name="Rectangle 29"/>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32" name="Rectangle 31"/>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Title 17"/>
          <p:cNvSpPr>
            <a:spLocks noGrp="1"/>
          </p:cNvSpPr>
          <p:nvPr>
            <p:ph type="title"/>
          </p:nvPr>
        </p:nvSpPr>
        <p:spPr>
          <a:xfrm>
            <a:off x="304800" y="457200"/>
            <a:ext cx="8534400" cy="715962"/>
          </a:xfrm>
          <a:prstGeom prst="rect">
            <a:avLst/>
          </a:prstGeom>
        </p:spPr>
        <p:txBody>
          <a:bodyPr/>
          <a:lstStyle>
            <a:lvl1pPr>
              <a:defRPr sz="2400" b="1">
                <a:solidFill>
                  <a:srgbClr val="C55F27"/>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7" name="Text Placeholder 16"/>
          <p:cNvSpPr>
            <a:spLocks noGrp="1"/>
          </p:cNvSpPr>
          <p:nvPr>
            <p:ph type="body" sz="quarter" idx="10"/>
          </p:nvPr>
        </p:nvSpPr>
        <p:spPr>
          <a:xfrm>
            <a:off x="762000" y="1295400"/>
            <a:ext cx="7696200" cy="4953000"/>
          </a:xfrm>
          <a:prstGeom prst="rect">
            <a:avLst/>
          </a:prstGeom>
        </p:spPr>
        <p:txBody>
          <a:bodyPr>
            <a:noAutofit/>
          </a:bodyPr>
          <a:lstStyle>
            <a:lvl1pPr marL="457200" indent="-457200">
              <a:buClr>
                <a:srgbClr val="C55F27"/>
              </a:buClr>
              <a:buFont typeface="+mj-lt"/>
              <a:buAutoNum type="arabicPeriod"/>
              <a:defRPr sz="2000"/>
            </a:lvl1pPr>
            <a:lvl2pPr marL="742950" indent="-285750">
              <a:buClr>
                <a:srgbClr val="C55F27"/>
              </a:buClr>
              <a:buSzPct val="100000"/>
              <a:buFont typeface="Wingdings" charset="2"/>
              <a:buChar char="§"/>
              <a:defRPr/>
            </a:lvl2pPr>
            <a:lvl3pPr marL="1143000" indent="-228600">
              <a:buClr>
                <a:srgbClr val="C55F27"/>
              </a:buClr>
              <a:buSzPct val="100000"/>
              <a:buFont typeface="Wingdings" charset="2"/>
              <a:buChar char="§"/>
              <a:defRPr/>
            </a:lvl3pPr>
            <a:lvl4pPr marL="1600200" indent="-228600">
              <a:buClr>
                <a:srgbClr val="C55F27"/>
              </a:buClr>
              <a:buSzPct val="100000"/>
              <a:buFont typeface="Wingdings" charset="2"/>
              <a:buChar char="§"/>
              <a:defRPr/>
            </a:lvl4pPr>
            <a:lvl5pPr marL="2057400" indent="-228600">
              <a:buClr>
                <a:srgbClr val="C55F27"/>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Rectangle 28"/>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39"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40" name="Rectangle 39"/>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41" name="TextBox 40">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chemeClr val="accent1">
                    <a:lumMod val="60000"/>
                    <a:lumOff val="40000"/>
                  </a:schemeClr>
                </a:solidFill>
                <a:latin typeface="Segoe UI" pitchFamily="34" charset="0"/>
                <a:ea typeface="Segoe UI" pitchFamily="34" charset="0"/>
                <a:cs typeface="Segoe UI" pitchFamily="34" charset="0"/>
              </a:rPr>
              <a:t>Overview</a:t>
            </a:r>
            <a:endParaRPr lang="en-US"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42" name="TextBox 41"/>
          <p:cNvSpPr txBox="1"/>
          <p:nvPr userDrawn="1"/>
        </p:nvSpPr>
        <p:spPr>
          <a:xfrm>
            <a:off x="197380" y="6596125"/>
            <a:ext cx="4146019" cy="246221"/>
          </a:xfrm>
          <a:prstGeom prst="rect">
            <a:avLst/>
          </a:prstGeom>
          <a:noFill/>
        </p:spPr>
        <p:txBody>
          <a:bodyPr wrap="square">
            <a:spAutoFit/>
          </a:bodyPr>
          <a:lstStyle/>
          <a:p>
            <a:pPr algn="l">
              <a:defRPr/>
            </a:pPr>
            <a:r>
              <a:rPr lang="en-US" sz="1000" dirty="0" smtClean="0">
                <a:solidFill>
                  <a:schemeClr val="bg1"/>
                </a:solidFill>
                <a:latin typeface="Segoe UI" pitchFamily="34" charset="0"/>
                <a:ea typeface="Segoe UI" pitchFamily="34" charset="0"/>
                <a:cs typeface="Segoe UI" pitchFamily="34" charset="0"/>
              </a:rPr>
              <a:t>Integrated NTD Database  |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2015</a:t>
            </a: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exercise-green: single ">
    <p:spTree>
      <p:nvGrpSpPr>
        <p:cNvPr id="1" name=""/>
        <p:cNvGrpSpPr/>
        <p:nvPr/>
      </p:nvGrpSpPr>
      <p:grpSpPr>
        <a:xfrm>
          <a:off x="0" y="0"/>
          <a:ext cx="0" cy="0"/>
          <a:chOff x="0" y="0"/>
          <a:chExt cx="0" cy="0"/>
        </a:xfrm>
      </p:grpSpPr>
      <p:sp>
        <p:nvSpPr>
          <p:cNvPr id="2" name="Rectangle 1"/>
          <p:cNvSpPr/>
          <p:nvPr userDrawn="1"/>
        </p:nvSpPr>
        <p:spPr>
          <a:xfrm>
            <a:off x="0" y="0"/>
            <a:ext cx="9162288" cy="6629400"/>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215900" y="66675"/>
            <a:ext cx="1295400" cy="307777"/>
          </a:xfrm>
          <a:prstGeom prst="rect">
            <a:avLst/>
          </a:prstGeom>
        </p:spPr>
        <p:txBody>
          <a:bodyPr wrap="square">
            <a:spAutoFit/>
          </a:bodyPr>
          <a:lstStyle/>
          <a:p>
            <a:r>
              <a:rPr lang="en-US" sz="1400" b="1" cap="small" spc="100" dirty="0" smtClean="0">
                <a:solidFill>
                  <a:schemeClr val="bg1"/>
                </a:solidFill>
                <a:latin typeface="Segoe UI" pitchFamily="34" charset="0"/>
                <a:ea typeface="Segoe UI" pitchFamily="34" charset="0"/>
                <a:cs typeface="Segoe UI" pitchFamily="34" charset="0"/>
              </a:rPr>
              <a:t>EXERCISE</a:t>
            </a:r>
            <a:endParaRPr lang="en-US" sz="1400" b="1" cap="small" spc="100" dirty="0">
              <a:solidFill>
                <a:schemeClr val="bg1"/>
              </a:solidFill>
              <a:latin typeface="Segoe UI" pitchFamily="34" charset="0"/>
              <a:ea typeface="Segoe UI" pitchFamily="34" charset="0"/>
              <a:cs typeface="Segoe UI" pitchFamily="34" charset="0"/>
            </a:endParaRPr>
          </a:p>
        </p:txBody>
      </p:sp>
      <p:grpSp>
        <p:nvGrpSpPr>
          <p:cNvPr id="5" name="Group 4"/>
          <p:cNvGrpSpPr/>
          <p:nvPr userDrawn="1"/>
        </p:nvGrpSpPr>
        <p:grpSpPr>
          <a:xfrm>
            <a:off x="8000999" y="76200"/>
            <a:ext cx="838201" cy="275451"/>
            <a:chOff x="6837090" y="2143164"/>
            <a:chExt cx="1806129" cy="614325"/>
          </a:xfrm>
        </p:grpSpPr>
        <p:sp>
          <p:nvSpPr>
            <p:cNvPr id="6" name="Rectangle 5"/>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8" name="Rectangle 7"/>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itle 17"/>
          <p:cNvSpPr>
            <a:spLocks noGrp="1"/>
          </p:cNvSpPr>
          <p:nvPr>
            <p:ph type="title"/>
          </p:nvPr>
        </p:nvSpPr>
        <p:spPr>
          <a:xfrm>
            <a:off x="304800" y="457200"/>
            <a:ext cx="8534400" cy="715962"/>
          </a:xfrm>
          <a:prstGeom prst="rect">
            <a:avLst/>
          </a:prstGeom>
        </p:spPr>
        <p:txBody>
          <a:bodyPr/>
          <a:lstStyle>
            <a:lvl1pPr>
              <a:defRPr sz="2400" b="1">
                <a:solidFill>
                  <a:srgbClr val="59884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3" name="Text Placeholder 16"/>
          <p:cNvSpPr>
            <a:spLocks noGrp="1"/>
          </p:cNvSpPr>
          <p:nvPr>
            <p:ph type="body" sz="quarter" idx="10"/>
          </p:nvPr>
        </p:nvSpPr>
        <p:spPr>
          <a:xfrm>
            <a:off x="762000" y="1295400"/>
            <a:ext cx="7696200" cy="4953000"/>
          </a:xfrm>
          <a:prstGeom prst="rect">
            <a:avLst/>
          </a:prstGeom>
        </p:spPr>
        <p:txBody>
          <a:bodyPr>
            <a:noAutofit/>
          </a:bodyPr>
          <a:lstStyle>
            <a:lvl1pPr marL="457200" indent="-457200">
              <a:buClr>
                <a:srgbClr val="598841"/>
              </a:buClr>
              <a:buFont typeface="+mj-lt"/>
              <a:buAutoNum type="arabicPeriod"/>
              <a:defRPr sz="2000"/>
            </a:lvl1pPr>
            <a:lvl2pPr marL="742950" indent="-285750">
              <a:buClr>
                <a:srgbClr val="598841"/>
              </a:buClr>
              <a:buSzPct val="100000"/>
              <a:buFont typeface="Wingdings" charset="2"/>
              <a:buChar char="§"/>
              <a:defRPr/>
            </a:lvl2pPr>
            <a:lvl3pPr marL="1143000" indent="-228600">
              <a:buClr>
                <a:srgbClr val="598841"/>
              </a:buClr>
              <a:buSzPct val="100000"/>
              <a:buFont typeface="Wingdings" charset="2"/>
              <a:buChar char="§"/>
              <a:defRPr/>
            </a:lvl3pPr>
            <a:lvl4pPr marL="1600200" indent="-228600">
              <a:buClr>
                <a:srgbClr val="598841"/>
              </a:buClr>
              <a:buSzPct val="100000"/>
              <a:buFont typeface="Wingdings" charset="2"/>
              <a:buChar char="§"/>
              <a:defRPr/>
            </a:lvl4pPr>
            <a:lvl5pPr marL="2057400" indent="-228600">
              <a:buClr>
                <a:srgbClr val="598841"/>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Rectangle 24"/>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7"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8" name="Rectangle 27"/>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9" name="TextBox 28">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chemeClr val="accent1">
                    <a:lumMod val="60000"/>
                    <a:lumOff val="40000"/>
                  </a:schemeClr>
                </a:solidFill>
                <a:latin typeface="Segoe UI" pitchFamily="34" charset="0"/>
                <a:ea typeface="Segoe UI" pitchFamily="34" charset="0"/>
                <a:cs typeface="Segoe UI" pitchFamily="34" charset="0"/>
              </a:rPr>
              <a:t>Overview</a:t>
            </a:r>
            <a:endParaRPr lang="en-US"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30" name="TextBox 29"/>
          <p:cNvSpPr txBox="1"/>
          <p:nvPr userDrawn="1"/>
        </p:nvSpPr>
        <p:spPr>
          <a:xfrm>
            <a:off x="197380" y="6596125"/>
            <a:ext cx="4146019" cy="246221"/>
          </a:xfrm>
          <a:prstGeom prst="rect">
            <a:avLst/>
          </a:prstGeom>
          <a:noFill/>
        </p:spPr>
        <p:txBody>
          <a:bodyPr wrap="square">
            <a:spAutoFit/>
          </a:bodyPr>
          <a:lstStyle/>
          <a:p>
            <a:pPr algn="l">
              <a:defRPr/>
            </a:pPr>
            <a:r>
              <a:rPr lang="en-US" sz="1000" dirty="0" smtClean="0">
                <a:solidFill>
                  <a:schemeClr val="bg1"/>
                </a:solidFill>
                <a:latin typeface="Segoe UI" pitchFamily="34" charset="0"/>
                <a:ea typeface="Segoe UI" pitchFamily="34" charset="0"/>
                <a:cs typeface="Segoe UI" pitchFamily="34" charset="0"/>
              </a:rPr>
              <a:t>Integrated NTD Database  |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2015</a:t>
            </a: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exercise-blue: first">
    <p:spTree>
      <p:nvGrpSpPr>
        <p:cNvPr id="1" name=""/>
        <p:cNvGrpSpPr/>
        <p:nvPr/>
      </p:nvGrpSpPr>
      <p:grpSpPr>
        <a:xfrm>
          <a:off x="0" y="0"/>
          <a:ext cx="0" cy="0"/>
          <a:chOff x="0" y="0"/>
          <a:chExt cx="0" cy="0"/>
        </a:xfrm>
      </p:grpSpPr>
      <p:sp>
        <p:nvSpPr>
          <p:cNvPr id="3" name="Rectangle 2"/>
          <p:cNvSpPr/>
          <p:nvPr userDrawn="1"/>
        </p:nvSpPr>
        <p:spPr>
          <a:xfrm>
            <a:off x="0" y="0"/>
            <a:ext cx="9162288" cy="6629400"/>
          </a:xfrm>
          <a:prstGeom prst="rect">
            <a:avLst/>
          </a:prstGeom>
          <a:solidFill>
            <a:srgbClr val="066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04800" y="457200"/>
            <a:ext cx="8534400" cy="762000"/>
          </a:xfrm>
          <a:prstGeom prst="rect">
            <a:avLst/>
          </a:prstGeom>
        </p:spPr>
        <p:txBody>
          <a:bodyPr vert="horz"/>
          <a:lstStyle>
            <a:lvl1pPr marL="0" algn="ctr" defTabSz="914400" rtl="0" eaLnBrk="1" latinLnBrk="0" hangingPunct="1">
              <a:spcBef>
                <a:spcPct val="0"/>
              </a:spcBef>
              <a:buNone/>
              <a:defRPr kumimoji="0" lang="en-US" sz="2400" b="1" i="0" u="none" strike="noStrike" kern="1200" cap="none" spc="0" normalizeH="0" baseline="0" noProof="0" dirty="0">
                <a:ln>
                  <a:noFill/>
                </a:ln>
                <a:solidFill>
                  <a:srgbClr val="066E9F"/>
                </a:solidFill>
                <a:effectLst/>
                <a:uLnTx/>
                <a:uFillTx/>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5" name="Rectangle 4"/>
          <p:cNvSpPr/>
          <p:nvPr userDrawn="1"/>
        </p:nvSpPr>
        <p:spPr>
          <a:xfrm>
            <a:off x="215900" y="66675"/>
            <a:ext cx="1295400" cy="307777"/>
          </a:xfrm>
          <a:prstGeom prst="rect">
            <a:avLst/>
          </a:prstGeom>
        </p:spPr>
        <p:txBody>
          <a:bodyPr wrap="square">
            <a:spAutoFit/>
          </a:bodyPr>
          <a:lstStyle/>
          <a:p>
            <a:r>
              <a:rPr lang="en-US" sz="1400" b="1" cap="small" spc="100" dirty="0" smtClean="0">
                <a:solidFill>
                  <a:schemeClr val="bg1"/>
                </a:solidFill>
                <a:latin typeface="Segoe UI" pitchFamily="34" charset="0"/>
                <a:ea typeface="Segoe UI" pitchFamily="34" charset="0"/>
                <a:cs typeface="Segoe UI" pitchFamily="34" charset="0"/>
              </a:rPr>
              <a:t>EXERCISE</a:t>
            </a:r>
            <a:endParaRPr lang="en-US" sz="1400" b="1" cap="small" spc="100" dirty="0">
              <a:solidFill>
                <a:schemeClr val="bg1"/>
              </a:solidFill>
              <a:latin typeface="Segoe UI" pitchFamily="34" charset="0"/>
              <a:ea typeface="Segoe UI" pitchFamily="34" charset="0"/>
              <a:cs typeface="Segoe UI" pitchFamily="34" charset="0"/>
            </a:endParaRPr>
          </a:p>
        </p:txBody>
      </p:sp>
      <p:grpSp>
        <p:nvGrpSpPr>
          <p:cNvPr id="6" name="Group 5"/>
          <p:cNvGrpSpPr/>
          <p:nvPr userDrawn="1"/>
        </p:nvGrpSpPr>
        <p:grpSpPr>
          <a:xfrm>
            <a:off x="8000999" y="76200"/>
            <a:ext cx="838201" cy="275451"/>
            <a:chOff x="6837090" y="2143164"/>
            <a:chExt cx="1806129" cy="614325"/>
          </a:xfrm>
        </p:grpSpPr>
        <p:sp>
          <p:nvSpPr>
            <p:cNvPr id="7" name="Rectangle 6"/>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9" name="Rectangle 8"/>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ext Placeholder 16"/>
          <p:cNvSpPr>
            <a:spLocks noGrp="1"/>
          </p:cNvSpPr>
          <p:nvPr>
            <p:ph type="body" sz="quarter" idx="10"/>
          </p:nvPr>
        </p:nvSpPr>
        <p:spPr>
          <a:xfrm>
            <a:off x="762000" y="1295400"/>
            <a:ext cx="7696200" cy="4724400"/>
          </a:xfrm>
          <a:prstGeom prst="rect">
            <a:avLst/>
          </a:prstGeom>
        </p:spPr>
        <p:txBody>
          <a:bodyPr>
            <a:noAutofit/>
          </a:bodyPr>
          <a:lstStyle>
            <a:lvl1pPr marL="457200" indent="-457200">
              <a:buFont typeface="+mj-lt"/>
              <a:buAutoNum type="arabicPeriod"/>
              <a:defRPr sz="2000"/>
            </a:lvl1pPr>
            <a:lvl2pPr marL="742950" indent="-285750">
              <a:buSzPct val="100000"/>
              <a:buFont typeface="Wingdings" charset="2"/>
              <a:buChar char="§"/>
              <a:defRPr/>
            </a:lvl2pPr>
            <a:lvl3pPr marL="1143000" indent="-228600">
              <a:buSzPct val="100000"/>
              <a:buFont typeface="Wingdings" charset="2"/>
              <a:buChar char="§"/>
              <a:defRPr/>
            </a:lvl3pPr>
            <a:lvl4pPr marL="1600200" indent="-228600">
              <a:buSzPct val="100000"/>
              <a:buFont typeface="Wingdings" charset="2"/>
              <a:buChar char="§"/>
              <a:defRPr/>
            </a:lvl4pPr>
            <a:lvl5pPr marL="2057400" indent="-228600">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Box 20"/>
          <p:cNvSpPr txBox="1"/>
          <p:nvPr userDrawn="1"/>
        </p:nvSpPr>
        <p:spPr>
          <a:xfrm>
            <a:off x="4724400" y="6169223"/>
            <a:ext cx="3962400" cy="276999"/>
          </a:xfrm>
          <a:prstGeom prst="rect">
            <a:avLst/>
          </a:prstGeom>
          <a:noFill/>
        </p:spPr>
        <p:txBody>
          <a:bodyPr wrap="square" rtlCol="0">
            <a:spAutoFit/>
          </a:bodyPr>
          <a:lstStyle/>
          <a:p>
            <a:pPr algn="r"/>
            <a:r>
              <a:rPr lang="en-US" sz="1200" dirty="0" smtClean="0">
                <a:solidFill>
                  <a:srgbClr val="066E9F"/>
                </a:solidFill>
                <a:latin typeface="Segoe UI Semibold" pitchFamily="34" charset="0"/>
              </a:rPr>
              <a:t>continued on next slide…</a:t>
            </a:r>
            <a:endParaRPr lang="en-US" sz="1200" dirty="0">
              <a:solidFill>
                <a:srgbClr val="066E9F"/>
              </a:solidFill>
              <a:latin typeface="Segoe UI Semibold" pitchFamily="34" charset="0"/>
            </a:endParaRPr>
          </a:p>
        </p:txBody>
      </p:sp>
      <p:sp>
        <p:nvSpPr>
          <p:cNvPr id="27" name="Rectangle 26"/>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9"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30" name="Rectangle 29"/>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31" name="TextBox 30">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chemeClr val="accent1">
                    <a:lumMod val="60000"/>
                    <a:lumOff val="40000"/>
                  </a:schemeClr>
                </a:solidFill>
                <a:latin typeface="Segoe UI" pitchFamily="34" charset="0"/>
                <a:ea typeface="Segoe UI" pitchFamily="34" charset="0"/>
                <a:cs typeface="Segoe UI" pitchFamily="34" charset="0"/>
              </a:rPr>
              <a:t>Overview</a:t>
            </a:r>
            <a:endParaRPr lang="en-US"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32" name="TextBox 31"/>
          <p:cNvSpPr txBox="1"/>
          <p:nvPr userDrawn="1"/>
        </p:nvSpPr>
        <p:spPr>
          <a:xfrm>
            <a:off x="197380" y="6596125"/>
            <a:ext cx="4146019" cy="246221"/>
          </a:xfrm>
          <a:prstGeom prst="rect">
            <a:avLst/>
          </a:prstGeom>
          <a:noFill/>
        </p:spPr>
        <p:txBody>
          <a:bodyPr wrap="square">
            <a:spAutoFit/>
          </a:bodyPr>
          <a:lstStyle/>
          <a:p>
            <a:pPr algn="l">
              <a:defRPr/>
            </a:pPr>
            <a:r>
              <a:rPr lang="en-US" sz="1000" dirty="0" smtClean="0">
                <a:solidFill>
                  <a:schemeClr val="bg1"/>
                </a:solidFill>
                <a:latin typeface="Segoe UI" pitchFamily="34" charset="0"/>
                <a:ea typeface="Segoe UI" pitchFamily="34" charset="0"/>
                <a:cs typeface="Segoe UI" pitchFamily="34" charset="0"/>
              </a:rPr>
              <a:t>Integrated NTD Database  |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2015</a:t>
            </a:r>
          </a:p>
        </p:txBody>
      </p:sp>
    </p:spTree>
    <p:extLst>
      <p:ext uri="{BB962C8B-B14F-4D97-AF65-F5344CB8AC3E}">
        <p14:creationId xmlns:p14="http://schemas.microsoft.com/office/powerpoint/2010/main" val="3000182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47DC9E-6C50-41E1-BE87-0F6BF9D29912}" type="datetimeFigureOut">
              <a:rPr lang="en-US" smtClean="0"/>
              <a:t>8/27/2015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5F2D97-1B0F-4F1D-B0E0-E7DDC121D97E}" type="slidenum">
              <a:rPr lang="en-US" smtClean="0"/>
              <a:t>‹#›</a:t>
            </a:fld>
            <a:endParaRPr lang="en-US"/>
          </a:p>
        </p:txBody>
      </p:sp>
    </p:spTree>
    <p:extLst>
      <p:ext uri="{BB962C8B-B14F-4D97-AF65-F5344CB8AC3E}">
        <p14:creationId xmlns:p14="http://schemas.microsoft.com/office/powerpoint/2010/main" val="1912670260"/>
      </p:ext>
    </p:extLst>
  </p:cSld>
  <p:clrMapOvr>
    <a:masterClrMapping/>
  </p:clrMapOvr>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exercise-blue: last">
    <p:spTree>
      <p:nvGrpSpPr>
        <p:cNvPr id="1" name=""/>
        <p:cNvGrpSpPr/>
        <p:nvPr/>
      </p:nvGrpSpPr>
      <p:grpSpPr>
        <a:xfrm>
          <a:off x="0" y="0"/>
          <a:ext cx="0" cy="0"/>
          <a:chOff x="0" y="0"/>
          <a:chExt cx="0" cy="0"/>
        </a:xfrm>
      </p:grpSpPr>
      <p:sp>
        <p:nvSpPr>
          <p:cNvPr id="3" name="Rectangle 2"/>
          <p:cNvSpPr/>
          <p:nvPr userDrawn="1"/>
        </p:nvSpPr>
        <p:spPr>
          <a:xfrm>
            <a:off x="0" y="0"/>
            <a:ext cx="9162288" cy="6629400"/>
          </a:xfrm>
          <a:prstGeom prst="rect">
            <a:avLst/>
          </a:prstGeom>
          <a:solidFill>
            <a:srgbClr val="066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215900" y="66675"/>
            <a:ext cx="1295400" cy="307777"/>
          </a:xfrm>
          <a:prstGeom prst="rect">
            <a:avLst/>
          </a:prstGeom>
        </p:spPr>
        <p:txBody>
          <a:bodyPr wrap="square">
            <a:spAutoFit/>
          </a:bodyPr>
          <a:lstStyle/>
          <a:p>
            <a:r>
              <a:rPr lang="en-US" sz="1400" b="1" cap="small" spc="100" dirty="0" smtClean="0">
                <a:solidFill>
                  <a:schemeClr val="bg1"/>
                </a:solidFill>
                <a:latin typeface="Segoe UI" pitchFamily="34" charset="0"/>
                <a:ea typeface="Segoe UI" pitchFamily="34" charset="0"/>
                <a:cs typeface="Segoe UI" pitchFamily="34" charset="0"/>
              </a:rPr>
              <a:t>EXERCISE</a:t>
            </a:r>
            <a:endParaRPr lang="en-US" sz="1400" b="1" cap="small" spc="100" dirty="0">
              <a:solidFill>
                <a:schemeClr val="bg1"/>
              </a:solidFill>
              <a:latin typeface="Segoe UI" pitchFamily="34" charset="0"/>
              <a:ea typeface="Segoe UI" pitchFamily="34" charset="0"/>
              <a:cs typeface="Segoe UI" pitchFamily="34" charset="0"/>
            </a:endParaRPr>
          </a:p>
        </p:txBody>
      </p:sp>
      <p:grpSp>
        <p:nvGrpSpPr>
          <p:cNvPr id="6" name="Group 5"/>
          <p:cNvGrpSpPr/>
          <p:nvPr userDrawn="1"/>
        </p:nvGrpSpPr>
        <p:grpSpPr>
          <a:xfrm>
            <a:off x="8000999" y="76200"/>
            <a:ext cx="838201" cy="275451"/>
            <a:chOff x="6837090" y="2143164"/>
            <a:chExt cx="1806129" cy="614325"/>
          </a:xfrm>
        </p:grpSpPr>
        <p:sp>
          <p:nvSpPr>
            <p:cNvPr id="7" name="Rectangle 6"/>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9" name="Rectangle 8"/>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Font typeface="+mj-lt"/>
              <a:buAutoNum type="arabicPeriod"/>
              <a:defRPr sz="2000"/>
            </a:lvl1pPr>
            <a:lvl2pPr marL="742950" indent="-285750">
              <a:buSzPct val="100000"/>
              <a:buFont typeface="Wingdings" charset="2"/>
              <a:buChar char="§"/>
              <a:defRPr/>
            </a:lvl2pPr>
            <a:lvl3pPr marL="1143000" indent="-228600">
              <a:buSzPct val="100000"/>
              <a:buFont typeface="Wingdings" charset="2"/>
              <a:buChar char="§"/>
              <a:defRPr/>
            </a:lvl3pPr>
            <a:lvl4pPr marL="1600200" indent="-228600">
              <a:buSzPct val="100000"/>
              <a:buFont typeface="Wingdings" charset="2"/>
              <a:buChar char="§"/>
              <a:defRPr/>
            </a:lvl4pPr>
            <a:lvl5pPr marL="2057400" indent="-228600">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Box 19"/>
          <p:cNvSpPr txBox="1"/>
          <p:nvPr userDrawn="1"/>
        </p:nvSpPr>
        <p:spPr>
          <a:xfrm>
            <a:off x="457200" y="457200"/>
            <a:ext cx="3886200" cy="276999"/>
          </a:xfrm>
          <a:prstGeom prst="rect">
            <a:avLst/>
          </a:prstGeom>
          <a:noFill/>
        </p:spPr>
        <p:txBody>
          <a:bodyPr wrap="square" rtlCol="0">
            <a:spAutoFit/>
          </a:bodyPr>
          <a:lstStyle/>
          <a:p>
            <a:r>
              <a:rPr lang="en-US" sz="1200" dirty="0" smtClean="0">
                <a:solidFill>
                  <a:srgbClr val="066E9F"/>
                </a:solidFill>
                <a:latin typeface="Segoe UI Semibold" pitchFamily="34" charset="0"/>
              </a:rPr>
              <a:t>continued from previous slide…</a:t>
            </a:r>
            <a:endParaRPr lang="en-US" sz="1200" dirty="0">
              <a:solidFill>
                <a:srgbClr val="066E9F"/>
              </a:solidFill>
              <a:latin typeface="Segoe UI Semibold" pitchFamily="34" charset="0"/>
            </a:endParaRPr>
          </a:p>
        </p:txBody>
      </p:sp>
      <p:sp>
        <p:nvSpPr>
          <p:cNvPr id="26" name="Rectangle 25"/>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8"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9" name="Rectangle 28"/>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30" name="TextBox 29">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chemeClr val="accent1">
                    <a:lumMod val="60000"/>
                    <a:lumOff val="40000"/>
                  </a:schemeClr>
                </a:solidFill>
                <a:latin typeface="Segoe UI" pitchFamily="34" charset="0"/>
                <a:ea typeface="Segoe UI" pitchFamily="34" charset="0"/>
                <a:cs typeface="Segoe UI" pitchFamily="34" charset="0"/>
              </a:rPr>
              <a:t>Overview</a:t>
            </a:r>
            <a:endParaRPr lang="en-US"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31" name="TextBox 30"/>
          <p:cNvSpPr txBox="1"/>
          <p:nvPr userDrawn="1"/>
        </p:nvSpPr>
        <p:spPr>
          <a:xfrm>
            <a:off x="197380" y="6596125"/>
            <a:ext cx="4146019" cy="246221"/>
          </a:xfrm>
          <a:prstGeom prst="rect">
            <a:avLst/>
          </a:prstGeom>
          <a:noFill/>
        </p:spPr>
        <p:txBody>
          <a:bodyPr wrap="square">
            <a:spAutoFit/>
          </a:bodyPr>
          <a:lstStyle/>
          <a:p>
            <a:pPr algn="l">
              <a:defRPr/>
            </a:pPr>
            <a:r>
              <a:rPr lang="en-US" sz="1000" dirty="0" smtClean="0">
                <a:solidFill>
                  <a:schemeClr val="bg1"/>
                </a:solidFill>
                <a:latin typeface="Segoe UI" pitchFamily="34" charset="0"/>
                <a:ea typeface="Segoe UI" pitchFamily="34" charset="0"/>
                <a:cs typeface="Segoe UI" pitchFamily="34" charset="0"/>
              </a:rPr>
              <a:t>Integrated NTD Database  |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2015</a:t>
            </a:r>
          </a:p>
        </p:txBody>
      </p:sp>
    </p:spTree>
    <p:extLst>
      <p:ext uri="{BB962C8B-B14F-4D97-AF65-F5344CB8AC3E}">
        <p14:creationId xmlns:p14="http://schemas.microsoft.com/office/powerpoint/2010/main" val="35274377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exercise-purple: first">
    <p:spTree>
      <p:nvGrpSpPr>
        <p:cNvPr id="1" name=""/>
        <p:cNvGrpSpPr/>
        <p:nvPr/>
      </p:nvGrpSpPr>
      <p:grpSpPr>
        <a:xfrm>
          <a:off x="0" y="0"/>
          <a:ext cx="0" cy="0"/>
          <a:chOff x="0" y="0"/>
          <a:chExt cx="0" cy="0"/>
        </a:xfrm>
      </p:grpSpPr>
      <p:sp>
        <p:nvSpPr>
          <p:cNvPr id="21" name="Rectangle 20"/>
          <p:cNvSpPr/>
          <p:nvPr userDrawn="1"/>
        </p:nvSpPr>
        <p:spPr>
          <a:xfrm>
            <a:off x="0" y="0"/>
            <a:ext cx="9162288" cy="6629400"/>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215900" y="66675"/>
            <a:ext cx="1295400" cy="307777"/>
          </a:xfrm>
          <a:prstGeom prst="rect">
            <a:avLst/>
          </a:prstGeom>
        </p:spPr>
        <p:txBody>
          <a:bodyPr wrap="square">
            <a:spAutoFit/>
          </a:bodyPr>
          <a:lstStyle/>
          <a:p>
            <a:r>
              <a:rPr lang="en-US" sz="1400" b="1" cap="small" spc="100" dirty="0" smtClean="0">
                <a:solidFill>
                  <a:schemeClr val="bg1"/>
                </a:solidFill>
                <a:latin typeface="Segoe UI" pitchFamily="34" charset="0"/>
                <a:ea typeface="Segoe UI" pitchFamily="34" charset="0"/>
                <a:cs typeface="Segoe UI" pitchFamily="34" charset="0"/>
              </a:rPr>
              <a:t>EXERCISE</a:t>
            </a:r>
            <a:endParaRPr lang="en-US" sz="1400" b="1" cap="small" spc="100" dirty="0">
              <a:solidFill>
                <a:schemeClr val="bg1"/>
              </a:solidFill>
              <a:latin typeface="Segoe UI" pitchFamily="34" charset="0"/>
              <a:ea typeface="Segoe UI" pitchFamily="34" charset="0"/>
              <a:cs typeface="Segoe UI" pitchFamily="34" charset="0"/>
            </a:endParaRPr>
          </a:p>
        </p:txBody>
      </p:sp>
      <p:grpSp>
        <p:nvGrpSpPr>
          <p:cNvPr id="24" name="Group 23"/>
          <p:cNvGrpSpPr/>
          <p:nvPr userDrawn="1"/>
        </p:nvGrpSpPr>
        <p:grpSpPr>
          <a:xfrm>
            <a:off x="8000999" y="76200"/>
            <a:ext cx="838201" cy="275451"/>
            <a:chOff x="6837090" y="2143164"/>
            <a:chExt cx="1806129" cy="614325"/>
          </a:xfrm>
        </p:grpSpPr>
        <p:sp>
          <p:nvSpPr>
            <p:cNvPr id="30" name="Rectangle 29"/>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32" name="Rectangle 31"/>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Title 17"/>
          <p:cNvSpPr>
            <a:spLocks noGrp="1"/>
          </p:cNvSpPr>
          <p:nvPr>
            <p:ph type="title"/>
          </p:nvPr>
        </p:nvSpPr>
        <p:spPr>
          <a:xfrm>
            <a:off x="304800" y="457200"/>
            <a:ext cx="8534400" cy="715962"/>
          </a:xfrm>
          <a:prstGeom prst="rect">
            <a:avLst/>
          </a:prstGeom>
        </p:spPr>
        <p:txBody>
          <a:bodyPr/>
          <a:lstStyle>
            <a:lvl1pPr>
              <a:defRPr sz="2400" b="1">
                <a:solidFill>
                  <a:srgbClr val="562B73"/>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7" name="Text Placeholder 16"/>
          <p:cNvSpPr>
            <a:spLocks noGrp="1"/>
          </p:cNvSpPr>
          <p:nvPr>
            <p:ph type="body" sz="quarter" idx="10"/>
          </p:nvPr>
        </p:nvSpPr>
        <p:spPr>
          <a:xfrm>
            <a:off x="762000" y="1295400"/>
            <a:ext cx="7696200" cy="4953000"/>
          </a:xfrm>
          <a:prstGeom prst="rect">
            <a:avLst/>
          </a:prstGeom>
        </p:spPr>
        <p:txBody>
          <a:bodyPr>
            <a:noAutofit/>
          </a:bodyPr>
          <a:lstStyle>
            <a:lvl1pPr marL="457200" indent="-457200">
              <a:buClr>
                <a:srgbClr val="562B73"/>
              </a:buClr>
              <a:buFont typeface="+mj-lt"/>
              <a:buAutoNum type="arabicPeriod"/>
              <a:defRPr sz="2000"/>
            </a:lvl1pPr>
            <a:lvl2pPr marL="742950" indent="-285750">
              <a:buClr>
                <a:srgbClr val="562B73"/>
              </a:buClr>
              <a:buSzPct val="100000"/>
              <a:buFont typeface="Wingdings" charset="2"/>
              <a:buChar char="§"/>
              <a:defRPr/>
            </a:lvl2pPr>
            <a:lvl3pPr marL="1143000" indent="-228600">
              <a:buClr>
                <a:srgbClr val="562B73"/>
              </a:buClr>
              <a:buSzPct val="100000"/>
              <a:buFont typeface="Wingdings" charset="2"/>
              <a:buChar char="§"/>
              <a:defRPr/>
            </a:lvl3pPr>
            <a:lvl4pPr marL="1600200" indent="-228600">
              <a:buClr>
                <a:srgbClr val="562B73"/>
              </a:buClr>
              <a:buSzPct val="100000"/>
              <a:buFont typeface="Wingdings" charset="2"/>
              <a:buChar char="§"/>
              <a:defRPr/>
            </a:lvl4pPr>
            <a:lvl5pPr marL="2057400" indent="-228600">
              <a:buClr>
                <a:srgbClr val="562B73"/>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4" name="TextBox 43"/>
          <p:cNvSpPr txBox="1"/>
          <p:nvPr userDrawn="1"/>
        </p:nvSpPr>
        <p:spPr>
          <a:xfrm>
            <a:off x="4724400" y="6169223"/>
            <a:ext cx="3962400" cy="276999"/>
          </a:xfrm>
          <a:prstGeom prst="rect">
            <a:avLst/>
          </a:prstGeom>
          <a:noFill/>
        </p:spPr>
        <p:txBody>
          <a:bodyPr wrap="square" rtlCol="0">
            <a:spAutoFit/>
          </a:bodyPr>
          <a:lstStyle/>
          <a:p>
            <a:pPr algn="r"/>
            <a:r>
              <a:rPr lang="en-US" sz="1200" dirty="0" smtClean="0">
                <a:solidFill>
                  <a:srgbClr val="562B73"/>
                </a:solidFill>
                <a:latin typeface="Segoe UI Semibold" pitchFamily="34" charset="0"/>
              </a:rPr>
              <a:t>continued on next slide…</a:t>
            </a:r>
            <a:endParaRPr lang="en-US" sz="1200" dirty="0">
              <a:solidFill>
                <a:srgbClr val="562B73"/>
              </a:solidFill>
              <a:latin typeface="Segoe UI Semibold" pitchFamily="34" charset="0"/>
            </a:endParaRPr>
          </a:p>
        </p:txBody>
      </p:sp>
      <p:sp>
        <p:nvSpPr>
          <p:cNvPr id="39" name="Rectangle 38"/>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40"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41" name="Rectangle 40"/>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42" name="TextBox 41">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chemeClr val="accent1">
                    <a:lumMod val="60000"/>
                    <a:lumOff val="40000"/>
                  </a:schemeClr>
                </a:solidFill>
                <a:latin typeface="Segoe UI" pitchFamily="34" charset="0"/>
                <a:ea typeface="Segoe UI" pitchFamily="34" charset="0"/>
                <a:cs typeface="Segoe UI" pitchFamily="34" charset="0"/>
              </a:rPr>
              <a:t>Overview</a:t>
            </a:r>
            <a:endParaRPr lang="en-US"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43" name="TextBox 42"/>
          <p:cNvSpPr txBox="1"/>
          <p:nvPr userDrawn="1"/>
        </p:nvSpPr>
        <p:spPr>
          <a:xfrm>
            <a:off x="197380" y="6596125"/>
            <a:ext cx="4146019" cy="246221"/>
          </a:xfrm>
          <a:prstGeom prst="rect">
            <a:avLst/>
          </a:prstGeom>
          <a:noFill/>
        </p:spPr>
        <p:txBody>
          <a:bodyPr wrap="square">
            <a:spAutoFit/>
          </a:bodyPr>
          <a:lstStyle/>
          <a:p>
            <a:pPr algn="l">
              <a:defRPr/>
            </a:pPr>
            <a:r>
              <a:rPr lang="en-US" sz="1000" dirty="0" smtClean="0">
                <a:solidFill>
                  <a:schemeClr val="bg1"/>
                </a:solidFill>
                <a:latin typeface="Segoe UI" pitchFamily="34" charset="0"/>
                <a:ea typeface="Segoe UI" pitchFamily="34" charset="0"/>
                <a:cs typeface="Segoe UI" pitchFamily="34" charset="0"/>
              </a:rPr>
              <a:t>Integrated NTD Database  |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2015</a:t>
            </a: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exercise-purple: last">
    <p:spTree>
      <p:nvGrpSpPr>
        <p:cNvPr id="1" name=""/>
        <p:cNvGrpSpPr/>
        <p:nvPr/>
      </p:nvGrpSpPr>
      <p:grpSpPr>
        <a:xfrm>
          <a:off x="0" y="0"/>
          <a:ext cx="0" cy="0"/>
          <a:chOff x="0" y="0"/>
          <a:chExt cx="0" cy="0"/>
        </a:xfrm>
      </p:grpSpPr>
      <p:sp>
        <p:nvSpPr>
          <p:cNvPr id="21" name="Rectangle 20"/>
          <p:cNvSpPr/>
          <p:nvPr userDrawn="1"/>
        </p:nvSpPr>
        <p:spPr>
          <a:xfrm>
            <a:off x="0" y="0"/>
            <a:ext cx="9162288" cy="6629400"/>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215900" y="66675"/>
            <a:ext cx="1295400" cy="307777"/>
          </a:xfrm>
          <a:prstGeom prst="rect">
            <a:avLst/>
          </a:prstGeom>
        </p:spPr>
        <p:txBody>
          <a:bodyPr wrap="square">
            <a:spAutoFit/>
          </a:bodyPr>
          <a:lstStyle/>
          <a:p>
            <a:r>
              <a:rPr lang="en-US" sz="1400" b="1" cap="small" spc="100" dirty="0" smtClean="0">
                <a:solidFill>
                  <a:schemeClr val="bg1"/>
                </a:solidFill>
                <a:latin typeface="Segoe UI" pitchFamily="34" charset="0"/>
                <a:ea typeface="Segoe UI" pitchFamily="34" charset="0"/>
                <a:cs typeface="Segoe UI" pitchFamily="34" charset="0"/>
              </a:rPr>
              <a:t>EXERCISE</a:t>
            </a:r>
            <a:endParaRPr lang="en-US" sz="1400" b="1" cap="small" spc="100" dirty="0">
              <a:solidFill>
                <a:schemeClr val="bg1"/>
              </a:solidFill>
              <a:latin typeface="Segoe UI" pitchFamily="34" charset="0"/>
              <a:ea typeface="Segoe UI" pitchFamily="34" charset="0"/>
              <a:cs typeface="Segoe UI" pitchFamily="34" charset="0"/>
            </a:endParaRPr>
          </a:p>
        </p:txBody>
      </p:sp>
      <p:grpSp>
        <p:nvGrpSpPr>
          <p:cNvPr id="24" name="Group 23"/>
          <p:cNvGrpSpPr/>
          <p:nvPr userDrawn="1"/>
        </p:nvGrpSpPr>
        <p:grpSpPr>
          <a:xfrm>
            <a:off x="8000999" y="76200"/>
            <a:ext cx="838201" cy="275451"/>
            <a:chOff x="6837090" y="2143164"/>
            <a:chExt cx="1806129" cy="614325"/>
          </a:xfrm>
        </p:grpSpPr>
        <p:sp>
          <p:nvSpPr>
            <p:cNvPr id="30" name="Rectangle 29"/>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32" name="Rectangle 31"/>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Clr>
                <a:srgbClr val="660066"/>
              </a:buClr>
              <a:buFont typeface="+mj-lt"/>
              <a:buAutoNum type="arabicPeriod"/>
              <a:defRPr sz="2000"/>
            </a:lvl1pPr>
            <a:lvl2pPr marL="742950" indent="-285750">
              <a:buClr>
                <a:srgbClr val="660066"/>
              </a:buClr>
              <a:buSzPct val="100000"/>
              <a:buFont typeface="Wingdings" charset="2"/>
              <a:buChar char="§"/>
              <a:defRPr/>
            </a:lvl2pPr>
            <a:lvl3pPr marL="1143000" indent="-228600">
              <a:buClr>
                <a:srgbClr val="660066"/>
              </a:buClr>
              <a:buSzPct val="100000"/>
              <a:buFont typeface="Wingdings" charset="2"/>
              <a:buChar char="§"/>
              <a:defRPr/>
            </a:lvl3pPr>
            <a:lvl4pPr marL="1600200" indent="-228600">
              <a:buClr>
                <a:srgbClr val="660066"/>
              </a:buClr>
              <a:buSzPct val="100000"/>
              <a:buFont typeface="Wingdings" charset="2"/>
              <a:buChar char="§"/>
              <a:defRPr/>
            </a:lvl4pPr>
            <a:lvl5pPr marL="2057400" indent="-228600">
              <a:buClr>
                <a:srgbClr val="660066"/>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3" name="TextBox 42"/>
          <p:cNvSpPr txBox="1"/>
          <p:nvPr userDrawn="1"/>
        </p:nvSpPr>
        <p:spPr>
          <a:xfrm>
            <a:off x="457200" y="457200"/>
            <a:ext cx="3886200" cy="276999"/>
          </a:xfrm>
          <a:prstGeom prst="rect">
            <a:avLst/>
          </a:prstGeom>
          <a:noFill/>
        </p:spPr>
        <p:txBody>
          <a:bodyPr wrap="square" rtlCol="0">
            <a:spAutoFit/>
          </a:bodyPr>
          <a:lstStyle/>
          <a:p>
            <a:r>
              <a:rPr lang="en-US" sz="1200" dirty="0" smtClean="0">
                <a:solidFill>
                  <a:srgbClr val="562B73"/>
                </a:solidFill>
                <a:latin typeface="Segoe UI Semibold" pitchFamily="34" charset="0"/>
              </a:rPr>
              <a:t>continued from previous slide…</a:t>
            </a:r>
            <a:endParaRPr lang="en-US" sz="1200" dirty="0">
              <a:solidFill>
                <a:srgbClr val="562B73"/>
              </a:solidFill>
              <a:latin typeface="Segoe UI Semibold" pitchFamily="34" charset="0"/>
            </a:endParaRPr>
          </a:p>
        </p:txBody>
      </p:sp>
      <p:sp>
        <p:nvSpPr>
          <p:cNvPr id="29" name="Rectangle 28"/>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38"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39" name="Rectangle 38"/>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40" name="TextBox 39">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chemeClr val="accent1">
                    <a:lumMod val="60000"/>
                    <a:lumOff val="40000"/>
                  </a:schemeClr>
                </a:solidFill>
                <a:latin typeface="Segoe UI" pitchFamily="34" charset="0"/>
                <a:ea typeface="Segoe UI" pitchFamily="34" charset="0"/>
                <a:cs typeface="Segoe UI" pitchFamily="34" charset="0"/>
              </a:rPr>
              <a:t>Overview</a:t>
            </a:r>
            <a:endParaRPr lang="en-US"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41" name="TextBox 40"/>
          <p:cNvSpPr txBox="1"/>
          <p:nvPr userDrawn="1"/>
        </p:nvSpPr>
        <p:spPr>
          <a:xfrm>
            <a:off x="197380" y="6596125"/>
            <a:ext cx="4146019" cy="246221"/>
          </a:xfrm>
          <a:prstGeom prst="rect">
            <a:avLst/>
          </a:prstGeom>
          <a:noFill/>
        </p:spPr>
        <p:txBody>
          <a:bodyPr wrap="square">
            <a:spAutoFit/>
          </a:bodyPr>
          <a:lstStyle/>
          <a:p>
            <a:pPr algn="l">
              <a:defRPr/>
            </a:pPr>
            <a:r>
              <a:rPr lang="en-US" sz="1000" dirty="0" smtClean="0">
                <a:solidFill>
                  <a:schemeClr val="bg1"/>
                </a:solidFill>
                <a:latin typeface="Segoe UI" pitchFamily="34" charset="0"/>
                <a:ea typeface="Segoe UI" pitchFamily="34" charset="0"/>
                <a:cs typeface="Segoe UI" pitchFamily="34" charset="0"/>
              </a:rPr>
              <a:t>Integrated NTD Database  |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2015</a:t>
            </a:r>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exercise-orange: first">
    <p:spTree>
      <p:nvGrpSpPr>
        <p:cNvPr id="1" name=""/>
        <p:cNvGrpSpPr/>
        <p:nvPr/>
      </p:nvGrpSpPr>
      <p:grpSpPr>
        <a:xfrm>
          <a:off x="0" y="0"/>
          <a:ext cx="0" cy="0"/>
          <a:chOff x="0" y="0"/>
          <a:chExt cx="0" cy="0"/>
        </a:xfrm>
      </p:grpSpPr>
      <p:sp>
        <p:nvSpPr>
          <p:cNvPr id="2" name="Rectangle 1"/>
          <p:cNvSpPr/>
          <p:nvPr userDrawn="1"/>
        </p:nvSpPr>
        <p:spPr>
          <a:xfrm>
            <a:off x="0" y="0"/>
            <a:ext cx="9162288" cy="6629400"/>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215900" y="66675"/>
            <a:ext cx="1295400" cy="307777"/>
          </a:xfrm>
          <a:prstGeom prst="rect">
            <a:avLst/>
          </a:prstGeom>
        </p:spPr>
        <p:txBody>
          <a:bodyPr wrap="square">
            <a:spAutoFit/>
          </a:bodyPr>
          <a:lstStyle/>
          <a:p>
            <a:r>
              <a:rPr lang="en-US" sz="1400" b="1" cap="small" spc="100" dirty="0" smtClean="0">
                <a:solidFill>
                  <a:schemeClr val="bg1"/>
                </a:solidFill>
                <a:latin typeface="Segoe UI" pitchFamily="34" charset="0"/>
                <a:ea typeface="Segoe UI" pitchFamily="34" charset="0"/>
                <a:cs typeface="Segoe UI" pitchFamily="34" charset="0"/>
              </a:rPr>
              <a:t>EXERCISE</a:t>
            </a:r>
            <a:endParaRPr lang="en-US" sz="1400" b="1" cap="small" spc="100" dirty="0">
              <a:solidFill>
                <a:schemeClr val="bg1"/>
              </a:solidFill>
              <a:latin typeface="Segoe UI" pitchFamily="34" charset="0"/>
              <a:ea typeface="Segoe UI" pitchFamily="34" charset="0"/>
              <a:cs typeface="Segoe UI" pitchFamily="34" charset="0"/>
            </a:endParaRPr>
          </a:p>
        </p:txBody>
      </p:sp>
      <p:grpSp>
        <p:nvGrpSpPr>
          <p:cNvPr id="5" name="Group 4"/>
          <p:cNvGrpSpPr/>
          <p:nvPr userDrawn="1"/>
        </p:nvGrpSpPr>
        <p:grpSpPr>
          <a:xfrm>
            <a:off x="8000999" y="76200"/>
            <a:ext cx="838201" cy="275451"/>
            <a:chOff x="6837090" y="2143164"/>
            <a:chExt cx="1806129" cy="614325"/>
          </a:xfrm>
        </p:grpSpPr>
        <p:sp>
          <p:nvSpPr>
            <p:cNvPr id="6" name="Rectangle 5"/>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8" name="Rectangle 7"/>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itle 17"/>
          <p:cNvSpPr>
            <a:spLocks noGrp="1"/>
          </p:cNvSpPr>
          <p:nvPr>
            <p:ph type="title"/>
          </p:nvPr>
        </p:nvSpPr>
        <p:spPr>
          <a:xfrm>
            <a:off x="304800" y="457200"/>
            <a:ext cx="8534400" cy="715962"/>
          </a:xfrm>
          <a:prstGeom prst="rect">
            <a:avLst/>
          </a:prstGeom>
        </p:spPr>
        <p:txBody>
          <a:bodyPr/>
          <a:lstStyle>
            <a:lvl1pPr>
              <a:defRPr sz="2400" b="1">
                <a:solidFill>
                  <a:srgbClr val="C55F27"/>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3" name="Text Placeholder 16"/>
          <p:cNvSpPr>
            <a:spLocks noGrp="1"/>
          </p:cNvSpPr>
          <p:nvPr>
            <p:ph type="body" sz="quarter" idx="10"/>
          </p:nvPr>
        </p:nvSpPr>
        <p:spPr>
          <a:xfrm>
            <a:off x="762000" y="1295400"/>
            <a:ext cx="7696200" cy="4953000"/>
          </a:xfrm>
          <a:prstGeom prst="rect">
            <a:avLst/>
          </a:prstGeom>
        </p:spPr>
        <p:txBody>
          <a:bodyPr>
            <a:noAutofit/>
          </a:bodyPr>
          <a:lstStyle>
            <a:lvl1pPr marL="457200" indent="-457200">
              <a:buClr>
                <a:srgbClr val="C55F27"/>
              </a:buClr>
              <a:buFont typeface="+mj-lt"/>
              <a:buAutoNum type="arabicPeriod"/>
              <a:defRPr sz="2000"/>
            </a:lvl1pPr>
            <a:lvl2pPr marL="742950" indent="-285750">
              <a:buClr>
                <a:srgbClr val="C55F27"/>
              </a:buClr>
              <a:buSzPct val="100000"/>
              <a:buFont typeface="Wingdings" charset="2"/>
              <a:buChar char="§"/>
              <a:defRPr/>
            </a:lvl2pPr>
            <a:lvl3pPr marL="1143000" indent="-228600">
              <a:buClr>
                <a:srgbClr val="C55F27"/>
              </a:buClr>
              <a:buSzPct val="100000"/>
              <a:buFont typeface="Wingdings" charset="2"/>
              <a:buChar char="§"/>
              <a:defRPr/>
            </a:lvl3pPr>
            <a:lvl4pPr marL="1600200" indent="-228600">
              <a:buClr>
                <a:srgbClr val="C55F27"/>
              </a:buClr>
              <a:buSzPct val="100000"/>
              <a:buFont typeface="Wingdings" charset="2"/>
              <a:buChar char="§"/>
              <a:defRPr/>
            </a:lvl4pPr>
            <a:lvl5pPr marL="2057400" indent="-228600">
              <a:buClr>
                <a:srgbClr val="C55F27"/>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Box 19"/>
          <p:cNvSpPr txBox="1"/>
          <p:nvPr userDrawn="1"/>
        </p:nvSpPr>
        <p:spPr>
          <a:xfrm>
            <a:off x="4724400" y="6169223"/>
            <a:ext cx="3962400" cy="276999"/>
          </a:xfrm>
          <a:prstGeom prst="rect">
            <a:avLst/>
          </a:prstGeom>
          <a:noFill/>
        </p:spPr>
        <p:txBody>
          <a:bodyPr wrap="square" rtlCol="0">
            <a:spAutoFit/>
          </a:bodyPr>
          <a:lstStyle/>
          <a:p>
            <a:pPr algn="r"/>
            <a:r>
              <a:rPr lang="en-US" sz="1200" dirty="0" smtClean="0">
                <a:solidFill>
                  <a:srgbClr val="C55F27"/>
                </a:solidFill>
                <a:latin typeface="Segoe UI Semibold" pitchFamily="34" charset="0"/>
              </a:rPr>
              <a:t>continued on next slide…</a:t>
            </a:r>
            <a:endParaRPr lang="en-US" sz="1200" dirty="0">
              <a:solidFill>
                <a:srgbClr val="C55F27"/>
              </a:solidFill>
              <a:latin typeface="Segoe UI Semibold" pitchFamily="34" charset="0"/>
            </a:endParaRPr>
          </a:p>
        </p:txBody>
      </p:sp>
      <p:sp>
        <p:nvSpPr>
          <p:cNvPr id="26" name="Rectangle 25"/>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8"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9" name="Rectangle 28"/>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30" name="TextBox 29">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chemeClr val="accent1">
                    <a:lumMod val="60000"/>
                    <a:lumOff val="40000"/>
                  </a:schemeClr>
                </a:solidFill>
                <a:latin typeface="Segoe UI" pitchFamily="34" charset="0"/>
                <a:ea typeface="Segoe UI" pitchFamily="34" charset="0"/>
                <a:cs typeface="Segoe UI" pitchFamily="34" charset="0"/>
              </a:rPr>
              <a:t>Overview</a:t>
            </a:r>
            <a:endParaRPr lang="en-US"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31" name="TextBox 30"/>
          <p:cNvSpPr txBox="1"/>
          <p:nvPr userDrawn="1"/>
        </p:nvSpPr>
        <p:spPr>
          <a:xfrm>
            <a:off x="197380" y="6596125"/>
            <a:ext cx="4146019" cy="246221"/>
          </a:xfrm>
          <a:prstGeom prst="rect">
            <a:avLst/>
          </a:prstGeom>
          <a:noFill/>
        </p:spPr>
        <p:txBody>
          <a:bodyPr wrap="square">
            <a:spAutoFit/>
          </a:bodyPr>
          <a:lstStyle/>
          <a:p>
            <a:pPr algn="l">
              <a:defRPr/>
            </a:pPr>
            <a:r>
              <a:rPr lang="en-US" sz="1000" dirty="0" smtClean="0">
                <a:solidFill>
                  <a:schemeClr val="bg1"/>
                </a:solidFill>
                <a:latin typeface="Segoe UI" pitchFamily="34" charset="0"/>
                <a:ea typeface="Segoe UI" pitchFamily="34" charset="0"/>
                <a:cs typeface="Segoe UI" pitchFamily="34" charset="0"/>
              </a:rPr>
              <a:t>Integrated NTD Database  |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2015</a:t>
            </a:r>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exercise-orange: last">
    <p:spTree>
      <p:nvGrpSpPr>
        <p:cNvPr id="1" name=""/>
        <p:cNvGrpSpPr/>
        <p:nvPr/>
      </p:nvGrpSpPr>
      <p:grpSpPr>
        <a:xfrm>
          <a:off x="0" y="0"/>
          <a:ext cx="0" cy="0"/>
          <a:chOff x="0" y="0"/>
          <a:chExt cx="0" cy="0"/>
        </a:xfrm>
      </p:grpSpPr>
      <p:sp>
        <p:nvSpPr>
          <p:cNvPr id="2" name="Rectangle 1"/>
          <p:cNvSpPr/>
          <p:nvPr userDrawn="1"/>
        </p:nvSpPr>
        <p:spPr>
          <a:xfrm>
            <a:off x="0" y="0"/>
            <a:ext cx="9162288" cy="6629400"/>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215900" y="66675"/>
            <a:ext cx="1295400" cy="307777"/>
          </a:xfrm>
          <a:prstGeom prst="rect">
            <a:avLst/>
          </a:prstGeom>
        </p:spPr>
        <p:txBody>
          <a:bodyPr wrap="square">
            <a:spAutoFit/>
          </a:bodyPr>
          <a:lstStyle/>
          <a:p>
            <a:r>
              <a:rPr lang="en-US" sz="1400" b="1" cap="small" spc="100" dirty="0" smtClean="0">
                <a:solidFill>
                  <a:schemeClr val="bg1"/>
                </a:solidFill>
                <a:latin typeface="Segoe UI" pitchFamily="34" charset="0"/>
                <a:ea typeface="Segoe UI" pitchFamily="34" charset="0"/>
                <a:cs typeface="Segoe UI" pitchFamily="34" charset="0"/>
              </a:rPr>
              <a:t>EXERCISE</a:t>
            </a:r>
            <a:endParaRPr lang="en-US" sz="1400" b="1" cap="small" spc="100" dirty="0">
              <a:solidFill>
                <a:schemeClr val="bg1"/>
              </a:solidFill>
              <a:latin typeface="Segoe UI" pitchFamily="34" charset="0"/>
              <a:ea typeface="Segoe UI" pitchFamily="34" charset="0"/>
              <a:cs typeface="Segoe UI" pitchFamily="34" charset="0"/>
            </a:endParaRPr>
          </a:p>
        </p:txBody>
      </p:sp>
      <p:grpSp>
        <p:nvGrpSpPr>
          <p:cNvPr id="5" name="Group 4"/>
          <p:cNvGrpSpPr/>
          <p:nvPr userDrawn="1"/>
        </p:nvGrpSpPr>
        <p:grpSpPr>
          <a:xfrm>
            <a:off x="8000999" y="76200"/>
            <a:ext cx="838201" cy="275451"/>
            <a:chOff x="6837090" y="2143164"/>
            <a:chExt cx="1806129" cy="614325"/>
          </a:xfrm>
        </p:grpSpPr>
        <p:sp>
          <p:nvSpPr>
            <p:cNvPr id="6" name="Rectangle 5"/>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8" name="Rectangle 7"/>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Clr>
                <a:srgbClr val="C55F27"/>
              </a:buClr>
              <a:buFont typeface="+mj-lt"/>
              <a:buAutoNum type="arabicPeriod"/>
              <a:defRPr sz="2000"/>
            </a:lvl1pPr>
            <a:lvl2pPr marL="742950" indent="-285750">
              <a:buClr>
                <a:srgbClr val="C55F27"/>
              </a:buClr>
              <a:buSzPct val="100000"/>
              <a:buFont typeface="Wingdings" charset="2"/>
              <a:buChar char="§"/>
              <a:defRPr/>
            </a:lvl2pPr>
            <a:lvl3pPr marL="1143000" indent="-228600">
              <a:buClr>
                <a:srgbClr val="C55F27"/>
              </a:buClr>
              <a:buSzPct val="100000"/>
              <a:buFont typeface="Wingdings" charset="2"/>
              <a:buChar char="§"/>
              <a:defRPr/>
            </a:lvl3pPr>
            <a:lvl4pPr marL="1600200" indent="-228600">
              <a:buClr>
                <a:srgbClr val="C55F27"/>
              </a:buClr>
              <a:buSzPct val="100000"/>
              <a:buFont typeface="Wingdings" charset="2"/>
              <a:buChar char="§"/>
              <a:defRPr/>
            </a:lvl4pPr>
            <a:lvl5pPr marL="2057400" indent="-228600">
              <a:buClr>
                <a:srgbClr val="C55F27"/>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Box 18"/>
          <p:cNvSpPr txBox="1"/>
          <p:nvPr userDrawn="1"/>
        </p:nvSpPr>
        <p:spPr>
          <a:xfrm>
            <a:off x="457200" y="457200"/>
            <a:ext cx="3886200" cy="276999"/>
          </a:xfrm>
          <a:prstGeom prst="rect">
            <a:avLst/>
          </a:prstGeom>
          <a:noFill/>
        </p:spPr>
        <p:txBody>
          <a:bodyPr wrap="square" rtlCol="0">
            <a:spAutoFit/>
          </a:bodyPr>
          <a:lstStyle/>
          <a:p>
            <a:r>
              <a:rPr lang="en-US" sz="1200" dirty="0" smtClean="0">
                <a:solidFill>
                  <a:srgbClr val="C55F27"/>
                </a:solidFill>
                <a:latin typeface="Segoe UI Semibold" pitchFamily="34" charset="0"/>
              </a:rPr>
              <a:t>continued from previous slide…</a:t>
            </a:r>
            <a:endParaRPr lang="en-US" sz="1200" dirty="0">
              <a:solidFill>
                <a:srgbClr val="C55F27"/>
              </a:solidFill>
              <a:latin typeface="Segoe UI Semibold" pitchFamily="34" charset="0"/>
            </a:endParaRPr>
          </a:p>
        </p:txBody>
      </p:sp>
      <p:sp>
        <p:nvSpPr>
          <p:cNvPr id="25" name="Rectangle 24"/>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7"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8" name="Rectangle 27"/>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9" name="TextBox 28">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chemeClr val="accent1">
                    <a:lumMod val="60000"/>
                    <a:lumOff val="40000"/>
                  </a:schemeClr>
                </a:solidFill>
                <a:latin typeface="Segoe UI" pitchFamily="34" charset="0"/>
                <a:ea typeface="Segoe UI" pitchFamily="34" charset="0"/>
                <a:cs typeface="Segoe UI" pitchFamily="34" charset="0"/>
              </a:rPr>
              <a:t>Overview</a:t>
            </a:r>
            <a:endParaRPr lang="en-US"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30" name="TextBox 29"/>
          <p:cNvSpPr txBox="1"/>
          <p:nvPr userDrawn="1"/>
        </p:nvSpPr>
        <p:spPr>
          <a:xfrm>
            <a:off x="197380" y="6596125"/>
            <a:ext cx="4146019" cy="246221"/>
          </a:xfrm>
          <a:prstGeom prst="rect">
            <a:avLst/>
          </a:prstGeom>
          <a:noFill/>
        </p:spPr>
        <p:txBody>
          <a:bodyPr wrap="square">
            <a:spAutoFit/>
          </a:bodyPr>
          <a:lstStyle/>
          <a:p>
            <a:pPr algn="l">
              <a:defRPr/>
            </a:pPr>
            <a:r>
              <a:rPr lang="en-US" sz="1000" dirty="0" smtClean="0">
                <a:solidFill>
                  <a:schemeClr val="bg1"/>
                </a:solidFill>
                <a:latin typeface="Segoe UI" pitchFamily="34" charset="0"/>
                <a:ea typeface="Segoe UI" pitchFamily="34" charset="0"/>
                <a:cs typeface="Segoe UI" pitchFamily="34" charset="0"/>
              </a:rPr>
              <a:t>Integrated NTD Database  |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2015</a:t>
            </a:r>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exercise-green: first ">
    <p:spTree>
      <p:nvGrpSpPr>
        <p:cNvPr id="1" name=""/>
        <p:cNvGrpSpPr/>
        <p:nvPr/>
      </p:nvGrpSpPr>
      <p:grpSpPr>
        <a:xfrm>
          <a:off x="0" y="0"/>
          <a:ext cx="0" cy="0"/>
          <a:chOff x="0" y="0"/>
          <a:chExt cx="0" cy="0"/>
        </a:xfrm>
      </p:grpSpPr>
      <p:sp>
        <p:nvSpPr>
          <p:cNvPr id="21" name="Rectangle 20"/>
          <p:cNvSpPr/>
          <p:nvPr userDrawn="1"/>
        </p:nvSpPr>
        <p:spPr>
          <a:xfrm>
            <a:off x="0" y="0"/>
            <a:ext cx="9162288" cy="6629400"/>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215900" y="66675"/>
            <a:ext cx="1295400" cy="307777"/>
          </a:xfrm>
          <a:prstGeom prst="rect">
            <a:avLst/>
          </a:prstGeom>
        </p:spPr>
        <p:txBody>
          <a:bodyPr wrap="square">
            <a:spAutoFit/>
          </a:bodyPr>
          <a:lstStyle/>
          <a:p>
            <a:r>
              <a:rPr lang="en-US" sz="1400" b="1" cap="small" spc="100" dirty="0" smtClean="0">
                <a:solidFill>
                  <a:schemeClr val="bg1"/>
                </a:solidFill>
                <a:latin typeface="Segoe UI" pitchFamily="34" charset="0"/>
                <a:ea typeface="Segoe UI" pitchFamily="34" charset="0"/>
                <a:cs typeface="Segoe UI" pitchFamily="34" charset="0"/>
              </a:rPr>
              <a:t>EXERCISE</a:t>
            </a:r>
            <a:endParaRPr lang="en-US" sz="1400" b="1" cap="small" spc="100" dirty="0">
              <a:solidFill>
                <a:schemeClr val="bg1"/>
              </a:solidFill>
              <a:latin typeface="Segoe UI" pitchFamily="34" charset="0"/>
              <a:ea typeface="Segoe UI" pitchFamily="34" charset="0"/>
              <a:cs typeface="Segoe UI" pitchFamily="34" charset="0"/>
            </a:endParaRPr>
          </a:p>
        </p:txBody>
      </p:sp>
      <p:grpSp>
        <p:nvGrpSpPr>
          <p:cNvPr id="24" name="Group 23"/>
          <p:cNvGrpSpPr/>
          <p:nvPr userDrawn="1"/>
        </p:nvGrpSpPr>
        <p:grpSpPr>
          <a:xfrm>
            <a:off x="8000999" y="76200"/>
            <a:ext cx="838201" cy="275451"/>
            <a:chOff x="6837090" y="2143164"/>
            <a:chExt cx="1806129" cy="614325"/>
          </a:xfrm>
        </p:grpSpPr>
        <p:sp>
          <p:nvSpPr>
            <p:cNvPr id="25" name="Rectangle 24"/>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27" name="Rectangle 26"/>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Title 17"/>
          <p:cNvSpPr>
            <a:spLocks noGrp="1"/>
          </p:cNvSpPr>
          <p:nvPr>
            <p:ph type="title"/>
          </p:nvPr>
        </p:nvSpPr>
        <p:spPr>
          <a:xfrm>
            <a:off x="304800" y="457200"/>
            <a:ext cx="8534400" cy="715962"/>
          </a:xfrm>
          <a:prstGeom prst="rect">
            <a:avLst/>
          </a:prstGeom>
        </p:spPr>
        <p:txBody>
          <a:bodyPr/>
          <a:lstStyle>
            <a:lvl1pPr>
              <a:defRPr sz="2400" b="1">
                <a:solidFill>
                  <a:srgbClr val="59884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2" name="Text Placeholder 16"/>
          <p:cNvSpPr>
            <a:spLocks noGrp="1"/>
          </p:cNvSpPr>
          <p:nvPr>
            <p:ph type="body" sz="quarter" idx="10"/>
          </p:nvPr>
        </p:nvSpPr>
        <p:spPr>
          <a:xfrm>
            <a:off x="762000" y="1295400"/>
            <a:ext cx="7696200" cy="4953000"/>
          </a:xfrm>
          <a:prstGeom prst="rect">
            <a:avLst/>
          </a:prstGeom>
        </p:spPr>
        <p:txBody>
          <a:bodyPr>
            <a:noAutofit/>
          </a:bodyPr>
          <a:lstStyle>
            <a:lvl1pPr marL="457200" indent="-457200">
              <a:buClr>
                <a:srgbClr val="598841"/>
              </a:buClr>
              <a:buFont typeface="+mj-lt"/>
              <a:buAutoNum type="arabicPeriod"/>
              <a:defRPr sz="2000"/>
            </a:lvl1pPr>
            <a:lvl2pPr marL="742950" indent="-285750">
              <a:buClr>
                <a:srgbClr val="598841"/>
              </a:buClr>
              <a:buSzPct val="100000"/>
              <a:buFont typeface="Wingdings" charset="2"/>
              <a:buChar char="§"/>
              <a:defRPr/>
            </a:lvl2pPr>
            <a:lvl3pPr marL="1143000" indent="-228600">
              <a:buClr>
                <a:srgbClr val="598841"/>
              </a:buClr>
              <a:buSzPct val="100000"/>
              <a:buFont typeface="Wingdings" charset="2"/>
              <a:buChar char="§"/>
              <a:defRPr/>
            </a:lvl3pPr>
            <a:lvl4pPr marL="1600200" indent="-228600">
              <a:buClr>
                <a:srgbClr val="598841"/>
              </a:buClr>
              <a:buSzPct val="100000"/>
              <a:buFont typeface="Wingdings" charset="2"/>
              <a:buChar char="§"/>
              <a:defRPr/>
            </a:lvl4pPr>
            <a:lvl5pPr marL="2057400" indent="-228600">
              <a:buClr>
                <a:srgbClr val="598841"/>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TextBox 38"/>
          <p:cNvSpPr txBox="1"/>
          <p:nvPr userDrawn="1"/>
        </p:nvSpPr>
        <p:spPr>
          <a:xfrm>
            <a:off x="4724400" y="6169223"/>
            <a:ext cx="3962400" cy="276999"/>
          </a:xfrm>
          <a:prstGeom prst="rect">
            <a:avLst/>
          </a:prstGeom>
          <a:noFill/>
        </p:spPr>
        <p:txBody>
          <a:bodyPr wrap="square" rtlCol="0">
            <a:spAutoFit/>
          </a:bodyPr>
          <a:lstStyle/>
          <a:p>
            <a:pPr algn="r"/>
            <a:r>
              <a:rPr lang="en-US" sz="1200" dirty="0" smtClean="0">
                <a:solidFill>
                  <a:srgbClr val="598841"/>
                </a:solidFill>
                <a:latin typeface="Segoe UI Semibold" pitchFamily="34" charset="0"/>
              </a:rPr>
              <a:t>continued on next slide…</a:t>
            </a:r>
            <a:endParaRPr lang="en-US" sz="1200" dirty="0">
              <a:solidFill>
                <a:srgbClr val="598841"/>
              </a:solidFill>
              <a:latin typeface="Segoe UI Semibold" pitchFamily="34" charset="0"/>
            </a:endParaRPr>
          </a:p>
        </p:txBody>
      </p:sp>
      <p:sp>
        <p:nvSpPr>
          <p:cNvPr id="34" name="Rectangle 33"/>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35"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36" name="Rectangle 35"/>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37" name="TextBox 36">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chemeClr val="accent1">
                    <a:lumMod val="60000"/>
                    <a:lumOff val="40000"/>
                  </a:schemeClr>
                </a:solidFill>
                <a:latin typeface="Segoe UI" pitchFamily="34" charset="0"/>
                <a:ea typeface="Segoe UI" pitchFamily="34" charset="0"/>
                <a:cs typeface="Segoe UI" pitchFamily="34" charset="0"/>
              </a:rPr>
              <a:t>Overview</a:t>
            </a:r>
            <a:endParaRPr lang="en-US"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38" name="TextBox 37"/>
          <p:cNvSpPr txBox="1"/>
          <p:nvPr userDrawn="1"/>
        </p:nvSpPr>
        <p:spPr>
          <a:xfrm>
            <a:off x="197380" y="6596125"/>
            <a:ext cx="4146019" cy="246221"/>
          </a:xfrm>
          <a:prstGeom prst="rect">
            <a:avLst/>
          </a:prstGeom>
          <a:noFill/>
        </p:spPr>
        <p:txBody>
          <a:bodyPr wrap="square">
            <a:spAutoFit/>
          </a:bodyPr>
          <a:lstStyle/>
          <a:p>
            <a:pPr algn="l">
              <a:defRPr/>
            </a:pPr>
            <a:r>
              <a:rPr lang="en-US" sz="1000" dirty="0" smtClean="0">
                <a:solidFill>
                  <a:schemeClr val="bg1"/>
                </a:solidFill>
                <a:latin typeface="Segoe UI" pitchFamily="34" charset="0"/>
                <a:ea typeface="Segoe UI" pitchFamily="34" charset="0"/>
                <a:cs typeface="Segoe UI" pitchFamily="34" charset="0"/>
              </a:rPr>
              <a:t>Integrated NTD Database  |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2015</a:t>
            </a:r>
          </a:p>
        </p:txBody>
      </p:sp>
    </p:spTree>
    <p:extLst>
      <p:ext uri="{BB962C8B-B14F-4D97-AF65-F5344CB8AC3E}">
        <p14:creationId xmlns:p14="http://schemas.microsoft.com/office/powerpoint/2010/main" val="19129759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exercise-green: last ">
    <p:spTree>
      <p:nvGrpSpPr>
        <p:cNvPr id="1" name=""/>
        <p:cNvGrpSpPr/>
        <p:nvPr/>
      </p:nvGrpSpPr>
      <p:grpSpPr>
        <a:xfrm>
          <a:off x="0" y="0"/>
          <a:ext cx="0" cy="0"/>
          <a:chOff x="0" y="0"/>
          <a:chExt cx="0" cy="0"/>
        </a:xfrm>
      </p:grpSpPr>
      <p:sp>
        <p:nvSpPr>
          <p:cNvPr id="3" name="Rectangle 2"/>
          <p:cNvSpPr/>
          <p:nvPr userDrawn="1"/>
        </p:nvSpPr>
        <p:spPr>
          <a:xfrm>
            <a:off x="0" y="0"/>
            <a:ext cx="9162288" cy="6629400"/>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215900" y="66675"/>
            <a:ext cx="1295400" cy="307777"/>
          </a:xfrm>
          <a:prstGeom prst="rect">
            <a:avLst/>
          </a:prstGeom>
        </p:spPr>
        <p:txBody>
          <a:bodyPr wrap="square">
            <a:spAutoFit/>
          </a:bodyPr>
          <a:lstStyle/>
          <a:p>
            <a:r>
              <a:rPr lang="en-US" sz="1400" b="1" cap="small" spc="100" dirty="0" smtClean="0">
                <a:solidFill>
                  <a:schemeClr val="bg1"/>
                </a:solidFill>
                <a:latin typeface="Segoe UI" pitchFamily="34" charset="0"/>
                <a:ea typeface="Segoe UI" pitchFamily="34" charset="0"/>
                <a:cs typeface="Segoe UI" pitchFamily="34" charset="0"/>
              </a:rPr>
              <a:t>EXERCISE</a:t>
            </a:r>
            <a:endParaRPr lang="en-US" sz="1400" b="1" cap="small" spc="100" dirty="0">
              <a:solidFill>
                <a:schemeClr val="bg1"/>
              </a:solidFill>
              <a:latin typeface="Segoe UI" pitchFamily="34" charset="0"/>
              <a:ea typeface="Segoe UI" pitchFamily="34" charset="0"/>
              <a:cs typeface="Segoe UI" pitchFamily="34" charset="0"/>
            </a:endParaRPr>
          </a:p>
        </p:txBody>
      </p:sp>
      <p:grpSp>
        <p:nvGrpSpPr>
          <p:cNvPr id="6" name="Group 5"/>
          <p:cNvGrpSpPr/>
          <p:nvPr userDrawn="1"/>
        </p:nvGrpSpPr>
        <p:grpSpPr>
          <a:xfrm>
            <a:off x="8000999" y="76200"/>
            <a:ext cx="838201" cy="275451"/>
            <a:chOff x="6837090" y="2143164"/>
            <a:chExt cx="1806129" cy="614325"/>
          </a:xfrm>
        </p:grpSpPr>
        <p:sp>
          <p:nvSpPr>
            <p:cNvPr id="7" name="Rectangle 6"/>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9" name="Rectangle 8"/>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Clr>
                <a:srgbClr val="598841"/>
              </a:buClr>
              <a:buFont typeface="+mj-lt"/>
              <a:buAutoNum type="arabicPeriod"/>
              <a:defRPr sz="2000"/>
            </a:lvl1pPr>
            <a:lvl2pPr marL="742950" indent="-285750">
              <a:buClr>
                <a:srgbClr val="598841"/>
              </a:buClr>
              <a:buSzPct val="100000"/>
              <a:buFont typeface="Wingdings" charset="2"/>
              <a:buChar char="§"/>
              <a:defRPr/>
            </a:lvl2pPr>
            <a:lvl3pPr marL="1143000" indent="-228600">
              <a:buClr>
                <a:srgbClr val="598841"/>
              </a:buClr>
              <a:buSzPct val="100000"/>
              <a:buFont typeface="Wingdings" charset="2"/>
              <a:buChar char="§"/>
              <a:defRPr/>
            </a:lvl3pPr>
            <a:lvl4pPr marL="1600200" indent="-228600">
              <a:buClr>
                <a:srgbClr val="598841"/>
              </a:buClr>
              <a:buSzPct val="100000"/>
              <a:buFont typeface="Wingdings" charset="2"/>
              <a:buChar char="§"/>
              <a:defRPr/>
            </a:lvl4pPr>
            <a:lvl5pPr marL="2057400" indent="-228600">
              <a:buClr>
                <a:srgbClr val="598841"/>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Box 21"/>
          <p:cNvSpPr txBox="1"/>
          <p:nvPr userDrawn="1"/>
        </p:nvSpPr>
        <p:spPr>
          <a:xfrm>
            <a:off x="457200" y="457200"/>
            <a:ext cx="3886200" cy="276999"/>
          </a:xfrm>
          <a:prstGeom prst="rect">
            <a:avLst/>
          </a:prstGeom>
          <a:noFill/>
        </p:spPr>
        <p:txBody>
          <a:bodyPr wrap="square" rtlCol="0">
            <a:spAutoFit/>
          </a:bodyPr>
          <a:lstStyle/>
          <a:p>
            <a:r>
              <a:rPr lang="en-US" sz="1200" dirty="0" smtClean="0">
                <a:solidFill>
                  <a:srgbClr val="598841"/>
                </a:solidFill>
                <a:latin typeface="Segoe UI Semibold" pitchFamily="34" charset="0"/>
              </a:rPr>
              <a:t>continued from previous slide…</a:t>
            </a:r>
            <a:endParaRPr lang="en-US" sz="1200" dirty="0">
              <a:solidFill>
                <a:srgbClr val="598841"/>
              </a:solidFill>
              <a:latin typeface="Segoe UI Semibold" pitchFamily="34" charset="0"/>
            </a:endParaRPr>
          </a:p>
        </p:txBody>
      </p:sp>
      <p:sp>
        <p:nvSpPr>
          <p:cNvPr id="26" name="Rectangle 25"/>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8"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9" name="Rectangle 28"/>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30" name="TextBox 29">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chemeClr val="accent1">
                    <a:lumMod val="60000"/>
                    <a:lumOff val="40000"/>
                  </a:schemeClr>
                </a:solidFill>
                <a:latin typeface="Segoe UI" pitchFamily="34" charset="0"/>
                <a:ea typeface="Segoe UI" pitchFamily="34" charset="0"/>
                <a:cs typeface="Segoe UI" pitchFamily="34" charset="0"/>
              </a:rPr>
              <a:t>Overview</a:t>
            </a:r>
            <a:endParaRPr lang="en-US"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31" name="TextBox 30"/>
          <p:cNvSpPr txBox="1"/>
          <p:nvPr userDrawn="1"/>
        </p:nvSpPr>
        <p:spPr>
          <a:xfrm>
            <a:off x="197380" y="6596125"/>
            <a:ext cx="4146019" cy="246221"/>
          </a:xfrm>
          <a:prstGeom prst="rect">
            <a:avLst/>
          </a:prstGeom>
          <a:noFill/>
        </p:spPr>
        <p:txBody>
          <a:bodyPr wrap="square">
            <a:spAutoFit/>
          </a:bodyPr>
          <a:lstStyle/>
          <a:p>
            <a:pPr algn="l">
              <a:defRPr/>
            </a:pPr>
            <a:r>
              <a:rPr lang="en-US" sz="1000" dirty="0" smtClean="0">
                <a:solidFill>
                  <a:schemeClr val="bg1"/>
                </a:solidFill>
                <a:latin typeface="Segoe UI" pitchFamily="34" charset="0"/>
                <a:ea typeface="Segoe UI" pitchFamily="34" charset="0"/>
                <a:cs typeface="Segoe UI" pitchFamily="34" charset="0"/>
              </a:rPr>
              <a:t>Integrated NTD Database  |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2015</a:t>
            </a:r>
          </a:p>
        </p:txBody>
      </p:sp>
    </p:spTree>
    <p:extLst>
      <p:ext uri="{BB962C8B-B14F-4D97-AF65-F5344CB8AC3E}">
        <p14:creationId xmlns:p14="http://schemas.microsoft.com/office/powerpoint/2010/main" val="14148553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exercise-blue: middle">
    <p:spTree>
      <p:nvGrpSpPr>
        <p:cNvPr id="1" name=""/>
        <p:cNvGrpSpPr/>
        <p:nvPr/>
      </p:nvGrpSpPr>
      <p:grpSpPr>
        <a:xfrm>
          <a:off x="0" y="0"/>
          <a:ext cx="0" cy="0"/>
          <a:chOff x="0" y="0"/>
          <a:chExt cx="0" cy="0"/>
        </a:xfrm>
      </p:grpSpPr>
      <p:sp>
        <p:nvSpPr>
          <p:cNvPr id="3" name="Rectangle 2"/>
          <p:cNvSpPr/>
          <p:nvPr userDrawn="1"/>
        </p:nvSpPr>
        <p:spPr>
          <a:xfrm>
            <a:off x="0" y="0"/>
            <a:ext cx="9162288" cy="6629400"/>
          </a:xfrm>
          <a:prstGeom prst="rect">
            <a:avLst/>
          </a:prstGeom>
          <a:solidFill>
            <a:srgbClr val="066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215900" y="66675"/>
            <a:ext cx="1295400" cy="307777"/>
          </a:xfrm>
          <a:prstGeom prst="rect">
            <a:avLst/>
          </a:prstGeom>
        </p:spPr>
        <p:txBody>
          <a:bodyPr wrap="square">
            <a:spAutoFit/>
          </a:bodyPr>
          <a:lstStyle/>
          <a:p>
            <a:r>
              <a:rPr lang="en-US" sz="1400" b="1" cap="small" spc="100" dirty="0" smtClean="0">
                <a:solidFill>
                  <a:schemeClr val="bg1"/>
                </a:solidFill>
                <a:latin typeface="Segoe UI" pitchFamily="34" charset="0"/>
                <a:ea typeface="Segoe UI" pitchFamily="34" charset="0"/>
                <a:cs typeface="Segoe UI" pitchFamily="34" charset="0"/>
              </a:rPr>
              <a:t>EXERCISE</a:t>
            </a:r>
            <a:endParaRPr lang="en-US" sz="1400" b="1" cap="small" spc="100" dirty="0">
              <a:solidFill>
                <a:schemeClr val="bg1"/>
              </a:solidFill>
              <a:latin typeface="Segoe UI" pitchFamily="34" charset="0"/>
              <a:ea typeface="Segoe UI" pitchFamily="34" charset="0"/>
              <a:cs typeface="Segoe UI" pitchFamily="34" charset="0"/>
            </a:endParaRPr>
          </a:p>
        </p:txBody>
      </p:sp>
      <p:grpSp>
        <p:nvGrpSpPr>
          <p:cNvPr id="7" name="Group 6"/>
          <p:cNvGrpSpPr/>
          <p:nvPr userDrawn="1"/>
        </p:nvGrpSpPr>
        <p:grpSpPr>
          <a:xfrm>
            <a:off x="8000999" y="76200"/>
            <a:ext cx="838201" cy="275451"/>
            <a:chOff x="6837090" y="2143164"/>
            <a:chExt cx="1806129" cy="614325"/>
          </a:xfrm>
        </p:grpSpPr>
        <p:sp>
          <p:nvSpPr>
            <p:cNvPr id="8" name="Rectangle 7"/>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10" name="Rectangle 9"/>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Font typeface="+mj-lt"/>
              <a:buAutoNum type="arabicPeriod"/>
              <a:defRPr sz="2000"/>
            </a:lvl1pPr>
            <a:lvl2pPr marL="742950" indent="-285750">
              <a:buSzPct val="100000"/>
              <a:buFont typeface="Wingdings" charset="2"/>
              <a:buChar char="§"/>
              <a:defRPr/>
            </a:lvl2pPr>
            <a:lvl3pPr marL="1143000" indent="-228600">
              <a:buSzPct val="100000"/>
              <a:buFont typeface="Wingdings" charset="2"/>
              <a:buChar char="§"/>
              <a:defRPr/>
            </a:lvl3pPr>
            <a:lvl4pPr marL="1600200" indent="-228600">
              <a:buSzPct val="100000"/>
              <a:buFont typeface="Wingdings" charset="2"/>
              <a:buChar char="§"/>
              <a:defRPr/>
            </a:lvl4pPr>
            <a:lvl5pPr marL="2057400" indent="-228600">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Box 20"/>
          <p:cNvSpPr txBox="1"/>
          <p:nvPr userDrawn="1"/>
        </p:nvSpPr>
        <p:spPr>
          <a:xfrm>
            <a:off x="457200" y="457200"/>
            <a:ext cx="3886200" cy="276999"/>
          </a:xfrm>
          <a:prstGeom prst="rect">
            <a:avLst/>
          </a:prstGeom>
          <a:noFill/>
        </p:spPr>
        <p:txBody>
          <a:bodyPr wrap="square" rtlCol="0">
            <a:spAutoFit/>
          </a:bodyPr>
          <a:lstStyle/>
          <a:p>
            <a:r>
              <a:rPr lang="en-US" sz="1200" dirty="0" smtClean="0">
                <a:solidFill>
                  <a:srgbClr val="066E9F"/>
                </a:solidFill>
                <a:latin typeface="Segoe UI Semibold" pitchFamily="34" charset="0"/>
              </a:rPr>
              <a:t>continued from previous slide…</a:t>
            </a:r>
            <a:endParaRPr lang="en-US" sz="1200" dirty="0">
              <a:solidFill>
                <a:srgbClr val="066E9F"/>
              </a:solidFill>
              <a:latin typeface="Segoe UI Semibold" pitchFamily="34" charset="0"/>
            </a:endParaRPr>
          </a:p>
        </p:txBody>
      </p:sp>
      <p:sp>
        <p:nvSpPr>
          <p:cNvPr id="22" name="TextBox 21"/>
          <p:cNvSpPr txBox="1"/>
          <p:nvPr userDrawn="1"/>
        </p:nvSpPr>
        <p:spPr>
          <a:xfrm>
            <a:off x="4724400" y="6169223"/>
            <a:ext cx="3962400" cy="276999"/>
          </a:xfrm>
          <a:prstGeom prst="rect">
            <a:avLst/>
          </a:prstGeom>
          <a:noFill/>
        </p:spPr>
        <p:txBody>
          <a:bodyPr wrap="square" rtlCol="0">
            <a:spAutoFit/>
          </a:bodyPr>
          <a:lstStyle/>
          <a:p>
            <a:pPr algn="r"/>
            <a:r>
              <a:rPr lang="en-US" sz="1200" dirty="0" smtClean="0">
                <a:solidFill>
                  <a:srgbClr val="066E9F"/>
                </a:solidFill>
                <a:latin typeface="Segoe UI Semibold" pitchFamily="34" charset="0"/>
              </a:rPr>
              <a:t>continued on next slide…</a:t>
            </a:r>
            <a:endParaRPr lang="en-US" sz="1200" dirty="0">
              <a:solidFill>
                <a:srgbClr val="066E9F"/>
              </a:solidFill>
              <a:latin typeface="Segoe UI Semibold" pitchFamily="34" charset="0"/>
            </a:endParaRPr>
          </a:p>
        </p:txBody>
      </p:sp>
      <p:sp>
        <p:nvSpPr>
          <p:cNvPr id="28" name="Rectangle 27"/>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30"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31" name="Rectangle 30"/>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32" name="TextBox 31">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chemeClr val="accent1">
                    <a:lumMod val="60000"/>
                    <a:lumOff val="40000"/>
                  </a:schemeClr>
                </a:solidFill>
                <a:latin typeface="Segoe UI" pitchFamily="34" charset="0"/>
                <a:ea typeface="Segoe UI" pitchFamily="34" charset="0"/>
                <a:cs typeface="Segoe UI" pitchFamily="34" charset="0"/>
              </a:rPr>
              <a:t>Overview</a:t>
            </a:r>
            <a:endParaRPr lang="en-US"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33" name="TextBox 32"/>
          <p:cNvSpPr txBox="1"/>
          <p:nvPr userDrawn="1"/>
        </p:nvSpPr>
        <p:spPr>
          <a:xfrm>
            <a:off x="197380" y="6596125"/>
            <a:ext cx="4146019" cy="246221"/>
          </a:xfrm>
          <a:prstGeom prst="rect">
            <a:avLst/>
          </a:prstGeom>
          <a:noFill/>
        </p:spPr>
        <p:txBody>
          <a:bodyPr wrap="square">
            <a:spAutoFit/>
          </a:bodyPr>
          <a:lstStyle/>
          <a:p>
            <a:pPr algn="l">
              <a:defRPr/>
            </a:pPr>
            <a:r>
              <a:rPr lang="en-US" sz="1000" dirty="0" smtClean="0">
                <a:solidFill>
                  <a:schemeClr val="bg1"/>
                </a:solidFill>
                <a:latin typeface="Segoe UI" pitchFamily="34" charset="0"/>
                <a:ea typeface="Segoe UI" pitchFamily="34" charset="0"/>
                <a:cs typeface="Segoe UI" pitchFamily="34" charset="0"/>
              </a:rPr>
              <a:t>Integrated NTD Database  |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2015</a:t>
            </a:r>
          </a:p>
        </p:txBody>
      </p:sp>
    </p:spTree>
    <p:extLst>
      <p:ext uri="{BB962C8B-B14F-4D97-AF65-F5344CB8AC3E}">
        <p14:creationId xmlns:p14="http://schemas.microsoft.com/office/powerpoint/2010/main" val="33675815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89487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xercise-purple: middle">
    <p:spTree>
      <p:nvGrpSpPr>
        <p:cNvPr id="1" name=""/>
        <p:cNvGrpSpPr/>
        <p:nvPr/>
      </p:nvGrpSpPr>
      <p:grpSpPr>
        <a:xfrm>
          <a:off x="0" y="0"/>
          <a:ext cx="0" cy="0"/>
          <a:chOff x="0" y="0"/>
          <a:chExt cx="0" cy="0"/>
        </a:xfrm>
      </p:grpSpPr>
      <p:sp>
        <p:nvSpPr>
          <p:cNvPr id="22" name="Rectangle 21"/>
          <p:cNvSpPr/>
          <p:nvPr userDrawn="1"/>
        </p:nvSpPr>
        <p:spPr>
          <a:xfrm>
            <a:off x="0" y="0"/>
            <a:ext cx="9162288" cy="6629400"/>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userDrawn="1"/>
        </p:nvSpPr>
        <p:spPr>
          <a:xfrm>
            <a:off x="215900" y="66675"/>
            <a:ext cx="1295400" cy="307777"/>
          </a:xfrm>
          <a:prstGeom prst="rect">
            <a:avLst/>
          </a:prstGeom>
        </p:spPr>
        <p:txBody>
          <a:bodyPr wrap="square">
            <a:spAutoFit/>
          </a:bodyPr>
          <a:lstStyle/>
          <a:p>
            <a:r>
              <a:rPr lang="en-US" sz="1400" b="1" cap="small" spc="100" dirty="0" smtClean="0">
                <a:solidFill>
                  <a:schemeClr val="bg1"/>
                </a:solidFill>
                <a:latin typeface="Segoe UI" pitchFamily="34" charset="0"/>
                <a:ea typeface="Segoe UI" pitchFamily="34" charset="0"/>
                <a:cs typeface="Segoe UI" pitchFamily="34" charset="0"/>
              </a:rPr>
              <a:t>EXERCISE</a:t>
            </a:r>
            <a:endParaRPr lang="en-US" sz="1400" b="1" cap="small" spc="100" dirty="0">
              <a:solidFill>
                <a:schemeClr val="bg1"/>
              </a:solidFill>
              <a:latin typeface="Segoe UI" pitchFamily="34" charset="0"/>
              <a:ea typeface="Segoe UI" pitchFamily="34" charset="0"/>
              <a:cs typeface="Segoe UI" pitchFamily="34" charset="0"/>
            </a:endParaRPr>
          </a:p>
        </p:txBody>
      </p:sp>
      <p:grpSp>
        <p:nvGrpSpPr>
          <p:cNvPr id="30" name="Group 29"/>
          <p:cNvGrpSpPr/>
          <p:nvPr userDrawn="1"/>
        </p:nvGrpSpPr>
        <p:grpSpPr>
          <a:xfrm>
            <a:off x="8000999" y="76200"/>
            <a:ext cx="838201" cy="275451"/>
            <a:chOff x="6837090" y="2143164"/>
            <a:chExt cx="1806129" cy="614325"/>
          </a:xfrm>
        </p:grpSpPr>
        <p:sp>
          <p:nvSpPr>
            <p:cNvPr id="31" name="Rectangle 30"/>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33" name="Rectangle 32"/>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ext Placeholder 16"/>
          <p:cNvSpPr>
            <a:spLocks noGrp="1"/>
          </p:cNvSpPr>
          <p:nvPr>
            <p:ph type="body" sz="quarter" idx="10"/>
          </p:nvPr>
        </p:nvSpPr>
        <p:spPr>
          <a:xfrm>
            <a:off x="762000" y="990600"/>
            <a:ext cx="7696200" cy="5334000"/>
          </a:xfrm>
          <a:prstGeom prst="rect">
            <a:avLst/>
          </a:prstGeom>
        </p:spPr>
        <p:txBody>
          <a:bodyPr>
            <a:noAutofit/>
          </a:bodyPr>
          <a:lstStyle>
            <a:lvl1pPr marL="457200" indent="-457200">
              <a:buClr>
                <a:srgbClr val="660066"/>
              </a:buClr>
              <a:buFont typeface="+mj-lt"/>
              <a:buAutoNum type="arabicPeriod"/>
              <a:defRPr sz="2000"/>
            </a:lvl1pPr>
            <a:lvl2pPr marL="742950" indent="-285750">
              <a:buClr>
                <a:srgbClr val="660066"/>
              </a:buClr>
              <a:buSzPct val="100000"/>
              <a:buFont typeface="Wingdings" charset="2"/>
              <a:buChar char="§"/>
              <a:defRPr/>
            </a:lvl2pPr>
            <a:lvl3pPr marL="1143000" indent="-228600">
              <a:buClr>
                <a:srgbClr val="660066"/>
              </a:buClr>
              <a:buSzPct val="100000"/>
              <a:buFont typeface="Wingdings" charset="2"/>
              <a:buChar char="§"/>
              <a:defRPr/>
            </a:lvl3pPr>
            <a:lvl4pPr marL="1600200" indent="-228600">
              <a:buClr>
                <a:srgbClr val="660066"/>
              </a:buClr>
              <a:buSzPct val="100000"/>
              <a:buFont typeface="Wingdings" charset="2"/>
              <a:buChar char="§"/>
              <a:defRPr/>
            </a:lvl4pPr>
            <a:lvl5pPr marL="2057400" indent="-228600">
              <a:buClr>
                <a:srgbClr val="660066"/>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4" name="TextBox 43"/>
          <p:cNvSpPr txBox="1"/>
          <p:nvPr userDrawn="1"/>
        </p:nvSpPr>
        <p:spPr>
          <a:xfrm>
            <a:off x="457200" y="457200"/>
            <a:ext cx="3886200" cy="276999"/>
          </a:xfrm>
          <a:prstGeom prst="rect">
            <a:avLst/>
          </a:prstGeom>
          <a:noFill/>
        </p:spPr>
        <p:txBody>
          <a:bodyPr wrap="square" rtlCol="0">
            <a:spAutoFit/>
          </a:bodyPr>
          <a:lstStyle/>
          <a:p>
            <a:r>
              <a:rPr lang="en-US" sz="1200" dirty="0" smtClean="0">
                <a:solidFill>
                  <a:srgbClr val="562B73"/>
                </a:solidFill>
                <a:latin typeface="Segoe UI Semibold" pitchFamily="34" charset="0"/>
              </a:rPr>
              <a:t>continued from previous slide…</a:t>
            </a:r>
            <a:endParaRPr lang="en-US" sz="1200" dirty="0">
              <a:solidFill>
                <a:srgbClr val="562B73"/>
              </a:solidFill>
              <a:latin typeface="Segoe UI Semibold" pitchFamily="34" charset="0"/>
            </a:endParaRPr>
          </a:p>
        </p:txBody>
      </p:sp>
      <p:sp>
        <p:nvSpPr>
          <p:cNvPr id="45" name="TextBox 44"/>
          <p:cNvSpPr txBox="1"/>
          <p:nvPr userDrawn="1"/>
        </p:nvSpPr>
        <p:spPr>
          <a:xfrm>
            <a:off x="4724400" y="6169223"/>
            <a:ext cx="3962400" cy="276999"/>
          </a:xfrm>
          <a:prstGeom prst="rect">
            <a:avLst/>
          </a:prstGeom>
          <a:noFill/>
        </p:spPr>
        <p:txBody>
          <a:bodyPr wrap="square" rtlCol="0">
            <a:spAutoFit/>
          </a:bodyPr>
          <a:lstStyle/>
          <a:p>
            <a:pPr algn="r"/>
            <a:r>
              <a:rPr lang="en-US" sz="1200" dirty="0" smtClean="0">
                <a:solidFill>
                  <a:srgbClr val="562B73"/>
                </a:solidFill>
                <a:latin typeface="Segoe UI Semibold" pitchFamily="34" charset="0"/>
              </a:rPr>
              <a:t>continued on next slide…</a:t>
            </a:r>
            <a:endParaRPr lang="en-US" sz="1200" dirty="0">
              <a:solidFill>
                <a:srgbClr val="562B73"/>
              </a:solidFill>
              <a:latin typeface="Segoe UI Semibold" pitchFamily="34" charset="0"/>
            </a:endParaRPr>
          </a:p>
        </p:txBody>
      </p:sp>
      <p:sp>
        <p:nvSpPr>
          <p:cNvPr id="29" name="Rectangle 28"/>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39"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40" name="Rectangle 39"/>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41" name="TextBox 40">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chemeClr val="accent1">
                    <a:lumMod val="60000"/>
                    <a:lumOff val="40000"/>
                  </a:schemeClr>
                </a:solidFill>
                <a:latin typeface="Segoe UI" pitchFamily="34" charset="0"/>
                <a:ea typeface="Segoe UI" pitchFamily="34" charset="0"/>
                <a:cs typeface="Segoe UI" pitchFamily="34" charset="0"/>
              </a:rPr>
              <a:t>Overview</a:t>
            </a:r>
            <a:endParaRPr lang="en-US"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42" name="TextBox 41"/>
          <p:cNvSpPr txBox="1"/>
          <p:nvPr userDrawn="1"/>
        </p:nvSpPr>
        <p:spPr>
          <a:xfrm>
            <a:off x="197380" y="6596125"/>
            <a:ext cx="4146019" cy="246221"/>
          </a:xfrm>
          <a:prstGeom prst="rect">
            <a:avLst/>
          </a:prstGeom>
          <a:noFill/>
        </p:spPr>
        <p:txBody>
          <a:bodyPr wrap="square">
            <a:spAutoFit/>
          </a:bodyPr>
          <a:lstStyle/>
          <a:p>
            <a:pPr algn="l">
              <a:defRPr/>
            </a:pPr>
            <a:r>
              <a:rPr lang="en-US" sz="1000" dirty="0" smtClean="0">
                <a:solidFill>
                  <a:schemeClr val="bg1"/>
                </a:solidFill>
                <a:latin typeface="Segoe UI" pitchFamily="34" charset="0"/>
                <a:ea typeface="Segoe UI" pitchFamily="34" charset="0"/>
                <a:cs typeface="Segoe UI" pitchFamily="34" charset="0"/>
              </a:rPr>
              <a:t>Integrated NTD Database  |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2015</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47DC9E-6C50-41E1-BE87-0F6BF9D29912}" type="datetimeFigureOut">
              <a:rPr lang="en-US" smtClean="0"/>
              <a:t>8/27/2015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5F2D97-1B0F-4F1D-B0E0-E7DDC121D97E}" type="slidenum">
              <a:rPr lang="en-US" smtClean="0"/>
              <a:t>‹#›</a:t>
            </a:fld>
            <a:endParaRPr lang="en-US"/>
          </a:p>
        </p:txBody>
      </p:sp>
    </p:spTree>
    <p:extLst>
      <p:ext uri="{BB962C8B-B14F-4D97-AF65-F5344CB8AC3E}">
        <p14:creationId xmlns:p14="http://schemas.microsoft.com/office/powerpoint/2010/main" val="1094416664"/>
      </p:ext>
    </p:extLst>
  </p:cSld>
  <p:clrMapOvr>
    <a:masterClrMapping/>
  </p:clrMapOvr>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xercise-orange: middle">
    <p:spTree>
      <p:nvGrpSpPr>
        <p:cNvPr id="1" name=""/>
        <p:cNvGrpSpPr/>
        <p:nvPr/>
      </p:nvGrpSpPr>
      <p:grpSpPr>
        <a:xfrm>
          <a:off x="0" y="0"/>
          <a:ext cx="0" cy="0"/>
          <a:chOff x="0" y="0"/>
          <a:chExt cx="0" cy="0"/>
        </a:xfrm>
      </p:grpSpPr>
      <p:sp>
        <p:nvSpPr>
          <p:cNvPr id="2" name="Rectangle 1"/>
          <p:cNvSpPr/>
          <p:nvPr userDrawn="1"/>
        </p:nvSpPr>
        <p:spPr>
          <a:xfrm>
            <a:off x="0" y="0"/>
            <a:ext cx="9162288" cy="6629400"/>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215900" y="66675"/>
            <a:ext cx="1295400" cy="307777"/>
          </a:xfrm>
          <a:prstGeom prst="rect">
            <a:avLst/>
          </a:prstGeom>
        </p:spPr>
        <p:txBody>
          <a:bodyPr wrap="square">
            <a:spAutoFit/>
          </a:bodyPr>
          <a:lstStyle/>
          <a:p>
            <a:r>
              <a:rPr lang="en-US" sz="1400" b="1" cap="small" spc="100" dirty="0" smtClean="0">
                <a:solidFill>
                  <a:schemeClr val="bg1"/>
                </a:solidFill>
                <a:latin typeface="Segoe UI" pitchFamily="34" charset="0"/>
                <a:ea typeface="Segoe UI" pitchFamily="34" charset="0"/>
                <a:cs typeface="Segoe UI" pitchFamily="34" charset="0"/>
              </a:rPr>
              <a:t>EXERCISE</a:t>
            </a:r>
            <a:endParaRPr lang="en-US" sz="1400" b="1" cap="small" spc="100" dirty="0">
              <a:solidFill>
                <a:schemeClr val="bg1"/>
              </a:solidFill>
              <a:latin typeface="Segoe UI" pitchFamily="34" charset="0"/>
              <a:ea typeface="Segoe UI" pitchFamily="34" charset="0"/>
              <a:cs typeface="Segoe UI" pitchFamily="34" charset="0"/>
            </a:endParaRPr>
          </a:p>
        </p:txBody>
      </p:sp>
      <p:grpSp>
        <p:nvGrpSpPr>
          <p:cNvPr id="5" name="Group 4"/>
          <p:cNvGrpSpPr/>
          <p:nvPr userDrawn="1"/>
        </p:nvGrpSpPr>
        <p:grpSpPr>
          <a:xfrm>
            <a:off x="8000999" y="76200"/>
            <a:ext cx="838201" cy="275451"/>
            <a:chOff x="6837090" y="2143164"/>
            <a:chExt cx="1806129" cy="614325"/>
          </a:xfrm>
        </p:grpSpPr>
        <p:sp>
          <p:nvSpPr>
            <p:cNvPr id="6" name="Rectangle 5"/>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8" name="Rectangle 7"/>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Clr>
                <a:srgbClr val="C55F27"/>
              </a:buClr>
              <a:buFont typeface="+mj-lt"/>
              <a:buAutoNum type="arabicPeriod"/>
              <a:defRPr sz="2000"/>
            </a:lvl1pPr>
            <a:lvl2pPr marL="742950" indent="-285750">
              <a:buClr>
                <a:srgbClr val="C55F27"/>
              </a:buClr>
              <a:buSzPct val="100000"/>
              <a:buFont typeface="Wingdings" charset="2"/>
              <a:buChar char="§"/>
              <a:defRPr/>
            </a:lvl2pPr>
            <a:lvl3pPr marL="1143000" indent="-228600">
              <a:buClr>
                <a:srgbClr val="C55F27"/>
              </a:buClr>
              <a:buSzPct val="100000"/>
              <a:buFont typeface="Wingdings" charset="2"/>
              <a:buChar char="§"/>
              <a:defRPr/>
            </a:lvl3pPr>
            <a:lvl4pPr marL="1600200" indent="-228600">
              <a:buClr>
                <a:srgbClr val="C55F27"/>
              </a:buClr>
              <a:buSzPct val="100000"/>
              <a:buFont typeface="Wingdings" charset="2"/>
              <a:buChar char="§"/>
              <a:defRPr/>
            </a:lvl4pPr>
            <a:lvl5pPr marL="2057400" indent="-228600">
              <a:buClr>
                <a:srgbClr val="C55F27"/>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Box 18"/>
          <p:cNvSpPr txBox="1"/>
          <p:nvPr userDrawn="1"/>
        </p:nvSpPr>
        <p:spPr>
          <a:xfrm>
            <a:off x="457200" y="457200"/>
            <a:ext cx="3886200" cy="276999"/>
          </a:xfrm>
          <a:prstGeom prst="rect">
            <a:avLst/>
          </a:prstGeom>
          <a:noFill/>
        </p:spPr>
        <p:txBody>
          <a:bodyPr wrap="square" rtlCol="0">
            <a:spAutoFit/>
          </a:bodyPr>
          <a:lstStyle/>
          <a:p>
            <a:r>
              <a:rPr lang="en-US" sz="1200" dirty="0" smtClean="0">
                <a:solidFill>
                  <a:srgbClr val="C55F27"/>
                </a:solidFill>
                <a:latin typeface="Segoe UI Semibold" pitchFamily="34" charset="0"/>
              </a:rPr>
              <a:t>continued from previous slide…</a:t>
            </a:r>
            <a:endParaRPr lang="en-US" sz="1200" dirty="0">
              <a:solidFill>
                <a:srgbClr val="C55F27"/>
              </a:solidFill>
              <a:latin typeface="Segoe UI Semibold" pitchFamily="34" charset="0"/>
            </a:endParaRPr>
          </a:p>
        </p:txBody>
      </p:sp>
      <p:sp>
        <p:nvSpPr>
          <p:cNvPr id="20" name="TextBox 19"/>
          <p:cNvSpPr txBox="1"/>
          <p:nvPr userDrawn="1"/>
        </p:nvSpPr>
        <p:spPr>
          <a:xfrm>
            <a:off x="4724400" y="6169223"/>
            <a:ext cx="3962400" cy="276999"/>
          </a:xfrm>
          <a:prstGeom prst="rect">
            <a:avLst/>
          </a:prstGeom>
          <a:noFill/>
        </p:spPr>
        <p:txBody>
          <a:bodyPr wrap="square" rtlCol="0">
            <a:spAutoFit/>
          </a:bodyPr>
          <a:lstStyle/>
          <a:p>
            <a:pPr algn="r"/>
            <a:r>
              <a:rPr lang="en-US" sz="1200" dirty="0" smtClean="0">
                <a:solidFill>
                  <a:srgbClr val="C55F27"/>
                </a:solidFill>
                <a:latin typeface="Segoe UI Semibold" pitchFamily="34" charset="0"/>
              </a:rPr>
              <a:t>continued on next slide…</a:t>
            </a:r>
            <a:endParaRPr lang="en-US" sz="1200" dirty="0">
              <a:solidFill>
                <a:srgbClr val="C55F27"/>
              </a:solidFill>
              <a:latin typeface="Segoe UI Semibold" pitchFamily="34" charset="0"/>
            </a:endParaRPr>
          </a:p>
        </p:txBody>
      </p:sp>
      <p:sp>
        <p:nvSpPr>
          <p:cNvPr id="26" name="Rectangle 25"/>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8"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9" name="Rectangle 28"/>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30" name="TextBox 29">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chemeClr val="accent1">
                    <a:lumMod val="60000"/>
                    <a:lumOff val="40000"/>
                  </a:schemeClr>
                </a:solidFill>
                <a:latin typeface="Segoe UI" pitchFamily="34" charset="0"/>
                <a:ea typeface="Segoe UI" pitchFamily="34" charset="0"/>
                <a:cs typeface="Segoe UI" pitchFamily="34" charset="0"/>
              </a:rPr>
              <a:t>Overview</a:t>
            </a:r>
            <a:endParaRPr lang="en-US"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31" name="TextBox 30"/>
          <p:cNvSpPr txBox="1"/>
          <p:nvPr userDrawn="1"/>
        </p:nvSpPr>
        <p:spPr>
          <a:xfrm>
            <a:off x="197380" y="6596125"/>
            <a:ext cx="4146019" cy="246221"/>
          </a:xfrm>
          <a:prstGeom prst="rect">
            <a:avLst/>
          </a:prstGeom>
          <a:noFill/>
        </p:spPr>
        <p:txBody>
          <a:bodyPr wrap="square">
            <a:spAutoFit/>
          </a:bodyPr>
          <a:lstStyle/>
          <a:p>
            <a:pPr algn="l">
              <a:defRPr/>
            </a:pPr>
            <a:r>
              <a:rPr lang="en-US" sz="1000" dirty="0" smtClean="0">
                <a:solidFill>
                  <a:schemeClr val="bg1"/>
                </a:solidFill>
                <a:latin typeface="Segoe UI" pitchFamily="34" charset="0"/>
                <a:ea typeface="Segoe UI" pitchFamily="34" charset="0"/>
                <a:cs typeface="Segoe UI" pitchFamily="34" charset="0"/>
              </a:rPr>
              <a:t>Integrated NTD Database  |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2015</a:t>
            </a:r>
          </a:p>
        </p:txBody>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exercise-green: middle ">
    <p:spTree>
      <p:nvGrpSpPr>
        <p:cNvPr id="1" name=""/>
        <p:cNvGrpSpPr/>
        <p:nvPr/>
      </p:nvGrpSpPr>
      <p:grpSpPr>
        <a:xfrm>
          <a:off x="0" y="0"/>
          <a:ext cx="0" cy="0"/>
          <a:chOff x="0" y="0"/>
          <a:chExt cx="0" cy="0"/>
        </a:xfrm>
      </p:grpSpPr>
      <p:sp>
        <p:nvSpPr>
          <p:cNvPr id="3" name="Rectangle 2"/>
          <p:cNvSpPr/>
          <p:nvPr userDrawn="1"/>
        </p:nvSpPr>
        <p:spPr>
          <a:xfrm>
            <a:off x="0" y="0"/>
            <a:ext cx="9162288" cy="6629400"/>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215900" y="66675"/>
            <a:ext cx="1295400" cy="307777"/>
          </a:xfrm>
          <a:prstGeom prst="rect">
            <a:avLst/>
          </a:prstGeom>
        </p:spPr>
        <p:txBody>
          <a:bodyPr wrap="square">
            <a:spAutoFit/>
          </a:bodyPr>
          <a:lstStyle/>
          <a:p>
            <a:r>
              <a:rPr lang="en-US" sz="1400" b="1" cap="small" spc="100" dirty="0" smtClean="0">
                <a:solidFill>
                  <a:schemeClr val="bg1"/>
                </a:solidFill>
                <a:latin typeface="Segoe UI" pitchFamily="34" charset="0"/>
                <a:ea typeface="Segoe UI" pitchFamily="34" charset="0"/>
                <a:cs typeface="Segoe UI" pitchFamily="34" charset="0"/>
              </a:rPr>
              <a:t>EXERCISE</a:t>
            </a:r>
            <a:endParaRPr lang="en-US" sz="1400" b="1" cap="small" spc="100" dirty="0">
              <a:solidFill>
                <a:schemeClr val="bg1"/>
              </a:solidFill>
              <a:latin typeface="Segoe UI" pitchFamily="34" charset="0"/>
              <a:ea typeface="Segoe UI" pitchFamily="34" charset="0"/>
              <a:cs typeface="Segoe UI" pitchFamily="34" charset="0"/>
            </a:endParaRPr>
          </a:p>
        </p:txBody>
      </p:sp>
      <p:grpSp>
        <p:nvGrpSpPr>
          <p:cNvPr id="6" name="Group 5"/>
          <p:cNvGrpSpPr/>
          <p:nvPr userDrawn="1"/>
        </p:nvGrpSpPr>
        <p:grpSpPr>
          <a:xfrm>
            <a:off x="8000999" y="76200"/>
            <a:ext cx="838201" cy="275451"/>
            <a:chOff x="6837090" y="2143164"/>
            <a:chExt cx="1806129" cy="614325"/>
          </a:xfrm>
        </p:grpSpPr>
        <p:sp>
          <p:nvSpPr>
            <p:cNvPr id="7" name="Rectangle 6"/>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9" name="Rectangle 8"/>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Clr>
                <a:srgbClr val="598841"/>
              </a:buClr>
              <a:buFont typeface="+mj-lt"/>
              <a:buAutoNum type="arabicPeriod"/>
              <a:defRPr sz="2000"/>
            </a:lvl1pPr>
            <a:lvl2pPr marL="742950" indent="-285750">
              <a:buClr>
                <a:srgbClr val="598841"/>
              </a:buClr>
              <a:buSzPct val="100000"/>
              <a:buFont typeface="Wingdings" charset="2"/>
              <a:buChar char="§"/>
              <a:defRPr/>
            </a:lvl2pPr>
            <a:lvl3pPr marL="1143000" indent="-228600">
              <a:buClr>
                <a:srgbClr val="598841"/>
              </a:buClr>
              <a:buSzPct val="100000"/>
              <a:buFont typeface="Wingdings" charset="2"/>
              <a:buChar char="§"/>
              <a:defRPr/>
            </a:lvl3pPr>
            <a:lvl4pPr marL="1600200" indent="-228600">
              <a:buClr>
                <a:srgbClr val="598841"/>
              </a:buClr>
              <a:buSzPct val="100000"/>
              <a:buFont typeface="Wingdings" charset="2"/>
              <a:buChar char="§"/>
              <a:defRPr/>
            </a:lvl4pPr>
            <a:lvl5pPr marL="2057400" indent="-228600">
              <a:buClr>
                <a:srgbClr val="598841"/>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Box 19"/>
          <p:cNvSpPr txBox="1"/>
          <p:nvPr userDrawn="1"/>
        </p:nvSpPr>
        <p:spPr>
          <a:xfrm>
            <a:off x="457200" y="457200"/>
            <a:ext cx="3886200" cy="276999"/>
          </a:xfrm>
          <a:prstGeom prst="rect">
            <a:avLst/>
          </a:prstGeom>
          <a:noFill/>
        </p:spPr>
        <p:txBody>
          <a:bodyPr wrap="square" rtlCol="0">
            <a:spAutoFit/>
          </a:bodyPr>
          <a:lstStyle/>
          <a:p>
            <a:r>
              <a:rPr lang="en-US" sz="1200" dirty="0" smtClean="0">
                <a:solidFill>
                  <a:srgbClr val="598841"/>
                </a:solidFill>
                <a:latin typeface="Segoe UI Semibold" pitchFamily="34" charset="0"/>
              </a:rPr>
              <a:t>continued from previous slide…</a:t>
            </a:r>
            <a:endParaRPr lang="en-US" sz="1200" dirty="0">
              <a:solidFill>
                <a:srgbClr val="598841"/>
              </a:solidFill>
              <a:latin typeface="Segoe UI Semibold" pitchFamily="34" charset="0"/>
            </a:endParaRPr>
          </a:p>
        </p:txBody>
      </p:sp>
      <p:sp>
        <p:nvSpPr>
          <p:cNvPr id="21" name="TextBox 20"/>
          <p:cNvSpPr txBox="1"/>
          <p:nvPr userDrawn="1"/>
        </p:nvSpPr>
        <p:spPr>
          <a:xfrm>
            <a:off x="4724400" y="6169223"/>
            <a:ext cx="3962400" cy="276999"/>
          </a:xfrm>
          <a:prstGeom prst="rect">
            <a:avLst/>
          </a:prstGeom>
          <a:noFill/>
        </p:spPr>
        <p:txBody>
          <a:bodyPr wrap="square" rtlCol="0">
            <a:spAutoFit/>
          </a:bodyPr>
          <a:lstStyle/>
          <a:p>
            <a:pPr algn="r"/>
            <a:r>
              <a:rPr lang="en-US" sz="1200" dirty="0" smtClean="0">
                <a:solidFill>
                  <a:srgbClr val="598841"/>
                </a:solidFill>
                <a:latin typeface="Segoe UI Semibold" pitchFamily="34" charset="0"/>
              </a:rPr>
              <a:t>continued on next slide…</a:t>
            </a:r>
            <a:endParaRPr lang="en-US" sz="1200" dirty="0">
              <a:solidFill>
                <a:srgbClr val="598841"/>
              </a:solidFill>
              <a:latin typeface="Segoe UI Semibold" pitchFamily="34" charset="0"/>
            </a:endParaRPr>
          </a:p>
        </p:txBody>
      </p:sp>
      <p:sp>
        <p:nvSpPr>
          <p:cNvPr id="27" name="Rectangle 26"/>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9"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30" name="Rectangle 29"/>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31" name="TextBox 30">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chemeClr val="accent1">
                    <a:lumMod val="60000"/>
                    <a:lumOff val="40000"/>
                  </a:schemeClr>
                </a:solidFill>
                <a:latin typeface="Segoe UI" pitchFamily="34" charset="0"/>
                <a:ea typeface="Segoe UI" pitchFamily="34" charset="0"/>
                <a:cs typeface="Segoe UI" pitchFamily="34" charset="0"/>
              </a:rPr>
              <a:t>Overview</a:t>
            </a:r>
            <a:endParaRPr lang="en-US"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32" name="TextBox 31"/>
          <p:cNvSpPr txBox="1"/>
          <p:nvPr userDrawn="1"/>
        </p:nvSpPr>
        <p:spPr>
          <a:xfrm>
            <a:off x="197380" y="6596125"/>
            <a:ext cx="4146019" cy="246221"/>
          </a:xfrm>
          <a:prstGeom prst="rect">
            <a:avLst/>
          </a:prstGeom>
          <a:noFill/>
        </p:spPr>
        <p:txBody>
          <a:bodyPr wrap="square">
            <a:spAutoFit/>
          </a:bodyPr>
          <a:lstStyle/>
          <a:p>
            <a:pPr algn="l">
              <a:defRPr/>
            </a:pPr>
            <a:r>
              <a:rPr lang="en-US" sz="1000" dirty="0" smtClean="0">
                <a:solidFill>
                  <a:schemeClr val="bg1"/>
                </a:solidFill>
                <a:latin typeface="Segoe UI" pitchFamily="34" charset="0"/>
                <a:ea typeface="Segoe UI" pitchFamily="34" charset="0"/>
                <a:cs typeface="Segoe UI" pitchFamily="34" charset="0"/>
              </a:rPr>
              <a:t>Integrated NTD Database  |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2015</a:t>
            </a:r>
          </a:p>
        </p:txBody>
      </p:sp>
    </p:spTree>
    <p:extLst>
      <p:ext uri="{BB962C8B-B14F-4D97-AF65-F5344CB8AC3E}">
        <p14:creationId xmlns:p14="http://schemas.microsoft.com/office/powerpoint/2010/main" val="2260758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47DC9E-6C50-41E1-BE87-0F6BF9D29912}" type="datetimeFigureOut">
              <a:rPr lang="en-US" smtClean="0"/>
              <a:t>8/27/2015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5F2D97-1B0F-4F1D-B0E0-E7DDC121D97E}" type="slidenum">
              <a:rPr lang="en-US" smtClean="0"/>
              <a:t>‹#›</a:t>
            </a:fld>
            <a:endParaRPr lang="en-US"/>
          </a:p>
        </p:txBody>
      </p:sp>
    </p:spTree>
    <p:extLst>
      <p:ext uri="{BB962C8B-B14F-4D97-AF65-F5344CB8AC3E}">
        <p14:creationId xmlns:p14="http://schemas.microsoft.com/office/powerpoint/2010/main" val="2661337870"/>
      </p:ext>
    </p:extLst>
  </p:cSld>
  <p:clrMapOvr>
    <a:masterClrMapping/>
  </p:clrMapOvr>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47DC9E-6C50-41E1-BE87-0F6BF9D29912}" type="datetimeFigureOut">
              <a:rPr lang="en-US" smtClean="0"/>
              <a:t>8/27/2015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5F2D97-1B0F-4F1D-B0E0-E7DDC121D97E}" type="slidenum">
              <a:rPr lang="en-US" smtClean="0"/>
              <a:t>‹#›</a:t>
            </a:fld>
            <a:endParaRPr lang="en-US"/>
          </a:p>
        </p:txBody>
      </p:sp>
    </p:spTree>
    <p:extLst>
      <p:ext uri="{BB962C8B-B14F-4D97-AF65-F5344CB8AC3E}">
        <p14:creationId xmlns:p14="http://schemas.microsoft.com/office/powerpoint/2010/main" val="3194051073"/>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47DC9E-6C50-41E1-BE87-0F6BF9D29912}" type="datetimeFigureOut">
              <a:rPr lang="en-US" smtClean="0"/>
              <a:t>8/27/2015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5F2D97-1B0F-4F1D-B0E0-E7DDC121D97E}" type="slidenum">
              <a:rPr lang="en-US" smtClean="0"/>
              <a:t>‹#›</a:t>
            </a:fld>
            <a:endParaRPr lang="en-US"/>
          </a:p>
        </p:txBody>
      </p:sp>
    </p:spTree>
    <p:extLst>
      <p:ext uri="{BB962C8B-B14F-4D97-AF65-F5344CB8AC3E}">
        <p14:creationId xmlns:p14="http://schemas.microsoft.com/office/powerpoint/2010/main" val="1609246551"/>
      </p:ext>
    </p:extLst>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47DC9E-6C50-41E1-BE87-0F6BF9D29912}" type="datetimeFigureOut">
              <a:rPr lang="en-US" smtClean="0"/>
              <a:t>8/27/2015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5F2D97-1B0F-4F1D-B0E0-E7DDC121D97E}" type="slidenum">
              <a:rPr lang="en-US" smtClean="0"/>
              <a:t>‹#›</a:t>
            </a:fld>
            <a:endParaRPr lang="en-US"/>
          </a:p>
        </p:txBody>
      </p:sp>
    </p:spTree>
    <p:extLst>
      <p:ext uri="{BB962C8B-B14F-4D97-AF65-F5344CB8AC3E}">
        <p14:creationId xmlns:p14="http://schemas.microsoft.com/office/powerpoint/2010/main" val="2253892475"/>
      </p:ext>
    </p:extLst>
  </p:cSld>
  <p:clrMapOvr>
    <a:masterClrMapping/>
  </p:clrMapOvr>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47DC9E-6C50-41E1-BE87-0F6BF9D29912}" type="datetimeFigureOut">
              <a:rPr lang="en-US" smtClean="0"/>
              <a:t>8/27/2015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5F2D97-1B0F-4F1D-B0E0-E7DDC121D97E}" type="slidenum">
              <a:rPr lang="en-US" smtClean="0"/>
              <a:t>‹#›</a:t>
            </a:fld>
            <a:endParaRPr lang="en-US"/>
          </a:p>
        </p:txBody>
      </p:sp>
    </p:spTree>
    <p:extLst>
      <p:ext uri="{BB962C8B-B14F-4D97-AF65-F5344CB8AC3E}">
        <p14:creationId xmlns:p14="http://schemas.microsoft.com/office/powerpoint/2010/main" val="2155388716"/>
      </p:ext>
    </p:extLst>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47DC9E-6C50-41E1-BE87-0F6BF9D29912}" type="datetimeFigureOut">
              <a:rPr lang="en-US" smtClean="0"/>
              <a:t>8/27/2015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5F2D97-1B0F-4F1D-B0E0-E7DDC121D97E}" type="slidenum">
              <a:rPr lang="en-US" smtClean="0"/>
              <a:t>‹#›</a:t>
            </a:fld>
            <a:endParaRPr lang="en-US"/>
          </a:p>
        </p:txBody>
      </p:sp>
    </p:spTree>
    <p:extLst>
      <p:ext uri="{BB962C8B-B14F-4D97-AF65-F5344CB8AC3E}">
        <p14:creationId xmlns:p14="http://schemas.microsoft.com/office/powerpoint/2010/main" val="4151466543"/>
      </p:ext>
    </p:extLst>
  </p:cSld>
  <p:clrMapOvr>
    <a:masterClrMapping/>
  </p:clrMapOvr>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47DC9E-6C50-41E1-BE87-0F6BF9D29912}" type="datetimeFigureOut">
              <a:rPr lang="en-US" smtClean="0"/>
              <a:t>8/27/2015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F2D97-1B0F-4F1D-B0E0-E7DDC121D97E}" type="slidenum">
              <a:rPr lang="en-US" smtClean="0"/>
              <a:t>‹#›</a:t>
            </a:fld>
            <a:endParaRPr lang="en-US"/>
          </a:p>
        </p:txBody>
      </p:sp>
    </p:spTree>
    <p:extLst>
      <p:ext uri="{BB962C8B-B14F-4D97-AF65-F5344CB8AC3E}">
        <p14:creationId xmlns:p14="http://schemas.microsoft.com/office/powerpoint/2010/main" val="202019629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700" r:id="rId27"/>
    <p:sldLayoutId id="2147483701" r:id="rId28"/>
    <p:sldLayoutId id="2147483661" r:id="rId29"/>
    <p:sldLayoutId id="2147483657" r:id="rId30"/>
    <p:sldLayoutId id="2147483670" r:id="rId3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5.xml"/><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9.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0.xml"/></Relationships>
</file>

<file path=ppt/slides/_rels/slide10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8.xml"/><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1.xml"/><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2.xml"/><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5.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6.xml"/></Relationships>
</file>

<file path=ppt/slides/_rels/slide1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5.xml"/><Relationship Id="rId1" Type="http://schemas.openxmlformats.org/officeDocument/2006/relationships/slideLayout" Target="../slideLayouts/slideLayout1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5.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6.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8.xml"/></Relationships>
</file>

<file path=ppt/slides/_rels/slide134.xml.rels><?xml version="1.0" encoding="UTF-8" standalone="yes"?>
<Relationships xmlns="http://schemas.openxmlformats.org/package/2006/relationships"><Relationship Id="rId8" Type="http://schemas.openxmlformats.org/officeDocument/2006/relationships/image" Target="../media/image40.jpeg"/><Relationship Id="rId3" Type="http://schemas.openxmlformats.org/officeDocument/2006/relationships/image" Target="../media/image35.jpeg"/><Relationship Id="rId7" Type="http://schemas.openxmlformats.org/officeDocument/2006/relationships/image" Target="../media/image39.wmf"/><Relationship Id="rId2" Type="http://schemas.openxmlformats.org/officeDocument/2006/relationships/notesSlide" Target="../notesSlides/notesSlide123.xml"/><Relationship Id="rId1" Type="http://schemas.openxmlformats.org/officeDocument/2006/relationships/slideLayout" Target="../slideLayouts/slideLayout28.xml"/><Relationship Id="rId6" Type="http://schemas.openxmlformats.org/officeDocument/2006/relationships/image" Target="../media/image38.png"/><Relationship Id="rId5" Type="http://schemas.openxmlformats.org/officeDocument/2006/relationships/image" Target="../media/image37.jpe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hyperlink" Target="http://apps.who.int/neglected_diseases/ntddata/ntd_database/" TargetMode="External"/><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8" Type="http://schemas.openxmlformats.org/officeDocument/2006/relationships/slide" Target="slide76.xml"/><Relationship Id="rId13" Type="http://schemas.openxmlformats.org/officeDocument/2006/relationships/slide" Target="slide118.xml"/><Relationship Id="rId3" Type="http://schemas.openxmlformats.org/officeDocument/2006/relationships/slide" Target="slide1.xml"/><Relationship Id="rId7" Type="http://schemas.openxmlformats.org/officeDocument/2006/relationships/slide" Target="slide52.xml"/><Relationship Id="rId12" Type="http://schemas.openxmlformats.org/officeDocument/2006/relationships/slide" Target="slide110.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slide" Target="slide33.xml"/><Relationship Id="rId11" Type="http://schemas.openxmlformats.org/officeDocument/2006/relationships/slide" Target="slide103.xml"/><Relationship Id="rId5" Type="http://schemas.openxmlformats.org/officeDocument/2006/relationships/slide" Target="slide26.xml"/><Relationship Id="rId10" Type="http://schemas.openxmlformats.org/officeDocument/2006/relationships/slide" Target="slide99.xml"/><Relationship Id="rId4" Type="http://schemas.openxmlformats.org/officeDocument/2006/relationships/slide" Target="slide22.xml"/><Relationship Id="rId9" Type="http://schemas.openxmlformats.org/officeDocument/2006/relationships/slide" Target="slide9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4.xml"/><Relationship Id="rId1" Type="http://schemas.openxmlformats.org/officeDocument/2006/relationships/slideLayout" Target="../slideLayouts/slideLayout14.xml"/><Relationship Id="rId5" Type="http://schemas.openxmlformats.org/officeDocument/2006/relationships/image" Target="../media/image21.png"/><Relationship Id="rId4" Type="http://schemas.openxmlformats.org/officeDocument/2006/relationships/image" Target="../media/image20.png"/></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5.xml"/><Relationship Id="rId1" Type="http://schemas.openxmlformats.org/officeDocument/2006/relationships/slideLayout" Target="../slideLayouts/slideLayout15.xml"/><Relationship Id="rId4" Type="http://schemas.openxmlformats.org/officeDocument/2006/relationships/image" Target="../media/image19.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69.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8.xml"/><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9.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0.xml"/><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1.xml"/><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6.xml"/></Relationships>
</file>

<file path=ppt/slides/_rels/slide8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6.xml"/><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9.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4.xml"/><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8.xml"/><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Integrated NTD Database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lvl="0" indent="0">
              <a:spcAft>
                <a:spcPts val="1200"/>
              </a:spcAft>
              <a:buNone/>
            </a:pPr>
            <a:r>
              <a:rPr lang="en-US" sz="2200" dirty="0"/>
              <a:t>The </a:t>
            </a:r>
            <a:r>
              <a:rPr lang="en-US" sz="2200" dirty="0" smtClean="0"/>
              <a:t>Integrated NTD Database </a:t>
            </a:r>
            <a:r>
              <a:rPr lang="en-US" sz="2200" dirty="0"/>
              <a:t>manages the following types of data for </a:t>
            </a:r>
            <a:r>
              <a:rPr lang="en-US" sz="2200" dirty="0" smtClean="0"/>
              <a:t>NTDs:</a:t>
            </a:r>
          </a:p>
          <a:p>
            <a:pPr marL="800100" lvl="2" indent="-342900">
              <a:spcAft>
                <a:spcPts val="900"/>
              </a:spcAft>
              <a:buSzPct val="100000"/>
              <a:buFont typeface="Wingdings" charset="2"/>
              <a:buChar char="§"/>
              <a:defRPr/>
            </a:pPr>
            <a:r>
              <a:rPr lang="en-US" sz="2200" b="1" dirty="0">
                <a:solidFill>
                  <a:srgbClr val="17375D"/>
                </a:solidFill>
                <a:latin typeface="Segoe UI" pitchFamily="34" charset="0"/>
                <a:ea typeface="Segoe UI" pitchFamily="34" charset="0"/>
                <a:cs typeface="Segoe UI" pitchFamily="34" charset="0"/>
              </a:rPr>
              <a:t>Demography</a:t>
            </a:r>
          </a:p>
          <a:p>
            <a:pPr marL="800100" lvl="2" indent="-342900">
              <a:spcAft>
                <a:spcPts val="900"/>
              </a:spcAft>
              <a:defRPr/>
            </a:pPr>
            <a:r>
              <a:rPr lang="en-US" sz="2200" b="1" dirty="0">
                <a:solidFill>
                  <a:srgbClr val="17375D"/>
                </a:solidFill>
                <a:latin typeface="Segoe UI" pitchFamily="34" charset="0"/>
                <a:ea typeface="Segoe UI" pitchFamily="34" charset="0"/>
                <a:cs typeface="Segoe UI" pitchFamily="34" charset="0"/>
              </a:rPr>
              <a:t>Disease Distribution</a:t>
            </a:r>
          </a:p>
          <a:p>
            <a:pPr marL="800100" lvl="2" indent="-342900">
              <a:spcAft>
                <a:spcPts val="900"/>
              </a:spcAft>
              <a:defRPr/>
            </a:pPr>
            <a:r>
              <a:rPr lang="en-US" sz="2200" b="1" dirty="0">
                <a:solidFill>
                  <a:srgbClr val="17375D"/>
                </a:solidFill>
                <a:latin typeface="Segoe UI" pitchFamily="34" charset="0"/>
                <a:ea typeface="Segoe UI" pitchFamily="34" charset="0"/>
                <a:cs typeface="Segoe UI" pitchFamily="34" charset="0"/>
              </a:rPr>
              <a:t>Surveys</a:t>
            </a:r>
          </a:p>
          <a:p>
            <a:pPr marL="800100" lvl="2" indent="-342900">
              <a:spcAft>
                <a:spcPts val="900"/>
              </a:spcAft>
              <a:defRPr/>
            </a:pPr>
            <a:r>
              <a:rPr lang="en-US" sz="2200" b="1" dirty="0">
                <a:solidFill>
                  <a:srgbClr val="17375D"/>
                </a:solidFill>
                <a:latin typeface="Segoe UI" pitchFamily="34" charset="0"/>
                <a:ea typeface="Segoe UI" pitchFamily="34" charset="0"/>
                <a:cs typeface="Segoe UI" pitchFamily="34" charset="0"/>
              </a:rPr>
              <a:t>Interventions</a:t>
            </a:r>
          </a:p>
          <a:p>
            <a:pPr marL="800100" lvl="2" indent="-342900">
              <a:spcAft>
                <a:spcPts val="900"/>
              </a:spcAft>
              <a:defRPr/>
            </a:pPr>
            <a:r>
              <a:rPr lang="en-US" sz="2200" b="1" dirty="0">
                <a:solidFill>
                  <a:srgbClr val="17375D"/>
                </a:solidFill>
                <a:latin typeface="Segoe UI" pitchFamily="34" charset="0"/>
                <a:ea typeface="Segoe UI" pitchFamily="34" charset="0"/>
                <a:cs typeface="Segoe UI" pitchFamily="34" charset="0"/>
              </a:rPr>
              <a:t>Process Indicators</a:t>
            </a:r>
          </a:p>
          <a:p>
            <a:endParaRPr lang="en-US" dirty="0" smtClean="0"/>
          </a:p>
          <a:p>
            <a:endParaRPr lang="en-US" dirty="0"/>
          </a:p>
        </p:txBody>
      </p:sp>
      <p:sp>
        <p:nvSpPr>
          <p:cNvPr id="3" name="Title 2"/>
          <p:cNvSpPr>
            <a:spLocks noGrp="1"/>
          </p:cNvSpPr>
          <p:nvPr>
            <p:ph type="title"/>
          </p:nvPr>
        </p:nvSpPr>
        <p:spPr>
          <a:xfrm>
            <a:off x="135469" y="206613"/>
            <a:ext cx="3718849" cy="580787"/>
          </a:xfrm>
        </p:spPr>
        <p:txBody>
          <a:bodyPr/>
          <a:lstStyle/>
          <a:p>
            <a:r>
              <a:rPr lang="en-US" dirty="0"/>
              <a:t>Data management</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Single Corner Rectangle 6"/>
          <p:cNvSpPr/>
          <p:nvPr/>
        </p:nvSpPr>
        <p:spPr>
          <a:xfrm>
            <a:off x="4233" y="5054600"/>
            <a:ext cx="5181600" cy="1524000"/>
          </a:xfrm>
          <a:prstGeom prst="round1Rect">
            <a:avLst/>
          </a:prstGeom>
          <a:solidFill>
            <a:srgbClr val="DC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prstGeom prst="rect">
            <a:avLst/>
          </a:prstGeom>
        </p:spPr>
        <p:txBody>
          <a:bodyPr/>
          <a:lstStyle/>
          <a:p>
            <a:pPr marL="0" indent="0">
              <a:spcAft>
                <a:spcPts val="1200"/>
              </a:spcAft>
              <a:buNone/>
            </a:pPr>
            <a:r>
              <a:rPr lang="en-US" dirty="0" smtClean="0"/>
              <a:t>There are two sets of information in the Integrated NTD Database that need to be updated yearly. </a:t>
            </a:r>
          </a:p>
          <a:p>
            <a:pPr lvl="1">
              <a:spcAft>
                <a:spcPts val="600"/>
              </a:spcAft>
              <a:defRPr/>
            </a:pPr>
            <a:r>
              <a:rPr lang="en-US" sz="2200" b="1" dirty="0" smtClean="0">
                <a:latin typeface="Segoe UI Semibold" pitchFamily="34" charset="0"/>
              </a:rPr>
              <a:t>Demography</a:t>
            </a:r>
            <a:endParaRPr lang="en-US" sz="2200" b="1" dirty="0">
              <a:latin typeface="Segoe UI Semibold" pitchFamily="34" charset="0"/>
            </a:endParaRPr>
          </a:p>
          <a:p>
            <a:pPr lvl="1">
              <a:spcAft>
                <a:spcPts val="600"/>
              </a:spcAft>
              <a:defRPr/>
            </a:pPr>
            <a:r>
              <a:rPr lang="en-US" sz="2200" b="1" dirty="0" smtClean="0">
                <a:latin typeface="Segoe UI Semibold" pitchFamily="34" charset="0"/>
              </a:rPr>
              <a:t>Disease distribution</a:t>
            </a:r>
            <a:endParaRPr lang="en-US" sz="2200" b="1" dirty="0">
              <a:latin typeface="Segoe UI Semibold" pitchFamily="34" charset="0"/>
            </a:endParaRPr>
          </a:p>
          <a:p>
            <a:pPr marL="0" indent="0">
              <a:spcAft>
                <a:spcPts val="1200"/>
              </a:spcAft>
              <a:buNone/>
            </a:pPr>
            <a:endParaRPr lang="en-US" sz="2200" dirty="0" smtClean="0">
              <a:latin typeface="Segoe UI Semibold" pitchFamily="34" charset="0"/>
            </a:endParaRPr>
          </a:p>
        </p:txBody>
      </p:sp>
      <p:sp>
        <p:nvSpPr>
          <p:cNvPr id="2" name="Title 1"/>
          <p:cNvSpPr>
            <a:spLocks noGrp="1"/>
          </p:cNvSpPr>
          <p:nvPr>
            <p:ph type="title"/>
          </p:nvPr>
        </p:nvSpPr>
        <p:spPr>
          <a:xfrm>
            <a:off x="135469" y="206613"/>
            <a:ext cx="4776061" cy="580787"/>
          </a:xfrm>
        </p:spPr>
        <p:txBody>
          <a:bodyPr/>
          <a:lstStyle/>
          <a:p>
            <a:r>
              <a:rPr lang="en-US" dirty="0"/>
              <a:t>Updating for a new year</a:t>
            </a:r>
          </a:p>
        </p:txBody>
      </p:sp>
      <p:sp>
        <p:nvSpPr>
          <p:cNvPr id="6" name="TextBox 5"/>
          <p:cNvSpPr txBox="1"/>
          <p:nvPr/>
        </p:nvSpPr>
        <p:spPr>
          <a:xfrm>
            <a:off x="381000" y="5324326"/>
            <a:ext cx="4572000" cy="1000274"/>
          </a:xfrm>
          <a:prstGeom prst="rect">
            <a:avLst/>
          </a:prstGeom>
          <a:noFill/>
        </p:spPr>
        <p:txBody>
          <a:bodyPr wrap="square" rtlCol="0">
            <a:spAutoFit/>
          </a:bodyPr>
          <a:lstStyle/>
          <a:p>
            <a:pPr>
              <a:spcAft>
                <a:spcPts val="600"/>
              </a:spcAft>
            </a:pPr>
            <a:r>
              <a:rPr lang="en-US" b="1" dirty="0" smtClean="0">
                <a:solidFill>
                  <a:srgbClr val="066E9F"/>
                </a:solidFill>
                <a:latin typeface="Segoe UI" pitchFamily="34" charset="0"/>
                <a:ea typeface="Segoe UI" pitchFamily="34" charset="0"/>
                <a:cs typeface="Segoe UI" pitchFamily="34" charset="0"/>
              </a:rPr>
              <a:t>Quick tip:</a:t>
            </a:r>
          </a:p>
          <a:p>
            <a:r>
              <a:rPr lang="en-US" dirty="0" smtClean="0">
                <a:solidFill>
                  <a:srgbClr val="17375D"/>
                </a:solidFill>
                <a:latin typeface="Segoe UI Semibold" pitchFamily="34" charset="0"/>
              </a:rPr>
              <a:t>These methods can also be used to enter historical information for past years. </a:t>
            </a:r>
            <a:endParaRPr lang="en-US" dirty="0">
              <a:solidFill>
                <a:srgbClr val="17375D"/>
              </a:solidFill>
              <a:latin typeface="Segoe UI Semibold" pitchFamily="34" charset="0"/>
              <a:ea typeface="Segoe UI" pitchFamily="34" charset="0"/>
              <a:cs typeface="Segoe UI" pitchFamily="34" charset="0"/>
            </a:endParaRPr>
          </a:p>
        </p:txBody>
      </p:sp>
    </p:spTree>
    <p:extLst>
      <p:ext uri="{BB962C8B-B14F-4D97-AF65-F5344CB8AC3E}">
        <p14:creationId xmlns:p14="http://schemas.microsoft.com/office/powerpoint/2010/main" val="3797242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71331" y="42335"/>
            <a:ext cx="2107477" cy="307777"/>
          </a:xfrm>
          <a:prstGeom prst="rect">
            <a:avLst/>
          </a:prstGeom>
        </p:spPr>
        <p:txBody>
          <a:bodyPr/>
          <a:lstStyle/>
          <a:p>
            <a:r>
              <a:rPr lang="en-US" dirty="0" smtClean="0">
                <a:solidFill>
                  <a:srgbClr val="DCE6F2"/>
                </a:solidFill>
              </a:rPr>
              <a:t>updating for a new year</a:t>
            </a:r>
            <a:endParaRPr lang="en-US" dirty="0">
              <a:solidFill>
                <a:srgbClr val="DCE6F2"/>
              </a:solidFill>
            </a:endParaRPr>
          </a:p>
        </p:txBody>
      </p:sp>
      <p:sp>
        <p:nvSpPr>
          <p:cNvPr id="12" name="Content Placeholder 3"/>
          <p:cNvSpPr>
            <a:spLocks noGrp="1"/>
          </p:cNvSpPr>
          <p:nvPr>
            <p:ph idx="1"/>
          </p:nvPr>
        </p:nvSpPr>
        <p:spPr>
          <a:xfrm>
            <a:off x="685800" y="1066801"/>
            <a:ext cx="7848600" cy="4038600"/>
          </a:xfrm>
          <a:prstGeom prst="rect">
            <a:avLst/>
          </a:prstGeom>
        </p:spPr>
        <p:txBody>
          <a:bodyPr>
            <a:noAutofit/>
          </a:bodyPr>
          <a:lstStyle/>
          <a:p>
            <a:pPr marL="182880" lvl="1" indent="0">
              <a:spcAft>
                <a:spcPts val="1200"/>
              </a:spcAft>
              <a:buNone/>
            </a:pPr>
            <a:r>
              <a:rPr lang="en-US" sz="2200" dirty="0" smtClean="0"/>
              <a:t>To update demography for a new year or to enter historical data, go to:</a:t>
            </a:r>
          </a:p>
          <a:p>
            <a:pPr marL="182880" lvl="1" indent="0">
              <a:spcAft>
                <a:spcPts val="1200"/>
              </a:spcAft>
              <a:buNone/>
            </a:pPr>
            <a:r>
              <a:rPr lang="en-US" sz="2200" b="1" dirty="0" smtClean="0"/>
              <a:t>Main menu -&gt; Imports -&gt; Demography</a:t>
            </a:r>
            <a:r>
              <a:rPr lang="en-US" sz="2200" dirty="0" smtClean="0"/>
              <a:t> </a:t>
            </a:r>
          </a:p>
          <a:p>
            <a:pPr marL="182880" lvl="1" indent="0">
              <a:spcAft>
                <a:spcPts val="1200"/>
              </a:spcAft>
              <a:buNone/>
            </a:pPr>
            <a:r>
              <a:rPr lang="en-US" sz="2200" dirty="0" smtClean="0"/>
              <a:t>You will need to enter data by administrative level for the aggregating level. It is a good idea to also enter demography data for all lower levels, as well. </a:t>
            </a:r>
          </a:p>
        </p:txBody>
      </p:sp>
      <p:sp>
        <p:nvSpPr>
          <p:cNvPr id="3" name="Title 2"/>
          <p:cNvSpPr>
            <a:spLocks noGrp="1"/>
          </p:cNvSpPr>
          <p:nvPr>
            <p:ph type="title"/>
          </p:nvPr>
        </p:nvSpPr>
        <p:spPr>
          <a:xfrm>
            <a:off x="152400" y="369094"/>
            <a:ext cx="2458203" cy="516255"/>
          </a:xfrm>
        </p:spPr>
        <p:txBody>
          <a:bodyPr/>
          <a:lstStyle/>
          <a:p>
            <a:r>
              <a:rPr lang="en-US" dirty="0" smtClean="0"/>
              <a:t>Demography</a:t>
            </a:r>
            <a:endParaRPr lang="en-US" dirty="0"/>
          </a:p>
        </p:txBody>
      </p:sp>
      <p:sp>
        <p:nvSpPr>
          <p:cNvPr id="10" name="Rectangle 9"/>
          <p:cNvSpPr/>
          <p:nvPr/>
        </p:nvSpPr>
        <p:spPr>
          <a:xfrm>
            <a:off x="0" y="5105400"/>
            <a:ext cx="9144000" cy="14795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TextBox 10"/>
          <p:cNvSpPr txBox="1"/>
          <p:nvPr/>
        </p:nvSpPr>
        <p:spPr>
          <a:xfrm>
            <a:off x="685800" y="5410200"/>
            <a:ext cx="7393710" cy="923330"/>
          </a:xfrm>
          <a:prstGeom prst="rect">
            <a:avLst/>
          </a:prstGeom>
          <a:noFill/>
        </p:spPr>
        <p:txBody>
          <a:bodyPr wrap="square" rtlCol="0">
            <a:spAutoFit/>
          </a:bodyPr>
          <a:lstStyle/>
          <a:p>
            <a:r>
              <a:rPr lang="en-US" b="1" dirty="0" smtClean="0">
                <a:solidFill>
                  <a:srgbClr val="932323"/>
                </a:solidFill>
                <a:latin typeface="Segoe UI" pitchFamily="34" charset="0"/>
                <a:ea typeface="Segoe UI" pitchFamily="34" charset="0"/>
                <a:cs typeface="Segoe UI" pitchFamily="34" charset="0"/>
              </a:rPr>
              <a:t>Important note:</a:t>
            </a:r>
            <a:r>
              <a:rPr lang="en-US" b="1" dirty="0" smtClean="0">
                <a:solidFill>
                  <a:srgbClr val="932323"/>
                </a:solidFill>
                <a:latin typeface="Segoe UI Semibold" pitchFamily="34" charset="0"/>
                <a:ea typeface="Segoe UI" pitchFamily="34" charset="0"/>
                <a:cs typeface="Segoe UI" pitchFamily="34" charset="0"/>
              </a:rPr>
              <a:t> </a:t>
            </a:r>
            <a:r>
              <a:rPr lang="en-US" dirty="0" smtClean="0">
                <a:solidFill>
                  <a:srgbClr val="17375D"/>
                </a:solidFill>
                <a:latin typeface="Segoe UI Semibold" pitchFamily="34" charset="0"/>
                <a:ea typeface="Segoe UI" pitchFamily="34" charset="0"/>
                <a:cs typeface="Segoe UI" pitchFamily="34" charset="0"/>
              </a:rPr>
              <a:t>It could be helpful to generate a demography report from the custom report builder for a past year to help calculate values to enter in the import form. </a:t>
            </a:r>
            <a:endParaRPr lang="en-US" dirty="0">
              <a:solidFill>
                <a:srgbClr val="17375D"/>
              </a:solidFill>
              <a:latin typeface="Segoe UI Semibold" pitchFamily="34" charset="0"/>
              <a:ea typeface="Segoe UI" pitchFamily="34" charset="0"/>
              <a:cs typeface="Segoe UI" pitchFamily="34" charset="0"/>
            </a:endParaRPr>
          </a:p>
        </p:txBody>
      </p:sp>
    </p:spTree>
    <p:extLst>
      <p:ext uri="{BB962C8B-B14F-4D97-AF65-F5344CB8AC3E}">
        <p14:creationId xmlns:p14="http://schemas.microsoft.com/office/powerpoint/2010/main" val="53235413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71331" y="42335"/>
            <a:ext cx="2107477" cy="307777"/>
          </a:xfrm>
          <a:prstGeom prst="rect">
            <a:avLst/>
          </a:prstGeom>
        </p:spPr>
        <p:txBody>
          <a:bodyPr/>
          <a:lstStyle/>
          <a:p>
            <a:r>
              <a:rPr lang="en-US" dirty="0" smtClean="0">
                <a:solidFill>
                  <a:srgbClr val="DCE6F2"/>
                </a:solidFill>
              </a:rPr>
              <a:t>updating for a new year</a:t>
            </a:r>
            <a:endParaRPr lang="en-US" dirty="0">
              <a:solidFill>
                <a:srgbClr val="DCE6F2"/>
              </a:solidFill>
            </a:endParaRPr>
          </a:p>
        </p:txBody>
      </p:sp>
      <p:sp>
        <p:nvSpPr>
          <p:cNvPr id="13" name="Content Placeholder 3"/>
          <p:cNvSpPr>
            <a:spLocks noGrp="1"/>
          </p:cNvSpPr>
          <p:nvPr>
            <p:ph idx="1"/>
          </p:nvPr>
        </p:nvSpPr>
        <p:spPr>
          <a:xfrm>
            <a:off x="685800" y="1066801"/>
            <a:ext cx="7848600" cy="3962400"/>
          </a:xfrm>
          <a:prstGeom prst="rect">
            <a:avLst/>
          </a:prstGeom>
        </p:spPr>
        <p:txBody>
          <a:bodyPr>
            <a:noAutofit/>
          </a:bodyPr>
          <a:lstStyle/>
          <a:p>
            <a:pPr marL="182880" lvl="1" indent="0">
              <a:spcAft>
                <a:spcPts val="1200"/>
              </a:spcAft>
              <a:buNone/>
            </a:pPr>
            <a:r>
              <a:rPr lang="en-US" sz="2200" dirty="0" smtClean="0"/>
              <a:t>To update disease distribution for a new year or to enter historical data, go to:</a:t>
            </a:r>
          </a:p>
          <a:p>
            <a:pPr marL="182880" lvl="1" indent="0">
              <a:spcAft>
                <a:spcPts val="1200"/>
              </a:spcAft>
              <a:buNone/>
            </a:pPr>
            <a:r>
              <a:rPr lang="en-US" sz="2200" b="1" dirty="0" smtClean="0"/>
              <a:t>Main menu -&gt; Imports -&gt; Disease Distribution </a:t>
            </a:r>
          </a:p>
          <a:p>
            <a:pPr marL="182880" lvl="1" indent="0">
              <a:spcAft>
                <a:spcPts val="1200"/>
              </a:spcAft>
              <a:buNone/>
            </a:pPr>
            <a:r>
              <a:rPr lang="en-US" sz="2200" dirty="0" smtClean="0"/>
              <a:t>You will need to enter data by administrative level for each disease in your program. </a:t>
            </a:r>
          </a:p>
        </p:txBody>
      </p:sp>
      <p:sp>
        <p:nvSpPr>
          <p:cNvPr id="3" name="Title 2"/>
          <p:cNvSpPr>
            <a:spLocks noGrp="1"/>
          </p:cNvSpPr>
          <p:nvPr>
            <p:ph type="title"/>
          </p:nvPr>
        </p:nvSpPr>
        <p:spPr>
          <a:xfrm>
            <a:off x="152400" y="369094"/>
            <a:ext cx="3556181" cy="516255"/>
          </a:xfrm>
        </p:spPr>
        <p:txBody>
          <a:bodyPr/>
          <a:lstStyle/>
          <a:p>
            <a:r>
              <a:rPr lang="en-US" dirty="0" smtClean="0"/>
              <a:t>Disease Distribution</a:t>
            </a:r>
            <a:endParaRPr lang="en-US" dirty="0"/>
          </a:p>
        </p:txBody>
      </p:sp>
      <p:sp>
        <p:nvSpPr>
          <p:cNvPr id="10" name="Rectangle 9"/>
          <p:cNvSpPr/>
          <p:nvPr/>
        </p:nvSpPr>
        <p:spPr>
          <a:xfrm>
            <a:off x="0" y="5105400"/>
            <a:ext cx="9144000" cy="14795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TextBox 10"/>
          <p:cNvSpPr txBox="1"/>
          <p:nvPr/>
        </p:nvSpPr>
        <p:spPr>
          <a:xfrm>
            <a:off x="533400" y="5410200"/>
            <a:ext cx="7620000" cy="923330"/>
          </a:xfrm>
          <a:prstGeom prst="rect">
            <a:avLst/>
          </a:prstGeom>
          <a:noFill/>
        </p:spPr>
        <p:txBody>
          <a:bodyPr wrap="square" rtlCol="0">
            <a:spAutoFit/>
          </a:bodyPr>
          <a:lstStyle/>
          <a:p>
            <a:r>
              <a:rPr lang="en-US" b="1" dirty="0" smtClean="0">
                <a:solidFill>
                  <a:srgbClr val="932323"/>
                </a:solidFill>
                <a:latin typeface="Segoe UI" pitchFamily="34" charset="0"/>
                <a:ea typeface="Segoe UI" pitchFamily="34" charset="0"/>
                <a:cs typeface="Segoe UI" pitchFamily="34" charset="0"/>
              </a:rPr>
              <a:t>Important note:</a:t>
            </a:r>
            <a:r>
              <a:rPr lang="en-US" b="1" dirty="0" smtClean="0">
                <a:solidFill>
                  <a:srgbClr val="932323"/>
                </a:solidFill>
                <a:latin typeface="Segoe UI Semibold" pitchFamily="34" charset="0"/>
                <a:ea typeface="Segoe UI" pitchFamily="34" charset="0"/>
                <a:cs typeface="Segoe UI" pitchFamily="34" charset="0"/>
              </a:rPr>
              <a:t> </a:t>
            </a:r>
            <a:r>
              <a:rPr lang="en-US" dirty="0" smtClean="0">
                <a:solidFill>
                  <a:srgbClr val="17375D"/>
                </a:solidFill>
                <a:latin typeface="Segoe UI Semibold" pitchFamily="34" charset="0"/>
                <a:ea typeface="Segoe UI" pitchFamily="34" charset="0"/>
                <a:cs typeface="Segoe UI" pitchFamily="34" charset="0"/>
              </a:rPr>
              <a:t>It could be helpful to generate a disease distribution report from the custom report builder for a past year to help calculate values to enter in the import form. </a:t>
            </a:r>
            <a:endParaRPr lang="en-US" dirty="0">
              <a:solidFill>
                <a:srgbClr val="17375D"/>
              </a:solidFill>
              <a:latin typeface="Segoe UI Semibold" pitchFamily="34" charset="0"/>
              <a:ea typeface="Segoe UI" pitchFamily="34" charset="0"/>
              <a:cs typeface="Segoe UI" pitchFamily="34" charset="0"/>
            </a:endParaRPr>
          </a:p>
        </p:txBody>
      </p:sp>
    </p:spTree>
    <p:extLst>
      <p:ext uri="{BB962C8B-B14F-4D97-AF65-F5344CB8AC3E}">
        <p14:creationId xmlns:p14="http://schemas.microsoft.com/office/powerpoint/2010/main" val="416066566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Redistricting</a:t>
            </a:r>
            <a:endParaRPr lang="en-US" dirty="0"/>
          </a:p>
        </p:txBody>
      </p:sp>
      <p:sp>
        <p:nvSpPr>
          <p:cNvPr id="3" name="Text Placeholder 2"/>
          <p:cNvSpPr>
            <a:spLocks noGrp="1"/>
          </p:cNvSpPr>
          <p:nvPr>
            <p:ph type="body" idx="1"/>
          </p:nvPr>
        </p:nvSpPr>
        <p:spPr>
          <a:xfrm>
            <a:off x="685800" y="4648200"/>
            <a:ext cx="6781800" cy="1447800"/>
          </a:xfrm>
        </p:spPr>
        <p:txBody>
          <a:bodyPr/>
          <a:lstStyle/>
          <a:p>
            <a:r>
              <a:rPr lang="en-US" dirty="0" smtClean="0"/>
              <a:t>The Integrated NTD Database can reallocate data when administrative units in the country change.</a:t>
            </a:r>
            <a:endParaRPr lang="en-US" dirty="0"/>
          </a:p>
        </p:txBody>
      </p:sp>
    </p:spTree>
    <p:extLst>
      <p:ext uri="{BB962C8B-B14F-4D97-AF65-F5344CB8AC3E}">
        <p14:creationId xmlns:p14="http://schemas.microsoft.com/office/powerpoint/2010/main" val="378776839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lstStyle/>
          <a:p>
            <a:pPr marL="0" indent="0">
              <a:spcAft>
                <a:spcPts val="1200"/>
              </a:spcAft>
              <a:buNone/>
            </a:pPr>
            <a:r>
              <a:rPr lang="en-US" dirty="0"/>
              <a:t>The </a:t>
            </a:r>
            <a:r>
              <a:rPr lang="en-US" dirty="0" smtClean="0"/>
              <a:t>Integrated NTD Database </a:t>
            </a:r>
            <a:r>
              <a:rPr lang="en-US" dirty="0"/>
              <a:t>provides </a:t>
            </a:r>
            <a:r>
              <a:rPr lang="en-US" dirty="0" smtClean="0"/>
              <a:t>two ways to reallocate administrative units:</a:t>
            </a:r>
            <a:endParaRPr lang="en-US" sz="2200" b="1" dirty="0" smtClean="0">
              <a:latin typeface="Segoe UI Semibold" pitchFamily="34" charset="0"/>
            </a:endParaRPr>
          </a:p>
          <a:p>
            <a:pPr marL="525780" lvl="1" indent="-342900">
              <a:spcAft>
                <a:spcPts val="1200"/>
              </a:spcAft>
              <a:buSzPct val="100000"/>
              <a:buFont typeface="Wingdings" charset="2"/>
              <a:buChar char="§"/>
            </a:pPr>
            <a:r>
              <a:rPr lang="en-US" sz="2200" b="1" dirty="0" smtClean="0">
                <a:latin typeface="Segoe UI Semibold" pitchFamily="34" charset="0"/>
              </a:rPr>
              <a:t>Split</a:t>
            </a:r>
            <a:r>
              <a:rPr lang="en-US" sz="2200" dirty="0" smtClean="0">
                <a:latin typeface="Segoe UI Semibold" pitchFamily="34" charset="0"/>
              </a:rPr>
              <a:t> administrative units</a:t>
            </a:r>
          </a:p>
          <a:p>
            <a:pPr marL="525780" lvl="1" indent="-342900">
              <a:spcAft>
                <a:spcPts val="1200"/>
              </a:spcAft>
              <a:buSzPct val="100000"/>
              <a:buFont typeface="Wingdings" charset="2"/>
              <a:buChar char="§"/>
            </a:pPr>
            <a:r>
              <a:rPr lang="en-US" sz="2200" b="1" dirty="0" smtClean="0">
                <a:latin typeface="Segoe UI Semibold" pitchFamily="34" charset="0"/>
              </a:rPr>
              <a:t>Merge</a:t>
            </a:r>
            <a:r>
              <a:rPr lang="en-US" sz="2200" dirty="0" smtClean="0">
                <a:latin typeface="Segoe UI Semibold" pitchFamily="34" charset="0"/>
              </a:rPr>
              <a:t> administrative units</a:t>
            </a:r>
          </a:p>
        </p:txBody>
      </p:sp>
      <p:sp>
        <p:nvSpPr>
          <p:cNvPr id="2" name="Title 1"/>
          <p:cNvSpPr>
            <a:spLocks noGrp="1"/>
          </p:cNvSpPr>
          <p:nvPr>
            <p:ph type="title"/>
          </p:nvPr>
        </p:nvSpPr>
        <p:spPr>
          <a:xfrm>
            <a:off x="135469" y="206613"/>
            <a:ext cx="2773298" cy="580787"/>
          </a:xfrm>
        </p:spPr>
        <p:txBody>
          <a:bodyPr/>
          <a:lstStyle/>
          <a:p>
            <a:r>
              <a:rPr lang="en-US" dirty="0"/>
              <a:t>Redistricting</a:t>
            </a:r>
          </a:p>
        </p:txBody>
      </p:sp>
    </p:spTree>
    <p:extLst>
      <p:ext uri="{BB962C8B-B14F-4D97-AF65-F5344CB8AC3E}">
        <p14:creationId xmlns:p14="http://schemas.microsoft.com/office/powerpoint/2010/main" val="3287617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71331" y="59269"/>
            <a:ext cx="1117121" cy="264688"/>
          </a:xfrm>
        </p:spPr>
        <p:txBody>
          <a:bodyPr/>
          <a:lstStyle/>
          <a:p>
            <a:r>
              <a:rPr lang="en-US" dirty="0">
                <a:solidFill>
                  <a:srgbClr val="DCE6F2"/>
                </a:solidFill>
              </a:rPr>
              <a:t>r</a:t>
            </a:r>
            <a:r>
              <a:rPr lang="en-US" dirty="0" smtClean="0">
                <a:solidFill>
                  <a:srgbClr val="DCE6F2"/>
                </a:solidFill>
              </a:rPr>
              <a:t>edistricting</a:t>
            </a:r>
            <a:endParaRPr lang="en-US" dirty="0">
              <a:solidFill>
                <a:srgbClr val="DCE6F2"/>
              </a:solidFill>
            </a:endParaRPr>
          </a:p>
        </p:txBody>
      </p:sp>
      <p:sp>
        <p:nvSpPr>
          <p:cNvPr id="4" name="Content Placeholder 3"/>
          <p:cNvSpPr>
            <a:spLocks noGrp="1"/>
          </p:cNvSpPr>
          <p:nvPr>
            <p:ph idx="1"/>
          </p:nvPr>
        </p:nvSpPr>
        <p:spPr/>
        <p:txBody>
          <a:bodyPr/>
          <a:lstStyle/>
          <a:p>
            <a:pPr marL="0" indent="0">
              <a:buNone/>
            </a:pPr>
            <a:r>
              <a:rPr lang="en-US" dirty="0" smtClean="0"/>
              <a:t>You can split one administrative unit into multiple administrative units at the same level. </a:t>
            </a:r>
          </a:p>
          <a:p>
            <a:pPr marL="0" indent="0">
              <a:buNone/>
            </a:pPr>
            <a:endParaRPr lang="en-US" dirty="0"/>
          </a:p>
          <a:p>
            <a:pPr>
              <a:spcAft>
                <a:spcPts val="1200"/>
              </a:spcAft>
              <a:buSzPct val="100000"/>
              <a:buFont typeface="Wingdings" charset="2"/>
              <a:buChar char="§"/>
            </a:pPr>
            <a:r>
              <a:rPr lang="en-US" dirty="0" smtClean="0"/>
              <a:t>You can choose how to </a:t>
            </a:r>
            <a:br>
              <a:rPr lang="en-US" dirty="0" smtClean="0"/>
            </a:br>
            <a:r>
              <a:rPr lang="en-US" dirty="0" smtClean="0"/>
              <a:t>allocate lower level </a:t>
            </a:r>
            <a:br>
              <a:rPr lang="en-US" dirty="0" smtClean="0"/>
            </a:br>
            <a:r>
              <a:rPr lang="en-US" dirty="0" smtClean="0"/>
              <a:t>administrative units. </a:t>
            </a:r>
            <a:endParaRPr lang="en-US" dirty="0"/>
          </a:p>
          <a:p>
            <a:pPr>
              <a:spcAft>
                <a:spcPts val="1200"/>
              </a:spcAft>
              <a:buSzPct val="100000"/>
              <a:buFont typeface="Wingdings" charset="2"/>
              <a:buChar char="§"/>
            </a:pPr>
            <a:r>
              <a:rPr lang="en-US" dirty="0" smtClean="0"/>
              <a:t>Indicators values will be </a:t>
            </a:r>
            <a:br>
              <a:rPr lang="en-US" dirty="0" smtClean="0"/>
            </a:br>
            <a:r>
              <a:rPr lang="en-US" dirty="0" smtClean="0"/>
              <a:t>allocated</a:t>
            </a:r>
            <a:r>
              <a:rPr lang="en-US" dirty="0"/>
              <a:t> </a:t>
            </a:r>
            <a:r>
              <a:rPr lang="en-US" dirty="0" smtClean="0"/>
              <a:t>automatically, </a:t>
            </a:r>
            <a:br>
              <a:rPr lang="en-US" dirty="0" smtClean="0"/>
            </a:br>
            <a:r>
              <a:rPr lang="en-US" dirty="0" smtClean="0"/>
              <a:t>but you can review and </a:t>
            </a:r>
            <a:br>
              <a:rPr lang="en-US" dirty="0" smtClean="0"/>
            </a:br>
            <a:r>
              <a:rPr lang="en-US" dirty="0" smtClean="0"/>
              <a:t>make changes to them.</a:t>
            </a:r>
          </a:p>
          <a:p>
            <a:endParaRPr lang="en-US" dirty="0" smtClean="0"/>
          </a:p>
          <a:p>
            <a:endParaRPr lang="en-US" dirty="0"/>
          </a:p>
        </p:txBody>
      </p:sp>
      <p:sp>
        <p:nvSpPr>
          <p:cNvPr id="2" name="Title 1"/>
          <p:cNvSpPr>
            <a:spLocks noGrp="1"/>
          </p:cNvSpPr>
          <p:nvPr>
            <p:ph type="title"/>
          </p:nvPr>
        </p:nvSpPr>
        <p:spPr>
          <a:xfrm>
            <a:off x="152400" y="369094"/>
            <a:ext cx="4376038" cy="516255"/>
          </a:xfrm>
        </p:spPr>
        <p:txBody>
          <a:bodyPr/>
          <a:lstStyle/>
          <a:p>
            <a:pPr algn="l"/>
            <a:r>
              <a:rPr lang="en-US" dirty="0" smtClean="0"/>
              <a:t>Split administrative units</a:t>
            </a:r>
            <a:endParaRPr lang="en-US" dirty="0"/>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r="32461" b="17881"/>
          <a:stretch/>
        </p:blipFill>
        <p:spPr>
          <a:xfrm>
            <a:off x="5029200" y="2441424"/>
            <a:ext cx="2819400" cy="2663976"/>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379892259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Split administrative units</a:t>
            </a:r>
            <a:endParaRPr lang="en-US" dirty="0"/>
          </a:p>
        </p:txBody>
      </p:sp>
      <p:sp>
        <p:nvSpPr>
          <p:cNvPr id="6" name="Text Placeholder 1"/>
          <p:cNvSpPr>
            <a:spLocks noGrp="1"/>
          </p:cNvSpPr>
          <p:nvPr>
            <p:ph type="body" sz="quarter" idx="10"/>
          </p:nvPr>
        </p:nvSpPr>
        <p:spPr>
          <a:xfrm>
            <a:off x="762000" y="1219200"/>
            <a:ext cx="7391400" cy="4724400"/>
          </a:xfrm>
        </p:spPr>
        <p:txBody>
          <a:bodyPr>
            <a:noAutofit/>
          </a:bodyPr>
          <a:lstStyle/>
          <a:p>
            <a:pPr marL="512064" indent="-365760">
              <a:spcAft>
                <a:spcPts val="600"/>
              </a:spcAft>
            </a:pPr>
            <a:r>
              <a:rPr lang="en-US" sz="1700" dirty="0" smtClean="0"/>
              <a:t>Select </a:t>
            </a:r>
            <a:r>
              <a:rPr lang="en-US" sz="1700" b="1" dirty="0" smtClean="0"/>
              <a:t>Administrative units -&gt; Split administrative unit </a:t>
            </a:r>
            <a:r>
              <a:rPr lang="en-US" sz="1700" dirty="0" smtClean="0"/>
              <a:t>from the Main Menu</a:t>
            </a:r>
          </a:p>
          <a:p>
            <a:pPr marL="512064" indent="-365760">
              <a:spcAft>
                <a:spcPts val="600"/>
              </a:spcAft>
            </a:pPr>
            <a:r>
              <a:rPr lang="en-US" sz="1700" dirty="0" smtClean="0"/>
              <a:t>Backup your database</a:t>
            </a:r>
          </a:p>
          <a:p>
            <a:pPr marL="512064" indent="-365760">
              <a:spcAft>
                <a:spcPts val="600"/>
              </a:spcAft>
            </a:pPr>
            <a:r>
              <a:rPr lang="en-US" sz="1700" dirty="0" smtClean="0"/>
              <a:t>Set redistricting rules for </a:t>
            </a:r>
            <a:r>
              <a:rPr lang="en-US" sz="1700" b="1" dirty="0" smtClean="0"/>
              <a:t>custom indicators</a:t>
            </a:r>
          </a:p>
          <a:p>
            <a:pPr marL="512064" indent="-365760">
              <a:spcAft>
                <a:spcPts val="600"/>
              </a:spcAft>
            </a:pPr>
            <a:r>
              <a:rPr lang="en-US" sz="1700" dirty="0" smtClean="0"/>
              <a:t>Add “Date redistricting occurred”: </a:t>
            </a:r>
            <a:r>
              <a:rPr lang="en-US" sz="1700" b="1" dirty="0" smtClean="0"/>
              <a:t>December 31 2014</a:t>
            </a:r>
          </a:p>
          <a:p>
            <a:pPr marL="512064" indent="-365760">
              <a:spcAft>
                <a:spcPts val="600"/>
              </a:spcAft>
            </a:pPr>
            <a:r>
              <a:rPr lang="en-US" sz="1700" dirty="0" smtClean="0"/>
              <a:t>Select </a:t>
            </a:r>
            <a:r>
              <a:rPr lang="en-US" sz="1700" b="1" dirty="0" smtClean="0"/>
              <a:t>Kora</a:t>
            </a:r>
            <a:r>
              <a:rPr lang="en-US" sz="1700" dirty="0" smtClean="0"/>
              <a:t> district to split</a:t>
            </a:r>
            <a:endParaRPr lang="en-US" sz="1700" b="1" dirty="0" smtClean="0"/>
          </a:p>
          <a:p>
            <a:pPr marL="512064" indent="-365760">
              <a:spcAft>
                <a:spcPts val="600"/>
              </a:spcAft>
            </a:pPr>
            <a:r>
              <a:rPr lang="en-US" sz="1700" dirty="0" smtClean="0"/>
              <a:t>How many administrative units would you like to split Kora into: </a:t>
            </a:r>
            <a:r>
              <a:rPr lang="en-US" sz="1700" b="1" dirty="0" smtClean="0"/>
              <a:t>3</a:t>
            </a:r>
          </a:p>
          <a:p>
            <a:pPr marL="512064" indent="-365760">
              <a:spcAft>
                <a:spcPts val="600"/>
              </a:spcAft>
            </a:pPr>
            <a:r>
              <a:rPr lang="en-US" sz="1700" dirty="0" smtClean="0"/>
              <a:t>Click </a:t>
            </a:r>
            <a:r>
              <a:rPr lang="en-US" sz="1700" b="1" dirty="0" smtClean="0"/>
              <a:t>Next</a:t>
            </a:r>
          </a:p>
          <a:p>
            <a:pPr marL="512064" indent="-365760">
              <a:spcAft>
                <a:spcPts val="600"/>
              </a:spcAft>
            </a:pPr>
            <a:r>
              <a:rPr lang="en-US" sz="1700" dirty="0" smtClean="0"/>
              <a:t>Click </a:t>
            </a:r>
            <a:r>
              <a:rPr lang="en-US" sz="1700" b="1" dirty="0" smtClean="0"/>
              <a:t>Add new… </a:t>
            </a:r>
            <a:endParaRPr lang="en-US" sz="1700" dirty="0" smtClean="0"/>
          </a:p>
          <a:p>
            <a:pPr marL="512064" indent="-365760">
              <a:spcAft>
                <a:spcPts val="600"/>
              </a:spcAft>
            </a:pPr>
            <a:r>
              <a:rPr lang="en-US" sz="1700" dirty="0" smtClean="0"/>
              <a:t>Name: </a:t>
            </a:r>
            <a:r>
              <a:rPr lang="en-US" sz="1700" b="1" dirty="0" smtClean="0"/>
              <a:t>Kora East</a:t>
            </a:r>
            <a:r>
              <a:rPr lang="en-US" sz="1700" dirty="0" smtClean="0"/>
              <a:t>, Latitude: </a:t>
            </a:r>
            <a:r>
              <a:rPr lang="en-US" sz="1700" b="1" dirty="0" smtClean="0"/>
              <a:t>5</a:t>
            </a:r>
            <a:r>
              <a:rPr lang="en-US" sz="1700" dirty="0" smtClean="0"/>
              <a:t>, Longitude: </a:t>
            </a:r>
            <a:r>
              <a:rPr lang="en-US" sz="1700" b="1" dirty="0" smtClean="0"/>
              <a:t>10</a:t>
            </a:r>
          </a:p>
          <a:p>
            <a:pPr marL="512064" indent="-365760">
              <a:spcAft>
                <a:spcPts val="600"/>
              </a:spcAft>
            </a:pPr>
            <a:r>
              <a:rPr lang="en-US" sz="1700" dirty="0" smtClean="0"/>
              <a:t>Highlight </a:t>
            </a:r>
            <a:r>
              <a:rPr lang="en-US" sz="1700" b="1" dirty="0" smtClean="0"/>
              <a:t>North </a:t>
            </a:r>
            <a:r>
              <a:rPr lang="en-US" sz="1700" dirty="0" smtClean="0"/>
              <a:t>Province</a:t>
            </a:r>
          </a:p>
          <a:p>
            <a:pPr marL="512064" indent="-365760">
              <a:spcAft>
                <a:spcPts val="600"/>
              </a:spcAft>
            </a:pPr>
            <a:r>
              <a:rPr lang="en-US" sz="1700" dirty="0" smtClean="0"/>
              <a:t>Click </a:t>
            </a:r>
            <a:r>
              <a:rPr lang="en-US" sz="1700" b="1" dirty="0" smtClean="0"/>
              <a:t>Save</a:t>
            </a:r>
            <a:r>
              <a:rPr lang="en-US" sz="1700" dirty="0"/>
              <a:t> </a:t>
            </a:r>
            <a:endParaRPr lang="en-US" sz="1700" dirty="0" smtClean="0"/>
          </a:p>
          <a:p>
            <a:pPr indent="-502920">
              <a:spcAft>
                <a:spcPts val="300"/>
              </a:spcAft>
            </a:pPr>
            <a:r>
              <a:rPr lang="en-US" sz="1700" dirty="0" smtClean="0"/>
              <a:t>Repeat steps 4-8 to add the following two districts:</a:t>
            </a:r>
          </a:p>
          <a:p>
            <a:pPr marL="923544" lvl="1" indent="-365760">
              <a:spcAft>
                <a:spcPts val="300"/>
              </a:spcAft>
            </a:pPr>
            <a:r>
              <a:rPr lang="en-US" sz="1500" b="1" dirty="0" smtClean="0"/>
              <a:t>Kora South</a:t>
            </a:r>
            <a:r>
              <a:rPr lang="en-US" sz="1500" dirty="0" smtClean="0"/>
              <a:t>, Latitude: </a:t>
            </a:r>
            <a:r>
              <a:rPr lang="en-US" sz="1500" b="1" dirty="0" smtClean="0"/>
              <a:t>5.1</a:t>
            </a:r>
            <a:r>
              <a:rPr lang="en-US" sz="1500" dirty="0" smtClean="0"/>
              <a:t>, Longitude: </a:t>
            </a:r>
            <a:r>
              <a:rPr lang="en-US" sz="1500" b="1" dirty="0" smtClean="0"/>
              <a:t>10.5</a:t>
            </a:r>
          </a:p>
          <a:p>
            <a:pPr marL="923544" lvl="1" indent="-365760">
              <a:spcAft>
                <a:spcPts val="600"/>
              </a:spcAft>
            </a:pPr>
            <a:r>
              <a:rPr lang="en-US" sz="1500" b="1" dirty="0" smtClean="0"/>
              <a:t>Kora </a:t>
            </a:r>
            <a:r>
              <a:rPr lang="en-US" sz="1500" b="1" dirty="0"/>
              <a:t>West</a:t>
            </a:r>
            <a:r>
              <a:rPr lang="en-US" sz="1500" dirty="0"/>
              <a:t>, Latitude: </a:t>
            </a:r>
            <a:r>
              <a:rPr lang="en-US" sz="1500" b="1" dirty="0" smtClean="0"/>
              <a:t>5.8</a:t>
            </a:r>
            <a:r>
              <a:rPr lang="en-US" sz="1500" dirty="0" smtClean="0"/>
              <a:t>, </a:t>
            </a:r>
            <a:r>
              <a:rPr lang="en-US" sz="1500" dirty="0"/>
              <a:t>Longitude: </a:t>
            </a:r>
            <a:r>
              <a:rPr lang="en-US" sz="1500" b="1" dirty="0" smtClean="0"/>
              <a:t>11</a:t>
            </a:r>
            <a:endParaRPr lang="en-US" b="1" dirty="0" smtClean="0"/>
          </a:p>
          <a:p>
            <a:endParaRPr lang="en-US" dirty="0"/>
          </a:p>
        </p:txBody>
      </p:sp>
    </p:spTree>
    <p:extLst>
      <p:ext uri="{BB962C8B-B14F-4D97-AF65-F5344CB8AC3E}">
        <p14:creationId xmlns:p14="http://schemas.microsoft.com/office/powerpoint/2010/main" val="140259037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pPr>
              <a:buFont typeface="+mj-lt"/>
              <a:buAutoNum type="arabicPeriod" startAt="11"/>
            </a:pPr>
            <a:r>
              <a:rPr lang="en-US" sz="1700" dirty="0" smtClean="0"/>
              <a:t>Allocate the </a:t>
            </a:r>
            <a:r>
              <a:rPr lang="en-US" sz="1700" b="1" dirty="0" smtClean="0"/>
              <a:t>Percentage of population</a:t>
            </a:r>
            <a:r>
              <a:rPr lang="en-US" sz="1700" dirty="0" smtClean="0"/>
              <a:t>: </a:t>
            </a:r>
          </a:p>
          <a:p>
            <a:pPr lvl="1">
              <a:spcAft>
                <a:spcPts val="300"/>
              </a:spcAft>
            </a:pPr>
            <a:r>
              <a:rPr lang="en-US" sz="1500" dirty="0" smtClean="0"/>
              <a:t>Kora East: </a:t>
            </a:r>
            <a:r>
              <a:rPr lang="en-US" sz="1500" b="1" dirty="0" smtClean="0"/>
              <a:t>20</a:t>
            </a:r>
          </a:p>
          <a:p>
            <a:pPr lvl="1">
              <a:spcAft>
                <a:spcPts val="300"/>
              </a:spcAft>
            </a:pPr>
            <a:r>
              <a:rPr lang="en-US" sz="1500" dirty="0" smtClean="0"/>
              <a:t>Kora South:</a:t>
            </a:r>
            <a:r>
              <a:rPr lang="en-US" sz="1500" b="1" dirty="0" smtClean="0"/>
              <a:t> 30</a:t>
            </a:r>
          </a:p>
          <a:p>
            <a:pPr lvl="1">
              <a:spcAft>
                <a:spcPts val="1400"/>
              </a:spcAft>
            </a:pPr>
            <a:r>
              <a:rPr lang="en-US" sz="1500" dirty="0" smtClean="0"/>
              <a:t>Kora West: </a:t>
            </a:r>
            <a:r>
              <a:rPr lang="en-US" sz="1500" b="1" dirty="0" smtClean="0"/>
              <a:t>50</a:t>
            </a:r>
          </a:p>
          <a:p>
            <a:pPr>
              <a:spcAft>
                <a:spcPts val="1400"/>
              </a:spcAft>
              <a:buAutoNum type="arabicPeriod" startAt="11"/>
            </a:pPr>
            <a:r>
              <a:rPr lang="en-US" sz="1700" dirty="0" smtClean="0"/>
              <a:t>Click </a:t>
            </a:r>
            <a:r>
              <a:rPr lang="en-US" sz="1700" b="1" dirty="0" smtClean="0"/>
              <a:t>Next</a:t>
            </a:r>
            <a:endParaRPr lang="en-US" sz="1700" dirty="0" smtClean="0"/>
          </a:p>
          <a:p>
            <a:pPr>
              <a:spcAft>
                <a:spcPts val="1400"/>
              </a:spcAft>
              <a:buAutoNum type="arabicPeriod" startAt="11"/>
            </a:pPr>
            <a:r>
              <a:rPr lang="en-US" sz="1700" dirty="0" smtClean="0"/>
              <a:t>Move Bndwil to Kora East and click </a:t>
            </a:r>
            <a:r>
              <a:rPr lang="en-US" sz="1700" b="1" dirty="0" smtClean="0"/>
              <a:t>Next</a:t>
            </a:r>
          </a:p>
          <a:p>
            <a:pPr>
              <a:spcAft>
                <a:spcPts val="1400"/>
              </a:spcAft>
              <a:buAutoNum type="arabicPeriod" startAt="11"/>
            </a:pPr>
            <a:r>
              <a:rPr lang="en-US" sz="1700" dirty="0" smtClean="0"/>
              <a:t>Move Dibellasca to Kora South and click </a:t>
            </a:r>
            <a:r>
              <a:rPr lang="en-US" sz="1700" b="1" dirty="0" smtClean="0"/>
              <a:t>Next</a:t>
            </a:r>
          </a:p>
          <a:p>
            <a:pPr>
              <a:spcAft>
                <a:spcPts val="1400"/>
              </a:spcAft>
              <a:buAutoNum type="arabicPeriod" startAt="11"/>
            </a:pPr>
            <a:r>
              <a:rPr lang="en-US" sz="1700" dirty="0" smtClean="0"/>
              <a:t>Click</a:t>
            </a:r>
            <a:r>
              <a:rPr lang="en-US" sz="1700" b="1" dirty="0" smtClean="0"/>
              <a:t> Next</a:t>
            </a:r>
          </a:p>
          <a:p>
            <a:pPr>
              <a:spcAft>
                <a:spcPts val="1400"/>
              </a:spcAft>
              <a:buAutoNum type="arabicPeriod" startAt="11"/>
            </a:pPr>
            <a:r>
              <a:rPr lang="en-US" sz="1700" dirty="0" smtClean="0"/>
              <a:t>Click </a:t>
            </a:r>
            <a:r>
              <a:rPr lang="en-US" sz="1700" b="1" dirty="0" smtClean="0"/>
              <a:t>Next </a:t>
            </a:r>
            <a:r>
              <a:rPr lang="en-US" sz="1700" dirty="0" smtClean="0"/>
              <a:t>to review each type</a:t>
            </a:r>
            <a:endParaRPr lang="en-US" sz="1700" dirty="0"/>
          </a:p>
          <a:p>
            <a:pPr marL="0" indent="0">
              <a:buNone/>
            </a:pPr>
            <a:endParaRPr lang="en-US" dirty="0"/>
          </a:p>
        </p:txBody>
      </p:sp>
    </p:spTree>
    <p:extLst>
      <p:ext uri="{BB962C8B-B14F-4D97-AF65-F5344CB8AC3E}">
        <p14:creationId xmlns:p14="http://schemas.microsoft.com/office/powerpoint/2010/main" val="66119255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71331" y="59269"/>
            <a:ext cx="1117121" cy="264688"/>
          </a:xfrm>
        </p:spPr>
        <p:txBody>
          <a:bodyPr/>
          <a:lstStyle/>
          <a:p>
            <a:r>
              <a:rPr lang="en-US" dirty="0">
                <a:solidFill>
                  <a:srgbClr val="DCE6F2"/>
                </a:solidFill>
              </a:rPr>
              <a:t>r</a:t>
            </a:r>
            <a:r>
              <a:rPr lang="en-US" dirty="0" smtClean="0">
                <a:solidFill>
                  <a:srgbClr val="DCE6F2"/>
                </a:solidFill>
              </a:rPr>
              <a:t>edistricting</a:t>
            </a:r>
            <a:endParaRPr lang="en-US" dirty="0">
              <a:solidFill>
                <a:srgbClr val="DCE6F2"/>
              </a:solidFill>
            </a:endParaRPr>
          </a:p>
        </p:txBody>
      </p:sp>
      <p:sp>
        <p:nvSpPr>
          <p:cNvPr id="4" name="Content Placeholder 3"/>
          <p:cNvSpPr>
            <a:spLocks noGrp="1"/>
          </p:cNvSpPr>
          <p:nvPr>
            <p:ph idx="1"/>
          </p:nvPr>
        </p:nvSpPr>
        <p:spPr/>
        <p:txBody>
          <a:bodyPr/>
          <a:lstStyle/>
          <a:p>
            <a:pPr marL="0" indent="0">
              <a:buNone/>
            </a:pPr>
            <a:r>
              <a:rPr lang="en-US" dirty="0" smtClean="0"/>
              <a:t>You can merge any number of administrative units at the same level into a new administrative unit. </a:t>
            </a:r>
          </a:p>
          <a:p>
            <a:pPr marL="0" indent="0">
              <a:buNone/>
            </a:pPr>
            <a:endParaRPr lang="en-US" dirty="0" smtClean="0"/>
          </a:p>
          <a:p>
            <a:pPr marL="0" indent="0">
              <a:buNone/>
            </a:pPr>
            <a:endParaRPr lang="en-US" dirty="0"/>
          </a:p>
        </p:txBody>
      </p:sp>
      <p:sp>
        <p:nvSpPr>
          <p:cNvPr id="2" name="Title 1"/>
          <p:cNvSpPr>
            <a:spLocks noGrp="1"/>
          </p:cNvSpPr>
          <p:nvPr>
            <p:ph type="title"/>
          </p:nvPr>
        </p:nvSpPr>
        <p:spPr>
          <a:xfrm>
            <a:off x="152400" y="369094"/>
            <a:ext cx="4638223" cy="516255"/>
          </a:xfrm>
        </p:spPr>
        <p:txBody>
          <a:bodyPr/>
          <a:lstStyle/>
          <a:p>
            <a:pPr algn="l"/>
            <a:r>
              <a:rPr lang="en-US" dirty="0" smtClean="0"/>
              <a:t>Merge administrative units</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6552" y="2514601"/>
            <a:ext cx="3431890" cy="2666999"/>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156341394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Merge administrative units</a:t>
            </a:r>
            <a:endParaRPr lang="en-US" dirty="0"/>
          </a:p>
        </p:txBody>
      </p:sp>
      <p:sp>
        <p:nvSpPr>
          <p:cNvPr id="2" name="Text Placeholder 1"/>
          <p:cNvSpPr>
            <a:spLocks noGrp="1"/>
          </p:cNvSpPr>
          <p:nvPr>
            <p:ph type="body" sz="quarter" idx="10"/>
          </p:nvPr>
        </p:nvSpPr>
        <p:spPr/>
        <p:txBody>
          <a:bodyPr>
            <a:noAutofit/>
          </a:bodyPr>
          <a:lstStyle/>
          <a:p>
            <a:pPr marL="365760" indent="-365760">
              <a:spcAft>
                <a:spcPts val="600"/>
              </a:spcAft>
            </a:pPr>
            <a:r>
              <a:rPr lang="en-US" sz="1700" dirty="0" smtClean="0"/>
              <a:t>Select </a:t>
            </a:r>
            <a:r>
              <a:rPr lang="en-US" sz="1700" b="1" dirty="0" smtClean="0"/>
              <a:t>Administrative units -&gt; Merge administrative units </a:t>
            </a:r>
            <a:r>
              <a:rPr lang="en-US" sz="1700" dirty="0" smtClean="0"/>
              <a:t>from the Main Menu</a:t>
            </a:r>
          </a:p>
          <a:p>
            <a:pPr marL="365760" indent="-365760">
              <a:spcAft>
                <a:spcPts val="600"/>
              </a:spcAft>
            </a:pPr>
            <a:r>
              <a:rPr lang="en-US" sz="1700" dirty="0" smtClean="0"/>
              <a:t>Backup your database</a:t>
            </a:r>
          </a:p>
          <a:p>
            <a:pPr marL="365760" indent="-365760">
              <a:spcAft>
                <a:spcPts val="600"/>
              </a:spcAft>
            </a:pPr>
            <a:r>
              <a:rPr lang="en-US" sz="1700" dirty="0"/>
              <a:t>Set redistricting rules for </a:t>
            </a:r>
            <a:r>
              <a:rPr lang="en-US" sz="1700" b="1" dirty="0"/>
              <a:t>custom indicators</a:t>
            </a:r>
          </a:p>
          <a:p>
            <a:pPr marL="365760" indent="-365760">
              <a:spcAft>
                <a:spcPts val="600"/>
              </a:spcAft>
            </a:pPr>
            <a:r>
              <a:rPr lang="en-US" sz="1700" dirty="0"/>
              <a:t>Add “Date redistricting occurred</a:t>
            </a:r>
            <a:r>
              <a:rPr lang="en-US" sz="1700"/>
              <a:t>”: </a:t>
            </a:r>
            <a:r>
              <a:rPr lang="en-US" sz="1700" b="1"/>
              <a:t>December 31 </a:t>
            </a:r>
            <a:r>
              <a:rPr lang="en-US" sz="1700" b="1" smtClean="0"/>
              <a:t>2014</a:t>
            </a:r>
            <a:endParaRPr lang="en-US" sz="1700" b="1" dirty="0"/>
          </a:p>
          <a:p>
            <a:pPr marL="365760" indent="-365760">
              <a:spcAft>
                <a:spcPts val="600"/>
              </a:spcAft>
            </a:pPr>
            <a:r>
              <a:rPr lang="en-US" sz="1700" dirty="0" smtClean="0"/>
              <a:t>Select calendar year</a:t>
            </a:r>
          </a:p>
          <a:p>
            <a:pPr marL="365760" indent="-365760">
              <a:spcAft>
                <a:spcPts val="600"/>
              </a:spcAft>
            </a:pPr>
            <a:r>
              <a:rPr lang="en-US" sz="1700" dirty="0" smtClean="0"/>
              <a:t>Click </a:t>
            </a:r>
            <a:r>
              <a:rPr lang="en-US" sz="1700" b="1" dirty="0" smtClean="0"/>
              <a:t>Next</a:t>
            </a:r>
          </a:p>
          <a:p>
            <a:pPr marL="365760" indent="-365760">
              <a:spcAft>
                <a:spcPts val="600"/>
              </a:spcAft>
            </a:pPr>
            <a:r>
              <a:rPr lang="en-US" sz="1700" dirty="0" smtClean="0"/>
              <a:t>Level of implementation: </a:t>
            </a:r>
            <a:r>
              <a:rPr lang="en-US" sz="1700" b="1" dirty="0" smtClean="0"/>
              <a:t>District</a:t>
            </a:r>
          </a:p>
          <a:p>
            <a:pPr marL="365760" indent="-365760">
              <a:spcAft>
                <a:spcPts val="600"/>
              </a:spcAft>
            </a:pPr>
            <a:r>
              <a:rPr lang="en-US" sz="1700" dirty="0" smtClean="0"/>
              <a:t>Select </a:t>
            </a:r>
            <a:r>
              <a:rPr lang="en-US" sz="1700" b="1" dirty="0" smtClean="0"/>
              <a:t>Lusson </a:t>
            </a:r>
            <a:r>
              <a:rPr lang="en-US" sz="1700" dirty="0" smtClean="0"/>
              <a:t>and </a:t>
            </a:r>
            <a:r>
              <a:rPr lang="en-US" sz="1700" b="1" dirty="0" smtClean="0"/>
              <a:t>Michen </a:t>
            </a:r>
            <a:r>
              <a:rPr lang="en-US" sz="1700" dirty="0" smtClean="0"/>
              <a:t>districts to merge.</a:t>
            </a:r>
          </a:p>
          <a:p>
            <a:pPr marL="365760" indent="-365760">
              <a:spcAft>
                <a:spcPts val="600"/>
              </a:spcAft>
            </a:pPr>
            <a:r>
              <a:rPr lang="en-US" sz="1700" dirty="0" smtClean="0"/>
              <a:t>Click </a:t>
            </a:r>
            <a:r>
              <a:rPr lang="en-US" sz="1700" b="1" dirty="0" smtClean="0"/>
              <a:t>Next</a:t>
            </a:r>
          </a:p>
          <a:p>
            <a:pPr marL="365760" indent="-365760">
              <a:spcAft>
                <a:spcPts val="600"/>
              </a:spcAft>
            </a:pPr>
            <a:r>
              <a:rPr lang="en-US" sz="1700" dirty="0" smtClean="0"/>
              <a:t>Name: </a:t>
            </a:r>
            <a:r>
              <a:rPr lang="en-US" sz="1700" b="1" dirty="0" smtClean="0"/>
              <a:t>Luchen</a:t>
            </a:r>
          </a:p>
          <a:p>
            <a:pPr marL="365760" indent="-365760">
              <a:spcAft>
                <a:spcPts val="600"/>
              </a:spcAft>
            </a:pPr>
            <a:r>
              <a:rPr lang="en-US" sz="1700" dirty="0" smtClean="0"/>
              <a:t>Highlight the </a:t>
            </a:r>
            <a:r>
              <a:rPr lang="en-US" sz="1700" b="1" dirty="0" smtClean="0"/>
              <a:t>North </a:t>
            </a:r>
            <a:r>
              <a:rPr lang="en-US" sz="1700" dirty="0" smtClean="0"/>
              <a:t>Province</a:t>
            </a:r>
          </a:p>
          <a:p>
            <a:pPr marL="365760" indent="-365760">
              <a:spcAft>
                <a:spcPts val="600"/>
              </a:spcAft>
            </a:pPr>
            <a:r>
              <a:rPr lang="en-US" sz="1700" dirty="0" smtClean="0"/>
              <a:t>Click </a:t>
            </a:r>
            <a:r>
              <a:rPr lang="en-US" sz="1700" b="1" dirty="0" smtClean="0"/>
              <a:t>Next</a:t>
            </a:r>
          </a:p>
          <a:p>
            <a:pPr marL="365760" indent="-365760">
              <a:spcAft>
                <a:spcPts val="600"/>
              </a:spcAft>
            </a:pPr>
            <a:r>
              <a:rPr lang="en-US" sz="1700" dirty="0" smtClean="0"/>
              <a:t>Click </a:t>
            </a:r>
            <a:r>
              <a:rPr lang="en-US" sz="1700" b="1" dirty="0" smtClean="0"/>
              <a:t>Next </a:t>
            </a:r>
            <a:r>
              <a:rPr lang="en-US" sz="1700" dirty="0" smtClean="0"/>
              <a:t>to review</a:t>
            </a:r>
            <a:endParaRPr lang="en-US" dirty="0" smtClean="0"/>
          </a:p>
          <a:p>
            <a:endParaRPr lang="en-US" dirty="0"/>
          </a:p>
        </p:txBody>
      </p:sp>
    </p:spTree>
    <p:extLst>
      <p:ext uri="{BB962C8B-B14F-4D97-AF65-F5344CB8AC3E}">
        <p14:creationId xmlns:p14="http://schemas.microsoft.com/office/powerpoint/2010/main" val="27040072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2"/>
          <p:cNvSpPr>
            <a:spLocks noGrp="1"/>
          </p:cNvSpPr>
          <p:nvPr>
            <p:ph type="body" sz="quarter" idx="13"/>
          </p:nvPr>
        </p:nvSpPr>
        <p:spPr/>
        <p:txBody>
          <a:bodyPr rIns="0">
            <a:noAutofit/>
          </a:bodyPr>
          <a:lstStyle/>
          <a:p>
            <a:r>
              <a:rPr lang="en-US" dirty="0">
                <a:solidFill>
                  <a:srgbClr val="DCE6F2"/>
                </a:solidFill>
              </a:rPr>
              <a:t>d</a:t>
            </a:r>
            <a:r>
              <a:rPr lang="en-US" dirty="0" smtClean="0">
                <a:solidFill>
                  <a:srgbClr val="DCE6F2"/>
                </a:solidFill>
              </a:rPr>
              <a:t>ata management</a:t>
            </a:r>
            <a:endParaRPr lang="en-US" dirty="0">
              <a:solidFill>
                <a:srgbClr val="DCE6F2"/>
              </a:solidFill>
            </a:endParaRPr>
          </a:p>
        </p:txBody>
      </p:sp>
      <p:sp>
        <p:nvSpPr>
          <p:cNvPr id="4" name="Content Placeholder 3"/>
          <p:cNvSpPr>
            <a:spLocks noGrp="1"/>
          </p:cNvSpPr>
          <p:nvPr>
            <p:ph idx="1"/>
          </p:nvPr>
        </p:nvSpPr>
        <p:spPr>
          <a:xfrm>
            <a:off x="685800" y="1143000"/>
            <a:ext cx="3581400" cy="4525963"/>
          </a:xfrm>
        </p:spPr>
        <p:txBody>
          <a:bodyPr/>
          <a:lstStyle/>
          <a:p>
            <a:pPr marL="0" indent="0">
              <a:buNone/>
            </a:pPr>
            <a:r>
              <a:rPr lang="en-US" sz="2200" dirty="0">
                <a:ea typeface="MS PGothic" charset="0"/>
              </a:rPr>
              <a:t>Country-wide demography information </a:t>
            </a:r>
            <a:r>
              <a:rPr lang="en-US" sz="2200" dirty="0" smtClean="0">
                <a:ea typeface="MS PGothic" charset="0"/>
              </a:rPr>
              <a:t>is </a:t>
            </a:r>
            <a:r>
              <a:rPr lang="en-US" sz="2200" dirty="0">
                <a:ea typeface="MS PGothic" charset="0"/>
              </a:rPr>
              <a:t>tracked for </a:t>
            </a:r>
            <a:r>
              <a:rPr lang="en-US" sz="2200" dirty="0" smtClean="0">
                <a:ea typeface="MS PGothic" charset="0"/>
              </a:rPr>
              <a:t/>
            </a:r>
            <a:br>
              <a:rPr lang="en-US" sz="2200" dirty="0" smtClean="0">
                <a:ea typeface="MS PGothic" charset="0"/>
              </a:rPr>
            </a:br>
            <a:r>
              <a:rPr lang="en-US" sz="2200" dirty="0" smtClean="0">
                <a:ea typeface="MS PGothic" charset="0"/>
              </a:rPr>
              <a:t>every year.</a:t>
            </a:r>
            <a:endParaRPr lang="en-US" sz="2200" dirty="0"/>
          </a:p>
        </p:txBody>
      </p:sp>
      <p:sp>
        <p:nvSpPr>
          <p:cNvPr id="2" name="Title 1"/>
          <p:cNvSpPr>
            <a:spLocks noGrp="1"/>
          </p:cNvSpPr>
          <p:nvPr>
            <p:ph type="title"/>
          </p:nvPr>
        </p:nvSpPr>
        <p:spPr>
          <a:xfrm>
            <a:off x="152401" y="369094"/>
            <a:ext cx="2438399" cy="516255"/>
          </a:xfrm>
        </p:spPr>
        <p:txBody>
          <a:bodyPr/>
          <a:lstStyle/>
          <a:p>
            <a:r>
              <a:rPr lang="en-US" dirty="0" smtClean="0"/>
              <a:t>Demography</a:t>
            </a:r>
            <a:endParaRPr lang="en-US" dirty="0"/>
          </a:p>
        </p:txBody>
      </p:sp>
      <p:pic>
        <p:nvPicPr>
          <p:cNvPr id="8" name="Picture 7" descr="DiseaseDistr-form.png"/>
          <p:cNvPicPr>
            <a:picLocks noChangeAspect="1"/>
          </p:cNvPicPr>
          <p:nvPr/>
        </p:nvPicPr>
        <p:blipFill>
          <a:blip r:embed="rId3" cstate="print"/>
          <a:srcRect r="28964" b="-4140"/>
          <a:stretch>
            <a:fillRect/>
          </a:stretch>
        </p:blipFill>
        <p:spPr>
          <a:xfrm>
            <a:off x="4267200" y="2133600"/>
            <a:ext cx="4114801" cy="3636335"/>
          </a:xfrm>
          <a:prstGeom prst="rect">
            <a:avLst/>
          </a:prstGeom>
          <a:effectLst>
            <a:outerShdw blurRad="63500" sx="102000" sy="102000" algn="ctr" rotWithShape="0">
              <a:schemeClr val="bg1">
                <a:lumMod val="65000"/>
                <a:alpha val="40000"/>
              </a:schemeClr>
            </a:outerShdw>
          </a:effectLst>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Reports</a:t>
            </a:r>
            <a:endParaRPr lang="en-US" dirty="0"/>
          </a:p>
        </p:txBody>
      </p:sp>
      <p:sp>
        <p:nvSpPr>
          <p:cNvPr id="3" name="Text Placeholder 2"/>
          <p:cNvSpPr>
            <a:spLocks noGrp="1"/>
          </p:cNvSpPr>
          <p:nvPr>
            <p:ph type="body" idx="1"/>
          </p:nvPr>
        </p:nvSpPr>
        <p:spPr>
          <a:xfrm>
            <a:off x="685800" y="4648200"/>
            <a:ext cx="6324600" cy="1447800"/>
          </a:xfrm>
        </p:spPr>
        <p:txBody>
          <a:bodyPr/>
          <a:lstStyle/>
          <a:p>
            <a:r>
              <a:rPr lang="en-US" dirty="0" smtClean="0"/>
              <a:t>The Integrated NTD Database can generate a wide variety of reports to help you analyze your program, share data, and plan for the future. </a:t>
            </a:r>
            <a:endParaRPr lang="en-US" dirty="0"/>
          </a:p>
        </p:txBody>
      </p:sp>
    </p:spTree>
    <p:extLst>
      <p:ext uri="{BB962C8B-B14F-4D97-AF65-F5344CB8AC3E}">
        <p14:creationId xmlns:p14="http://schemas.microsoft.com/office/powerpoint/2010/main" val="211812633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lstStyle/>
          <a:p>
            <a:pPr marL="0" indent="0">
              <a:spcAft>
                <a:spcPts val="1200"/>
              </a:spcAft>
              <a:buNone/>
            </a:pPr>
            <a:r>
              <a:rPr lang="en-US" dirty="0"/>
              <a:t>The </a:t>
            </a:r>
            <a:r>
              <a:rPr lang="en-US" dirty="0" smtClean="0"/>
              <a:t>Integrated NTD Database </a:t>
            </a:r>
            <a:r>
              <a:rPr lang="en-US" dirty="0"/>
              <a:t>provides three types of report functions: </a:t>
            </a:r>
          </a:p>
          <a:p>
            <a:pPr marL="525780" lvl="1" indent="-342900">
              <a:spcAft>
                <a:spcPts val="1200"/>
              </a:spcAft>
              <a:buSzPct val="100000"/>
              <a:buFont typeface="Wingdings" charset="2"/>
              <a:buChar char="§"/>
            </a:pPr>
            <a:r>
              <a:rPr lang="en-US" sz="2200" b="1" dirty="0" smtClean="0">
                <a:latin typeface="Segoe UI Semibold" pitchFamily="34" charset="0"/>
              </a:rPr>
              <a:t>A custom report builder</a:t>
            </a:r>
          </a:p>
          <a:p>
            <a:pPr marL="525780" lvl="1" indent="-342900">
              <a:spcAft>
                <a:spcPts val="1200"/>
              </a:spcAft>
              <a:buSzPct val="100000"/>
              <a:buFont typeface="Wingdings" charset="2"/>
              <a:buChar char="§"/>
            </a:pPr>
            <a:r>
              <a:rPr lang="en-US" sz="2200" b="1" dirty="0" smtClean="0">
                <a:latin typeface="Segoe UI Semibold" pitchFamily="34" charset="0"/>
              </a:rPr>
              <a:t>WHO/Partner reports</a:t>
            </a:r>
          </a:p>
          <a:p>
            <a:pPr marL="525780" lvl="1" indent="-342900">
              <a:spcAft>
                <a:spcPts val="1200"/>
              </a:spcAft>
              <a:buSzPct val="100000"/>
              <a:buFont typeface="Wingdings" charset="2"/>
              <a:buChar char="§"/>
            </a:pPr>
            <a:r>
              <a:rPr lang="en-US" sz="2200" b="1" dirty="0" smtClean="0">
                <a:latin typeface="Segoe UI Semibold" pitchFamily="34" charset="0"/>
              </a:rPr>
              <a:t>Standard reports</a:t>
            </a:r>
          </a:p>
        </p:txBody>
      </p:sp>
      <p:sp>
        <p:nvSpPr>
          <p:cNvPr id="2" name="Title 1"/>
          <p:cNvSpPr>
            <a:spLocks noGrp="1"/>
          </p:cNvSpPr>
          <p:nvPr>
            <p:ph type="title"/>
          </p:nvPr>
        </p:nvSpPr>
        <p:spPr>
          <a:xfrm>
            <a:off x="135469" y="206613"/>
            <a:ext cx="1875820" cy="580787"/>
          </a:xfrm>
        </p:spPr>
        <p:txBody>
          <a:bodyPr/>
          <a:lstStyle/>
          <a:p>
            <a:r>
              <a:rPr lang="en-US" dirty="0"/>
              <a:t>Reports</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57574"/>
          <a:stretch/>
        </p:blipFill>
        <p:spPr>
          <a:xfrm>
            <a:off x="5486400" y="2133600"/>
            <a:ext cx="2743200" cy="3303401"/>
          </a:xfrm>
          <a:prstGeom prst="rect">
            <a:avLst/>
          </a:prstGeom>
          <a:effectLst>
            <a:outerShdw blurRad="63500" sx="102000" sy="102000" algn="ctr" rotWithShape="0">
              <a:schemeClr val="bg1">
                <a:lumMod val="50000"/>
                <a:alpha val="40000"/>
              </a:schemeClr>
            </a:outerShdw>
          </a:effectLst>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71331" y="59269"/>
            <a:ext cx="691705" cy="264688"/>
          </a:xfrm>
        </p:spPr>
        <p:txBody>
          <a:bodyPr/>
          <a:lstStyle/>
          <a:p>
            <a:r>
              <a:rPr lang="en-US" dirty="0" smtClean="0">
                <a:solidFill>
                  <a:srgbClr val="DCE6F2"/>
                </a:solidFill>
              </a:rPr>
              <a:t>reports</a:t>
            </a:r>
            <a:endParaRPr lang="en-US" dirty="0">
              <a:solidFill>
                <a:srgbClr val="DCE6F2"/>
              </a:solidFill>
            </a:endParaRPr>
          </a:p>
        </p:txBody>
      </p:sp>
      <p:sp>
        <p:nvSpPr>
          <p:cNvPr id="4" name="Content Placeholder 3"/>
          <p:cNvSpPr>
            <a:spLocks noGrp="1"/>
          </p:cNvSpPr>
          <p:nvPr>
            <p:ph idx="1"/>
          </p:nvPr>
        </p:nvSpPr>
        <p:spPr/>
        <p:txBody>
          <a:bodyPr/>
          <a:lstStyle/>
          <a:p>
            <a:pPr marL="0" indent="0">
              <a:buNone/>
            </a:pPr>
            <a:r>
              <a:rPr lang="en-US" dirty="0" smtClean="0"/>
              <a:t>The custom report builder is a flexible tool. You can use it to review, analyze, and report data of your choice.</a:t>
            </a:r>
          </a:p>
          <a:p>
            <a:pPr marL="0" indent="0">
              <a:buNone/>
            </a:pPr>
            <a:endParaRPr lang="en-US" dirty="0" smtClean="0"/>
          </a:p>
          <a:p>
            <a:r>
              <a:rPr lang="en-US" dirty="0" smtClean="0"/>
              <a:t>To save your custom reports, </a:t>
            </a:r>
            <a:br>
              <a:rPr lang="en-US" dirty="0" smtClean="0"/>
            </a:br>
            <a:r>
              <a:rPr lang="en-US" dirty="0" smtClean="0"/>
              <a:t>click ‘Save report options.’ </a:t>
            </a:r>
            <a:br>
              <a:rPr lang="en-US" dirty="0" smtClean="0"/>
            </a:br>
            <a:r>
              <a:rPr lang="en-US" dirty="0" smtClean="0"/>
              <a:t>This makes it easy to run </a:t>
            </a:r>
            <a:br>
              <a:rPr lang="en-US" dirty="0" smtClean="0"/>
            </a:br>
            <a:r>
              <a:rPr lang="en-US" dirty="0" smtClean="0"/>
              <a:t>common reports in the future.</a:t>
            </a:r>
            <a:endParaRPr lang="en-US" dirty="0"/>
          </a:p>
        </p:txBody>
      </p:sp>
      <p:sp>
        <p:nvSpPr>
          <p:cNvPr id="2" name="Title 1"/>
          <p:cNvSpPr>
            <a:spLocks noGrp="1"/>
          </p:cNvSpPr>
          <p:nvPr>
            <p:ph type="title"/>
          </p:nvPr>
        </p:nvSpPr>
        <p:spPr>
          <a:xfrm>
            <a:off x="152400" y="369094"/>
            <a:ext cx="3907885" cy="516255"/>
          </a:xfrm>
        </p:spPr>
        <p:txBody>
          <a:bodyPr/>
          <a:lstStyle/>
          <a:p>
            <a:pPr algn="l"/>
            <a:r>
              <a:rPr lang="en-US" dirty="0" smtClean="0"/>
              <a:t>Custom report builder</a:t>
            </a:r>
            <a:endParaRPr lang="en-US" dirty="0"/>
          </a:p>
        </p:txBody>
      </p:sp>
      <p:sp>
        <p:nvSpPr>
          <p:cNvPr id="7" name="Round Single Corner Rectangle 6"/>
          <p:cNvSpPr/>
          <p:nvPr/>
        </p:nvSpPr>
        <p:spPr>
          <a:xfrm>
            <a:off x="0" y="4682068"/>
            <a:ext cx="4191000" cy="1905000"/>
          </a:xfrm>
          <a:prstGeom prst="round1Rect">
            <a:avLst/>
          </a:prstGeom>
          <a:solidFill>
            <a:srgbClr val="DC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304800" y="4953000"/>
            <a:ext cx="3657600" cy="1277273"/>
          </a:xfrm>
          <a:prstGeom prst="rect">
            <a:avLst/>
          </a:prstGeom>
        </p:spPr>
        <p:txBody>
          <a:bodyPr wrap="square">
            <a:spAutoFit/>
          </a:bodyPr>
          <a:lstStyle/>
          <a:p>
            <a:pPr>
              <a:spcAft>
                <a:spcPts val="600"/>
              </a:spcAft>
            </a:pPr>
            <a:r>
              <a:rPr lang="en-US" b="1" dirty="0" smtClean="0">
                <a:solidFill>
                  <a:srgbClr val="066E9F"/>
                </a:solidFill>
                <a:latin typeface="Segoe UI" pitchFamily="34" charset="0"/>
                <a:ea typeface="Segoe UI" pitchFamily="34" charset="0"/>
                <a:cs typeface="Segoe UI" pitchFamily="34" charset="0"/>
              </a:rPr>
              <a:t>Quick tip:</a:t>
            </a:r>
          </a:p>
          <a:p>
            <a:r>
              <a:rPr lang="en-US" dirty="0" smtClean="0">
                <a:solidFill>
                  <a:srgbClr val="17375D"/>
                </a:solidFill>
                <a:latin typeface="Segoe UI Semibold" pitchFamily="34" charset="0"/>
                <a:ea typeface="Segoe UI" pitchFamily="34" charset="0"/>
                <a:cs typeface="Segoe UI" pitchFamily="34" charset="0"/>
              </a:rPr>
              <a:t>Use the custom report builder to generate Excel worksheets that can be uploaded into other tools</a:t>
            </a:r>
            <a:endParaRPr lang="en-US" dirty="0">
              <a:solidFill>
                <a:srgbClr val="17375D"/>
              </a:solidFill>
              <a:latin typeface="Segoe UI Semibold" pitchFamily="34" charset="0"/>
              <a:ea typeface="Segoe UI" pitchFamily="34" charset="0"/>
              <a:cs typeface="Segoe UI" pitchFamily="34" charset="0"/>
            </a:endParaRPr>
          </a:p>
        </p:txBody>
      </p:sp>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r="61825" b="55673"/>
          <a:stretch/>
        </p:blipFill>
        <p:spPr>
          <a:xfrm>
            <a:off x="5105400" y="2209800"/>
            <a:ext cx="2992361" cy="2847715"/>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284973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Generate an LF Morbidity Management Report</a:t>
            </a:r>
            <a:endParaRPr lang="en-US" dirty="0"/>
          </a:p>
        </p:txBody>
      </p:sp>
      <p:sp>
        <p:nvSpPr>
          <p:cNvPr id="2" name="Text Placeholder 1"/>
          <p:cNvSpPr>
            <a:spLocks noGrp="1"/>
          </p:cNvSpPr>
          <p:nvPr>
            <p:ph type="body" sz="quarter" idx="10"/>
          </p:nvPr>
        </p:nvSpPr>
        <p:spPr>
          <a:xfrm>
            <a:off x="762000" y="1143000"/>
            <a:ext cx="7696200" cy="4953000"/>
          </a:xfrm>
        </p:spPr>
        <p:txBody>
          <a:bodyPr>
            <a:noAutofit/>
          </a:bodyPr>
          <a:lstStyle/>
          <a:p>
            <a:pPr marL="365760" indent="-365760">
              <a:spcAft>
                <a:spcPts val="600"/>
              </a:spcAft>
            </a:pPr>
            <a:r>
              <a:rPr lang="en-US" sz="1700" dirty="0" smtClean="0"/>
              <a:t>Select </a:t>
            </a:r>
            <a:r>
              <a:rPr lang="en-US" sz="1700" b="1" dirty="0" smtClean="0"/>
              <a:t>Reports -&gt; New </a:t>
            </a:r>
            <a:r>
              <a:rPr lang="en-US" sz="1700" dirty="0" smtClean="0"/>
              <a:t>from the Main Menu</a:t>
            </a:r>
          </a:p>
          <a:p>
            <a:pPr marL="365760" indent="-365760">
              <a:spcAft>
                <a:spcPts val="600"/>
              </a:spcAft>
            </a:pPr>
            <a:r>
              <a:rPr lang="en-US" sz="1700" dirty="0" smtClean="0"/>
              <a:t>Click </a:t>
            </a:r>
            <a:r>
              <a:rPr lang="en-US" sz="1700" b="1" dirty="0" smtClean="0"/>
              <a:t>Custom Report New…</a:t>
            </a:r>
          </a:p>
          <a:p>
            <a:pPr marL="365760" indent="-365760">
              <a:spcAft>
                <a:spcPts val="600"/>
              </a:spcAft>
            </a:pPr>
            <a:r>
              <a:rPr lang="en-US" sz="1700" dirty="0" smtClean="0"/>
              <a:t>Click </a:t>
            </a:r>
            <a:r>
              <a:rPr lang="en-US" sz="1700" b="1" dirty="0" smtClean="0"/>
              <a:t>Interventions</a:t>
            </a:r>
          </a:p>
          <a:p>
            <a:pPr marL="365760" indent="-365760">
              <a:spcAft>
                <a:spcPts val="600"/>
              </a:spcAft>
            </a:pPr>
            <a:r>
              <a:rPr lang="en-US" sz="1700" dirty="0" smtClean="0"/>
              <a:t>Use the </a:t>
            </a:r>
            <a:r>
              <a:rPr lang="en-US" sz="1700" b="1" dirty="0" smtClean="0"/>
              <a:t>+</a:t>
            </a:r>
            <a:r>
              <a:rPr lang="en-US" sz="1700" dirty="0" smtClean="0"/>
              <a:t> to expand the options for the LF Morbidity Management report</a:t>
            </a:r>
          </a:p>
          <a:p>
            <a:pPr marL="365760" indent="-365760"/>
            <a:r>
              <a:rPr lang="en-US" sz="1700" dirty="0" smtClean="0"/>
              <a:t>Check the boxes to select:</a:t>
            </a:r>
          </a:p>
          <a:p>
            <a:pPr marL="731520" lvl="1" indent="-274320"/>
            <a:r>
              <a:rPr lang="en-US" sz="1500" dirty="0" smtClean="0">
                <a:latin typeface="Segoe UI Semibold" pitchFamily="34" charset="0"/>
              </a:rPr>
              <a:t># hydrocele cases</a:t>
            </a:r>
          </a:p>
          <a:p>
            <a:pPr marL="731520" lvl="1" indent="-274320"/>
            <a:r>
              <a:rPr lang="en-US" sz="1500" dirty="0" smtClean="0">
                <a:latin typeface="Segoe UI Semibold" pitchFamily="34" charset="0"/>
              </a:rPr>
              <a:t># hydrocele cases treated</a:t>
            </a:r>
          </a:p>
          <a:p>
            <a:pPr marL="731520" lvl="1" indent="-274320"/>
            <a:r>
              <a:rPr lang="en-US" sz="1500" dirty="0" smtClean="0">
                <a:latin typeface="Segoe UI Semibold" pitchFamily="34" charset="0"/>
              </a:rPr>
              <a:t># lymphoedema patients</a:t>
            </a:r>
          </a:p>
          <a:p>
            <a:pPr marL="731520" lvl="1" indent="-274320">
              <a:spcAft>
                <a:spcPts val="600"/>
              </a:spcAft>
            </a:pPr>
            <a:r>
              <a:rPr lang="en-US" sz="1500" dirty="0" smtClean="0">
                <a:latin typeface="Segoe UI Semibold" pitchFamily="34" charset="0"/>
              </a:rPr>
              <a:t># lymphoedema patients treated</a:t>
            </a:r>
          </a:p>
          <a:p>
            <a:pPr marL="365760" indent="-365760">
              <a:spcAft>
                <a:spcPts val="600"/>
              </a:spcAft>
              <a:buFont typeface="+mj-lt"/>
              <a:buAutoNum type="arabicPeriod"/>
            </a:pPr>
            <a:r>
              <a:rPr lang="en-US" sz="1700" dirty="0" smtClean="0"/>
              <a:t>Click </a:t>
            </a:r>
            <a:r>
              <a:rPr lang="en-US" sz="1700" b="1" dirty="0" smtClean="0"/>
              <a:t>Next</a:t>
            </a:r>
          </a:p>
          <a:p>
            <a:pPr marL="365760" indent="-365760">
              <a:spcAft>
                <a:spcPts val="600"/>
              </a:spcAft>
              <a:buFont typeface="+mj-lt"/>
              <a:buAutoNum type="arabicPeriod"/>
            </a:pPr>
            <a:r>
              <a:rPr lang="en-US" sz="1700" dirty="0" smtClean="0"/>
              <a:t>Dates:</a:t>
            </a:r>
            <a:r>
              <a:rPr lang="en-US" sz="1700" b="1" dirty="0" smtClean="0"/>
              <a:t> Jan 1 2014 – Dec 31 2014</a:t>
            </a:r>
          </a:p>
          <a:p>
            <a:pPr marL="365760" indent="-365760">
              <a:spcAft>
                <a:spcPts val="600"/>
              </a:spcAft>
              <a:buFont typeface="+mj-lt"/>
              <a:buAutoNum type="arabicPeriod"/>
            </a:pPr>
            <a:r>
              <a:rPr lang="en-US" sz="1700" dirty="0" smtClean="0"/>
              <a:t>Start month of reporting year: </a:t>
            </a:r>
            <a:r>
              <a:rPr lang="en-US" sz="1700" b="1" dirty="0" smtClean="0"/>
              <a:t>January</a:t>
            </a:r>
          </a:p>
          <a:p>
            <a:pPr marL="365760" indent="-365760">
              <a:spcAft>
                <a:spcPts val="600"/>
              </a:spcAft>
              <a:buFont typeface="+mj-lt"/>
              <a:buAutoNum type="arabicPeriod"/>
            </a:pPr>
            <a:r>
              <a:rPr lang="en-US" sz="1700" dirty="0" smtClean="0"/>
              <a:t>Aggregate by: </a:t>
            </a:r>
            <a:r>
              <a:rPr lang="en-US" sz="1700" b="1" dirty="0" smtClean="0"/>
              <a:t>List all</a:t>
            </a:r>
          </a:p>
          <a:p>
            <a:pPr marL="365760" indent="-365760">
              <a:spcAft>
                <a:spcPts val="600"/>
              </a:spcAft>
              <a:buFont typeface="+mj-lt"/>
              <a:buAutoNum type="arabicPeriod"/>
            </a:pPr>
            <a:r>
              <a:rPr lang="en-US" sz="1700" dirty="0" smtClean="0"/>
              <a:t>Click </a:t>
            </a:r>
            <a:r>
              <a:rPr lang="en-US" sz="1700" b="1" dirty="0" smtClean="0"/>
              <a:t>Next</a:t>
            </a:r>
          </a:p>
          <a:p>
            <a:pPr marL="365760" indent="-365760">
              <a:buFont typeface="+mj-lt"/>
              <a:buAutoNum type="arabicPeriod"/>
            </a:pPr>
            <a:r>
              <a:rPr lang="en-US" sz="1700" dirty="0" smtClean="0"/>
              <a:t>Click </a:t>
            </a:r>
            <a:r>
              <a:rPr lang="en-US" sz="1700" b="1" dirty="0" smtClean="0"/>
              <a:t>Finish</a:t>
            </a:r>
          </a:p>
          <a:p>
            <a:pPr marL="0" indent="0">
              <a:buNone/>
            </a:pPr>
            <a:endParaRPr lang="en-US" dirty="0" smtClean="0"/>
          </a:p>
          <a:p>
            <a:endParaRPr lang="en-US" dirty="0"/>
          </a:p>
        </p:txBody>
      </p:sp>
    </p:spTree>
    <p:extLst>
      <p:ext uri="{BB962C8B-B14F-4D97-AF65-F5344CB8AC3E}">
        <p14:creationId xmlns:p14="http://schemas.microsoft.com/office/powerpoint/2010/main" val="97928336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62000" y="914400"/>
            <a:ext cx="7543800" cy="5334000"/>
          </a:xfrm>
        </p:spPr>
        <p:txBody>
          <a:bodyPr>
            <a:normAutofit/>
          </a:bodyPr>
          <a:lstStyle/>
          <a:p>
            <a:pPr>
              <a:spcAft>
                <a:spcPts val="1200"/>
              </a:spcAft>
              <a:buFont typeface="+mj-lt"/>
              <a:buAutoNum type="arabicPeriod" startAt="11"/>
            </a:pPr>
            <a:r>
              <a:rPr lang="en-US" sz="1700" dirty="0" smtClean="0"/>
              <a:t>Review your data on the screen. </a:t>
            </a:r>
          </a:p>
          <a:p>
            <a:pPr>
              <a:spcAft>
                <a:spcPts val="1200"/>
              </a:spcAft>
              <a:buAutoNum type="arabicPeriod" startAt="11"/>
            </a:pPr>
            <a:r>
              <a:rPr lang="en-US" sz="1700" dirty="0" smtClean="0"/>
              <a:t>Try exporting the data to Excel</a:t>
            </a:r>
          </a:p>
          <a:p>
            <a:pPr>
              <a:spcAft>
                <a:spcPts val="1200"/>
              </a:spcAft>
              <a:buAutoNum type="arabicPeriod" startAt="11"/>
            </a:pPr>
            <a:r>
              <a:rPr lang="en-US" sz="1700" dirty="0" smtClean="0"/>
              <a:t>Try editing report options and running the same report, but aggregated by </a:t>
            </a:r>
            <a:r>
              <a:rPr lang="en-US" sz="1700" b="1" dirty="0" smtClean="0"/>
              <a:t>country</a:t>
            </a:r>
            <a:r>
              <a:rPr lang="en-US" sz="1700" dirty="0" smtClean="0"/>
              <a:t>. </a:t>
            </a:r>
          </a:p>
          <a:p>
            <a:pPr>
              <a:spcAft>
                <a:spcPts val="1200"/>
              </a:spcAft>
              <a:buAutoNum type="arabicPeriod" startAt="11"/>
            </a:pPr>
            <a:r>
              <a:rPr lang="en-US" sz="1700" dirty="0" smtClean="0"/>
              <a:t>Try </a:t>
            </a:r>
            <a:r>
              <a:rPr lang="en-US" sz="1700" dirty="0"/>
              <a:t>editing report options and running the same report, but aggregated </a:t>
            </a:r>
            <a:r>
              <a:rPr lang="en-US" sz="1700" dirty="0" smtClean="0"/>
              <a:t>to </a:t>
            </a:r>
            <a:r>
              <a:rPr lang="en-US" sz="1700" b="1" dirty="0" smtClean="0"/>
              <a:t>administrative level</a:t>
            </a:r>
            <a:r>
              <a:rPr lang="en-US" sz="1700" dirty="0" smtClean="0"/>
              <a:t>. </a:t>
            </a:r>
          </a:p>
          <a:p>
            <a:pPr>
              <a:spcAft>
                <a:spcPts val="600"/>
              </a:spcAft>
              <a:buAutoNum type="arabicPeriod" startAt="11"/>
            </a:pPr>
            <a:r>
              <a:rPr lang="en-US" sz="1700" dirty="0" smtClean="0"/>
              <a:t>Try saving your report options and rerunning the report again from the Reports menu. </a:t>
            </a:r>
            <a:endParaRPr lang="en-US" sz="1700" dirty="0"/>
          </a:p>
          <a:p>
            <a:pPr marL="0" indent="0">
              <a:buNone/>
            </a:pPr>
            <a:endParaRPr lang="en-US" dirty="0"/>
          </a:p>
        </p:txBody>
      </p:sp>
    </p:spTree>
    <p:extLst>
      <p:ext uri="{BB962C8B-B14F-4D97-AF65-F5344CB8AC3E}">
        <p14:creationId xmlns:p14="http://schemas.microsoft.com/office/powerpoint/2010/main" val="220308943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71331" y="59269"/>
            <a:ext cx="691705" cy="264688"/>
          </a:xfrm>
        </p:spPr>
        <p:txBody>
          <a:bodyPr/>
          <a:lstStyle/>
          <a:p>
            <a:r>
              <a:rPr lang="en-US" dirty="0" smtClean="0">
                <a:solidFill>
                  <a:srgbClr val="DCE6F2"/>
                </a:solidFill>
              </a:rPr>
              <a:t>reports</a:t>
            </a:r>
            <a:endParaRPr lang="en-US" dirty="0">
              <a:solidFill>
                <a:srgbClr val="DCE6F2"/>
              </a:solidFill>
            </a:endParaRPr>
          </a:p>
        </p:txBody>
      </p:sp>
      <p:sp>
        <p:nvSpPr>
          <p:cNvPr id="4" name="Content Placeholder 3"/>
          <p:cNvSpPr>
            <a:spLocks noGrp="1"/>
          </p:cNvSpPr>
          <p:nvPr>
            <p:ph idx="1"/>
          </p:nvPr>
        </p:nvSpPr>
        <p:spPr/>
        <p:txBody>
          <a:bodyPr/>
          <a:lstStyle/>
          <a:p>
            <a:pPr marL="0" indent="0">
              <a:spcAft>
                <a:spcPts val="1200"/>
              </a:spcAft>
              <a:buNone/>
            </a:pPr>
            <a:r>
              <a:rPr lang="en-US" dirty="0" smtClean="0"/>
              <a:t>WHO/Partner reports are listed under </a:t>
            </a:r>
            <a:r>
              <a:rPr lang="en-US" b="1" dirty="0" smtClean="0"/>
              <a:t>Available exports</a:t>
            </a:r>
            <a:r>
              <a:rPr lang="en-US" dirty="0" smtClean="0"/>
              <a:t>. </a:t>
            </a:r>
            <a:endParaRPr lang="en-US" dirty="0"/>
          </a:p>
          <a:p>
            <a:pPr marL="0" indent="0">
              <a:buNone/>
            </a:pPr>
            <a:r>
              <a:rPr lang="en-US" dirty="0" smtClean="0"/>
              <a:t>When it is time to submit </a:t>
            </a:r>
            <a:br>
              <a:rPr lang="en-US" dirty="0" smtClean="0"/>
            </a:br>
            <a:r>
              <a:rPr lang="en-US" dirty="0" smtClean="0"/>
              <a:t>reports to WHO, you can </a:t>
            </a:r>
            <a:br>
              <a:rPr lang="en-US" dirty="0" smtClean="0"/>
            </a:br>
            <a:r>
              <a:rPr lang="en-US" dirty="0" smtClean="0"/>
              <a:t>use the National Database </a:t>
            </a:r>
            <a:br>
              <a:rPr lang="en-US" dirty="0" smtClean="0"/>
            </a:br>
            <a:r>
              <a:rPr lang="en-US" dirty="0" smtClean="0"/>
              <a:t>Template to generate these </a:t>
            </a:r>
            <a:br>
              <a:rPr lang="en-US" dirty="0" smtClean="0"/>
            </a:br>
            <a:r>
              <a:rPr lang="en-US" dirty="0" smtClean="0"/>
              <a:t>reports with the click of </a:t>
            </a:r>
            <a:br>
              <a:rPr lang="en-US" dirty="0" smtClean="0"/>
            </a:br>
            <a:r>
              <a:rPr lang="en-US" dirty="0" smtClean="0"/>
              <a:t>a button. </a:t>
            </a:r>
          </a:p>
          <a:p>
            <a:pPr marL="0" indent="0">
              <a:buNone/>
            </a:pPr>
            <a:endParaRPr lang="en-US" dirty="0" smtClean="0"/>
          </a:p>
          <a:p>
            <a:pPr marL="0" indent="0">
              <a:buNone/>
            </a:pPr>
            <a:endParaRPr lang="en-US" dirty="0"/>
          </a:p>
          <a:p>
            <a:pPr marL="0" indent="0">
              <a:buNone/>
            </a:pPr>
            <a:endParaRPr lang="en-US" dirty="0"/>
          </a:p>
        </p:txBody>
      </p:sp>
      <p:sp>
        <p:nvSpPr>
          <p:cNvPr id="2" name="Title 1"/>
          <p:cNvSpPr>
            <a:spLocks noGrp="1"/>
          </p:cNvSpPr>
          <p:nvPr>
            <p:ph type="title"/>
          </p:nvPr>
        </p:nvSpPr>
        <p:spPr>
          <a:xfrm>
            <a:off x="152400" y="369094"/>
            <a:ext cx="3721314" cy="516255"/>
          </a:xfrm>
        </p:spPr>
        <p:txBody>
          <a:bodyPr/>
          <a:lstStyle/>
          <a:p>
            <a:pPr algn="l"/>
            <a:r>
              <a:rPr lang="en-US" dirty="0" smtClean="0"/>
              <a:t>WHO/Partner reports</a:t>
            </a:r>
            <a:endParaRPr lang="en-US" dirty="0"/>
          </a:p>
        </p:txBody>
      </p:sp>
      <p:grpSp>
        <p:nvGrpSpPr>
          <p:cNvPr id="5" name="Group 4"/>
          <p:cNvGrpSpPr/>
          <p:nvPr/>
        </p:nvGrpSpPr>
        <p:grpSpPr>
          <a:xfrm>
            <a:off x="4953000" y="1905000"/>
            <a:ext cx="3276600" cy="4038601"/>
            <a:chOff x="4953000" y="1523999"/>
            <a:chExt cx="3276600" cy="4038601"/>
          </a:xfrm>
        </p:grpSpPr>
        <p:sp>
          <p:nvSpPr>
            <p:cNvPr id="7" name="Rectangle 6"/>
            <p:cNvSpPr/>
            <p:nvPr/>
          </p:nvSpPr>
          <p:spPr>
            <a:xfrm>
              <a:off x="4953000" y="1523999"/>
              <a:ext cx="3276600" cy="4038601"/>
            </a:xfrm>
            <a:prstGeom prst="rect">
              <a:avLst/>
            </a:prstGeom>
            <a:solidFill>
              <a:schemeClr val="bg1"/>
            </a:solidFill>
            <a:ln>
              <a:noFill/>
            </a:ln>
            <a:effectLst>
              <a:outerShdw blurRad="63500" sx="102000" sy="102000" algn="ctr" rotWithShape="0">
                <a:schemeClr val="bg1">
                  <a:lumMod val="50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7" descr="304.PNG"/>
            <p:cNvPicPr>
              <a:picLocks noChangeAspect="1"/>
            </p:cNvPicPr>
            <p:nvPr/>
          </p:nvPicPr>
          <p:blipFill rotWithShape="1">
            <a:blip r:embed="rId3" cstate="print"/>
            <a:srcRect l="466" t="9801" r="70784" b="23169"/>
            <a:stretch/>
          </p:blipFill>
          <p:spPr>
            <a:xfrm>
              <a:off x="5080701" y="1671221"/>
              <a:ext cx="3065368" cy="3884675"/>
            </a:xfrm>
            <a:prstGeom prst="rect">
              <a:avLst/>
            </a:prstGeom>
            <a:effectLst/>
          </p:spPr>
        </p:pic>
      </p:grpSp>
    </p:spTree>
    <p:extLst>
      <p:ext uri="{BB962C8B-B14F-4D97-AF65-F5344CB8AC3E}">
        <p14:creationId xmlns:p14="http://schemas.microsoft.com/office/powerpoint/2010/main" val="149052585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Generate a WHO Joint Reporting Form</a:t>
            </a:r>
            <a:endParaRPr lang="en-US" dirty="0"/>
          </a:p>
        </p:txBody>
      </p:sp>
      <p:sp>
        <p:nvSpPr>
          <p:cNvPr id="7" name="Text Placeholder 1"/>
          <p:cNvSpPr>
            <a:spLocks noGrp="1"/>
          </p:cNvSpPr>
          <p:nvPr>
            <p:ph type="body" sz="quarter" idx="10"/>
          </p:nvPr>
        </p:nvSpPr>
        <p:spPr/>
        <p:txBody>
          <a:bodyPr>
            <a:noAutofit/>
          </a:bodyPr>
          <a:lstStyle/>
          <a:p>
            <a:pPr marL="365760" indent="-365760">
              <a:spcAft>
                <a:spcPts val="1800"/>
              </a:spcAft>
            </a:pPr>
            <a:r>
              <a:rPr lang="en-US" sz="1900" dirty="0" smtClean="0"/>
              <a:t>Select </a:t>
            </a:r>
            <a:r>
              <a:rPr lang="en-US" sz="1900" b="1" dirty="0" smtClean="0"/>
              <a:t>Reports -&gt; Run reports </a:t>
            </a:r>
            <a:r>
              <a:rPr lang="en-US" sz="1900" dirty="0" smtClean="0"/>
              <a:t>from the Main Menu</a:t>
            </a:r>
          </a:p>
          <a:p>
            <a:pPr marL="365760" indent="-365760">
              <a:spcAft>
                <a:spcPts val="600"/>
              </a:spcAft>
            </a:pPr>
            <a:r>
              <a:rPr lang="en-US" sz="1900" dirty="0" smtClean="0"/>
              <a:t>Try generating one of the Joint Reporting Forms.</a:t>
            </a:r>
            <a:endParaRPr lang="en-US" sz="1900" b="1" dirty="0" smtClean="0"/>
          </a:p>
          <a:p>
            <a:pPr marL="0" indent="0">
              <a:buNone/>
            </a:pPr>
            <a:endParaRPr lang="en-US" dirty="0" smtClean="0"/>
          </a:p>
          <a:p>
            <a:endParaRPr lang="en-US" dirty="0"/>
          </a:p>
        </p:txBody>
      </p:sp>
    </p:spTree>
    <p:extLst>
      <p:ext uri="{BB962C8B-B14F-4D97-AF65-F5344CB8AC3E}">
        <p14:creationId xmlns:p14="http://schemas.microsoft.com/office/powerpoint/2010/main" val="97928336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71331" y="59269"/>
            <a:ext cx="691705" cy="264688"/>
          </a:xfrm>
        </p:spPr>
        <p:txBody>
          <a:bodyPr/>
          <a:lstStyle/>
          <a:p>
            <a:r>
              <a:rPr lang="en-US" dirty="0" smtClean="0">
                <a:solidFill>
                  <a:srgbClr val="DCE6F2"/>
                </a:solidFill>
              </a:rPr>
              <a:t>reports</a:t>
            </a:r>
            <a:endParaRPr lang="en-US" dirty="0">
              <a:solidFill>
                <a:srgbClr val="DCE6F2"/>
              </a:solidFill>
            </a:endParaRPr>
          </a:p>
        </p:txBody>
      </p:sp>
      <p:sp>
        <p:nvSpPr>
          <p:cNvPr id="7" name="Content Placeholder 3"/>
          <p:cNvSpPr>
            <a:spLocks noGrp="1"/>
          </p:cNvSpPr>
          <p:nvPr>
            <p:ph idx="1"/>
          </p:nvPr>
        </p:nvSpPr>
        <p:spPr>
          <a:xfrm>
            <a:off x="685800" y="1143000"/>
            <a:ext cx="7848600" cy="4953000"/>
          </a:xfrm>
          <a:prstGeom prst="rect">
            <a:avLst/>
          </a:prstGeom>
        </p:spPr>
        <p:txBody>
          <a:bodyPr>
            <a:noAutofit/>
          </a:bodyPr>
          <a:lstStyle/>
          <a:p>
            <a:pPr marL="0" indent="0">
              <a:spcAft>
                <a:spcPts val="1200"/>
              </a:spcAft>
              <a:buNone/>
            </a:pPr>
            <a:r>
              <a:rPr lang="en-US" dirty="0" smtClean="0"/>
              <a:t>The Integrated NTD Database includes Standard reports. These are some of the typical tables and graphs helpful in analyzing NTD programs. </a:t>
            </a:r>
            <a:endParaRPr lang="en-US" dirty="0"/>
          </a:p>
          <a:p>
            <a:pPr marL="0" indent="0">
              <a:spcAft>
                <a:spcPts val="600"/>
              </a:spcAft>
              <a:buNone/>
            </a:pPr>
            <a:r>
              <a:rPr lang="en-US" dirty="0" smtClean="0"/>
              <a:t>Standard reports include: </a:t>
            </a:r>
          </a:p>
          <a:p>
            <a:pPr marL="525780" lvl="1" indent="-342900">
              <a:spcAft>
                <a:spcPts val="600"/>
              </a:spcAft>
              <a:buSzPct val="100000"/>
              <a:buFont typeface="Wingdings" charset="2"/>
              <a:buChar char="§"/>
            </a:pPr>
            <a:r>
              <a:rPr lang="en-US" sz="2200" b="1" dirty="0">
                <a:latin typeface="Segoe UI Semibold" pitchFamily="34" charset="0"/>
              </a:rPr>
              <a:t>Progress toward </a:t>
            </a:r>
            <a:r>
              <a:rPr lang="en-US" sz="2200" b="1" dirty="0" smtClean="0">
                <a:latin typeface="Segoe UI Semibold" pitchFamily="34" charset="0"/>
              </a:rPr>
              <a:t>elimination</a:t>
            </a:r>
          </a:p>
          <a:p>
            <a:pPr marL="525780" lvl="1" indent="-342900">
              <a:spcAft>
                <a:spcPts val="600"/>
              </a:spcAft>
              <a:buSzPct val="100000"/>
              <a:buFont typeface="Wingdings" charset="2"/>
              <a:buChar char="§"/>
            </a:pPr>
            <a:r>
              <a:rPr lang="en-US" sz="2200" b="1" dirty="0" smtClean="0">
                <a:latin typeface="Segoe UI Semibold" pitchFamily="34" charset="0"/>
              </a:rPr>
              <a:t>Redistricting report</a:t>
            </a:r>
            <a:endParaRPr lang="en-US" sz="2200" b="1" dirty="0">
              <a:latin typeface="Segoe UI Semibold" pitchFamily="34" charset="0"/>
            </a:endParaRPr>
          </a:p>
          <a:p>
            <a:pPr marL="525780" lvl="1" indent="-342900">
              <a:spcAft>
                <a:spcPts val="600"/>
              </a:spcAft>
              <a:buSzPct val="100000"/>
              <a:buFont typeface="Wingdings" charset="2"/>
              <a:buChar char="§"/>
            </a:pPr>
            <a:r>
              <a:rPr lang="en-US" sz="2200" b="1" dirty="0" smtClean="0">
                <a:latin typeface="Segoe UI Semibold" pitchFamily="34" charset="0"/>
              </a:rPr>
              <a:t>Mapping report </a:t>
            </a:r>
            <a:r>
              <a:rPr lang="en-US" sz="2200" dirty="0" smtClean="0">
                <a:latin typeface="Segoe UI Semibold" pitchFamily="34" charset="0"/>
              </a:rPr>
              <a:t>(coming soon)</a:t>
            </a:r>
          </a:p>
          <a:p>
            <a:pPr marL="525780" lvl="1" indent="-342900">
              <a:spcAft>
                <a:spcPts val="600"/>
              </a:spcAft>
              <a:buSzPct val="100000"/>
              <a:buFont typeface="Wingdings" charset="2"/>
              <a:buChar char="§"/>
            </a:pPr>
            <a:r>
              <a:rPr lang="en-US" sz="2200" b="1" dirty="0" smtClean="0">
                <a:latin typeface="Segoe UI Semibold" pitchFamily="34" charset="0"/>
              </a:rPr>
              <a:t>M&amp;E </a:t>
            </a:r>
            <a:r>
              <a:rPr lang="en-US" sz="2200" b="1" dirty="0">
                <a:latin typeface="Segoe UI Semibold" pitchFamily="34" charset="0"/>
              </a:rPr>
              <a:t>assessment </a:t>
            </a:r>
            <a:r>
              <a:rPr lang="en-US" sz="2200" dirty="0">
                <a:latin typeface="Segoe UI Semibold" pitchFamily="34" charset="0"/>
              </a:rPr>
              <a:t>(coming soon)</a:t>
            </a:r>
            <a:endParaRPr lang="en-US" sz="2200" dirty="0" smtClean="0">
              <a:latin typeface="Segoe UI Semibold" pitchFamily="34" charset="0"/>
            </a:endParaRPr>
          </a:p>
          <a:p>
            <a:pPr marL="525780" lvl="1" indent="-342900">
              <a:spcAft>
                <a:spcPts val="600"/>
              </a:spcAft>
              <a:buSzPct val="100000"/>
              <a:buFont typeface="Wingdings" charset="2"/>
              <a:buChar char="§"/>
            </a:pPr>
            <a:r>
              <a:rPr lang="en-US" sz="2200" b="1" dirty="0">
                <a:latin typeface="Segoe UI Semibold" pitchFamily="34" charset="0"/>
              </a:rPr>
              <a:t>Districts treated </a:t>
            </a:r>
            <a:r>
              <a:rPr lang="en-US" sz="2200" dirty="0">
                <a:latin typeface="Segoe UI Semibold" pitchFamily="34" charset="0"/>
              </a:rPr>
              <a:t>(coming soon)</a:t>
            </a:r>
            <a:endParaRPr lang="en-US" sz="2200" dirty="0" smtClean="0">
              <a:latin typeface="Segoe UI Semibold" pitchFamily="34" charset="0"/>
            </a:endParaRPr>
          </a:p>
          <a:p>
            <a:pPr marL="525780" lvl="1" indent="-342900">
              <a:spcAft>
                <a:spcPts val="600"/>
              </a:spcAft>
              <a:buSzPct val="100000"/>
              <a:buFont typeface="Wingdings" charset="2"/>
              <a:buChar char="§"/>
            </a:pPr>
            <a:r>
              <a:rPr lang="en-US" sz="2200" b="1" dirty="0" smtClean="0">
                <a:latin typeface="Segoe UI Semibold" pitchFamily="34" charset="0"/>
              </a:rPr>
              <a:t>Persons </a:t>
            </a:r>
            <a:r>
              <a:rPr lang="en-US" sz="2200" b="1" dirty="0">
                <a:latin typeface="Segoe UI Semibold" pitchFamily="34" charset="0"/>
              </a:rPr>
              <a:t>treated </a:t>
            </a:r>
            <a:r>
              <a:rPr lang="en-US" sz="2200" dirty="0">
                <a:latin typeface="Segoe UI Semibold" pitchFamily="34" charset="0"/>
              </a:rPr>
              <a:t>(coming soon)</a:t>
            </a:r>
            <a:endParaRPr lang="en-US" sz="2200" dirty="0" smtClean="0">
              <a:latin typeface="Segoe UI Semibold" pitchFamily="34" charset="0"/>
            </a:endParaRPr>
          </a:p>
          <a:p>
            <a:pPr marL="525780" lvl="1" indent="-342900">
              <a:spcAft>
                <a:spcPts val="600"/>
              </a:spcAft>
              <a:buSzPct val="100000"/>
              <a:buFont typeface="Wingdings" charset="2"/>
              <a:buChar char="§"/>
            </a:pPr>
            <a:r>
              <a:rPr lang="en-US" sz="2200" b="1" dirty="0" smtClean="0">
                <a:latin typeface="Segoe UI Semibold" pitchFamily="34" charset="0"/>
              </a:rPr>
              <a:t>Coverage </a:t>
            </a:r>
            <a:r>
              <a:rPr lang="en-US" sz="2200" b="1" dirty="0">
                <a:latin typeface="Segoe UI Semibold" pitchFamily="34" charset="0"/>
              </a:rPr>
              <a:t>performance </a:t>
            </a:r>
            <a:r>
              <a:rPr lang="en-US" sz="2200" dirty="0">
                <a:latin typeface="Segoe UI Semibold" pitchFamily="34" charset="0"/>
              </a:rPr>
              <a:t>(coming soon</a:t>
            </a:r>
            <a:r>
              <a:rPr lang="en-US" sz="2200" dirty="0" smtClean="0">
                <a:latin typeface="Segoe UI Semibold" pitchFamily="34" charset="0"/>
              </a:rPr>
              <a:t>)</a:t>
            </a:r>
          </a:p>
        </p:txBody>
      </p:sp>
      <p:sp>
        <p:nvSpPr>
          <p:cNvPr id="5" name="Title 4"/>
          <p:cNvSpPr>
            <a:spLocks noGrp="1"/>
          </p:cNvSpPr>
          <p:nvPr>
            <p:ph type="title"/>
          </p:nvPr>
        </p:nvSpPr>
        <p:spPr>
          <a:xfrm>
            <a:off x="152400" y="369094"/>
            <a:ext cx="3085330" cy="516255"/>
          </a:xfrm>
        </p:spPr>
        <p:txBody>
          <a:bodyPr/>
          <a:lstStyle/>
          <a:p>
            <a:r>
              <a:rPr lang="en-US" dirty="0"/>
              <a:t>Standard reports</a:t>
            </a:r>
          </a:p>
        </p:txBody>
      </p:sp>
    </p:spTree>
    <p:extLst>
      <p:ext uri="{BB962C8B-B14F-4D97-AF65-F5344CB8AC3E}">
        <p14:creationId xmlns:p14="http://schemas.microsoft.com/office/powerpoint/2010/main" val="22984812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00000"/>
              </a:lnSpc>
            </a:pPr>
            <a:r>
              <a:rPr lang="en-US" dirty="0" smtClean="0"/>
              <a:t>Setting up a Integrated NTD Database for your program</a:t>
            </a:r>
            <a:endParaRPr lang="en-US" dirty="0"/>
          </a:p>
        </p:txBody>
      </p:sp>
      <p:sp>
        <p:nvSpPr>
          <p:cNvPr id="3" name="Text Placeholder 2"/>
          <p:cNvSpPr>
            <a:spLocks noGrp="1"/>
          </p:cNvSpPr>
          <p:nvPr>
            <p:ph type="body" idx="1"/>
          </p:nvPr>
        </p:nvSpPr>
        <p:spPr>
          <a:xfrm>
            <a:off x="685800" y="5257800"/>
            <a:ext cx="5943600" cy="914400"/>
          </a:xfrm>
        </p:spPr>
        <p:txBody>
          <a:bodyPr/>
          <a:lstStyle/>
          <a:p>
            <a:r>
              <a:rPr lang="en-US" dirty="0" smtClean="0"/>
              <a:t>It’s time to set up a Integrated NTD Database file for your country.</a:t>
            </a:r>
            <a:endParaRPr lang="en-US" dirty="0"/>
          </a:p>
        </p:txBody>
      </p:sp>
    </p:spTree>
    <p:extLst>
      <p:ext uri="{BB962C8B-B14F-4D97-AF65-F5344CB8AC3E}">
        <p14:creationId xmlns:p14="http://schemas.microsoft.com/office/powerpoint/2010/main" val="109216128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prstGeom prst="rect">
            <a:avLst/>
          </a:prstGeom>
        </p:spPr>
        <p:txBody>
          <a:bodyPr/>
          <a:lstStyle/>
          <a:p>
            <a:pPr marL="0" indent="0">
              <a:buNone/>
            </a:pPr>
            <a:r>
              <a:rPr lang="en-US" dirty="0"/>
              <a:t>You can start a new </a:t>
            </a:r>
            <a:r>
              <a:rPr lang="en-US" dirty="0" smtClean="0"/>
              <a:t>Integrated NTD Database </a:t>
            </a:r>
            <a:r>
              <a:rPr lang="en-US" dirty="0"/>
              <a:t>file at any time, although you </a:t>
            </a:r>
            <a:r>
              <a:rPr lang="en-US" dirty="0" smtClean="0"/>
              <a:t>will probably want </a:t>
            </a:r>
            <a:r>
              <a:rPr lang="en-US" dirty="0"/>
              <a:t>to store all the data for your country in just one file. </a:t>
            </a:r>
          </a:p>
        </p:txBody>
      </p:sp>
      <p:sp>
        <p:nvSpPr>
          <p:cNvPr id="2" name="Title 1"/>
          <p:cNvSpPr>
            <a:spLocks noGrp="1"/>
          </p:cNvSpPr>
          <p:nvPr>
            <p:ph type="title"/>
          </p:nvPr>
        </p:nvSpPr>
        <p:spPr>
          <a:xfrm>
            <a:off x="135469" y="206613"/>
            <a:ext cx="6461181" cy="580787"/>
          </a:xfrm>
        </p:spPr>
        <p:txBody>
          <a:bodyPr/>
          <a:lstStyle/>
          <a:p>
            <a:r>
              <a:rPr lang="en-US" dirty="0"/>
              <a:t>Setting up a file for your program</a:t>
            </a:r>
          </a:p>
        </p:txBody>
      </p:sp>
      <p:sp>
        <p:nvSpPr>
          <p:cNvPr id="6" name="Round Single Corner Rectangle 5"/>
          <p:cNvSpPr/>
          <p:nvPr/>
        </p:nvSpPr>
        <p:spPr>
          <a:xfrm>
            <a:off x="0" y="3378200"/>
            <a:ext cx="3429000" cy="3200400"/>
          </a:xfrm>
          <a:prstGeom prst="round1Rect">
            <a:avLst/>
          </a:prstGeom>
          <a:solidFill>
            <a:srgbClr val="DC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81000" y="3581400"/>
            <a:ext cx="2667000" cy="2970044"/>
          </a:xfrm>
          <a:prstGeom prst="rect">
            <a:avLst/>
          </a:prstGeom>
        </p:spPr>
        <p:txBody>
          <a:bodyPr wrap="square">
            <a:spAutoFit/>
          </a:bodyPr>
          <a:lstStyle/>
          <a:p>
            <a:pPr>
              <a:spcAft>
                <a:spcPts val="600"/>
              </a:spcAft>
            </a:pPr>
            <a:r>
              <a:rPr lang="en-US" b="1" dirty="0" smtClean="0">
                <a:solidFill>
                  <a:srgbClr val="066E9F"/>
                </a:solidFill>
                <a:latin typeface="Segoe UI" pitchFamily="34" charset="0"/>
                <a:ea typeface="Segoe UI" pitchFamily="34" charset="0"/>
                <a:cs typeface="Segoe UI" pitchFamily="34" charset="0"/>
              </a:rPr>
              <a:t>Quick tip:</a:t>
            </a:r>
          </a:p>
          <a:p>
            <a:pPr>
              <a:spcAft>
                <a:spcPts val="600"/>
              </a:spcAft>
            </a:pPr>
            <a:r>
              <a:rPr lang="en-US" dirty="0" smtClean="0">
                <a:solidFill>
                  <a:srgbClr val="17375D"/>
                </a:solidFill>
                <a:latin typeface="Segoe UI Semibold" pitchFamily="34" charset="0"/>
                <a:ea typeface="Segoe UI" pitchFamily="34" charset="0"/>
                <a:cs typeface="Segoe UI" pitchFamily="34" charset="0"/>
              </a:rPr>
              <a:t>You can share this file with others via: </a:t>
            </a:r>
          </a:p>
          <a:p>
            <a:pPr marL="182880" indent="-274320">
              <a:spcAft>
                <a:spcPts val="600"/>
              </a:spcAft>
              <a:buFont typeface="Arial" pitchFamily="34" charset="0"/>
              <a:buChar char="•"/>
            </a:pPr>
            <a:r>
              <a:rPr lang="en-US" dirty="0" smtClean="0">
                <a:solidFill>
                  <a:srgbClr val="17375D"/>
                </a:solidFill>
                <a:latin typeface="Segoe UI Semibold" pitchFamily="34" charset="0"/>
                <a:ea typeface="Segoe UI" pitchFamily="34" charset="0"/>
                <a:cs typeface="Segoe UI" pitchFamily="34" charset="0"/>
              </a:rPr>
              <a:t>email </a:t>
            </a:r>
          </a:p>
          <a:p>
            <a:pPr marL="182880" indent="-274320">
              <a:spcAft>
                <a:spcPts val="600"/>
              </a:spcAft>
              <a:buFont typeface="Arial" pitchFamily="34" charset="0"/>
              <a:buChar char="•"/>
            </a:pPr>
            <a:r>
              <a:rPr lang="en-US" dirty="0" smtClean="0">
                <a:solidFill>
                  <a:srgbClr val="17375D"/>
                </a:solidFill>
                <a:latin typeface="Segoe UI Semibold" pitchFamily="34" charset="0"/>
                <a:ea typeface="Segoe UI" pitchFamily="34" charset="0"/>
                <a:cs typeface="Segoe UI" pitchFamily="34" charset="0"/>
              </a:rPr>
              <a:t>flash drive </a:t>
            </a:r>
          </a:p>
          <a:p>
            <a:pPr marL="182880" indent="-274320">
              <a:spcAft>
                <a:spcPts val="600"/>
              </a:spcAft>
              <a:buFont typeface="Arial" pitchFamily="34" charset="0"/>
              <a:buChar char="•"/>
            </a:pPr>
            <a:r>
              <a:rPr lang="en-US" dirty="0" smtClean="0">
                <a:solidFill>
                  <a:srgbClr val="17375D"/>
                </a:solidFill>
                <a:latin typeface="Segoe UI Semibold" pitchFamily="34" charset="0"/>
                <a:ea typeface="Segoe UI" pitchFamily="34" charset="0"/>
                <a:cs typeface="Segoe UI" pitchFamily="34" charset="0"/>
              </a:rPr>
              <a:t>Dropbox</a:t>
            </a:r>
          </a:p>
          <a:p>
            <a:pPr marL="274320" indent="-274320">
              <a:buFont typeface="Arial" pitchFamily="34" charset="0"/>
              <a:buChar char="•"/>
            </a:pPr>
            <a:r>
              <a:rPr lang="en-US" dirty="0" smtClean="0">
                <a:solidFill>
                  <a:srgbClr val="17375D"/>
                </a:solidFill>
                <a:latin typeface="Segoe UI Semibold" pitchFamily="34" charset="0"/>
                <a:ea typeface="Segoe UI" pitchFamily="34" charset="0"/>
                <a:cs typeface="Segoe UI" pitchFamily="34" charset="0"/>
              </a:rPr>
              <a:t>other similar method to transfer files</a:t>
            </a:r>
          </a:p>
          <a:p>
            <a:endParaRPr lang="en-US" dirty="0">
              <a:solidFill>
                <a:srgbClr val="17375D"/>
              </a:solidFill>
              <a:latin typeface="Segoe UI Semibold" pitchFamily="34" charset="0"/>
              <a:ea typeface="Segoe UI" pitchFamily="34" charset="0"/>
              <a:cs typeface="Segoe UI" pitchFamily="34" charset="0"/>
            </a:endParaRPr>
          </a:p>
        </p:txBody>
      </p:sp>
      <p:grpSp>
        <p:nvGrpSpPr>
          <p:cNvPr id="15" name="Group 14"/>
          <p:cNvGrpSpPr/>
          <p:nvPr/>
        </p:nvGrpSpPr>
        <p:grpSpPr>
          <a:xfrm>
            <a:off x="3860800" y="2743200"/>
            <a:ext cx="4799765" cy="3073400"/>
            <a:chOff x="3860800" y="2743200"/>
            <a:chExt cx="4799765" cy="307340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5972"/>
            <a:stretch/>
          </p:blipFill>
          <p:spPr>
            <a:xfrm>
              <a:off x="4267200" y="2743200"/>
              <a:ext cx="4393365" cy="3073400"/>
            </a:xfrm>
            <a:prstGeom prst="rect">
              <a:avLst/>
            </a:prstGeom>
            <a:effectLst>
              <a:outerShdw blurRad="63500" sx="102000" sy="102000" algn="ctr" rotWithShape="0">
                <a:schemeClr val="bg1">
                  <a:lumMod val="65000"/>
                  <a:alpha val="40000"/>
                </a:schemeClr>
              </a:outerShdw>
            </a:effectLst>
          </p:spPr>
        </p:pic>
        <p:sp>
          <p:nvSpPr>
            <p:cNvPr id="17" name="Rounded Rectangle 16"/>
            <p:cNvSpPr/>
            <p:nvPr/>
          </p:nvSpPr>
          <p:spPr>
            <a:xfrm rot="10800000">
              <a:off x="4267200" y="2828036"/>
              <a:ext cx="374650" cy="16281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Arrow 17"/>
            <p:cNvSpPr/>
            <p:nvPr/>
          </p:nvSpPr>
          <p:spPr>
            <a:xfrm>
              <a:off x="3860800" y="2754122"/>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9726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p:cNvSpPr>
            <a:spLocks noGrp="1"/>
          </p:cNvSpPr>
          <p:nvPr>
            <p:ph type="body" sz="quarter" idx="13"/>
          </p:nvPr>
        </p:nvSpPr>
        <p:spPr/>
        <p:txBody>
          <a:bodyPr rIns="0">
            <a:noAutofit/>
          </a:bodyPr>
          <a:lstStyle/>
          <a:p>
            <a:r>
              <a:rPr lang="en-US" dirty="0">
                <a:solidFill>
                  <a:srgbClr val="DCE6F2"/>
                </a:solidFill>
              </a:rPr>
              <a:t>d</a:t>
            </a:r>
            <a:r>
              <a:rPr lang="en-US" dirty="0" smtClean="0">
                <a:solidFill>
                  <a:srgbClr val="DCE6F2"/>
                </a:solidFill>
              </a:rPr>
              <a:t>ata</a:t>
            </a:r>
            <a:r>
              <a:rPr lang="en-US" dirty="0" smtClean="0"/>
              <a:t> </a:t>
            </a:r>
            <a:r>
              <a:rPr lang="en-US" dirty="0" smtClean="0">
                <a:solidFill>
                  <a:srgbClr val="DCE6F2"/>
                </a:solidFill>
              </a:rPr>
              <a:t>management</a:t>
            </a:r>
            <a:endParaRPr lang="en-US" dirty="0">
              <a:solidFill>
                <a:srgbClr val="DCE6F2"/>
              </a:solidFill>
            </a:endParaRPr>
          </a:p>
        </p:txBody>
      </p:sp>
      <p:sp>
        <p:nvSpPr>
          <p:cNvPr id="4" name="Content Placeholder 3"/>
          <p:cNvSpPr>
            <a:spLocks noGrp="1"/>
          </p:cNvSpPr>
          <p:nvPr>
            <p:ph idx="1"/>
          </p:nvPr>
        </p:nvSpPr>
        <p:spPr>
          <a:xfrm>
            <a:off x="685800" y="1143000"/>
            <a:ext cx="2895600" cy="4525963"/>
          </a:xfrm>
        </p:spPr>
        <p:txBody>
          <a:bodyPr/>
          <a:lstStyle/>
          <a:p>
            <a:pPr marL="0" lvl="1" indent="0">
              <a:buNone/>
            </a:pPr>
            <a:r>
              <a:rPr lang="en-US" sz="2200" dirty="0">
                <a:solidFill>
                  <a:schemeClr val="tx2">
                    <a:lumMod val="75000"/>
                  </a:schemeClr>
                </a:solidFill>
                <a:latin typeface="Segoe UI" pitchFamily="34" charset="0"/>
                <a:ea typeface="MS PGothic" charset="0"/>
                <a:cs typeface="Segoe UI" pitchFamily="34" charset="0"/>
              </a:rPr>
              <a:t>Disease distribution information for </a:t>
            </a:r>
            <a:br>
              <a:rPr lang="en-US" sz="2200" dirty="0">
                <a:solidFill>
                  <a:schemeClr val="tx2">
                    <a:lumMod val="75000"/>
                  </a:schemeClr>
                </a:solidFill>
                <a:latin typeface="Segoe UI" pitchFamily="34" charset="0"/>
                <a:ea typeface="MS PGothic" charset="0"/>
                <a:cs typeface="Segoe UI" pitchFamily="34" charset="0"/>
              </a:rPr>
            </a:br>
            <a:r>
              <a:rPr lang="en-US" sz="2200" dirty="0">
                <a:solidFill>
                  <a:schemeClr val="tx2">
                    <a:lumMod val="75000"/>
                  </a:schemeClr>
                </a:solidFill>
                <a:latin typeface="Segoe UI" pitchFamily="34" charset="0"/>
                <a:ea typeface="MS PGothic" charset="0"/>
                <a:cs typeface="Segoe UI" pitchFamily="34" charset="0"/>
              </a:rPr>
              <a:t>NTDs is recorded </a:t>
            </a:r>
            <a:br>
              <a:rPr lang="en-US" sz="2200" dirty="0">
                <a:solidFill>
                  <a:schemeClr val="tx2">
                    <a:lumMod val="75000"/>
                  </a:schemeClr>
                </a:solidFill>
                <a:latin typeface="Segoe UI" pitchFamily="34" charset="0"/>
                <a:ea typeface="MS PGothic" charset="0"/>
                <a:cs typeface="Segoe UI" pitchFamily="34" charset="0"/>
              </a:rPr>
            </a:br>
            <a:r>
              <a:rPr lang="en-US" sz="2200" dirty="0">
                <a:solidFill>
                  <a:schemeClr val="tx2">
                    <a:lumMod val="75000"/>
                  </a:schemeClr>
                </a:solidFill>
                <a:latin typeface="Segoe UI" pitchFamily="34" charset="0"/>
                <a:ea typeface="MS PGothic" charset="0"/>
                <a:cs typeface="Segoe UI" pitchFamily="34" charset="0"/>
              </a:rPr>
              <a:t>for every year.</a:t>
            </a:r>
          </a:p>
          <a:p>
            <a:pPr>
              <a:buNone/>
            </a:pPr>
            <a:endParaRPr lang="en-US" dirty="0"/>
          </a:p>
        </p:txBody>
      </p:sp>
      <p:sp>
        <p:nvSpPr>
          <p:cNvPr id="2" name="Title 1"/>
          <p:cNvSpPr>
            <a:spLocks noGrp="1"/>
          </p:cNvSpPr>
          <p:nvPr>
            <p:ph type="title"/>
          </p:nvPr>
        </p:nvSpPr>
        <p:spPr>
          <a:xfrm>
            <a:off x="152401" y="369094"/>
            <a:ext cx="3627947" cy="516255"/>
          </a:xfrm>
        </p:spPr>
        <p:txBody>
          <a:bodyPr/>
          <a:lstStyle/>
          <a:p>
            <a:r>
              <a:rPr lang="en-US" dirty="0" smtClean="0"/>
              <a:t>Disease Distribution </a:t>
            </a:r>
            <a:endParaRPr lang="en-US"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995" t="2922" r="48388" b="14654"/>
          <a:stretch/>
        </p:blipFill>
        <p:spPr>
          <a:xfrm>
            <a:off x="4038600" y="1371600"/>
            <a:ext cx="3873928" cy="3429000"/>
          </a:xfrm>
          <a:prstGeom prst="rect">
            <a:avLst/>
          </a:prstGeom>
          <a:effectLst>
            <a:outerShdw blurRad="63500" sx="102000" sy="102000" algn="ctr" rotWithShape="0">
              <a:schemeClr val="bg1">
                <a:lumMod val="65000"/>
                <a:alpha val="40000"/>
              </a:schemeClr>
            </a:outerShdw>
          </a:effectLst>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Start a Integrated NTD Database for your program</a:t>
            </a:r>
            <a:endParaRPr lang="en-US" dirty="0"/>
          </a:p>
        </p:txBody>
      </p:sp>
      <p:sp>
        <p:nvSpPr>
          <p:cNvPr id="2" name="Text Placeholder 1"/>
          <p:cNvSpPr>
            <a:spLocks noGrp="1"/>
          </p:cNvSpPr>
          <p:nvPr>
            <p:ph type="body" sz="quarter" idx="10"/>
          </p:nvPr>
        </p:nvSpPr>
        <p:spPr>
          <a:xfrm>
            <a:off x="762000" y="1143000"/>
            <a:ext cx="7696200" cy="5334000"/>
          </a:xfrm>
        </p:spPr>
        <p:txBody>
          <a:bodyPr>
            <a:noAutofit/>
          </a:bodyPr>
          <a:lstStyle/>
          <a:p>
            <a:pPr marL="457200" indent="-457200">
              <a:spcAft>
                <a:spcPts val="100"/>
              </a:spcAft>
              <a:buFont typeface="+mj-lt"/>
              <a:buAutoNum type="arabicPeriod"/>
            </a:pPr>
            <a:r>
              <a:rPr lang="en-US" sz="1400" dirty="0" smtClean="0"/>
              <a:t>Select </a:t>
            </a:r>
            <a:r>
              <a:rPr lang="en-US" sz="1400" b="1" dirty="0" smtClean="0"/>
              <a:t>File - &gt; New </a:t>
            </a:r>
            <a:r>
              <a:rPr lang="en-US" sz="1400" dirty="0" smtClean="0"/>
              <a:t>from the Main Menu</a:t>
            </a:r>
          </a:p>
          <a:p>
            <a:pPr marL="457200" indent="-457200">
              <a:spcAft>
                <a:spcPts val="100"/>
              </a:spcAft>
              <a:buFont typeface="+mj-lt"/>
              <a:buAutoNum type="arabicPeriod"/>
            </a:pPr>
            <a:r>
              <a:rPr lang="en-US" sz="1400" dirty="0" smtClean="0"/>
              <a:t>Select </a:t>
            </a:r>
            <a:r>
              <a:rPr lang="en-US" sz="1400" b="1" dirty="0" smtClean="0"/>
              <a:t>Create a new file…</a:t>
            </a:r>
          </a:p>
          <a:p>
            <a:pPr marL="457200" indent="-457200">
              <a:spcAft>
                <a:spcPts val="100"/>
              </a:spcAft>
              <a:buFont typeface="+mj-lt"/>
              <a:buAutoNum type="arabicPeriod"/>
            </a:pPr>
            <a:r>
              <a:rPr lang="en-US" sz="1400" dirty="0" smtClean="0"/>
              <a:t>Save the file on your computer</a:t>
            </a:r>
          </a:p>
          <a:p>
            <a:pPr marL="457200" indent="-457200">
              <a:spcAft>
                <a:spcPts val="100"/>
              </a:spcAft>
              <a:buFont typeface="+mj-lt"/>
              <a:buAutoNum type="arabicPeriod"/>
            </a:pPr>
            <a:r>
              <a:rPr lang="en-US" sz="1400" dirty="0" smtClean="0"/>
              <a:t>Sign in (there is no login or password yet)</a:t>
            </a:r>
          </a:p>
          <a:p>
            <a:pPr marL="457200" indent="-457200">
              <a:spcAft>
                <a:spcPts val="100"/>
              </a:spcAft>
              <a:buFont typeface="+mj-lt"/>
              <a:buAutoNum type="arabicPeriod"/>
            </a:pPr>
            <a:r>
              <a:rPr lang="en-US" sz="1400" dirty="0" smtClean="0"/>
              <a:t>Click </a:t>
            </a:r>
            <a:r>
              <a:rPr lang="en-US" sz="1400" dirty="0" smtClean="0">
                <a:latin typeface="Segoe UI Semibold" pitchFamily="34" charset="0"/>
              </a:rPr>
              <a:t>Enter your country information </a:t>
            </a:r>
            <a:r>
              <a:rPr lang="en-US" sz="1400" b="1" dirty="0" smtClean="0"/>
              <a:t>Start…</a:t>
            </a:r>
          </a:p>
          <a:p>
            <a:pPr marL="457200" indent="-457200">
              <a:spcAft>
                <a:spcPts val="100"/>
              </a:spcAft>
              <a:buFont typeface="+mj-lt"/>
              <a:buAutoNum type="arabicPeriod"/>
            </a:pPr>
            <a:r>
              <a:rPr lang="en-US" sz="1400" dirty="0" smtClean="0"/>
              <a:t>Enter country settings for your program, including adding more administrative levels. </a:t>
            </a:r>
            <a:br>
              <a:rPr lang="en-US" sz="1400" dirty="0" smtClean="0"/>
            </a:br>
            <a:r>
              <a:rPr lang="en-US" sz="1400" dirty="0" smtClean="0"/>
              <a:t>You can have up to seven total.</a:t>
            </a:r>
          </a:p>
          <a:p>
            <a:pPr marL="457200" indent="-457200">
              <a:spcAft>
                <a:spcPts val="100"/>
              </a:spcAft>
              <a:buFont typeface="+mj-lt"/>
              <a:buAutoNum type="arabicPeriod"/>
            </a:pPr>
            <a:r>
              <a:rPr lang="en-US" sz="1400" dirty="0" smtClean="0"/>
              <a:t>Click </a:t>
            </a:r>
            <a:r>
              <a:rPr lang="en-US" sz="1400" b="1" dirty="0" smtClean="0"/>
              <a:t>Next</a:t>
            </a:r>
          </a:p>
          <a:p>
            <a:pPr marL="457200" indent="-457200">
              <a:spcAft>
                <a:spcPts val="100"/>
              </a:spcAft>
              <a:buFont typeface="+mj-lt"/>
              <a:buAutoNum type="arabicPeriod"/>
            </a:pPr>
            <a:r>
              <a:rPr lang="en-US" sz="1400" dirty="0" smtClean="0"/>
              <a:t>Enter the Country Settings population numbers</a:t>
            </a:r>
          </a:p>
          <a:p>
            <a:pPr marL="457200" indent="-457200">
              <a:spcAft>
                <a:spcPts val="100"/>
              </a:spcAft>
              <a:buFont typeface="+mj-lt"/>
              <a:buAutoNum type="arabicPeriod"/>
            </a:pPr>
            <a:r>
              <a:rPr lang="en-US" sz="1400" dirty="0" smtClean="0"/>
              <a:t>Click </a:t>
            </a:r>
            <a:r>
              <a:rPr lang="en-US" sz="1400" b="1" dirty="0" smtClean="0"/>
              <a:t>Finish</a:t>
            </a:r>
          </a:p>
          <a:p>
            <a:pPr marL="457200" indent="-457200">
              <a:spcAft>
                <a:spcPts val="100"/>
              </a:spcAft>
              <a:buFont typeface="+mj-lt"/>
              <a:buAutoNum type="arabicPeriod"/>
            </a:pPr>
            <a:r>
              <a:rPr lang="en-US" sz="1400" dirty="0" smtClean="0"/>
              <a:t>Click </a:t>
            </a:r>
            <a:r>
              <a:rPr lang="en-US" sz="1400" dirty="0" smtClean="0">
                <a:latin typeface="Segoe UI Semibold" pitchFamily="34" charset="0"/>
              </a:rPr>
              <a:t>Select Diseases </a:t>
            </a:r>
            <a:r>
              <a:rPr lang="en-US" sz="1400" b="1" dirty="0" smtClean="0"/>
              <a:t>Start…</a:t>
            </a:r>
          </a:p>
          <a:p>
            <a:pPr marL="457200" indent="-457200">
              <a:spcAft>
                <a:spcPts val="100"/>
              </a:spcAft>
              <a:buFont typeface="+mj-lt"/>
              <a:buAutoNum type="arabicPeriod"/>
            </a:pPr>
            <a:r>
              <a:rPr lang="en-US" sz="1400" dirty="0" smtClean="0"/>
              <a:t>Use the arrows to select diseases that are included in your program. Use the Add new diseases… link to add any additional diseases to the list. </a:t>
            </a:r>
          </a:p>
          <a:p>
            <a:pPr marL="457200" indent="-457200">
              <a:spcAft>
                <a:spcPts val="100"/>
              </a:spcAft>
              <a:buFont typeface="+mj-lt"/>
              <a:buAutoNum type="arabicPeriod"/>
            </a:pPr>
            <a:r>
              <a:rPr lang="en-US" sz="1400" dirty="0" smtClean="0"/>
              <a:t>Click</a:t>
            </a:r>
            <a:r>
              <a:rPr lang="en-US" sz="1400" b="1" dirty="0" smtClean="0"/>
              <a:t> Finish</a:t>
            </a:r>
          </a:p>
          <a:p>
            <a:pPr marL="457200" indent="-457200">
              <a:spcAft>
                <a:spcPts val="100"/>
              </a:spcAft>
              <a:buFont typeface="+mj-lt"/>
              <a:buAutoNum type="arabicPeriod"/>
            </a:pPr>
            <a:r>
              <a:rPr lang="en-US" sz="1400" dirty="0" smtClean="0"/>
              <a:t>Click </a:t>
            </a:r>
            <a:r>
              <a:rPr lang="en-US" sz="1400" b="1" dirty="0" smtClean="0"/>
              <a:t>Start</a:t>
            </a:r>
            <a:r>
              <a:rPr lang="en-US" sz="1400" dirty="0" smtClean="0"/>
              <a:t> to Edit or add administrative levels for all your levels. </a:t>
            </a:r>
          </a:p>
          <a:p>
            <a:pPr>
              <a:spcAft>
                <a:spcPts val="100"/>
              </a:spcAft>
            </a:pPr>
            <a:r>
              <a:rPr lang="en-US" sz="1400" dirty="0" smtClean="0"/>
              <a:t>Click</a:t>
            </a:r>
            <a:r>
              <a:rPr lang="en-US" sz="1400" b="1" dirty="0" smtClean="0"/>
              <a:t> Finish</a:t>
            </a:r>
          </a:p>
          <a:p>
            <a:pPr marL="457200" indent="-457200">
              <a:spcAft>
                <a:spcPts val="100"/>
              </a:spcAft>
              <a:buFont typeface="+mj-lt"/>
              <a:buAutoNum type="arabicPeriod"/>
            </a:pPr>
            <a:r>
              <a:rPr lang="en-US" sz="1400" dirty="0" smtClean="0"/>
              <a:t>Select </a:t>
            </a:r>
            <a:r>
              <a:rPr lang="en-US" sz="1400" b="1" dirty="0" smtClean="0"/>
              <a:t>Settings</a:t>
            </a:r>
            <a:r>
              <a:rPr lang="en-US" sz="1400" dirty="0" smtClean="0"/>
              <a:t> from the Main Menu.</a:t>
            </a:r>
          </a:p>
          <a:p>
            <a:pPr marL="457200" indent="-457200">
              <a:spcAft>
                <a:spcPts val="800"/>
              </a:spcAft>
              <a:buFont typeface="+mj-lt"/>
              <a:buAutoNum type="arabicPeriod"/>
            </a:pPr>
            <a:r>
              <a:rPr lang="en-US" sz="1400" dirty="0"/>
              <a:t>C</a:t>
            </a:r>
            <a:r>
              <a:rPr lang="en-US" sz="1400" dirty="0" smtClean="0"/>
              <a:t>lick the </a:t>
            </a:r>
            <a:r>
              <a:rPr lang="en-US" sz="1400" b="1" dirty="0" smtClean="0"/>
              <a:t>Users</a:t>
            </a:r>
            <a:r>
              <a:rPr lang="en-US" sz="1400" dirty="0" smtClean="0"/>
              <a:t> tab and set users and passwords.</a:t>
            </a:r>
            <a:endParaRPr lang="en-US" dirty="0"/>
          </a:p>
          <a:p>
            <a:pPr marL="0" indent="0">
              <a:spcAft>
                <a:spcPts val="100"/>
              </a:spcAft>
              <a:buNone/>
            </a:pPr>
            <a:r>
              <a:rPr lang="en-US" sz="1600" b="1" dirty="0" smtClean="0">
                <a:latin typeface="Segoe UI Semibold" pitchFamily="34" charset="0"/>
              </a:rPr>
              <a:t>You are now ready to enter data into your Integrated NTD Database.</a:t>
            </a:r>
          </a:p>
          <a:p>
            <a:pPr marL="0" indent="0">
              <a:buNone/>
            </a:pPr>
            <a:endParaRPr lang="en-US" dirty="0" smtClean="0"/>
          </a:p>
          <a:p>
            <a:endParaRPr lang="en-US" dirty="0"/>
          </a:p>
        </p:txBody>
      </p:sp>
    </p:spTree>
    <p:extLst>
      <p:ext uri="{BB962C8B-B14F-4D97-AF65-F5344CB8AC3E}">
        <p14:creationId xmlns:p14="http://schemas.microsoft.com/office/powerpoint/2010/main" val="349949117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00000"/>
              </a:lnSpc>
            </a:pPr>
            <a:r>
              <a:rPr lang="en-US" dirty="0" smtClean="0"/>
              <a:t>Historical Data Entry Plan</a:t>
            </a:r>
            <a:endParaRPr lang="en-US" dirty="0"/>
          </a:p>
        </p:txBody>
      </p:sp>
      <p:sp>
        <p:nvSpPr>
          <p:cNvPr id="3" name="Text Placeholder 2"/>
          <p:cNvSpPr>
            <a:spLocks noGrp="1"/>
          </p:cNvSpPr>
          <p:nvPr>
            <p:ph type="body" idx="1"/>
          </p:nvPr>
        </p:nvSpPr>
        <p:spPr>
          <a:xfrm>
            <a:off x="685800" y="5257800"/>
            <a:ext cx="5943600" cy="914400"/>
          </a:xfrm>
        </p:spPr>
        <p:txBody>
          <a:bodyPr/>
          <a:lstStyle/>
          <a:p>
            <a:r>
              <a:rPr lang="en-US" dirty="0" smtClean="0"/>
              <a:t>Let’s plan how to collect, clean, review, analyze, and enter data into the database.</a:t>
            </a:r>
            <a:endParaRPr lang="en-US" dirty="0"/>
          </a:p>
        </p:txBody>
      </p:sp>
    </p:spTree>
    <p:extLst>
      <p:ext uri="{BB962C8B-B14F-4D97-AF65-F5344CB8AC3E}">
        <p14:creationId xmlns:p14="http://schemas.microsoft.com/office/powerpoint/2010/main" val="184074915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171331" y="42335"/>
            <a:ext cx="2396169" cy="307777"/>
          </a:xfrm>
        </p:spPr>
        <p:txBody>
          <a:bodyPr/>
          <a:lstStyle/>
          <a:p>
            <a:r>
              <a:rPr lang="en-US" dirty="0" smtClean="0"/>
              <a:t>Historical data entry plan</a:t>
            </a:r>
            <a:endParaRPr lang="en-US" dirty="0"/>
          </a:p>
        </p:txBody>
      </p:sp>
      <p:sp>
        <p:nvSpPr>
          <p:cNvPr id="5" name="Content Placeholder 4"/>
          <p:cNvSpPr>
            <a:spLocks noGrp="1"/>
          </p:cNvSpPr>
          <p:nvPr>
            <p:ph idx="1"/>
          </p:nvPr>
        </p:nvSpPr>
        <p:spPr>
          <a:xfrm>
            <a:off x="685800" y="1143000"/>
            <a:ext cx="8153400" cy="5105400"/>
          </a:xfrm>
        </p:spPr>
        <p:txBody>
          <a:bodyPr/>
          <a:lstStyle/>
          <a:p>
            <a:r>
              <a:rPr lang="en-US" sz="2800" dirty="0" smtClean="0"/>
              <a:t>Location</a:t>
            </a:r>
          </a:p>
          <a:p>
            <a:pPr lvl="1"/>
            <a:r>
              <a:rPr lang="en-US" sz="2000" b="1" dirty="0" smtClean="0">
                <a:solidFill>
                  <a:schemeClr val="tx2">
                    <a:lumMod val="75000"/>
                  </a:schemeClr>
                </a:solidFill>
              </a:rPr>
              <a:t>Where</a:t>
            </a:r>
            <a:r>
              <a:rPr lang="en-US" sz="2000" dirty="0" smtClean="0">
                <a:solidFill>
                  <a:schemeClr val="tx2">
                    <a:lumMod val="75000"/>
                  </a:schemeClr>
                </a:solidFill>
              </a:rPr>
              <a:t> is the database housed?</a:t>
            </a:r>
          </a:p>
          <a:p>
            <a:pPr lvl="1"/>
            <a:r>
              <a:rPr lang="en-US" sz="2000" dirty="0" smtClean="0">
                <a:solidFill>
                  <a:schemeClr val="tx2">
                    <a:lumMod val="75000"/>
                  </a:schemeClr>
                </a:solidFill>
              </a:rPr>
              <a:t>What </a:t>
            </a:r>
            <a:r>
              <a:rPr lang="en-US" sz="2000" b="1" dirty="0" smtClean="0">
                <a:solidFill>
                  <a:schemeClr val="tx2">
                    <a:lumMod val="75000"/>
                  </a:schemeClr>
                </a:solidFill>
              </a:rPr>
              <a:t>equipment/software </a:t>
            </a:r>
            <a:r>
              <a:rPr lang="en-US" sz="2000" dirty="0" smtClean="0">
                <a:solidFill>
                  <a:schemeClr val="tx2">
                    <a:lumMod val="75000"/>
                  </a:schemeClr>
                </a:solidFill>
              </a:rPr>
              <a:t>is needed for housing the database? </a:t>
            </a:r>
          </a:p>
          <a:p>
            <a:pPr lvl="1"/>
            <a:r>
              <a:rPr lang="en-US" sz="2000" b="1" dirty="0" smtClean="0">
                <a:solidFill>
                  <a:schemeClr val="tx2">
                    <a:lumMod val="75000"/>
                  </a:schemeClr>
                </a:solidFill>
              </a:rPr>
              <a:t>Access </a:t>
            </a:r>
            <a:r>
              <a:rPr lang="en-US" sz="2000" dirty="0" smtClean="0">
                <a:solidFill>
                  <a:schemeClr val="tx2">
                    <a:lumMod val="75000"/>
                  </a:schemeClr>
                </a:solidFill>
              </a:rPr>
              <a:t>to users (share drive, </a:t>
            </a:r>
            <a:r>
              <a:rPr lang="en-US" sz="2000" dirty="0" err="1" smtClean="0">
                <a:solidFill>
                  <a:schemeClr val="tx2">
                    <a:lumMod val="75000"/>
                  </a:schemeClr>
                </a:solidFill>
              </a:rPr>
              <a:t>dropbox</a:t>
            </a:r>
            <a:r>
              <a:rPr lang="en-US" sz="2000" dirty="0" smtClean="0">
                <a:solidFill>
                  <a:schemeClr val="tx2">
                    <a:lumMod val="75000"/>
                  </a:schemeClr>
                </a:solidFill>
              </a:rPr>
              <a:t>, LAN)</a:t>
            </a:r>
          </a:p>
          <a:p>
            <a:pPr lvl="1"/>
            <a:r>
              <a:rPr lang="en-US" sz="2000" b="1" dirty="0" smtClean="0">
                <a:solidFill>
                  <a:schemeClr val="tx2">
                    <a:lumMod val="75000"/>
                  </a:schemeClr>
                </a:solidFill>
              </a:rPr>
              <a:t>Integrated vs disease-specific</a:t>
            </a:r>
          </a:p>
          <a:p>
            <a:r>
              <a:rPr lang="en-US" sz="2800" dirty="0" smtClean="0"/>
              <a:t>Security</a:t>
            </a:r>
          </a:p>
          <a:p>
            <a:pPr lvl="1"/>
            <a:r>
              <a:rPr lang="en-US" sz="2000" b="1" dirty="0" smtClean="0">
                <a:solidFill>
                  <a:schemeClr val="tx2">
                    <a:lumMod val="75000"/>
                  </a:schemeClr>
                </a:solidFill>
              </a:rPr>
              <a:t>Password</a:t>
            </a:r>
            <a:r>
              <a:rPr lang="en-US" sz="2000" dirty="0" smtClean="0">
                <a:solidFill>
                  <a:schemeClr val="tx2">
                    <a:lumMod val="75000"/>
                  </a:schemeClr>
                </a:solidFill>
              </a:rPr>
              <a:t> protection</a:t>
            </a:r>
          </a:p>
          <a:p>
            <a:pPr lvl="1"/>
            <a:r>
              <a:rPr lang="en-US" sz="2000" dirty="0" smtClean="0">
                <a:solidFill>
                  <a:schemeClr val="tx2">
                    <a:lumMod val="75000"/>
                  </a:schemeClr>
                </a:solidFill>
              </a:rPr>
              <a:t>Who will have the password?</a:t>
            </a:r>
          </a:p>
          <a:p>
            <a:r>
              <a:rPr lang="en-US" sz="2800" dirty="0" smtClean="0"/>
              <a:t>Backup</a:t>
            </a:r>
          </a:p>
          <a:p>
            <a:pPr lvl="1"/>
            <a:r>
              <a:rPr lang="en-US" sz="2000" b="1" dirty="0" smtClean="0">
                <a:solidFill>
                  <a:schemeClr val="tx2">
                    <a:lumMod val="75000"/>
                  </a:schemeClr>
                </a:solidFill>
              </a:rPr>
              <a:t>Automatic vs manual</a:t>
            </a:r>
          </a:p>
          <a:p>
            <a:pPr lvl="1"/>
            <a:r>
              <a:rPr lang="en-US" sz="2000" dirty="0" smtClean="0">
                <a:solidFill>
                  <a:schemeClr val="tx2">
                    <a:lumMod val="75000"/>
                  </a:schemeClr>
                </a:solidFill>
              </a:rPr>
              <a:t>Alternate </a:t>
            </a:r>
            <a:r>
              <a:rPr lang="en-US" sz="2000" b="1" dirty="0" smtClean="0">
                <a:solidFill>
                  <a:schemeClr val="tx2">
                    <a:lumMod val="75000"/>
                  </a:schemeClr>
                </a:solidFill>
              </a:rPr>
              <a:t>hard drives</a:t>
            </a:r>
            <a:r>
              <a:rPr lang="en-US" sz="2000" dirty="0" smtClean="0">
                <a:solidFill>
                  <a:schemeClr val="tx2">
                    <a:lumMod val="75000"/>
                  </a:schemeClr>
                </a:solidFill>
              </a:rPr>
              <a:t>?</a:t>
            </a:r>
          </a:p>
          <a:p>
            <a:pPr lvl="1"/>
            <a:r>
              <a:rPr lang="en-US" sz="2000" b="1" dirty="0" smtClean="0">
                <a:solidFill>
                  <a:schemeClr val="tx2">
                    <a:lumMod val="75000"/>
                  </a:schemeClr>
                </a:solidFill>
              </a:rPr>
              <a:t>Who</a:t>
            </a:r>
            <a:r>
              <a:rPr lang="en-US" sz="2000" dirty="0" smtClean="0">
                <a:solidFill>
                  <a:schemeClr val="tx2">
                    <a:lumMod val="75000"/>
                  </a:schemeClr>
                </a:solidFill>
              </a:rPr>
              <a:t> is responsible for backing up?</a:t>
            </a:r>
          </a:p>
          <a:p>
            <a:pPr lvl="1"/>
            <a:r>
              <a:rPr lang="en-US" sz="2000" dirty="0" smtClean="0">
                <a:solidFill>
                  <a:schemeClr val="tx2">
                    <a:lumMod val="75000"/>
                  </a:schemeClr>
                </a:solidFill>
              </a:rPr>
              <a:t>What will the </a:t>
            </a:r>
            <a:r>
              <a:rPr lang="en-US" sz="2000" b="1" dirty="0" smtClean="0">
                <a:solidFill>
                  <a:schemeClr val="tx2">
                    <a:lumMod val="75000"/>
                  </a:schemeClr>
                </a:solidFill>
              </a:rPr>
              <a:t>frequency </a:t>
            </a:r>
            <a:r>
              <a:rPr lang="en-US" sz="2000" dirty="0" smtClean="0">
                <a:solidFill>
                  <a:schemeClr val="tx2">
                    <a:lumMod val="75000"/>
                  </a:schemeClr>
                </a:solidFill>
              </a:rPr>
              <a:t>be for backing up?</a:t>
            </a:r>
            <a:endParaRPr lang="en-US" sz="2000" dirty="0">
              <a:solidFill>
                <a:schemeClr val="tx2">
                  <a:lumMod val="75000"/>
                </a:schemeClr>
              </a:solidFill>
            </a:endParaRPr>
          </a:p>
        </p:txBody>
      </p:sp>
      <p:sp>
        <p:nvSpPr>
          <p:cNvPr id="4" name="Title 3"/>
          <p:cNvSpPr>
            <a:spLocks noGrp="1"/>
          </p:cNvSpPr>
          <p:nvPr>
            <p:ph type="title"/>
          </p:nvPr>
        </p:nvSpPr>
        <p:spPr>
          <a:xfrm>
            <a:off x="152400" y="369094"/>
            <a:ext cx="1499143" cy="516255"/>
          </a:xfrm>
        </p:spPr>
        <p:txBody>
          <a:bodyPr/>
          <a:lstStyle/>
          <a:p>
            <a:r>
              <a:rPr lang="en-US" dirty="0" smtClean="0"/>
              <a:t>General</a:t>
            </a:r>
            <a:endParaRPr lang="en-US" dirty="0"/>
          </a:p>
        </p:txBody>
      </p:sp>
    </p:spTree>
    <p:extLst>
      <p:ext uri="{BB962C8B-B14F-4D97-AF65-F5344CB8AC3E}">
        <p14:creationId xmlns:p14="http://schemas.microsoft.com/office/powerpoint/2010/main" val="42962983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2396169" cy="566309"/>
          </a:xfrm>
        </p:spPr>
        <p:txBody>
          <a:bodyPr/>
          <a:lstStyle/>
          <a:p>
            <a:r>
              <a:rPr lang="en-US" dirty="0"/>
              <a:t>Historical data entry plan</a:t>
            </a:r>
          </a:p>
          <a:p>
            <a:endParaRPr lang="en-US" dirty="0"/>
          </a:p>
        </p:txBody>
      </p:sp>
      <p:sp>
        <p:nvSpPr>
          <p:cNvPr id="3" name="Content Placeholder 2"/>
          <p:cNvSpPr>
            <a:spLocks noGrp="1"/>
          </p:cNvSpPr>
          <p:nvPr>
            <p:ph idx="1"/>
          </p:nvPr>
        </p:nvSpPr>
        <p:spPr/>
        <p:txBody>
          <a:bodyPr/>
          <a:lstStyle/>
          <a:p>
            <a:r>
              <a:rPr lang="en-US" sz="2800" dirty="0" smtClean="0"/>
              <a:t>Users</a:t>
            </a:r>
          </a:p>
          <a:p>
            <a:pPr lvl="1"/>
            <a:r>
              <a:rPr lang="en-US" sz="1800" dirty="0" smtClean="0">
                <a:solidFill>
                  <a:schemeClr val="tx2"/>
                </a:solidFill>
              </a:rPr>
              <a:t>Admin</a:t>
            </a:r>
          </a:p>
          <a:p>
            <a:pPr lvl="1"/>
            <a:r>
              <a:rPr lang="en-US" sz="1800" dirty="0" smtClean="0">
                <a:solidFill>
                  <a:schemeClr val="tx2"/>
                </a:solidFill>
              </a:rPr>
              <a:t>Data enterer</a:t>
            </a:r>
          </a:p>
          <a:p>
            <a:pPr lvl="1"/>
            <a:r>
              <a:rPr lang="en-US" sz="1800" dirty="0" smtClean="0">
                <a:solidFill>
                  <a:schemeClr val="tx2"/>
                </a:solidFill>
              </a:rPr>
              <a:t>Data viewer</a:t>
            </a:r>
            <a:br>
              <a:rPr lang="en-US" sz="1800" dirty="0" smtClean="0">
                <a:solidFill>
                  <a:schemeClr val="tx2"/>
                </a:solidFill>
              </a:rPr>
            </a:br>
            <a:endParaRPr lang="en-US" sz="1800" dirty="0" smtClean="0">
              <a:solidFill>
                <a:schemeClr val="tx2"/>
              </a:solidFill>
            </a:endParaRPr>
          </a:p>
          <a:p>
            <a:r>
              <a:rPr lang="en-US" sz="2800" dirty="0" smtClean="0"/>
              <a:t>Restrictions</a:t>
            </a:r>
          </a:p>
          <a:p>
            <a:pPr lvl="1"/>
            <a:r>
              <a:rPr lang="en-US" sz="1800" dirty="0">
                <a:solidFill>
                  <a:schemeClr val="tx2"/>
                </a:solidFill>
              </a:rPr>
              <a:t>Limited users during historical data entry phase</a:t>
            </a:r>
          </a:p>
          <a:p>
            <a:pPr lvl="1"/>
            <a:r>
              <a:rPr lang="en-US" sz="1800" dirty="0">
                <a:solidFill>
                  <a:schemeClr val="tx2"/>
                </a:solidFill>
              </a:rPr>
              <a:t>Review of access and </a:t>
            </a:r>
            <a:r>
              <a:rPr lang="en-US" sz="1800" dirty="0" smtClean="0">
                <a:solidFill>
                  <a:schemeClr val="tx2"/>
                </a:solidFill>
              </a:rPr>
              <a:t>privileges upon completion of the database</a:t>
            </a:r>
            <a:endParaRPr lang="en-US" sz="1800" dirty="0">
              <a:solidFill>
                <a:schemeClr val="tx2"/>
              </a:solidFill>
            </a:endParaRPr>
          </a:p>
          <a:p>
            <a:pPr lvl="3"/>
            <a:endParaRPr lang="en-US" dirty="0"/>
          </a:p>
          <a:p>
            <a:pPr lvl="3"/>
            <a:endParaRPr lang="en-US" dirty="0" smtClean="0"/>
          </a:p>
        </p:txBody>
      </p:sp>
      <p:sp>
        <p:nvSpPr>
          <p:cNvPr id="4" name="Title 3"/>
          <p:cNvSpPr>
            <a:spLocks noGrp="1"/>
          </p:cNvSpPr>
          <p:nvPr>
            <p:ph type="title"/>
          </p:nvPr>
        </p:nvSpPr>
        <p:spPr>
          <a:xfrm>
            <a:off x="152400" y="369094"/>
            <a:ext cx="1999047" cy="516255"/>
          </a:xfrm>
        </p:spPr>
        <p:txBody>
          <a:bodyPr/>
          <a:lstStyle/>
          <a:p>
            <a:r>
              <a:rPr lang="en-US" dirty="0" smtClean="0"/>
              <a:t>User access</a:t>
            </a:r>
            <a:endParaRPr lang="en-US" dirty="0"/>
          </a:p>
        </p:txBody>
      </p:sp>
    </p:spTree>
    <p:extLst>
      <p:ext uri="{BB962C8B-B14F-4D97-AF65-F5344CB8AC3E}">
        <p14:creationId xmlns:p14="http://schemas.microsoft.com/office/powerpoint/2010/main" val="25607684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2396169" cy="566309"/>
          </a:xfrm>
        </p:spPr>
        <p:txBody>
          <a:bodyPr/>
          <a:lstStyle/>
          <a:p>
            <a:r>
              <a:rPr lang="en-US" dirty="0"/>
              <a:t>Historical data entry plan</a:t>
            </a:r>
          </a:p>
          <a:p>
            <a:endParaRPr lang="en-US" dirty="0"/>
          </a:p>
        </p:txBody>
      </p:sp>
      <p:sp>
        <p:nvSpPr>
          <p:cNvPr id="3" name="Content Placeholder 2"/>
          <p:cNvSpPr>
            <a:spLocks noGrp="1"/>
          </p:cNvSpPr>
          <p:nvPr>
            <p:ph idx="1"/>
          </p:nvPr>
        </p:nvSpPr>
        <p:spPr>
          <a:xfrm>
            <a:off x="685800" y="1143000"/>
            <a:ext cx="7924800" cy="5029200"/>
          </a:xfrm>
        </p:spPr>
        <p:txBody>
          <a:bodyPr/>
          <a:lstStyle/>
          <a:p>
            <a:r>
              <a:rPr lang="en-US" sz="2400" dirty="0" smtClean="0"/>
              <a:t>Identify and assign </a:t>
            </a:r>
            <a:r>
              <a:rPr lang="en-US" sz="2400" b="1" dirty="0" smtClean="0"/>
              <a:t>privileges</a:t>
            </a:r>
            <a:r>
              <a:rPr lang="en-US" sz="2400" dirty="0" smtClean="0"/>
              <a:t> to different users</a:t>
            </a:r>
          </a:p>
          <a:p>
            <a:r>
              <a:rPr lang="en-US" sz="2400" dirty="0" smtClean="0"/>
              <a:t>Identify and agree on the </a:t>
            </a:r>
            <a:r>
              <a:rPr lang="en-US" sz="2400" b="1" dirty="0" smtClean="0"/>
              <a:t>indicators </a:t>
            </a:r>
            <a:r>
              <a:rPr lang="en-US" sz="2400" dirty="0" smtClean="0"/>
              <a:t>to be included in the database including custom indicators/forms</a:t>
            </a:r>
          </a:p>
          <a:p>
            <a:r>
              <a:rPr lang="en-US" sz="2400" dirty="0" smtClean="0"/>
              <a:t>Collect data from agreed </a:t>
            </a:r>
            <a:r>
              <a:rPr lang="en-US" sz="2400" b="1" dirty="0" smtClean="0"/>
              <a:t>sources</a:t>
            </a:r>
          </a:p>
          <a:p>
            <a:r>
              <a:rPr lang="en-US" sz="2400" dirty="0" smtClean="0"/>
              <a:t>Collaborate with coordinators at different levels to collect </a:t>
            </a:r>
            <a:r>
              <a:rPr lang="en-US" sz="2400" b="1" dirty="0" smtClean="0"/>
              <a:t>historical data not available </a:t>
            </a:r>
            <a:r>
              <a:rPr lang="en-US" sz="2400" dirty="0" smtClean="0"/>
              <a:t>at the </a:t>
            </a:r>
            <a:r>
              <a:rPr lang="en-US" sz="2400" dirty="0" err="1" smtClean="0"/>
              <a:t>MoH</a:t>
            </a:r>
            <a:r>
              <a:rPr lang="en-US" sz="2400" dirty="0" smtClean="0"/>
              <a:t>/partners</a:t>
            </a:r>
          </a:p>
          <a:p>
            <a:r>
              <a:rPr lang="en-US" sz="2400" dirty="0" smtClean="0"/>
              <a:t>Download and upload </a:t>
            </a:r>
            <a:r>
              <a:rPr lang="en-US" sz="2400" b="1" dirty="0" smtClean="0"/>
              <a:t>data entry Excel sheets</a:t>
            </a:r>
          </a:p>
          <a:p>
            <a:r>
              <a:rPr lang="en-US" sz="2400" b="1" dirty="0" smtClean="0"/>
              <a:t>Verify </a:t>
            </a:r>
            <a:r>
              <a:rPr lang="en-US" sz="2400" dirty="0" smtClean="0"/>
              <a:t>the data entered/uploaded into the database</a:t>
            </a:r>
          </a:p>
        </p:txBody>
      </p:sp>
      <p:sp>
        <p:nvSpPr>
          <p:cNvPr id="4" name="Title 3"/>
          <p:cNvSpPr>
            <a:spLocks noGrp="1"/>
          </p:cNvSpPr>
          <p:nvPr>
            <p:ph type="title"/>
          </p:nvPr>
        </p:nvSpPr>
        <p:spPr>
          <a:xfrm>
            <a:off x="152400" y="369094"/>
            <a:ext cx="3206390" cy="516255"/>
          </a:xfrm>
        </p:spPr>
        <p:txBody>
          <a:bodyPr/>
          <a:lstStyle/>
          <a:p>
            <a:r>
              <a:rPr lang="en-US" dirty="0" smtClean="0"/>
              <a:t>User responsibilities</a:t>
            </a:r>
            <a:endParaRPr lang="en-US" dirty="0"/>
          </a:p>
        </p:txBody>
      </p:sp>
    </p:spTree>
    <p:extLst>
      <p:ext uri="{BB962C8B-B14F-4D97-AF65-F5344CB8AC3E}">
        <p14:creationId xmlns:p14="http://schemas.microsoft.com/office/powerpoint/2010/main" val="55268527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2396169" cy="307777"/>
          </a:xfrm>
        </p:spPr>
        <p:txBody>
          <a:bodyPr/>
          <a:lstStyle/>
          <a:p>
            <a:r>
              <a:rPr lang="en-US" dirty="0" smtClean="0"/>
              <a:t>Historical data entry plan</a:t>
            </a:r>
            <a:endParaRPr lang="en-US" dirty="0"/>
          </a:p>
        </p:txBody>
      </p:sp>
      <p:sp>
        <p:nvSpPr>
          <p:cNvPr id="3" name="Content Placeholder 2"/>
          <p:cNvSpPr>
            <a:spLocks noGrp="1"/>
          </p:cNvSpPr>
          <p:nvPr>
            <p:ph idx="1"/>
          </p:nvPr>
        </p:nvSpPr>
        <p:spPr/>
        <p:txBody>
          <a:bodyPr/>
          <a:lstStyle/>
          <a:p>
            <a:r>
              <a:rPr lang="en-US" dirty="0"/>
              <a:t>Develop a plan for saving </a:t>
            </a:r>
            <a:r>
              <a:rPr lang="en-US" b="1" dirty="0"/>
              <a:t>raw data and hard copies</a:t>
            </a:r>
          </a:p>
          <a:p>
            <a:r>
              <a:rPr lang="en-US" dirty="0"/>
              <a:t>Record </a:t>
            </a:r>
            <a:r>
              <a:rPr lang="en-US" b="1" dirty="0"/>
              <a:t>technical difficulties </a:t>
            </a:r>
            <a:r>
              <a:rPr lang="en-US" dirty="0"/>
              <a:t>and </a:t>
            </a:r>
            <a:r>
              <a:rPr lang="en-US" dirty="0" smtClean="0"/>
              <a:t>communicate to </a:t>
            </a:r>
            <a:r>
              <a:rPr lang="en-US" dirty="0"/>
              <a:t>the developers</a:t>
            </a:r>
          </a:p>
          <a:p>
            <a:r>
              <a:rPr lang="en-US" dirty="0"/>
              <a:t>Review adherence to the </a:t>
            </a:r>
            <a:r>
              <a:rPr lang="en-US" b="1" dirty="0"/>
              <a:t>specified timeline</a:t>
            </a:r>
          </a:p>
          <a:p>
            <a:r>
              <a:rPr lang="en-US" b="1" dirty="0"/>
              <a:t>Supervise </a:t>
            </a:r>
            <a:r>
              <a:rPr lang="en-US" dirty="0"/>
              <a:t>the overall process</a:t>
            </a:r>
          </a:p>
          <a:p>
            <a:endParaRPr lang="en-US" dirty="0"/>
          </a:p>
        </p:txBody>
      </p:sp>
      <p:sp>
        <p:nvSpPr>
          <p:cNvPr id="4" name="Title 3"/>
          <p:cNvSpPr>
            <a:spLocks noGrp="1"/>
          </p:cNvSpPr>
          <p:nvPr>
            <p:ph type="title"/>
          </p:nvPr>
        </p:nvSpPr>
        <p:spPr>
          <a:xfrm>
            <a:off x="152400" y="369094"/>
            <a:ext cx="4904332" cy="516255"/>
          </a:xfrm>
        </p:spPr>
        <p:txBody>
          <a:bodyPr/>
          <a:lstStyle/>
          <a:p>
            <a:r>
              <a:rPr lang="en-US" dirty="0" smtClean="0"/>
              <a:t>User responsibilities (continued)</a:t>
            </a:r>
            <a:endParaRPr lang="en-US" dirty="0"/>
          </a:p>
        </p:txBody>
      </p:sp>
    </p:spTree>
    <p:extLst>
      <p:ext uri="{BB962C8B-B14F-4D97-AF65-F5344CB8AC3E}">
        <p14:creationId xmlns:p14="http://schemas.microsoft.com/office/powerpoint/2010/main" val="340836879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2396169" cy="566309"/>
          </a:xfrm>
        </p:spPr>
        <p:txBody>
          <a:bodyPr/>
          <a:lstStyle/>
          <a:p>
            <a:r>
              <a:rPr lang="en-US" dirty="0"/>
              <a:t>Historical data entry plan</a:t>
            </a:r>
          </a:p>
          <a:p>
            <a:endParaRPr lang="en-US" dirty="0"/>
          </a:p>
        </p:txBody>
      </p:sp>
      <p:sp>
        <p:nvSpPr>
          <p:cNvPr id="3" name="Content Placeholder 2"/>
          <p:cNvSpPr>
            <a:spLocks noGrp="1"/>
          </p:cNvSpPr>
          <p:nvPr>
            <p:ph idx="1"/>
          </p:nvPr>
        </p:nvSpPr>
        <p:spPr>
          <a:xfrm>
            <a:off x="685800" y="1562100"/>
            <a:ext cx="3276600" cy="3733799"/>
          </a:xfrm>
        </p:spPr>
        <p:txBody>
          <a:bodyPr numCol="1"/>
          <a:lstStyle/>
          <a:p>
            <a:pPr marL="0" indent="0">
              <a:buNone/>
            </a:pPr>
            <a:r>
              <a:rPr lang="en-US" b="1" dirty="0" smtClean="0"/>
              <a:t>Diseases</a:t>
            </a:r>
          </a:p>
          <a:p>
            <a:pPr marL="796925" lvl="2" indent="-287338"/>
            <a:r>
              <a:rPr lang="en-US" dirty="0" smtClean="0"/>
              <a:t>PC-Diseases</a:t>
            </a:r>
          </a:p>
          <a:p>
            <a:pPr marL="1254125" lvl="3" indent="-287338"/>
            <a:r>
              <a:rPr lang="en-US" dirty="0" smtClean="0"/>
              <a:t>LF </a:t>
            </a:r>
          </a:p>
          <a:p>
            <a:pPr marL="1254125" lvl="3" indent="-287338"/>
            <a:r>
              <a:rPr lang="en-US" dirty="0" err="1" smtClean="0"/>
              <a:t>Oncho</a:t>
            </a:r>
            <a:endParaRPr lang="en-US" dirty="0" smtClean="0"/>
          </a:p>
          <a:p>
            <a:pPr marL="1254125" lvl="3" indent="-287338"/>
            <a:r>
              <a:rPr lang="en-US" dirty="0" err="1" smtClean="0"/>
              <a:t>Schisto</a:t>
            </a:r>
            <a:endParaRPr lang="en-US" dirty="0" smtClean="0"/>
          </a:p>
          <a:p>
            <a:pPr marL="1254125" lvl="3" indent="-287338"/>
            <a:r>
              <a:rPr lang="en-US" dirty="0" smtClean="0"/>
              <a:t>STH</a:t>
            </a:r>
          </a:p>
          <a:p>
            <a:pPr marL="1254125" lvl="3" indent="-287338"/>
            <a:r>
              <a:rPr lang="en-US" dirty="0" smtClean="0"/>
              <a:t>Trachoma</a:t>
            </a:r>
          </a:p>
          <a:p>
            <a:pPr marL="796925" lvl="2" indent="-287338"/>
            <a:r>
              <a:rPr lang="en-US" dirty="0" smtClean="0"/>
              <a:t>Non-PC Diseases</a:t>
            </a:r>
            <a:endParaRPr lang="en-US" dirty="0"/>
          </a:p>
          <a:p>
            <a:pPr marL="966787" lvl="3" indent="0">
              <a:buNone/>
            </a:pPr>
            <a:endParaRPr lang="en-US" dirty="0" smtClean="0"/>
          </a:p>
          <a:p>
            <a:pPr marL="796925" lvl="2" indent="-287338"/>
            <a:endParaRPr lang="en-US" dirty="0" smtClean="0"/>
          </a:p>
          <a:p>
            <a:pPr lvl="2"/>
            <a:endParaRPr lang="en-US" dirty="0"/>
          </a:p>
          <a:p>
            <a:pPr lvl="2"/>
            <a:endParaRPr lang="en-US" dirty="0" smtClean="0"/>
          </a:p>
          <a:p>
            <a:pPr lvl="2"/>
            <a:endParaRPr lang="en-US" dirty="0"/>
          </a:p>
          <a:p>
            <a:pPr lvl="2"/>
            <a:endParaRPr lang="en-US" dirty="0" smtClean="0"/>
          </a:p>
          <a:p>
            <a:pPr lvl="2"/>
            <a:endParaRPr lang="en-US" dirty="0" smtClean="0"/>
          </a:p>
          <a:p>
            <a:pPr marL="457200" lvl="1" indent="0">
              <a:buNone/>
            </a:pPr>
            <a:endParaRPr lang="en-US" dirty="0" smtClean="0"/>
          </a:p>
          <a:p>
            <a:pPr lvl="1"/>
            <a:endParaRPr lang="en-US" dirty="0" smtClean="0"/>
          </a:p>
        </p:txBody>
      </p:sp>
      <p:sp>
        <p:nvSpPr>
          <p:cNvPr id="4" name="Title 3"/>
          <p:cNvSpPr>
            <a:spLocks noGrp="1"/>
          </p:cNvSpPr>
          <p:nvPr>
            <p:ph type="title"/>
          </p:nvPr>
        </p:nvSpPr>
        <p:spPr>
          <a:xfrm>
            <a:off x="152400" y="369094"/>
            <a:ext cx="2125715" cy="516255"/>
          </a:xfrm>
        </p:spPr>
        <p:txBody>
          <a:bodyPr/>
          <a:lstStyle/>
          <a:p>
            <a:r>
              <a:rPr lang="en-US" dirty="0" smtClean="0"/>
              <a:t>Type of data</a:t>
            </a:r>
            <a:endParaRPr lang="en-US" dirty="0"/>
          </a:p>
        </p:txBody>
      </p:sp>
      <p:sp>
        <p:nvSpPr>
          <p:cNvPr id="5" name="Content Placeholder 2"/>
          <p:cNvSpPr txBox="1">
            <a:spLocks/>
          </p:cNvSpPr>
          <p:nvPr/>
        </p:nvSpPr>
        <p:spPr>
          <a:xfrm>
            <a:off x="4572000" y="1524000"/>
            <a:ext cx="4953000" cy="3810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rgbClr val="066E9F"/>
              </a:buClr>
              <a:buSzPct val="100000"/>
              <a:buFont typeface="Wingdings" charset="2"/>
              <a:buChar char="§"/>
              <a:defRPr lang="en-US" sz="2200" kern="1200" dirty="0" smtClean="0">
                <a:solidFill>
                  <a:schemeClr val="tx2">
                    <a:lumMod val="75000"/>
                  </a:schemeClr>
                </a:solidFill>
                <a:latin typeface="Segoe UI" pitchFamily="34" charset="0"/>
                <a:ea typeface="Segoe UI" pitchFamily="34" charset="0"/>
                <a:cs typeface="Segoe UI"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SzPct val="100000"/>
              <a:buFont typeface="Wingdings" charset="2"/>
              <a:buChar char="§"/>
              <a:defRPr sz="2400" kern="1200">
                <a:solidFill>
                  <a:schemeClr val="tx2">
                    <a:lumMod val="75000"/>
                  </a:schemeClr>
                </a:solidFill>
                <a:latin typeface="+mn-lt"/>
                <a:ea typeface="+mn-ea"/>
                <a:cs typeface="+mn-cs"/>
              </a:defRPr>
            </a:lvl3pPr>
            <a:lvl4pPr marL="1600200" indent="-228600" algn="l" defTabSz="914400" rtl="0" eaLnBrk="1" latinLnBrk="0" hangingPunct="1">
              <a:spcBef>
                <a:spcPct val="20000"/>
              </a:spcBef>
              <a:buSzPct val="100000"/>
              <a:buFont typeface="Wingdings" charset="2"/>
              <a:buChar char="§"/>
              <a:defRPr sz="2000" kern="1200">
                <a:solidFill>
                  <a:schemeClr val="tx2">
                    <a:lumMod val="75000"/>
                  </a:schemeClr>
                </a:solidFill>
                <a:latin typeface="+mn-lt"/>
                <a:ea typeface="+mn-ea"/>
                <a:cs typeface="+mn-cs"/>
              </a:defRPr>
            </a:lvl4pPr>
            <a:lvl5pPr marL="2057400" indent="-228600" algn="l" defTabSz="914400" rtl="0" eaLnBrk="1" latinLnBrk="0" hangingPunct="1">
              <a:spcBef>
                <a:spcPct val="20000"/>
              </a:spcBef>
              <a:buSzPct val="100000"/>
              <a:buFont typeface="Wingdings" charset="2"/>
              <a:buChar char="§"/>
              <a:defRPr sz="2000" kern="1200">
                <a:solidFill>
                  <a:schemeClr val="tx2">
                    <a:lumMod val="7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buClr>
                <a:srgbClr val="066E9F"/>
              </a:buClr>
              <a:buSzPct val="100000"/>
              <a:buNone/>
            </a:pPr>
            <a:r>
              <a:rPr lang="en-US" sz="2200" b="1" dirty="0">
                <a:solidFill>
                  <a:schemeClr val="tx2">
                    <a:lumMod val="75000"/>
                  </a:schemeClr>
                </a:solidFill>
                <a:latin typeface="Segoe UI" pitchFamily="34" charset="0"/>
                <a:ea typeface="Segoe UI" pitchFamily="34" charset="0"/>
                <a:cs typeface="Segoe UI" pitchFamily="34" charset="0"/>
              </a:rPr>
              <a:t>Modules</a:t>
            </a:r>
          </a:p>
          <a:p>
            <a:pPr marL="744538" lvl="2" indent="-287338"/>
            <a:r>
              <a:rPr lang="en-US" dirty="0" smtClean="0"/>
              <a:t>Demography</a:t>
            </a:r>
          </a:p>
          <a:p>
            <a:pPr marL="744538" lvl="2" indent="-287338"/>
            <a:r>
              <a:rPr lang="en-US" dirty="0" smtClean="0"/>
              <a:t>Disease Distribution</a:t>
            </a:r>
          </a:p>
          <a:p>
            <a:pPr marL="744538" lvl="2" indent="-287338"/>
            <a:r>
              <a:rPr lang="en-US" dirty="0" smtClean="0"/>
              <a:t>Survey</a:t>
            </a:r>
          </a:p>
          <a:p>
            <a:pPr marL="744538" lvl="2" indent="-287338"/>
            <a:r>
              <a:rPr lang="en-US" dirty="0" smtClean="0"/>
              <a:t>Intervention (MDA, Morbidity management)</a:t>
            </a:r>
          </a:p>
          <a:p>
            <a:pPr marL="744538" lvl="2" indent="-287338"/>
            <a:r>
              <a:rPr lang="en-US" dirty="0" smtClean="0"/>
              <a:t>Training</a:t>
            </a:r>
          </a:p>
          <a:p>
            <a:pPr marL="744538" lvl="2" indent="-287338"/>
            <a:r>
              <a:rPr lang="en-US" dirty="0" smtClean="0"/>
              <a:t>Supply chain management</a:t>
            </a:r>
          </a:p>
          <a:p>
            <a:pPr marL="744538" lvl="2" indent="-287338"/>
            <a:r>
              <a:rPr lang="en-US" dirty="0" smtClean="0"/>
              <a:t>SAEs</a:t>
            </a:r>
          </a:p>
          <a:p>
            <a:endParaRPr lang="en-US" dirty="0"/>
          </a:p>
        </p:txBody>
      </p:sp>
    </p:spTree>
    <p:extLst>
      <p:ext uri="{BB962C8B-B14F-4D97-AF65-F5344CB8AC3E}">
        <p14:creationId xmlns:p14="http://schemas.microsoft.com/office/powerpoint/2010/main" val="261743242"/>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2396169" cy="566309"/>
          </a:xfrm>
        </p:spPr>
        <p:txBody>
          <a:bodyPr/>
          <a:lstStyle/>
          <a:p>
            <a:r>
              <a:rPr lang="en-US" dirty="0"/>
              <a:t>Historical data entry plan</a:t>
            </a:r>
          </a:p>
          <a:p>
            <a:endParaRPr lang="en-US" dirty="0"/>
          </a:p>
        </p:txBody>
      </p:sp>
      <p:sp>
        <p:nvSpPr>
          <p:cNvPr id="3" name="Content Placeholder 2"/>
          <p:cNvSpPr>
            <a:spLocks noGrp="1"/>
          </p:cNvSpPr>
          <p:nvPr>
            <p:ph idx="1"/>
          </p:nvPr>
        </p:nvSpPr>
        <p:spPr/>
        <p:txBody>
          <a:bodyPr/>
          <a:lstStyle/>
          <a:p>
            <a:pPr lvl="1"/>
            <a:r>
              <a:rPr lang="en-US" b="1" dirty="0" err="1" smtClean="0">
                <a:solidFill>
                  <a:schemeClr val="tx2"/>
                </a:solidFill>
              </a:rPr>
              <a:t>MoH</a:t>
            </a:r>
            <a:endParaRPr lang="en-US" b="1" dirty="0">
              <a:solidFill>
                <a:schemeClr val="tx2"/>
              </a:solidFill>
            </a:endParaRPr>
          </a:p>
          <a:p>
            <a:pPr lvl="2"/>
            <a:r>
              <a:rPr lang="en-US" dirty="0">
                <a:solidFill>
                  <a:schemeClr val="tx2"/>
                </a:solidFill>
              </a:rPr>
              <a:t>Census bureau</a:t>
            </a:r>
          </a:p>
          <a:p>
            <a:pPr lvl="2"/>
            <a:r>
              <a:rPr lang="en-US" dirty="0">
                <a:solidFill>
                  <a:schemeClr val="tx2"/>
                </a:solidFill>
              </a:rPr>
              <a:t>Disease-specific data/program </a:t>
            </a:r>
            <a:r>
              <a:rPr lang="en-US" dirty="0" smtClean="0">
                <a:solidFill>
                  <a:schemeClr val="tx2"/>
                </a:solidFill>
              </a:rPr>
              <a:t>managers</a:t>
            </a:r>
          </a:p>
          <a:p>
            <a:pPr lvl="2"/>
            <a:r>
              <a:rPr lang="en-US" dirty="0" smtClean="0">
                <a:solidFill>
                  <a:schemeClr val="tx2"/>
                </a:solidFill>
              </a:rPr>
              <a:t>Different admin units</a:t>
            </a:r>
            <a:br>
              <a:rPr lang="en-US" dirty="0" smtClean="0">
                <a:solidFill>
                  <a:schemeClr val="tx2"/>
                </a:solidFill>
              </a:rPr>
            </a:br>
            <a:endParaRPr lang="en-US" dirty="0">
              <a:solidFill>
                <a:schemeClr val="tx2"/>
              </a:solidFill>
            </a:endParaRPr>
          </a:p>
          <a:p>
            <a:pPr lvl="1"/>
            <a:r>
              <a:rPr lang="en-US" b="1" dirty="0" smtClean="0">
                <a:solidFill>
                  <a:schemeClr val="tx2"/>
                </a:solidFill>
              </a:rPr>
              <a:t>Partners</a:t>
            </a:r>
          </a:p>
          <a:p>
            <a:pPr lvl="2"/>
            <a:r>
              <a:rPr lang="en-US" dirty="0" smtClean="0">
                <a:solidFill>
                  <a:schemeClr val="tx2"/>
                </a:solidFill>
              </a:rPr>
              <a:t>WHO</a:t>
            </a:r>
          </a:p>
          <a:p>
            <a:pPr lvl="2"/>
            <a:r>
              <a:rPr lang="en-US" dirty="0" smtClean="0">
                <a:solidFill>
                  <a:schemeClr val="tx2"/>
                </a:solidFill>
              </a:rPr>
              <a:t>In-country NGOs (including those funded by USAID and DFID)</a:t>
            </a:r>
          </a:p>
          <a:p>
            <a:pPr lvl="2"/>
            <a:r>
              <a:rPr lang="en-US" dirty="0" smtClean="0">
                <a:solidFill>
                  <a:schemeClr val="tx2"/>
                </a:solidFill>
              </a:rPr>
              <a:t>Drug donation programs</a:t>
            </a:r>
          </a:p>
          <a:p>
            <a:pPr lvl="1"/>
            <a:endParaRPr lang="en-US" dirty="0"/>
          </a:p>
          <a:p>
            <a:pPr lvl="1"/>
            <a:endParaRPr lang="en-US" dirty="0"/>
          </a:p>
          <a:p>
            <a:endParaRPr lang="en-US" dirty="0"/>
          </a:p>
        </p:txBody>
      </p:sp>
      <p:sp>
        <p:nvSpPr>
          <p:cNvPr id="4" name="Title 3"/>
          <p:cNvSpPr>
            <a:spLocks noGrp="1"/>
          </p:cNvSpPr>
          <p:nvPr>
            <p:ph type="title"/>
          </p:nvPr>
        </p:nvSpPr>
        <p:spPr>
          <a:xfrm>
            <a:off x="152400" y="369094"/>
            <a:ext cx="2543302" cy="516255"/>
          </a:xfrm>
        </p:spPr>
        <p:txBody>
          <a:bodyPr/>
          <a:lstStyle/>
          <a:p>
            <a:r>
              <a:rPr lang="en-US" dirty="0" smtClean="0"/>
              <a:t>Sources of data</a:t>
            </a:r>
            <a:endParaRPr lang="en-US" dirty="0"/>
          </a:p>
        </p:txBody>
      </p:sp>
    </p:spTree>
    <p:extLst>
      <p:ext uri="{BB962C8B-B14F-4D97-AF65-F5344CB8AC3E}">
        <p14:creationId xmlns:p14="http://schemas.microsoft.com/office/powerpoint/2010/main" val="6424490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2396169" cy="566309"/>
          </a:xfrm>
        </p:spPr>
        <p:txBody>
          <a:bodyPr/>
          <a:lstStyle/>
          <a:p>
            <a:r>
              <a:rPr lang="en-US" dirty="0"/>
              <a:t>Historical data entry plan</a:t>
            </a:r>
          </a:p>
          <a:p>
            <a:endParaRPr lang="en-US" dirty="0"/>
          </a:p>
        </p:txBody>
      </p:sp>
      <p:sp>
        <p:nvSpPr>
          <p:cNvPr id="3" name="Content Placeholder 2"/>
          <p:cNvSpPr>
            <a:spLocks noGrp="1"/>
          </p:cNvSpPr>
          <p:nvPr>
            <p:ph idx="1"/>
          </p:nvPr>
        </p:nvSpPr>
        <p:spPr/>
        <p:txBody>
          <a:bodyPr/>
          <a:lstStyle/>
          <a:p>
            <a:r>
              <a:rPr lang="en-US" sz="2800" b="1" dirty="0" smtClean="0">
                <a:solidFill>
                  <a:schemeClr val="tx2"/>
                </a:solidFill>
              </a:rPr>
              <a:t>Data discrepancy</a:t>
            </a:r>
          </a:p>
          <a:p>
            <a:pPr lvl="1"/>
            <a:r>
              <a:rPr lang="en-US" dirty="0" smtClean="0">
                <a:solidFill>
                  <a:schemeClr val="tx2"/>
                </a:solidFill>
              </a:rPr>
              <a:t>Across different partners</a:t>
            </a:r>
          </a:p>
          <a:p>
            <a:pPr lvl="1"/>
            <a:r>
              <a:rPr lang="en-US" dirty="0" smtClean="0">
                <a:solidFill>
                  <a:schemeClr val="tx2"/>
                </a:solidFill>
              </a:rPr>
              <a:t>Across different data sources</a:t>
            </a:r>
          </a:p>
          <a:p>
            <a:endParaRPr lang="en-US" dirty="0" smtClean="0">
              <a:solidFill>
                <a:schemeClr val="tx2"/>
              </a:solidFill>
            </a:endParaRPr>
          </a:p>
          <a:p>
            <a:r>
              <a:rPr lang="en-US" sz="2800" b="1" dirty="0" smtClean="0">
                <a:solidFill>
                  <a:schemeClr val="tx2"/>
                </a:solidFill>
              </a:rPr>
              <a:t>Data entry errors</a:t>
            </a:r>
          </a:p>
          <a:p>
            <a:pPr lvl="1"/>
            <a:r>
              <a:rPr lang="en-US" dirty="0" smtClean="0">
                <a:solidFill>
                  <a:schemeClr val="tx2"/>
                </a:solidFill>
              </a:rPr>
              <a:t>Report generation</a:t>
            </a:r>
          </a:p>
          <a:p>
            <a:pPr lvl="1"/>
            <a:r>
              <a:rPr lang="en-US" dirty="0" smtClean="0">
                <a:solidFill>
                  <a:schemeClr val="tx2"/>
                </a:solidFill>
              </a:rPr>
              <a:t>Supervisor’s involvement</a:t>
            </a:r>
            <a:endParaRPr lang="en-US" dirty="0">
              <a:solidFill>
                <a:schemeClr val="tx2"/>
              </a:solidFill>
            </a:endParaRPr>
          </a:p>
        </p:txBody>
      </p:sp>
      <p:sp>
        <p:nvSpPr>
          <p:cNvPr id="4" name="Title 3"/>
          <p:cNvSpPr>
            <a:spLocks noGrp="1"/>
          </p:cNvSpPr>
          <p:nvPr>
            <p:ph type="title"/>
          </p:nvPr>
        </p:nvSpPr>
        <p:spPr>
          <a:xfrm>
            <a:off x="152400" y="369094"/>
            <a:ext cx="3529962" cy="516255"/>
          </a:xfrm>
        </p:spPr>
        <p:txBody>
          <a:bodyPr/>
          <a:lstStyle/>
          <a:p>
            <a:r>
              <a:rPr lang="en-US" dirty="0" smtClean="0"/>
              <a:t>Quality control of data</a:t>
            </a:r>
            <a:endParaRPr lang="en-US" dirty="0"/>
          </a:p>
        </p:txBody>
      </p:sp>
    </p:spTree>
    <p:extLst>
      <p:ext uri="{BB962C8B-B14F-4D97-AF65-F5344CB8AC3E}">
        <p14:creationId xmlns:p14="http://schemas.microsoft.com/office/powerpoint/2010/main" val="200388375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2396169" cy="566309"/>
          </a:xfrm>
        </p:spPr>
        <p:txBody>
          <a:bodyPr/>
          <a:lstStyle/>
          <a:p>
            <a:r>
              <a:rPr lang="en-US" dirty="0"/>
              <a:t>Historical data entry plan</a:t>
            </a:r>
          </a:p>
          <a:p>
            <a:endParaRPr lang="en-US" dirty="0"/>
          </a:p>
        </p:txBody>
      </p:sp>
      <p:sp>
        <p:nvSpPr>
          <p:cNvPr id="3" name="Content Placeholder 2"/>
          <p:cNvSpPr>
            <a:spLocks noGrp="1"/>
          </p:cNvSpPr>
          <p:nvPr>
            <p:ph idx="1"/>
          </p:nvPr>
        </p:nvSpPr>
        <p:spPr/>
        <p:txBody>
          <a:bodyPr/>
          <a:lstStyle/>
          <a:p>
            <a:pPr marL="0" indent="0">
              <a:buNone/>
            </a:pPr>
            <a:endParaRPr lang="en-US" dirty="0"/>
          </a:p>
          <a:p>
            <a:r>
              <a:rPr lang="en-US" sz="2800" b="1" dirty="0" smtClean="0">
                <a:solidFill>
                  <a:schemeClr val="tx2"/>
                </a:solidFill>
              </a:rPr>
              <a:t>Options for data entry</a:t>
            </a:r>
          </a:p>
          <a:p>
            <a:pPr lvl="1"/>
            <a:r>
              <a:rPr lang="en-US" dirty="0" smtClean="0">
                <a:solidFill>
                  <a:schemeClr val="tx2"/>
                </a:solidFill>
              </a:rPr>
              <a:t>By year</a:t>
            </a:r>
          </a:p>
          <a:p>
            <a:pPr lvl="1"/>
            <a:r>
              <a:rPr lang="en-US" dirty="0" smtClean="0">
                <a:solidFill>
                  <a:schemeClr val="tx2"/>
                </a:solidFill>
              </a:rPr>
              <a:t>By module</a:t>
            </a:r>
          </a:p>
          <a:p>
            <a:pPr lvl="1"/>
            <a:r>
              <a:rPr lang="en-US" dirty="0" smtClean="0">
                <a:solidFill>
                  <a:schemeClr val="tx2"/>
                </a:solidFill>
              </a:rPr>
              <a:t>By disease</a:t>
            </a:r>
            <a:br>
              <a:rPr lang="en-US" dirty="0" smtClean="0">
                <a:solidFill>
                  <a:schemeClr val="tx2"/>
                </a:solidFill>
              </a:rPr>
            </a:br>
            <a:endParaRPr lang="en-US" dirty="0" smtClean="0">
              <a:solidFill>
                <a:schemeClr val="tx2"/>
              </a:solidFill>
            </a:endParaRPr>
          </a:p>
          <a:p>
            <a:r>
              <a:rPr lang="en-US" sz="2800" b="1" dirty="0" smtClean="0">
                <a:solidFill>
                  <a:schemeClr val="tx2"/>
                </a:solidFill>
              </a:rPr>
              <a:t>If redistricting:</a:t>
            </a:r>
          </a:p>
          <a:p>
            <a:pPr lvl="1"/>
            <a:r>
              <a:rPr lang="en-US" i="1" dirty="0" smtClean="0">
                <a:solidFill>
                  <a:schemeClr val="tx2"/>
                </a:solidFill>
              </a:rPr>
              <a:t>By year only!</a:t>
            </a:r>
            <a:endParaRPr lang="en-US" i="1" dirty="0">
              <a:solidFill>
                <a:schemeClr val="tx2"/>
              </a:solidFill>
            </a:endParaRPr>
          </a:p>
        </p:txBody>
      </p:sp>
      <p:sp>
        <p:nvSpPr>
          <p:cNvPr id="4" name="Title 3"/>
          <p:cNvSpPr>
            <a:spLocks noGrp="1"/>
          </p:cNvSpPr>
          <p:nvPr>
            <p:ph type="title"/>
          </p:nvPr>
        </p:nvSpPr>
        <p:spPr>
          <a:xfrm>
            <a:off x="152400" y="369094"/>
            <a:ext cx="3583826" cy="516255"/>
          </a:xfrm>
        </p:spPr>
        <p:txBody>
          <a:bodyPr/>
          <a:lstStyle/>
          <a:p>
            <a:r>
              <a:rPr lang="en-US" dirty="0" smtClean="0"/>
              <a:t>Timeline for data entry</a:t>
            </a:r>
            <a:endParaRPr lang="en-US" dirty="0"/>
          </a:p>
        </p:txBody>
      </p:sp>
    </p:spTree>
    <p:extLst>
      <p:ext uri="{BB962C8B-B14F-4D97-AF65-F5344CB8AC3E}">
        <p14:creationId xmlns:p14="http://schemas.microsoft.com/office/powerpoint/2010/main" val="34413305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1453830" cy="566309"/>
          </a:xfrm>
        </p:spPr>
        <p:txBody>
          <a:bodyPr/>
          <a:lstStyle/>
          <a:p>
            <a:r>
              <a:rPr lang="en-US" dirty="0">
                <a:solidFill>
                  <a:srgbClr val="DCE6F2"/>
                </a:solidFill>
              </a:rPr>
              <a:t>data management</a:t>
            </a:r>
          </a:p>
          <a:p>
            <a:endParaRPr lang="en-US" dirty="0"/>
          </a:p>
        </p:txBody>
      </p:sp>
      <p:sp>
        <p:nvSpPr>
          <p:cNvPr id="6" name="Content Placeholder 3"/>
          <p:cNvSpPr>
            <a:spLocks noGrp="1"/>
          </p:cNvSpPr>
          <p:nvPr>
            <p:ph idx="1"/>
          </p:nvPr>
        </p:nvSpPr>
        <p:spPr>
          <a:xfrm>
            <a:off x="609600" y="1143000"/>
            <a:ext cx="3048000" cy="4525963"/>
          </a:xfrm>
        </p:spPr>
        <p:txBody>
          <a:bodyPr/>
          <a:lstStyle/>
          <a:p>
            <a:pPr marL="0" lvl="1" indent="0">
              <a:buNone/>
            </a:pPr>
            <a:r>
              <a:rPr lang="en-US" sz="2200" dirty="0">
                <a:solidFill>
                  <a:schemeClr val="tx2">
                    <a:lumMod val="75000"/>
                  </a:schemeClr>
                </a:solidFill>
                <a:latin typeface="Segoe UI" pitchFamily="34" charset="0"/>
                <a:ea typeface="MS PGothic" charset="0"/>
                <a:cs typeface="Segoe UI" pitchFamily="34" charset="0"/>
              </a:rPr>
              <a:t>Users can enter survey data into the Integrated NTD Database. This includes mapping, baseline, midterm, TAS, and other surveys.</a:t>
            </a:r>
          </a:p>
          <a:p>
            <a:pPr marL="0" indent="0">
              <a:buNone/>
            </a:pPr>
            <a:endParaRPr lang="en-US" dirty="0"/>
          </a:p>
        </p:txBody>
      </p:sp>
      <p:sp>
        <p:nvSpPr>
          <p:cNvPr id="5" name="Title 4"/>
          <p:cNvSpPr>
            <a:spLocks noGrp="1"/>
          </p:cNvSpPr>
          <p:nvPr>
            <p:ph type="title"/>
          </p:nvPr>
        </p:nvSpPr>
        <p:spPr>
          <a:xfrm>
            <a:off x="152400" y="369094"/>
            <a:ext cx="1715250" cy="516255"/>
          </a:xfrm>
        </p:spPr>
        <p:txBody>
          <a:bodyPr/>
          <a:lstStyle/>
          <a:p>
            <a:r>
              <a:rPr lang="en-US" dirty="0" smtClean="0"/>
              <a:t>Surveys</a:t>
            </a:r>
            <a:endParaRPr lang="en-US" dirty="0"/>
          </a:p>
        </p:txBody>
      </p:sp>
      <p:pic>
        <p:nvPicPr>
          <p:cNvPr id="7" name="Picture 6" descr="DiseaseDistr-form.png"/>
          <p:cNvPicPr>
            <a:picLocks noChangeAspect="1"/>
          </p:cNvPicPr>
          <p:nvPr/>
        </p:nvPicPr>
        <p:blipFill>
          <a:blip r:embed="rId3" cstate="print"/>
          <a:srcRect r="16139"/>
          <a:stretch>
            <a:fillRect/>
          </a:stretch>
        </p:blipFill>
        <p:spPr>
          <a:xfrm>
            <a:off x="4343400" y="990600"/>
            <a:ext cx="3956268" cy="5224636"/>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305027788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2396169" cy="307777"/>
          </a:xfrm>
        </p:spPr>
        <p:txBody>
          <a:bodyPr/>
          <a:lstStyle/>
          <a:p>
            <a:r>
              <a:rPr lang="en-US" dirty="0" smtClean="0"/>
              <a:t>Historical data entry plan</a:t>
            </a:r>
            <a:endParaRPr lang="en-US" dirty="0"/>
          </a:p>
        </p:txBody>
      </p:sp>
      <p:sp>
        <p:nvSpPr>
          <p:cNvPr id="3" name="Content Placeholder 2"/>
          <p:cNvSpPr>
            <a:spLocks noGrp="1"/>
          </p:cNvSpPr>
          <p:nvPr>
            <p:ph idx="1"/>
          </p:nvPr>
        </p:nvSpPr>
        <p:spPr>
          <a:xfrm>
            <a:off x="304800" y="1143000"/>
            <a:ext cx="8229600" cy="5334000"/>
          </a:xfrm>
        </p:spPr>
        <p:txBody>
          <a:bodyPr/>
          <a:lstStyle/>
          <a:p>
            <a:r>
              <a:rPr lang="en-US" sz="2800" b="1" dirty="0"/>
              <a:t>Data unavailable for required indicators</a:t>
            </a:r>
          </a:p>
          <a:p>
            <a:pPr lvl="1"/>
            <a:r>
              <a:rPr lang="en-US" dirty="0"/>
              <a:t>Text field</a:t>
            </a:r>
          </a:p>
          <a:p>
            <a:pPr lvl="1"/>
            <a:r>
              <a:rPr lang="en-US" dirty="0"/>
              <a:t>Number field</a:t>
            </a:r>
          </a:p>
          <a:p>
            <a:pPr lvl="1"/>
            <a:r>
              <a:rPr lang="en-US" dirty="0"/>
              <a:t>Date </a:t>
            </a:r>
            <a:r>
              <a:rPr lang="en-US" dirty="0" smtClean="0"/>
              <a:t>field</a:t>
            </a:r>
            <a:br>
              <a:rPr lang="en-US" dirty="0" smtClean="0"/>
            </a:br>
            <a:endParaRPr lang="en-US" dirty="0"/>
          </a:p>
          <a:p>
            <a:r>
              <a:rPr lang="en-US" sz="2800" b="1" dirty="0" smtClean="0"/>
              <a:t>Indicators definition</a:t>
            </a:r>
          </a:p>
          <a:p>
            <a:pPr lvl="1"/>
            <a:r>
              <a:rPr lang="en-US" dirty="0" err="1" smtClean="0"/>
              <a:t>Endemicity</a:t>
            </a:r>
            <a:endParaRPr lang="en-US" dirty="0" smtClean="0"/>
          </a:p>
          <a:p>
            <a:pPr lvl="1"/>
            <a:r>
              <a:rPr lang="en-US" dirty="0" smtClean="0"/>
              <a:t>Total population</a:t>
            </a:r>
          </a:p>
          <a:p>
            <a:pPr lvl="1"/>
            <a:r>
              <a:rPr lang="en-US" dirty="0" smtClean="0"/>
              <a:t>Population at-risk</a:t>
            </a:r>
          </a:p>
          <a:p>
            <a:pPr lvl="1"/>
            <a:r>
              <a:rPr lang="en-US" dirty="0" smtClean="0"/>
              <a:t>Population targeted</a:t>
            </a:r>
          </a:p>
          <a:p>
            <a:pPr marL="457200" lvl="1" indent="0">
              <a:buNone/>
            </a:pPr>
            <a:endParaRPr lang="en-US" dirty="0" smtClean="0"/>
          </a:p>
          <a:p>
            <a:pPr lvl="1"/>
            <a:endParaRPr lang="en-US" dirty="0"/>
          </a:p>
          <a:p>
            <a:pPr lvl="1"/>
            <a:endParaRPr lang="en-US" dirty="0"/>
          </a:p>
        </p:txBody>
      </p:sp>
      <p:sp>
        <p:nvSpPr>
          <p:cNvPr id="4" name="Title 3"/>
          <p:cNvSpPr>
            <a:spLocks noGrp="1"/>
          </p:cNvSpPr>
          <p:nvPr>
            <p:ph type="title"/>
          </p:nvPr>
        </p:nvSpPr>
        <p:spPr>
          <a:xfrm>
            <a:off x="152400" y="369094"/>
            <a:ext cx="3337230" cy="516255"/>
          </a:xfrm>
        </p:spPr>
        <p:txBody>
          <a:bodyPr/>
          <a:lstStyle/>
          <a:p>
            <a:r>
              <a:rPr lang="en-US" dirty="0" smtClean="0"/>
              <a:t>Criteria/Assumptions</a:t>
            </a:r>
            <a:endParaRPr lang="en-US" dirty="0"/>
          </a:p>
        </p:txBody>
      </p:sp>
    </p:spTree>
    <p:extLst>
      <p:ext uri="{BB962C8B-B14F-4D97-AF65-F5344CB8AC3E}">
        <p14:creationId xmlns:p14="http://schemas.microsoft.com/office/powerpoint/2010/main" val="373149309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2395977" cy="307777"/>
          </a:xfrm>
        </p:spPr>
        <p:txBody>
          <a:bodyPr/>
          <a:lstStyle/>
          <a:p>
            <a:r>
              <a:rPr lang="en-US" dirty="0" smtClean="0"/>
              <a:t>Historical data entry plan</a:t>
            </a:r>
            <a:endParaRPr lang="en-US" dirty="0"/>
          </a:p>
        </p:txBody>
      </p:sp>
      <p:sp>
        <p:nvSpPr>
          <p:cNvPr id="3" name="Content Placeholder 2"/>
          <p:cNvSpPr>
            <a:spLocks noGrp="1"/>
          </p:cNvSpPr>
          <p:nvPr>
            <p:ph idx="1"/>
          </p:nvPr>
        </p:nvSpPr>
        <p:spPr/>
        <p:txBody>
          <a:bodyPr/>
          <a:lstStyle/>
          <a:p>
            <a:r>
              <a:rPr lang="en-US" sz="3200" dirty="0" smtClean="0"/>
              <a:t>Soft copies</a:t>
            </a:r>
          </a:p>
          <a:p>
            <a:r>
              <a:rPr lang="en-US" sz="3200" dirty="0" smtClean="0"/>
              <a:t>Hard copies</a:t>
            </a:r>
            <a:endParaRPr lang="en-US" sz="3200" dirty="0"/>
          </a:p>
        </p:txBody>
      </p:sp>
      <p:sp>
        <p:nvSpPr>
          <p:cNvPr id="4" name="Title 3"/>
          <p:cNvSpPr>
            <a:spLocks noGrp="1"/>
          </p:cNvSpPr>
          <p:nvPr>
            <p:ph type="title"/>
          </p:nvPr>
        </p:nvSpPr>
        <p:spPr>
          <a:xfrm>
            <a:off x="152400" y="369094"/>
            <a:ext cx="2572780" cy="516255"/>
          </a:xfrm>
        </p:spPr>
        <p:txBody>
          <a:bodyPr/>
          <a:lstStyle/>
          <a:p>
            <a:r>
              <a:rPr lang="en-US" dirty="0" smtClean="0"/>
              <a:t>Documentation</a:t>
            </a:r>
            <a:endParaRPr lang="en-US" dirty="0"/>
          </a:p>
        </p:txBody>
      </p:sp>
    </p:spTree>
    <p:extLst>
      <p:ext uri="{BB962C8B-B14F-4D97-AF65-F5344CB8AC3E}">
        <p14:creationId xmlns:p14="http://schemas.microsoft.com/office/powerpoint/2010/main" val="1938750092"/>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2396169" cy="566309"/>
          </a:xfrm>
        </p:spPr>
        <p:txBody>
          <a:bodyPr/>
          <a:lstStyle/>
          <a:p>
            <a:r>
              <a:rPr lang="en-US" dirty="0"/>
              <a:t>Historical data entry plan</a:t>
            </a:r>
          </a:p>
          <a:p>
            <a:endParaRPr lang="en-US" dirty="0"/>
          </a:p>
        </p:txBody>
      </p:sp>
      <p:sp>
        <p:nvSpPr>
          <p:cNvPr id="3" name="Content Placeholder 2"/>
          <p:cNvSpPr>
            <a:spLocks noGrp="1"/>
          </p:cNvSpPr>
          <p:nvPr>
            <p:ph idx="1"/>
          </p:nvPr>
        </p:nvSpPr>
        <p:spPr/>
        <p:txBody>
          <a:bodyPr/>
          <a:lstStyle/>
          <a:p>
            <a:r>
              <a:rPr lang="en-US" dirty="0" smtClean="0"/>
              <a:t>Computer</a:t>
            </a:r>
          </a:p>
          <a:p>
            <a:r>
              <a:rPr lang="en-US" dirty="0" smtClean="0"/>
              <a:t>External hard drive(s)</a:t>
            </a:r>
          </a:p>
          <a:p>
            <a:r>
              <a:rPr lang="en-US" dirty="0" smtClean="0"/>
              <a:t>Anti-virus software</a:t>
            </a:r>
          </a:p>
          <a:p>
            <a:r>
              <a:rPr lang="en-US" dirty="0" smtClean="0"/>
              <a:t>Internet</a:t>
            </a:r>
          </a:p>
          <a:p>
            <a:r>
              <a:rPr lang="en-US" dirty="0" smtClean="0"/>
              <a:t>Phone</a:t>
            </a:r>
          </a:p>
          <a:p>
            <a:r>
              <a:rPr lang="en-US" dirty="0" smtClean="0"/>
              <a:t>Phone recharge card</a:t>
            </a:r>
          </a:p>
          <a:p>
            <a:r>
              <a:rPr lang="en-US" dirty="0" smtClean="0"/>
              <a:t>Consultant</a:t>
            </a:r>
          </a:p>
          <a:p>
            <a:r>
              <a:rPr lang="en-US" dirty="0" smtClean="0"/>
              <a:t>LOE of MOH and implementing partners providing technical assistance</a:t>
            </a:r>
            <a:endParaRPr lang="en-US" dirty="0"/>
          </a:p>
        </p:txBody>
      </p:sp>
      <p:sp>
        <p:nvSpPr>
          <p:cNvPr id="4" name="Title 3"/>
          <p:cNvSpPr>
            <a:spLocks noGrp="1"/>
          </p:cNvSpPr>
          <p:nvPr>
            <p:ph type="title"/>
          </p:nvPr>
        </p:nvSpPr>
        <p:spPr>
          <a:xfrm>
            <a:off x="152400" y="369094"/>
            <a:ext cx="1391727" cy="516255"/>
          </a:xfrm>
        </p:spPr>
        <p:txBody>
          <a:bodyPr/>
          <a:lstStyle/>
          <a:p>
            <a:r>
              <a:rPr lang="en-US" dirty="0" smtClean="0"/>
              <a:t>Budget</a:t>
            </a:r>
            <a:endParaRPr lang="en-US" dirty="0"/>
          </a:p>
        </p:txBody>
      </p:sp>
    </p:spTree>
    <p:extLst>
      <p:ext uri="{BB962C8B-B14F-4D97-AF65-F5344CB8AC3E}">
        <p14:creationId xmlns:p14="http://schemas.microsoft.com/office/powerpoint/2010/main" val="1178480893"/>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1676400" y="4114800"/>
            <a:ext cx="7467600" cy="2133600"/>
          </a:xfrm>
          <a:prstGeom prst="rect">
            <a:avLst/>
          </a:prstGeom>
        </p:spPr>
        <p:txBody>
          <a:bodyPr>
            <a:normAutofit fontScale="55000" lnSpcReduction="20000"/>
          </a:bodyPr>
          <a:lstStyle/>
          <a:p>
            <a:pPr marL="0" indent="0">
              <a:lnSpc>
                <a:spcPct val="120000"/>
              </a:lnSpc>
              <a:spcAft>
                <a:spcPts val="1800"/>
              </a:spcAft>
              <a:buNone/>
              <a:defRPr/>
            </a:pPr>
            <a:r>
              <a:rPr lang="en-US" sz="2500" dirty="0"/>
              <a:t>The </a:t>
            </a:r>
            <a:r>
              <a:rPr lang="en-US" sz="2500" dirty="0" smtClean="0"/>
              <a:t>Integrated NTD Database </a:t>
            </a:r>
            <a:r>
              <a:rPr lang="en-US" sz="2500" dirty="0"/>
              <a:t>was developed by RTI International under the ENVISION project with funding from the United States Agency for International Development in </a:t>
            </a:r>
            <a:r>
              <a:rPr lang="en-US" sz="2800" dirty="0"/>
              <a:t>collaboration </a:t>
            </a:r>
            <a:r>
              <a:rPr lang="en-US" sz="2500" dirty="0" smtClean="0"/>
              <a:t>with </a:t>
            </a:r>
            <a:r>
              <a:rPr lang="en-US" sz="2500" dirty="0"/>
              <a:t>the World Health Organization (WHO) and its regional offices (AFR, SEAR, WPR), the African </a:t>
            </a:r>
            <a:r>
              <a:rPr lang="en-US" sz="2500" dirty="0" err="1"/>
              <a:t>Programme</a:t>
            </a:r>
            <a:r>
              <a:rPr lang="en-US" sz="2500" dirty="0"/>
              <a:t> for </a:t>
            </a:r>
            <a:r>
              <a:rPr lang="en-US" sz="2500" dirty="0" err="1"/>
              <a:t>Onchocerciasis</a:t>
            </a:r>
            <a:r>
              <a:rPr lang="en-US" sz="2500" dirty="0"/>
              <a:t> Control and the Centre for Neglected Tropical Diseases.</a:t>
            </a:r>
            <a:endParaRPr lang="en-US" sz="2500" dirty="0" smtClean="0"/>
          </a:p>
          <a:p>
            <a:pPr marL="0" indent="0">
              <a:lnSpc>
                <a:spcPct val="120000"/>
              </a:lnSpc>
              <a:spcBef>
                <a:spcPts val="0"/>
              </a:spcBef>
              <a:spcAft>
                <a:spcPts val="600"/>
              </a:spcAft>
              <a:buNone/>
              <a:defRPr/>
            </a:pPr>
            <a:r>
              <a:rPr lang="en-US" sz="2500" dirty="0" smtClean="0"/>
              <a:t>The Integrated </a:t>
            </a:r>
            <a:r>
              <a:rPr lang="en-US" sz="2500" smtClean="0"/>
              <a:t>NTD Database was </a:t>
            </a:r>
            <a:r>
              <a:rPr lang="en-US" sz="2500" dirty="0"/>
              <a:t>developed by Iota </a:t>
            </a:r>
            <a:r>
              <a:rPr lang="en-US" sz="2500" dirty="0" smtClean="0"/>
              <a:t>Ink:</a:t>
            </a:r>
          </a:p>
          <a:p>
            <a:pPr marL="0" indent="0">
              <a:lnSpc>
                <a:spcPct val="120000"/>
              </a:lnSpc>
              <a:spcBef>
                <a:spcPts val="0"/>
              </a:spcBef>
              <a:spcAft>
                <a:spcPts val="300"/>
              </a:spcAft>
              <a:buNone/>
              <a:defRPr/>
            </a:pPr>
            <a:r>
              <a:rPr lang="en-US" sz="2500" dirty="0" smtClean="0"/>
              <a:t>Jennifer </a:t>
            </a:r>
            <a:r>
              <a:rPr lang="en-US" sz="2500" dirty="0"/>
              <a:t>Einberg, </a:t>
            </a:r>
            <a:r>
              <a:rPr lang="en-US" sz="2500" i="1" dirty="0"/>
              <a:t>Project Manager</a:t>
            </a:r>
            <a:r>
              <a:rPr lang="en-US" sz="2500" dirty="0"/>
              <a:t>; Eric Olson, </a:t>
            </a:r>
            <a:r>
              <a:rPr lang="en-US" sz="2500" i="1" dirty="0"/>
              <a:t>Developer</a:t>
            </a:r>
            <a:r>
              <a:rPr lang="en-US" sz="2500" dirty="0"/>
              <a:t>; </a:t>
            </a:r>
            <a:r>
              <a:rPr lang="en-US" sz="2500" dirty="0" smtClean="0"/>
              <a:t/>
            </a:r>
            <a:br>
              <a:rPr lang="en-US" sz="2500" dirty="0" smtClean="0"/>
            </a:br>
            <a:r>
              <a:rPr lang="en-US" sz="2500" dirty="0" smtClean="0"/>
              <a:t>Jennifer </a:t>
            </a:r>
            <a:r>
              <a:rPr lang="en-US" sz="2500" dirty="0"/>
              <a:t>Fox, </a:t>
            </a:r>
            <a:r>
              <a:rPr lang="en-US" sz="2500" i="1" dirty="0"/>
              <a:t>Graphic Designer</a:t>
            </a:r>
            <a:r>
              <a:rPr lang="en-US" sz="2500" dirty="0"/>
              <a:t>; </a:t>
            </a:r>
            <a:r>
              <a:rPr lang="en-US" sz="2500" dirty="0" smtClean="0"/>
              <a:t>Nick Cherf, </a:t>
            </a:r>
            <a:r>
              <a:rPr lang="en-US" sz="2500" i="1" dirty="0" smtClean="0"/>
              <a:t>QA Specialist</a:t>
            </a:r>
            <a:r>
              <a:rPr lang="en-US" sz="2500" dirty="0" smtClean="0"/>
              <a:t>; Michelle </a:t>
            </a:r>
            <a:r>
              <a:rPr lang="en-US" sz="2500" dirty="0"/>
              <a:t>Fellows, </a:t>
            </a:r>
            <a:r>
              <a:rPr lang="en-US" sz="2500" i="1" dirty="0"/>
              <a:t>Technical Writer</a:t>
            </a:r>
          </a:p>
          <a:p>
            <a:pPr marL="0" indent="0">
              <a:buNone/>
            </a:pPr>
            <a:endParaRPr lang="en-US" dirty="0"/>
          </a:p>
        </p:txBody>
      </p:sp>
      <p:sp>
        <p:nvSpPr>
          <p:cNvPr id="3" name="Rectangle 2"/>
          <p:cNvSpPr/>
          <p:nvPr/>
        </p:nvSpPr>
        <p:spPr>
          <a:xfrm>
            <a:off x="0" y="0"/>
            <a:ext cx="9152467" cy="3352800"/>
          </a:xfrm>
          <a:prstGeom prst="rect">
            <a:avLst/>
          </a:prstGeom>
          <a:gradFill flip="none" rotWithShape="1">
            <a:gsLst>
              <a:gs pos="0">
                <a:schemeClr val="tx2"/>
              </a:gs>
              <a:gs pos="100000">
                <a:schemeClr val="tx2">
                  <a:lumMod val="50000"/>
                </a:schemeClr>
              </a:gs>
            </a:gsLst>
            <a:lin ang="4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4" name="Group 3"/>
          <p:cNvGrpSpPr/>
          <p:nvPr/>
        </p:nvGrpSpPr>
        <p:grpSpPr>
          <a:xfrm>
            <a:off x="7010400" y="2734733"/>
            <a:ext cx="1613158" cy="622790"/>
            <a:chOff x="6979980" y="2143165"/>
            <a:chExt cx="1613158" cy="622790"/>
          </a:xfrm>
        </p:grpSpPr>
        <p:sp>
          <p:nvSpPr>
            <p:cNvPr id="5" name="Rectangle 4"/>
            <p:cNvSpPr/>
            <p:nvPr userDrawn="1"/>
          </p:nvSpPr>
          <p:spPr>
            <a:xfrm>
              <a:off x="7260963" y="2143165"/>
              <a:ext cx="206375" cy="614324"/>
            </a:xfrm>
            <a:prstGeom prst="rect">
              <a:avLst/>
            </a:prstGeom>
            <a:solidFill>
              <a:srgbClr val="562B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6979980" y="2300288"/>
              <a:ext cx="206375" cy="457201"/>
            </a:xfrm>
            <a:prstGeom prst="rect">
              <a:avLst/>
            </a:prstGeom>
            <a:solidFill>
              <a:srgbClr val="066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7" name="Rectangle 6"/>
            <p:cNvSpPr/>
            <p:nvPr userDrawn="1"/>
          </p:nvSpPr>
          <p:spPr>
            <a:xfrm>
              <a:off x="7541946" y="2357439"/>
              <a:ext cx="206375" cy="400050"/>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7822930" y="2462213"/>
              <a:ext cx="206375" cy="295276"/>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8386763" y="2680230"/>
              <a:ext cx="206375" cy="85725"/>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8108231" y="2590801"/>
              <a:ext cx="206375" cy="166688"/>
            </a:xfrm>
            <a:prstGeom prst="rect">
              <a:avLst/>
            </a:prstGeom>
            <a:solidFill>
              <a:srgbClr val="93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3111464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http://www.who.int/entity/apoc/media/apoc_logo.jpg"/>
          <p:cNvPicPr>
            <a:picLocks noChangeAspect="1" noChangeArrowheads="1"/>
          </p:cNvPicPr>
          <p:nvPr/>
        </p:nvPicPr>
        <p:blipFill>
          <a:blip r:embed="rId3" cstate="print"/>
          <a:srcRect/>
          <a:stretch>
            <a:fillRect/>
          </a:stretch>
        </p:blipFill>
        <p:spPr bwMode="auto">
          <a:xfrm>
            <a:off x="5243342" y="4150925"/>
            <a:ext cx="1516301" cy="1335475"/>
          </a:xfrm>
          <a:prstGeom prst="rect">
            <a:avLst/>
          </a:prstGeom>
          <a:noFill/>
          <a:ln w="9525">
            <a:noFill/>
            <a:miter lim="800000"/>
            <a:headEnd/>
            <a:tailEnd/>
          </a:ln>
        </p:spPr>
      </p:pic>
      <p:pic>
        <p:nvPicPr>
          <p:cNvPr id="7" name="Picture 2"/>
          <p:cNvPicPr>
            <a:picLocks noChangeAspect="1" noChangeArrowheads="1"/>
          </p:cNvPicPr>
          <p:nvPr/>
        </p:nvPicPr>
        <p:blipFill>
          <a:blip r:embed="rId4" cstate="print"/>
          <a:srcRect/>
          <a:stretch>
            <a:fillRect/>
          </a:stretch>
        </p:blipFill>
        <p:spPr bwMode="auto">
          <a:xfrm>
            <a:off x="2067534" y="2053267"/>
            <a:ext cx="1473567" cy="1434875"/>
          </a:xfrm>
          <a:prstGeom prst="rect">
            <a:avLst/>
          </a:prstGeom>
          <a:noFill/>
          <a:ln w="9525">
            <a:noFill/>
            <a:miter lim="800000"/>
            <a:headEnd/>
            <a:tailEnd/>
          </a:ln>
        </p:spPr>
      </p:pic>
      <p:pic>
        <p:nvPicPr>
          <p:cNvPr id="9" name="Picture 4" descr="http://www.cntd.org/images/cntd_logo.jpg"/>
          <p:cNvPicPr>
            <a:picLocks noChangeAspect="1" noChangeArrowheads="1"/>
          </p:cNvPicPr>
          <p:nvPr/>
        </p:nvPicPr>
        <p:blipFill>
          <a:blip r:embed="rId5" cstate="print"/>
          <a:srcRect/>
          <a:stretch>
            <a:fillRect/>
          </a:stretch>
        </p:blipFill>
        <p:spPr bwMode="auto">
          <a:xfrm>
            <a:off x="2357244" y="4150925"/>
            <a:ext cx="1189036" cy="1266866"/>
          </a:xfrm>
          <a:prstGeom prst="rect">
            <a:avLst/>
          </a:prstGeom>
          <a:noFill/>
          <a:ln w="9525">
            <a:noFill/>
            <a:miter lim="800000"/>
            <a:headEnd/>
            <a:tailEnd/>
          </a:ln>
        </p:spPr>
      </p:pic>
      <p:sp>
        <p:nvSpPr>
          <p:cNvPr id="11" name="Subtitle 2"/>
          <p:cNvSpPr txBox="1">
            <a:spLocks/>
          </p:cNvSpPr>
          <p:nvPr/>
        </p:nvSpPr>
        <p:spPr bwMode="auto">
          <a:xfrm>
            <a:off x="668053" y="802814"/>
            <a:ext cx="7889727" cy="492586"/>
          </a:xfrm>
          <a:prstGeom prst="rect">
            <a:avLst/>
          </a:prstGeom>
          <a:noFill/>
          <a:ln w="9525">
            <a:noFill/>
            <a:miter lim="800000"/>
            <a:headEnd/>
            <a:tailEnd/>
          </a:ln>
        </p:spPr>
        <p:txBody>
          <a:bodyPr vert="horz" wrap="square" lIns="0" tIns="45720" rIns="0" bIns="45720" numCol="1" rtlCol="0" anchor="t" anchorCtr="0" compatLnSpc="1">
            <a:prstTxWarp prst="textNoShape">
              <a:avLst/>
            </a:prstTxWarp>
            <a:noAutofit/>
          </a:bodyPr>
          <a:lstStyle/>
          <a:p>
            <a:pPr marL="342900" marR="0" lvl="0" indent="-342900" algn="l" defTabSz="914400" rtl="0" eaLnBrk="1" fontAlgn="auto" latinLnBrk="0" hangingPunct="1">
              <a:lnSpc>
                <a:spcPct val="100000"/>
              </a:lnSpc>
              <a:spcBef>
                <a:spcPts val="1200"/>
              </a:spcBef>
              <a:spcAft>
                <a:spcPts val="200"/>
              </a:spcAft>
              <a:buClr>
                <a:schemeClr val="accent1"/>
              </a:buClr>
              <a:buSzPct val="110000"/>
              <a:buFont typeface="Calibri" pitchFamily="34" charset="0"/>
              <a:buNone/>
              <a:tabLst/>
              <a:defRPr/>
            </a:pPr>
            <a:r>
              <a:rPr kumimoji="0" lang="en-US" sz="1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The Integrated NTD Database was developed in collaboration with</a:t>
            </a:r>
            <a:r>
              <a:rPr lang="en-US" sz="1400" dirty="0" smtClean="0">
                <a:solidFill>
                  <a:srgbClr val="17375D"/>
                </a:solidFill>
                <a:latin typeface="Segoe UI" pitchFamily="34" charset="0"/>
                <a:ea typeface="Segoe UI" pitchFamily="34" charset="0"/>
                <a:cs typeface="Segoe UI" pitchFamily="34" charset="0"/>
              </a:rPr>
              <a:t>:</a:t>
            </a:r>
            <a:endParaRPr kumimoji="0" lang="en-US" sz="1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p:txBody>
      </p:sp>
      <p:grpSp>
        <p:nvGrpSpPr>
          <p:cNvPr id="38" name="Group 37"/>
          <p:cNvGrpSpPr/>
          <p:nvPr/>
        </p:nvGrpSpPr>
        <p:grpSpPr>
          <a:xfrm>
            <a:off x="4576233" y="1898933"/>
            <a:ext cx="2819400" cy="1743542"/>
            <a:chOff x="1712594" y="1564498"/>
            <a:chExt cx="5602606" cy="3464702"/>
          </a:xfrm>
        </p:grpSpPr>
        <p:grpSp>
          <p:nvGrpSpPr>
            <p:cNvPr id="39" name="Group 4"/>
            <p:cNvGrpSpPr>
              <a:grpSpLocks/>
            </p:cNvGrpSpPr>
            <p:nvPr/>
          </p:nvGrpSpPr>
          <p:grpSpPr bwMode="auto">
            <a:xfrm>
              <a:off x="1712594" y="3962400"/>
              <a:ext cx="5602606" cy="1066800"/>
              <a:chOff x="2082960" y="3840096"/>
              <a:chExt cx="4802160" cy="914468"/>
            </a:xfrm>
          </p:grpSpPr>
          <p:grpSp>
            <p:nvGrpSpPr>
              <p:cNvPr id="41" name="Group 28"/>
              <p:cNvGrpSpPr>
                <a:grpSpLocks/>
              </p:cNvGrpSpPr>
              <p:nvPr/>
            </p:nvGrpSpPr>
            <p:grpSpPr bwMode="auto">
              <a:xfrm>
                <a:off x="2082960" y="3905415"/>
                <a:ext cx="4802160" cy="849149"/>
                <a:chOff x="1775874" y="5891513"/>
                <a:chExt cx="4802160" cy="849149"/>
              </a:xfrm>
            </p:grpSpPr>
            <p:pic>
              <p:nvPicPr>
                <p:cNvPr id="43" name="Picture 12" descr="USAID Horizontal_RGB_600.bmp"/>
                <p:cNvPicPr>
                  <a:picLocks noChangeAspect="1" noChangeArrowheads="1"/>
                </p:cNvPicPr>
                <p:nvPr/>
              </p:nvPicPr>
              <p:blipFill>
                <a:blip r:embed="rId6" cstate="print"/>
                <a:srcRect t="14766" b="16080"/>
                <a:stretch>
                  <a:fillRect/>
                </a:stretch>
              </p:blipFill>
              <p:spPr bwMode="auto">
                <a:xfrm>
                  <a:off x="1775874" y="5891513"/>
                  <a:ext cx="2761135" cy="849149"/>
                </a:xfrm>
                <a:prstGeom prst="rect">
                  <a:avLst/>
                </a:prstGeom>
                <a:noFill/>
                <a:ln w="9525">
                  <a:noFill/>
                  <a:miter lim="800000"/>
                  <a:headEnd/>
                  <a:tailEnd/>
                </a:ln>
              </p:spPr>
            </p:pic>
            <p:pic>
              <p:nvPicPr>
                <p:cNvPr id="44" name="Picture 4" descr="RTI_653_1in_tranPA"/>
                <p:cNvPicPr>
                  <a:picLocks noChangeAspect="1" noChangeArrowheads="1"/>
                </p:cNvPicPr>
                <p:nvPr/>
              </p:nvPicPr>
              <p:blipFill>
                <a:blip r:embed="rId7" cstate="print"/>
                <a:srcRect t="25475" b="19373"/>
                <a:stretch>
                  <a:fillRect/>
                </a:stretch>
              </p:blipFill>
              <p:spPr bwMode="auto">
                <a:xfrm>
                  <a:off x="4323321" y="5956831"/>
                  <a:ext cx="2254713" cy="783830"/>
                </a:xfrm>
                <a:prstGeom prst="rect">
                  <a:avLst/>
                </a:prstGeom>
                <a:noFill/>
                <a:ln w="9525">
                  <a:noFill/>
                  <a:miter lim="800000"/>
                  <a:headEnd/>
                  <a:tailEnd/>
                </a:ln>
              </p:spPr>
            </p:pic>
          </p:grpSp>
          <p:cxnSp>
            <p:nvCxnSpPr>
              <p:cNvPr id="42" name="Straight Connector 41"/>
              <p:cNvCxnSpPr/>
              <p:nvPr/>
            </p:nvCxnSpPr>
            <p:spPr>
              <a:xfrm>
                <a:off x="2117251" y="3840096"/>
                <a:ext cx="4733852" cy="0"/>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pic>
          <p:nvPicPr>
            <p:cNvPr id="40" name="Picture 7" descr="\\rtifile02\GHG\Projects\0213210.000_NTD_Envision\Communications\Marketing\ENVISION Project logo files\Envision Logo_PMS.jpg"/>
            <p:cNvPicPr>
              <a:picLocks noChangeAspect="1" noChangeArrowheads="1"/>
            </p:cNvPicPr>
            <p:nvPr/>
          </p:nvPicPr>
          <p:blipFill>
            <a:blip r:embed="rId8" cstate="print"/>
            <a:srcRect/>
            <a:stretch>
              <a:fillRect/>
            </a:stretch>
          </p:blipFill>
          <p:spPr bwMode="auto">
            <a:xfrm>
              <a:off x="2133600" y="1564498"/>
              <a:ext cx="4800600" cy="2321701"/>
            </a:xfrm>
            <a:prstGeom prst="rect">
              <a:avLst/>
            </a:prstGeom>
            <a:noFill/>
            <a:ln w="9525">
              <a:noFill/>
              <a:miter lim="800000"/>
              <a:headEnd/>
              <a:tailEnd/>
            </a:ln>
          </p:spPr>
        </p:pic>
      </p:grpSp>
      <p:sp>
        <p:nvSpPr>
          <p:cNvPr id="46" name="Rectangle 45"/>
          <p:cNvSpPr/>
          <p:nvPr/>
        </p:nvSpPr>
        <p:spPr>
          <a:xfrm>
            <a:off x="0" y="0"/>
            <a:ext cx="9152467" cy="457200"/>
          </a:xfrm>
          <a:prstGeom prst="rect">
            <a:avLst/>
          </a:prstGeom>
          <a:gradFill flip="none" rotWithShape="1">
            <a:gsLst>
              <a:gs pos="0">
                <a:schemeClr val="tx2"/>
              </a:gs>
              <a:gs pos="100000">
                <a:schemeClr val="tx2">
                  <a:lumMod val="50000"/>
                </a:schemeClr>
              </a:gs>
            </a:gsLst>
            <a:lin ang="4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8" name="Text Placeholder 25"/>
          <p:cNvSpPr txBox="1">
            <a:spLocks/>
          </p:cNvSpPr>
          <p:nvPr/>
        </p:nvSpPr>
        <p:spPr>
          <a:xfrm>
            <a:off x="171331" y="122769"/>
            <a:ext cx="1648777" cy="264688"/>
          </a:xfrm>
          <a:prstGeom prst="rect">
            <a:avLst/>
          </a:prstGeom>
          <a:noFill/>
        </p:spPr>
        <p:txBody>
          <a:bodyPr wrap="none" lIns="0" rIns="0">
            <a:spAutoFit/>
          </a:bodyPr>
          <a:lstStyle>
            <a:lvl1pPr marL="0" indent="-342900" algn="l" defTabSz="914400" rtl="0" eaLnBrk="1" latinLnBrk="0" hangingPunct="1">
              <a:spcBef>
                <a:spcPct val="20000"/>
              </a:spcBef>
              <a:buClr>
                <a:srgbClr val="066E9F"/>
              </a:buClr>
              <a:buSzPct val="120000"/>
              <a:buFont typeface="Wingdings" charset="2"/>
              <a:buNone/>
              <a:defRPr lang="en-US" sz="1400" kern="1200" cap="small" spc="100" dirty="0" smtClean="0">
                <a:solidFill>
                  <a:schemeClr val="bg1"/>
                </a:solidFill>
                <a:latin typeface="Segoe UI Semibold" pitchFamily="34" charset="0"/>
                <a:ea typeface="Segoe UI" pitchFamily="34" charset="0"/>
                <a:cs typeface="Segoe UI" pitchFamily="34" charset="0"/>
              </a:defRPr>
            </a:lvl1pPr>
            <a:lvl2pPr marL="742950" indent="-285750" algn="l" defTabSz="914400" rtl="0" eaLnBrk="1" latinLnBrk="0" hangingPunct="1">
              <a:spcBef>
                <a:spcPct val="20000"/>
              </a:spcBef>
              <a:buClr>
                <a:srgbClr val="066E9F"/>
              </a:buClr>
              <a:buSzPct val="120000"/>
              <a:buFont typeface="Arial"/>
              <a:buChar char="•"/>
              <a:defRPr sz="1800" kern="1200">
                <a:solidFill>
                  <a:srgbClr val="17375D"/>
                </a:solidFill>
                <a:latin typeface="Segoe UI" pitchFamily="34" charset="0"/>
                <a:ea typeface="Segoe UI" pitchFamily="34" charset="0"/>
                <a:cs typeface="Segoe UI" pitchFamily="34" charset="0"/>
              </a:defRPr>
            </a:lvl2pPr>
            <a:lvl3pPr marL="1143000" indent="-228600" algn="l" defTabSz="914400" rtl="0" eaLnBrk="1" latinLnBrk="0" hangingPunct="1">
              <a:spcBef>
                <a:spcPct val="20000"/>
              </a:spcBef>
              <a:buClr>
                <a:srgbClr val="066E9F"/>
              </a:buClr>
              <a:buSzPct val="120000"/>
              <a:buFont typeface="Segoe UI" pitchFamily="34" charset="0"/>
              <a:buChar char="◦"/>
              <a:defRPr sz="1800" kern="1200">
                <a:solidFill>
                  <a:srgbClr val="17375D"/>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Clr>
                <a:srgbClr val="066E9F"/>
              </a:buClr>
              <a:buSzPct val="120000"/>
              <a:buFont typeface="Segoe UI" pitchFamily="34" charset="0"/>
              <a:buChar char="◦"/>
              <a:defRPr sz="1800" kern="1200">
                <a:solidFill>
                  <a:srgbClr val="17375D"/>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Clr>
                <a:srgbClr val="066E9F"/>
              </a:buClr>
              <a:buSzPct val="120000"/>
              <a:buFont typeface="Segoe UI" pitchFamily="34" charset="0"/>
              <a:buChar char="◦"/>
              <a:defRPr sz="1800" kern="1200">
                <a:solidFill>
                  <a:srgbClr val="17375D"/>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acknowledgements</a:t>
            </a:r>
            <a:endParaRPr lang="en-US" dirty="0"/>
          </a:p>
        </p:txBody>
      </p:sp>
      <p:grpSp>
        <p:nvGrpSpPr>
          <p:cNvPr id="22" name="Group 21"/>
          <p:cNvGrpSpPr/>
          <p:nvPr/>
        </p:nvGrpSpPr>
        <p:grpSpPr>
          <a:xfrm>
            <a:off x="7653599" y="71967"/>
            <a:ext cx="1012873" cy="385723"/>
            <a:chOff x="6979980" y="2075432"/>
            <a:chExt cx="1613158" cy="614324"/>
          </a:xfrm>
        </p:grpSpPr>
        <p:sp>
          <p:nvSpPr>
            <p:cNvPr id="23" name="Rectangle 22"/>
            <p:cNvSpPr/>
            <p:nvPr userDrawn="1"/>
          </p:nvSpPr>
          <p:spPr>
            <a:xfrm>
              <a:off x="7260963" y="2075432"/>
              <a:ext cx="206375" cy="614324"/>
            </a:xfrm>
            <a:prstGeom prst="rect">
              <a:avLst/>
            </a:prstGeom>
            <a:solidFill>
              <a:srgbClr val="562B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userDrawn="1"/>
          </p:nvSpPr>
          <p:spPr>
            <a:xfrm>
              <a:off x="6979980" y="2232555"/>
              <a:ext cx="206375" cy="457201"/>
            </a:xfrm>
            <a:prstGeom prst="rect">
              <a:avLst/>
            </a:prstGeom>
            <a:solidFill>
              <a:srgbClr val="066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25" name="Rectangle 24"/>
            <p:cNvSpPr/>
            <p:nvPr userDrawn="1"/>
          </p:nvSpPr>
          <p:spPr>
            <a:xfrm>
              <a:off x="7541946" y="2289706"/>
              <a:ext cx="206375" cy="400050"/>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userDrawn="1"/>
          </p:nvSpPr>
          <p:spPr>
            <a:xfrm>
              <a:off x="7822930" y="2394480"/>
              <a:ext cx="206375" cy="295276"/>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userDrawn="1"/>
          </p:nvSpPr>
          <p:spPr>
            <a:xfrm>
              <a:off x="8386763" y="2604031"/>
              <a:ext cx="206375" cy="85725"/>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userDrawn="1"/>
          </p:nvSpPr>
          <p:spPr>
            <a:xfrm>
              <a:off x="8108231" y="2523068"/>
              <a:ext cx="206375" cy="166688"/>
            </a:xfrm>
            <a:prstGeom prst="rect">
              <a:avLst/>
            </a:prstGeom>
            <a:solidFill>
              <a:srgbClr val="93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1453830" cy="566309"/>
          </a:xfrm>
        </p:spPr>
        <p:txBody>
          <a:bodyPr/>
          <a:lstStyle/>
          <a:p>
            <a:r>
              <a:rPr lang="en-US" dirty="0">
                <a:solidFill>
                  <a:srgbClr val="DCE6F2"/>
                </a:solidFill>
              </a:rPr>
              <a:t>data management</a:t>
            </a:r>
          </a:p>
          <a:p>
            <a:endParaRPr lang="en-US" dirty="0"/>
          </a:p>
        </p:txBody>
      </p:sp>
      <p:sp>
        <p:nvSpPr>
          <p:cNvPr id="8" name="Content Placeholder 3"/>
          <p:cNvSpPr>
            <a:spLocks noGrp="1"/>
          </p:cNvSpPr>
          <p:nvPr>
            <p:ph idx="1"/>
          </p:nvPr>
        </p:nvSpPr>
        <p:spPr>
          <a:xfrm>
            <a:off x="609600" y="1143000"/>
            <a:ext cx="3429000" cy="4525963"/>
          </a:xfrm>
        </p:spPr>
        <p:txBody>
          <a:bodyPr/>
          <a:lstStyle/>
          <a:p>
            <a:pPr marL="0" lvl="1" indent="0">
              <a:buNone/>
            </a:pPr>
            <a:r>
              <a:rPr lang="en-US" sz="2200" dirty="0">
                <a:solidFill>
                  <a:schemeClr val="tx2">
                    <a:lumMod val="75000"/>
                  </a:schemeClr>
                </a:solidFill>
                <a:latin typeface="Segoe UI" pitchFamily="34" charset="0"/>
                <a:ea typeface="MS PGothic" charset="0"/>
                <a:cs typeface="Segoe UI" pitchFamily="34" charset="0"/>
              </a:rPr>
              <a:t>Users can enter intervention data into the Integrated NTD Database. This includes MDAs, morbidity management, and other information. </a:t>
            </a:r>
          </a:p>
          <a:p>
            <a:endParaRPr lang="en-US" dirty="0"/>
          </a:p>
        </p:txBody>
      </p:sp>
      <p:sp>
        <p:nvSpPr>
          <p:cNvPr id="5" name="Title 4"/>
          <p:cNvSpPr>
            <a:spLocks noGrp="1"/>
          </p:cNvSpPr>
          <p:nvPr>
            <p:ph type="title"/>
          </p:nvPr>
        </p:nvSpPr>
        <p:spPr>
          <a:xfrm>
            <a:off x="152400" y="369094"/>
            <a:ext cx="2510478" cy="516255"/>
          </a:xfrm>
        </p:spPr>
        <p:txBody>
          <a:bodyPr/>
          <a:lstStyle/>
          <a:p>
            <a:r>
              <a:rPr lang="en-US" dirty="0" smtClean="0"/>
              <a:t>Interventions</a:t>
            </a:r>
            <a:endParaRPr lang="en-US" dirty="0"/>
          </a:p>
        </p:txBody>
      </p:sp>
      <p:pic>
        <p:nvPicPr>
          <p:cNvPr id="9" name="Picture 8" descr="DiseaseDistr-form.png"/>
          <p:cNvPicPr>
            <a:picLocks noChangeAspect="1"/>
          </p:cNvPicPr>
          <p:nvPr/>
        </p:nvPicPr>
        <p:blipFill>
          <a:blip r:embed="rId3" cstate="print"/>
          <a:srcRect r="40114"/>
          <a:stretch>
            <a:fillRect/>
          </a:stretch>
        </p:blipFill>
        <p:spPr>
          <a:xfrm>
            <a:off x="4419600" y="838200"/>
            <a:ext cx="3200400" cy="5344171"/>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24731874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1453830" cy="566309"/>
          </a:xfrm>
        </p:spPr>
        <p:txBody>
          <a:bodyPr/>
          <a:lstStyle/>
          <a:p>
            <a:r>
              <a:rPr lang="en-US" dirty="0">
                <a:solidFill>
                  <a:srgbClr val="DCE6F2"/>
                </a:solidFill>
              </a:rPr>
              <a:t>data management</a:t>
            </a:r>
          </a:p>
          <a:p>
            <a:endParaRPr lang="en-US" dirty="0"/>
          </a:p>
        </p:txBody>
      </p:sp>
      <p:sp>
        <p:nvSpPr>
          <p:cNvPr id="10" name="Content Placeholder 3"/>
          <p:cNvSpPr>
            <a:spLocks noGrp="1"/>
          </p:cNvSpPr>
          <p:nvPr>
            <p:ph idx="1"/>
          </p:nvPr>
        </p:nvSpPr>
        <p:spPr>
          <a:xfrm>
            <a:off x="609600" y="1143000"/>
            <a:ext cx="2895600" cy="4525963"/>
          </a:xfrm>
        </p:spPr>
        <p:txBody>
          <a:bodyPr/>
          <a:lstStyle/>
          <a:p>
            <a:pPr marL="0" indent="0">
              <a:buNone/>
            </a:pPr>
            <a:r>
              <a:rPr lang="en-US" sz="2200" dirty="0">
                <a:ea typeface="MS PGothic" charset="0"/>
              </a:rPr>
              <a:t>Users can enter process indicator data into the </a:t>
            </a:r>
            <a:r>
              <a:rPr lang="en-US" sz="2200" dirty="0" smtClean="0">
                <a:ea typeface="MS PGothic" charset="0"/>
              </a:rPr>
              <a:t/>
            </a:r>
            <a:br>
              <a:rPr lang="en-US" sz="2200" dirty="0" smtClean="0">
                <a:ea typeface="MS PGothic" charset="0"/>
              </a:rPr>
            </a:br>
            <a:r>
              <a:rPr lang="en-US" sz="2200" dirty="0" smtClean="0">
                <a:ea typeface="MS PGothic" charset="0"/>
              </a:rPr>
              <a:t>National Database. This </a:t>
            </a:r>
            <a:r>
              <a:rPr lang="en-US" sz="2200" dirty="0">
                <a:ea typeface="MS PGothic" charset="0"/>
              </a:rPr>
              <a:t>includes </a:t>
            </a:r>
            <a:r>
              <a:rPr lang="en-US" sz="2200" dirty="0" smtClean="0">
                <a:ea typeface="MS PGothic" charset="0"/>
              </a:rPr>
              <a:t>training, serious adverse events, </a:t>
            </a:r>
            <a:br>
              <a:rPr lang="en-US" sz="2200" dirty="0" smtClean="0">
                <a:ea typeface="MS PGothic" charset="0"/>
              </a:rPr>
            </a:br>
            <a:r>
              <a:rPr lang="en-US" sz="2200" dirty="0" smtClean="0">
                <a:ea typeface="MS PGothic" charset="0"/>
              </a:rPr>
              <a:t>and supply </a:t>
            </a:r>
            <a:r>
              <a:rPr lang="en-US" sz="2200" dirty="0">
                <a:ea typeface="MS PGothic" charset="0"/>
              </a:rPr>
              <a:t>chain </a:t>
            </a:r>
            <a:r>
              <a:rPr lang="en-US" sz="2200" dirty="0" smtClean="0">
                <a:ea typeface="MS PGothic" charset="0"/>
              </a:rPr>
              <a:t>management.</a:t>
            </a:r>
            <a:endParaRPr lang="en-US" sz="2200" dirty="0"/>
          </a:p>
        </p:txBody>
      </p:sp>
      <p:sp>
        <p:nvSpPr>
          <p:cNvPr id="5" name="Title 4"/>
          <p:cNvSpPr>
            <a:spLocks noGrp="1"/>
          </p:cNvSpPr>
          <p:nvPr>
            <p:ph type="title"/>
          </p:nvPr>
        </p:nvSpPr>
        <p:spPr>
          <a:xfrm>
            <a:off x="152400" y="369094"/>
            <a:ext cx="3385322" cy="516255"/>
          </a:xfrm>
        </p:spPr>
        <p:txBody>
          <a:bodyPr/>
          <a:lstStyle/>
          <a:p>
            <a:r>
              <a:rPr lang="en-US" dirty="0" smtClean="0"/>
              <a:t>Process Indicators</a:t>
            </a:r>
            <a:endParaRPr lang="en-US" dirty="0"/>
          </a:p>
        </p:txBody>
      </p:sp>
      <p:pic>
        <p:nvPicPr>
          <p:cNvPr id="11" name="Picture 10" descr="DiseaseDistr-form.png"/>
          <p:cNvPicPr>
            <a:picLocks noChangeAspect="1"/>
          </p:cNvPicPr>
          <p:nvPr/>
        </p:nvPicPr>
        <p:blipFill>
          <a:blip r:embed="rId3" cstate="print"/>
          <a:srcRect r="28964" b="3714"/>
          <a:stretch>
            <a:fillRect/>
          </a:stretch>
        </p:blipFill>
        <p:spPr>
          <a:xfrm>
            <a:off x="4114800" y="1219200"/>
            <a:ext cx="3810000" cy="4594571"/>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42008071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spcAft>
                <a:spcPts val="1200"/>
              </a:spcAft>
              <a:buNone/>
            </a:pPr>
            <a:r>
              <a:rPr lang="en-US" dirty="0" smtClean="0"/>
              <a:t>The Integrated NTD Database </a:t>
            </a:r>
            <a:r>
              <a:rPr lang="en-US" dirty="0"/>
              <a:t>provides three types of report </a:t>
            </a:r>
            <a:r>
              <a:rPr lang="en-US" dirty="0" smtClean="0"/>
              <a:t>functions: </a:t>
            </a:r>
          </a:p>
          <a:p>
            <a:pPr marL="525780" indent="-342900">
              <a:spcAft>
                <a:spcPts val="1400"/>
              </a:spcAft>
              <a:buSzPct val="100000"/>
            </a:pPr>
            <a:r>
              <a:rPr lang="en-US" b="1" dirty="0" smtClean="0">
                <a:latin typeface="Segoe UI Semibold" pitchFamily="34" charset="0"/>
              </a:rPr>
              <a:t>WHO/Partner reports</a:t>
            </a:r>
            <a:endParaRPr lang="en-US" b="1" dirty="0">
              <a:latin typeface="Segoe UI Semibold" pitchFamily="34" charset="0"/>
            </a:endParaRPr>
          </a:p>
          <a:p>
            <a:pPr marL="525780" indent="-342900">
              <a:spcAft>
                <a:spcPts val="1400"/>
              </a:spcAft>
              <a:buSzPct val="100000"/>
            </a:pPr>
            <a:r>
              <a:rPr lang="en-US" b="1" dirty="0" smtClean="0">
                <a:latin typeface="Segoe UI Semibold" pitchFamily="34" charset="0"/>
              </a:rPr>
              <a:t>Standard reports</a:t>
            </a:r>
            <a:endParaRPr lang="en-US" b="1" dirty="0">
              <a:latin typeface="Segoe UI Semibold" pitchFamily="34" charset="0"/>
            </a:endParaRPr>
          </a:p>
          <a:p>
            <a:pPr marL="525780" indent="-342900">
              <a:spcAft>
                <a:spcPts val="1400"/>
              </a:spcAft>
              <a:buSzPct val="100000"/>
            </a:pPr>
            <a:r>
              <a:rPr lang="en-US" b="1" dirty="0" smtClean="0">
                <a:latin typeface="Segoe UI Semibold" pitchFamily="34" charset="0"/>
              </a:rPr>
              <a:t>Custom reports</a:t>
            </a:r>
            <a:endParaRPr lang="en-US" b="1" dirty="0">
              <a:latin typeface="Segoe UI Semibold" pitchFamily="34" charset="0"/>
            </a:endParaRPr>
          </a:p>
          <a:p>
            <a:pPr marL="0" indent="0">
              <a:buNone/>
            </a:pPr>
            <a:endParaRPr lang="en-US" dirty="0"/>
          </a:p>
        </p:txBody>
      </p:sp>
      <p:sp>
        <p:nvSpPr>
          <p:cNvPr id="4" name="Title 3"/>
          <p:cNvSpPr>
            <a:spLocks noGrp="1"/>
          </p:cNvSpPr>
          <p:nvPr>
            <p:ph type="title"/>
          </p:nvPr>
        </p:nvSpPr>
        <p:spPr>
          <a:xfrm>
            <a:off x="135469" y="206613"/>
            <a:ext cx="1875820" cy="580787"/>
          </a:xfrm>
        </p:spPr>
        <p:txBody>
          <a:bodyPr/>
          <a:lstStyle/>
          <a:p>
            <a:r>
              <a:rPr lang="en-US" dirty="0"/>
              <a:t>Reports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a:spLocks noGrp="1"/>
          </p:cNvSpPr>
          <p:nvPr>
            <p:ph type="body" sz="quarter" idx="13"/>
          </p:nvPr>
        </p:nvSpPr>
        <p:spPr/>
        <p:txBody>
          <a:bodyPr rIns="0">
            <a:noAutofit/>
          </a:bodyPr>
          <a:lstStyle/>
          <a:p>
            <a:r>
              <a:rPr lang="en-US" dirty="0" smtClean="0">
                <a:solidFill>
                  <a:srgbClr val="DCE6F2"/>
                </a:solidFill>
              </a:rPr>
              <a:t>reports</a:t>
            </a:r>
            <a:endParaRPr lang="en-US" dirty="0">
              <a:solidFill>
                <a:srgbClr val="DCE6F2"/>
              </a:solidFill>
            </a:endParaRPr>
          </a:p>
        </p:txBody>
      </p:sp>
      <p:sp>
        <p:nvSpPr>
          <p:cNvPr id="4" name="Content Placeholder 3"/>
          <p:cNvSpPr>
            <a:spLocks noGrp="1"/>
          </p:cNvSpPr>
          <p:nvPr>
            <p:ph idx="1"/>
          </p:nvPr>
        </p:nvSpPr>
        <p:spPr>
          <a:xfrm>
            <a:off x="457200" y="1219200"/>
            <a:ext cx="4495800" cy="5105400"/>
          </a:xfrm>
        </p:spPr>
        <p:txBody>
          <a:bodyPr/>
          <a:lstStyle/>
          <a:p>
            <a:pPr marL="182880" lvl="1" indent="0">
              <a:spcAft>
                <a:spcPts val="1400"/>
              </a:spcAft>
              <a:buSzPct val="100000"/>
              <a:buNone/>
            </a:pPr>
            <a:r>
              <a:rPr lang="en-US" sz="2200" dirty="0">
                <a:solidFill>
                  <a:schemeClr val="tx2">
                    <a:lumMod val="75000"/>
                  </a:schemeClr>
                </a:solidFill>
                <a:latin typeface="Segoe UI" pitchFamily="34" charset="0"/>
                <a:ea typeface="Segoe UI" pitchFamily="34" charset="0"/>
                <a:cs typeface="Segoe UI" pitchFamily="34" charset="0"/>
              </a:rPr>
              <a:t>The Integrated NTD Database can generate both the CM Joint Reporting Form and the PC Joint Reporting Form, as well as other partner reports.</a:t>
            </a:r>
          </a:p>
          <a:p>
            <a:pPr marL="0" indent="0">
              <a:buNone/>
            </a:pPr>
            <a:r>
              <a:rPr lang="en-US" b="1" dirty="0"/>
              <a:t>WHO</a:t>
            </a:r>
          </a:p>
          <a:p>
            <a:r>
              <a:rPr lang="en-US" sz="1200" dirty="0"/>
              <a:t>Case Management Joint Reporting Form</a:t>
            </a:r>
          </a:p>
          <a:p>
            <a:r>
              <a:rPr lang="en-US" sz="1200" dirty="0"/>
              <a:t>PC Joint Reporting Form</a:t>
            </a:r>
          </a:p>
          <a:p>
            <a:r>
              <a:rPr lang="en-US" sz="1200" dirty="0"/>
              <a:t>PC epidemiological data reporting form</a:t>
            </a:r>
          </a:p>
          <a:p>
            <a:r>
              <a:rPr lang="en-US" sz="1200" dirty="0"/>
              <a:t>APOC report</a:t>
            </a:r>
          </a:p>
          <a:p>
            <a:r>
              <a:rPr lang="en-US" sz="1200" dirty="0" err="1"/>
              <a:t>Leishmaniasis</a:t>
            </a:r>
            <a:r>
              <a:rPr lang="en-US" sz="1200" dirty="0"/>
              <a:t> report (Coming soon)</a:t>
            </a:r>
          </a:p>
          <a:p>
            <a:r>
              <a:rPr lang="en-US" sz="1200" dirty="0"/>
              <a:t>LF Elimination Dossier (Coming soon)</a:t>
            </a:r>
          </a:p>
          <a:p>
            <a:r>
              <a:rPr lang="en-US" sz="1200" dirty="0"/>
              <a:t>TEMF (Coming soon)</a:t>
            </a:r>
          </a:p>
          <a:p>
            <a:pPr marL="0" indent="0">
              <a:buNone/>
            </a:pPr>
            <a:endParaRPr lang="en-US" dirty="0" smtClean="0">
              <a:solidFill>
                <a:schemeClr val="tx1"/>
              </a:solidFill>
            </a:endParaRPr>
          </a:p>
          <a:p>
            <a:pPr marL="0" indent="0">
              <a:buNone/>
            </a:pPr>
            <a:r>
              <a:rPr lang="en-US" b="1" dirty="0"/>
              <a:t>Partner</a:t>
            </a:r>
          </a:p>
          <a:p>
            <a:r>
              <a:rPr lang="en-US" sz="1200" dirty="0"/>
              <a:t>Disease Workbook for USAID reporting</a:t>
            </a:r>
          </a:p>
          <a:p>
            <a:endParaRPr lang="en-US" dirty="0"/>
          </a:p>
        </p:txBody>
      </p:sp>
      <p:sp>
        <p:nvSpPr>
          <p:cNvPr id="2" name="Title 1"/>
          <p:cNvSpPr>
            <a:spLocks noGrp="1"/>
          </p:cNvSpPr>
          <p:nvPr>
            <p:ph type="title"/>
          </p:nvPr>
        </p:nvSpPr>
        <p:spPr>
          <a:xfrm>
            <a:off x="152400" y="369094"/>
            <a:ext cx="3833421" cy="516255"/>
          </a:xfrm>
        </p:spPr>
        <p:txBody>
          <a:bodyPr/>
          <a:lstStyle/>
          <a:p>
            <a:r>
              <a:rPr lang="en-US" dirty="0" smtClean="0">
                <a:solidFill>
                  <a:srgbClr val="066E9F"/>
                </a:solidFill>
              </a:rPr>
              <a:t>WHO/Partner Reports</a:t>
            </a:r>
            <a:endParaRPr lang="en-US" dirty="0">
              <a:solidFill>
                <a:srgbClr val="066E9F"/>
              </a:solidFill>
            </a:endParaRPr>
          </a:p>
        </p:txBody>
      </p:sp>
      <p:grpSp>
        <p:nvGrpSpPr>
          <p:cNvPr id="12" name="Group 11"/>
          <p:cNvGrpSpPr/>
          <p:nvPr/>
        </p:nvGrpSpPr>
        <p:grpSpPr>
          <a:xfrm>
            <a:off x="4953000" y="1523999"/>
            <a:ext cx="3276600" cy="4038601"/>
            <a:chOff x="4953000" y="1523999"/>
            <a:chExt cx="3276600" cy="4038601"/>
          </a:xfrm>
        </p:grpSpPr>
        <p:sp>
          <p:nvSpPr>
            <p:cNvPr id="8" name="Rectangle 7"/>
            <p:cNvSpPr/>
            <p:nvPr/>
          </p:nvSpPr>
          <p:spPr>
            <a:xfrm>
              <a:off x="4953000" y="1523999"/>
              <a:ext cx="3276600" cy="4038601"/>
            </a:xfrm>
            <a:prstGeom prst="rect">
              <a:avLst/>
            </a:prstGeom>
            <a:solidFill>
              <a:schemeClr val="bg1"/>
            </a:solidFill>
            <a:ln>
              <a:noFill/>
            </a:ln>
            <a:effectLst>
              <a:outerShdw blurRad="63500" sx="102000" sy="102000" algn="ctr" rotWithShape="0">
                <a:schemeClr val="bg1">
                  <a:lumMod val="50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304.PNG"/>
            <p:cNvPicPr>
              <a:picLocks noChangeAspect="1"/>
            </p:cNvPicPr>
            <p:nvPr/>
          </p:nvPicPr>
          <p:blipFill rotWithShape="1">
            <a:blip r:embed="rId3" cstate="print"/>
            <a:srcRect l="466" t="9801" r="70784" b="23169"/>
            <a:stretch/>
          </p:blipFill>
          <p:spPr>
            <a:xfrm>
              <a:off x="5080701" y="1671221"/>
              <a:ext cx="3065368" cy="3884675"/>
            </a:xfrm>
            <a:prstGeom prst="rect">
              <a:avLst/>
            </a:prstGeom>
            <a:effectLst/>
          </p:spPr>
        </p:pic>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a:spLocks noGrp="1"/>
          </p:cNvSpPr>
          <p:nvPr>
            <p:ph type="body" sz="quarter" idx="13"/>
          </p:nvPr>
        </p:nvSpPr>
        <p:spPr/>
        <p:txBody>
          <a:bodyPr rIns="0">
            <a:noAutofit/>
          </a:bodyPr>
          <a:lstStyle/>
          <a:p>
            <a:r>
              <a:rPr lang="en-US" dirty="0" smtClean="0">
                <a:solidFill>
                  <a:srgbClr val="DCE6F2"/>
                </a:solidFill>
              </a:rPr>
              <a:t>reports</a:t>
            </a:r>
            <a:endParaRPr lang="en-US" dirty="0">
              <a:solidFill>
                <a:srgbClr val="DCE6F2"/>
              </a:solidFill>
            </a:endParaRPr>
          </a:p>
        </p:txBody>
      </p:sp>
      <p:sp>
        <p:nvSpPr>
          <p:cNvPr id="4" name="Content Placeholder 3"/>
          <p:cNvSpPr>
            <a:spLocks noGrp="1"/>
          </p:cNvSpPr>
          <p:nvPr>
            <p:ph idx="1"/>
          </p:nvPr>
        </p:nvSpPr>
        <p:spPr>
          <a:xfrm>
            <a:off x="685800" y="1143000"/>
            <a:ext cx="3733800" cy="4525963"/>
          </a:xfrm>
        </p:spPr>
        <p:txBody>
          <a:bodyPr/>
          <a:lstStyle/>
          <a:p>
            <a:pPr marL="0" indent="0">
              <a:buNone/>
            </a:pPr>
            <a:r>
              <a:rPr lang="en-US" dirty="0" smtClean="0"/>
              <a:t>Let’s generate a Joint Reporting Form now from an Integrated NTD Database populated with sample data.</a:t>
            </a:r>
          </a:p>
          <a:p>
            <a:pPr marL="0" indent="0">
              <a:buNone/>
            </a:pPr>
            <a:endParaRPr lang="en-US" dirty="0"/>
          </a:p>
          <a:p>
            <a:pPr marL="0" indent="0">
              <a:buNone/>
            </a:pPr>
            <a:r>
              <a:rPr lang="en-US" dirty="0" smtClean="0"/>
              <a:t>By the end of this week, you should all be able to generate one once your country’s data is entered into the tool. </a:t>
            </a:r>
            <a:endParaRPr lang="en-US" dirty="0"/>
          </a:p>
        </p:txBody>
      </p:sp>
      <p:sp>
        <p:nvSpPr>
          <p:cNvPr id="2" name="Title 1"/>
          <p:cNvSpPr>
            <a:spLocks noGrp="1"/>
          </p:cNvSpPr>
          <p:nvPr>
            <p:ph type="title"/>
          </p:nvPr>
        </p:nvSpPr>
        <p:spPr>
          <a:xfrm>
            <a:off x="152400" y="369094"/>
            <a:ext cx="3296767" cy="516255"/>
          </a:xfrm>
        </p:spPr>
        <p:txBody>
          <a:bodyPr/>
          <a:lstStyle/>
          <a:p>
            <a:r>
              <a:rPr lang="en-US" dirty="0" smtClean="0">
                <a:solidFill>
                  <a:srgbClr val="066E9F"/>
                </a:solidFill>
              </a:rPr>
              <a:t>Joint Reporting Form</a:t>
            </a:r>
            <a:endParaRPr lang="en-US" dirty="0">
              <a:solidFill>
                <a:srgbClr val="066E9F"/>
              </a:solidFill>
            </a:endParaRPr>
          </a:p>
        </p:txBody>
      </p:sp>
      <p:grpSp>
        <p:nvGrpSpPr>
          <p:cNvPr id="12" name="Group 11"/>
          <p:cNvGrpSpPr/>
          <p:nvPr/>
        </p:nvGrpSpPr>
        <p:grpSpPr>
          <a:xfrm>
            <a:off x="4953000" y="1523999"/>
            <a:ext cx="3276600" cy="4038601"/>
            <a:chOff x="4953000" y="1523999"/>
            <a:chExt cx="3276600" cy="4038601"/>
          </a:xfrm>
        </p:grpSpPr>
        <p:sp>
          <p:nvSpPr>
            <p:cNvPr id="8" name="Rectangle 7"/>
            <p:cNvSpPr/>
            <p:nvPr/>
          </p:nvSpPr>
          <p:spPr>
            <a:xfrm>
              <a:off x="4953000" y="1523999"/>
              <a:ext cx="3276600" cy="4038601"/>
            </a:xfrm>
            <a:prstGeom prst="rect">
              <a:avLst/>
            </a:prstGeom>
            <a:solidFill>
              <a:schemeClr val="bg1"/>
            </a:solidFill>
            <a:ln>
              <a:noFill/>
            </a:ln>
            <a:effectLst>
              <a:outerShdw blurRad="63500" sx="102000" sy="102000" algn="ctr" rotWithShape="0">
                <a:schemeClr val="bg1">
                  <a:lumMod val="50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304.PNG"/>
            <p:cNvPicPr>
              <a:picLocks noChangeAspect="1"/>
            </p:cNvPicPr>
            <p:nvPr/>
          </p:nvPicPr>
          <p:blipFill rotWithShape="1">
            <a:blip r:embed="rId3" cstate="print"/>
            <a:srcRect l="466" t="9801" r="70784" b="23169"/>
            <a:stretch/>
          </p:blipFill>
          <p:spPr>
            <a:xfrm>
              <a:off x="5080701" y="1671221"/>
              <a:ext cx="3065368" cy="3884675"/>
            </a:xfrm>
            <a:prstGeom prst="rect">
              <a:avLst/>
            </a:prstGeom>
            <a:effectLst/>
          </p:spPr>
        </p:pic>
      </p:grpSp>
    </p:spTree>
    <p:extLst>
      <p:ext uri="{BB962C8B-B14F-4D97-AF65-F5344CB8AC3E}">
        <p14:creationId xmlns:p14="http://schemas.microsoft.com/office/powerpoint/2010/main" val="23524632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p:cNvSpPr>
            <a:spLocks noGrp="1"/>
          </p:cNvSpPr>
          <p:nvPr>
            <p:ph type="body" sz="quarter" idx="13"/>
          </p:nvPr>
        </p:nvSpPr>
        <p:spPr/>
        <p:txBody>
          <a:bodyPr rIns="0">
            <a:noAutofit/>
          </a:bodyPr>
          <a:lstStyle/>
          <a:p>
            <a:r>
              <a:rPr lang="en-US" dirty="0" smtClean="0">
                <a:solidFill>
                  <a:srgbClr val="DCE6F2"/>
                </a:solidFill>
              </a:rPr>
              <a:t>reports</a:t>
            </a:r>
            <a:endParaRPr lang="en-US" dirty="0">
              <a:solidFill>
                <a:srgbClr val="DCE6F2"/>
              </a:solidFill>
            </a:endParaRPr>
          </a:p>
        </p:txBody>
      </p:sp>
      <p:sp>
        <p:nvSpPr>
          <p:cNvPr id="4" name="Content Placeholder 3"/>
          <p:cNvSpPr>
            <a:spLocks noGrp="1"/>
          </p:cNvSpPr>
          <p:nvPr>
            <p:ph idx="1"/>
          </p:nvPr>
        </p:nvSpPr>
        <p:spPr>
          <a:xfrm>
            <a:off x="685800" y="1143000"/>
            <a:ext cx="3962400" cy="4724400"/>
          </a:xfrm>
        </p:spPr>
        <p:txBody>
          <a:bodyPr/>
          <a:lstStyle/>
          <a:p>
            <a:pPr marL="0" indent="0">
              <a:lnSpc>
                <a:spcPct val="100000"/>
              </a:lnSpc>
              <a:spcAft>
                <a:spcPts val="1200"/>
              </a:spcAft>
              <a:buNone/>
            </a:pPr>
            <a:r>
              <a:rPr lang="en-US" dirty="0">
                <a:ea typeface="MS PGothic" charset="0"/>
              </a:rPr>
              <a:t>The </a:t>
            </a:r>
            <a:r>
              <a:rPr lang="en-US" dirty="0" smtClean="0">
                <a:ea typeface="MS PGothic" charset="0"/>
              </a:rPr>
              <a:t>Integrated NTD Database </a:t>
            </a:r>
            <a:r>
              <a:rPr lang="en-US" dirty="0">
                <a:ea typeface="MS PGothic" charset="0"/>
              </a:rPr>
              <a:t>can generate </a:t>
            </a:r>
            <a:r>
              <a:rPr lang="en-US" dirty="0"/>
              <a:t>these standard reports with just a few </a:t>
            </a:r>
            <a:r>
              <a:rPr lang="en-US" dirty="0" smtClean="0"/>
              <a:t>clicks:</a:t>
            </a:r>
          </a:p>
          <a:p>
            <a:pPr marL="0" indent="0">
              <a:buNone/>
            </a:pPr>
            <a:r>
              <a:rPr lang="en-US" b="1" dirty="0" smtClean="0"/>
              <a:t>Available reports</a:t>
            </a:r>
            <a:endParaRPr lang="en-US" b="1" dirty="0"/>
          </a:p>
          <a:p>
            <a:r>
              <a:rPr lang="en-US" sz="1200" dirty="0"/>
              <a:t>Progress toward elimination</a:t>
            </a:r>
          </a:p>
          <a:p>
            <a:r>
              <a:rPr lang="en-US" sz="1200" dirty="0"/>
              <a:t>Redistricting </a:t>
            </a:r>
            <a:r>
              <a:rPr lang="en-US" sz="1200" dirty="0" smtClean="0"/>
              <a:t>report</a:t>
            </a:r>
            <a:endParaRPr lang="en-US" sz="1200" dirty="0"/>
          </a:p>
          <a:p>
            <a:pPr marL="0" indent="0">
              <a:buNone/>
            </a:pPr>
            <a:endParaRPr lang="en-US" b="1" dirty="0" smtClean="0"/>
          </a:p>
          <a:p>
            <a:pPr marL="0" indent="0">
              <a:buNone/>
            </a:pPr>
            <a:r>
              <a:rPr lang="en-US" b="1" dirty="0" smtClean="0"/>
              <a:t>Coming soon</a:t>
            </a:r>
            <a:endParaRPr lang="en-US" b="1" dirty="0"/>
          </a:p>
          <a:p>
            <a:pPr marL="342900" lvl="2" indent="-342900">
              <a:buClr>
                <a:srgbClr val="066E9F"/>
              </a:buClr>
              <a:defRPr/>
            </a:pPr>
            <a:r>
              <a:rPr lang="en-US" sz="1200" dirty="0" smtClean="0">
                <a:latin typeface="Segoe UI" pitchFamily="34" charset="0"/>
                <a:ea typeface="Segoe UI" pitchFamily="34" charset="0"/>
                <a:cs typeface="Segoe UI" pitchFamily="34" charset="0"/>
              </a:rPr>
              <a:t>Coverage performance</a:t>
            </a:r>
          </a:p>
          <a:p>
            <a:pPr marL="342900" lvl="2" indent="-342900">
              <a:buClr>
                <a:srgbClr val="066E9F"/>
              </a:buClr>
              <a:defRPr/>
            </a:pPr>
            <a:r>
              <a:rPr lang="en-US" sz="1200" dirty="0" smtClean="0">
                <a:latin typeface="Segoe UI" pitchFamily="34" charset="0"/>
                <a:ea typeface="Segoe UI" pitchFamily="34" charset="0"/>
                <a:cs typeface="Segoe UI" pitchFamily="34" charset="0"/>
              </a:rPr>
              <a:t>Mapping </a:t>
            </a:r>
            <a:r>
              <a:rPr lang="en-US" sz="1200" dirty="0">
                <a:latin typeface="Segoe UI" pitchFamily="34" charset="0"/>
                <a:ea typeface="Segoe UI" pitchFamily="34" charset="0"/>
                <a:cs typeface="Segoe UI" pitchFamily="34" charset="0"/>
              </a:rPr>
              <a:t>report </a:t>
            </a:r>
          </a:p>
          <a:p>
            <a:pPr marL="342900" lvl="2" indent="-342900">
              <a:buClr>
                <a:srgbClr val="066E9F"/>
              </a:buClr>
              <a:defRPr/>
            </a:pPr>
            <a:r>
              <a:rPr lang="en-US" sz="1200" dirty="0">
                <a:latin typeface="Segoe UI" pitchFamily="34" charset="0"/>
                <a:ea typeface="Segoe UI" pitchFamily="34" charset="0"/>
                <a:cs typeface="Segoe UI" pitchFamily="34" charset="0"/>
              </a:rPr>
              <a:t>M&amp;E assessments </a:t>
            </a:r>
          </a:p>
          <a:p>
            <a:pPr marL="342900" lvl="2" indent="-342900">
              <a:buClr>
                <a:srgbClr val="066E9F"/>
              </a:buClr>
              <a:defRPr/>
            </a:pPr>
            <a:r>
              <a:rPr lang="en-US" sz="1200" dirty="0">
                <a:latin typeface="Segoe UI" pitchFamily="34" charset="0"/>
                <a:ea typeface="Segoe UI" pitchFamily="34" charset="0"/>
                <a:cs typeface="Segoe UI" pitchFamily="34" charset="0"/>
              </a:rPr>
              <a:t>Districts treated</a:t>
            </a:r>
          </a:p>
          <a:p>
            <a:pPr marL="342900" lvl="2" indent="-342900">
              <a:buClr>
                <a:srgbClr val="066E9F"/>
              </a:buClr>
              <a:defRPr/>
            </a:pPr>
            <a:r>
              <a:rPr lang="en-US" sz="1200" dirty="0" smtClean="0">
                <a:latin typeface="Segoe UI" pitchFamily="34" charset="0"/>
                <a:ea typeface="Segoe UI" pitchFamily="34" charset="0"/>
                <a:cs typeface="Segoe UI" pitchFamily="34" charset="0"/>
              </a:rPr>
              <a:t>Training </a:t>
            </a:r>
            <a:r>
              <a:rPr lang="en-US" sz="1200" dirty="0">
                <a:latin typeface="Segoe UI" pitchFamily="34" charset="0"/>
                <a:ea typeface="Segoe UI" pitchFamily="34" charset="0"/>
                <a:cs typeface="Segoe UI" pitchFamily="34" charset="0"/>
              </a:rPr>
              <a:t>report</a:t>
            </a:r>
          </a:p>
        </p:txBody>
      </p:sp>
      <p:sp>
        <p:nvSpPr>
          <p:cNvPr id="2" name="Title 1"/>
          <p:cNvSpPr>
            <a:spLocks noGrp="1"/>
          </p:cNvSpPr>
          <p:nvPr>
            <p:ph type="title"/>
          </p:nvPr>
        </p:nvSpPr>
        <p:spPr>
          <a:xfrm>
            <a:off x="152401" y="369094"/>
            <a:ext cx="3197437" cy="516255"/>
          </a:xfrm>
        </p:spPr>
        <p:txBody>
          <a:bodyPr/>
          <a:lstStyle/>
          <a:p>
            <a:r>
              <a:rPr lang="en-US" dirty="0" smtClean="0">
                <a:solidFill>
                  <a:srgbClr val="066E9F"/>
                </a:solidFill>
              </a:rPr>
              <a:t>Standard Reports</a:t>
            </a:r>
            <a:endParaRPr lang="en-US" dirty="0">
              <a:solidFill>
                <a:srgbClr val="066E9F"/>
              </a:solidFill>
            </a:endParaRPr>
          </a:p>
        </p:txBody>
      </p:sp>
      <p:graphicFrame>
        <p:nvGraphicFramePr>
          <p:cNvPr id="5" name="Chart 4"/>
          <p:cNvGraphicFramePr>
            <a:graphicFrameLocks/>
          </p:cNvGraphicFramePr>
          <p:nvPr>
            <p:extLst>
              <p:ext uri="{D42A27DB-BD31-4B8C-83A1-F6EECF244321}">
                <p14:modId xmlns:p14="http://schemas.microsoft.com/office/powerpoint/2010/main" val="2676512686"/>
              </p:ext>
            </p:extLst>
          </p:nvPr>
        </p:nvGraphicFramePr>
        <p:xfrm>
          <a:off x="3188541" y="2362200"/>
          <a:ext cx="5991226" cy="33528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0" y="3733800"/>
            <a:ext cx="8229600" cy="715963"/>
          </a:xfrm>
        </p:spPr>
        <p:txBody>
          <a:bodyPr>
            <a:normAutofit fontScale="90000"/>
          </a:bodyPr>
          <a:lstStyle/>
          <a:p>
            <a:r>
              <a:rPr lang="en-US" dirty="0" smtClean="0"/>
              <a:t>Introduction</a:t>
            </a:r>
            <a:endParaRPr lang="en-US" dirty="0"/>
          </a:p>
        </p:txBody>
      </p:sp>
      <p:sp>
        <p:nvSpPr>
          <p:cNvPr id="3" name="Text Placeholder 2"/>
          <p:cNvSpPr>
            <a:spLocks noGrp="1"/>
          </p:cNvSpPr>
          <p:nvPr>
            <p:ph type="body" idx="1"/>
          </p:nvPr>
        </p:nvSpPr>
        <p:spPr>
          <a:xfrm>
            <a:off x="685800" y="4648200"/>
            <a:ext cx="6477000" cy="1447800"/>
          </a:xfrm>
        </p:spPr>
        <p:txBody>
          <a:bodyPr/>
          <a:lstStyle/>
          <a:p>
            <a:pPr>
              <a:lnSpc>
                <a:spcPct val="100000"/>
              </a:lnSpc>
            </a:pPr>
            <a:r>
              <a:rPr lang="en-US" dirty="0" smtClean="0">
                <a:solidFill>
                  <a:srgbClr val="066E9F"/>
                </a:solidFill>
                <a:latin typeface="Segoe UI" pitchFamily="34" charset="0"/>
              </a:rPr>
              <a:t>The Integrated NTD Database was designed to strengthen the capacity of national NTD programs to store, manage, analyze, and report their data</a:t>
            </a:r>
            <a:r>
              <a:rPr lang="en-US" dirty="0" smtClean="0">
                <a:latin typeface="Segoe UI" pitchFamily="34" charset="0"/>
              </a:rPr>
              <a:t>. </a:t>
            </a:r>
            <a:endParaRPr lang="en-US" dirty="0">
              <a:latin typeface="Segoe UI" pitchFamily="34" charset="0"/>
            </a:endParaRPr>
          </a:p>
        </p:txBody>
      </p:sp>
    </p:spTree>
    <p:extLst>
      <p:ext uri="{BB962C8B-B14F-4D97-AF65-F5344CB8AC3E}">
        <p14:creationId xmlns:p14="http://schemas.microsoft.com/office/powerpoint/2010/main" val="7559296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2"/>
          <p:cNvSpPr>
            <a:spLocks noGrp="1"/>
          </p:cNvSpPr>
          <p:nvPr>
            <p:ph type="body" sz="quarter" idx="13"/>
          </p:nvPr>
        </p:nvSpPr>
        <p:spPr/>
        <p:txBody>
          <a:bodyPr rIns="0">
            <a:noAutofit/>
          </a:bodyPr>
          <a:lstStyle/>
          <a:p>
            <a:r>
              <a:rPr lang="en-US" dirty="0" smtClean="0">
                <a:solidFill>
                  <a:srgbClr val="DCE6F2"/>
                </a:solidFill>
              </a:rPr>
              <a:t>reports</a:t>
            </a:r>
            <a:endParaRPr lang="en-US" dirty="0">
              <a:solidFill>
                <a:srgbClr val="DCE6F2"/>
              </a:solidFill>
            </a:endParaRPr>
          </a:p>
        </p:txBody>
      </p:sp>
      <p:sp>
        <p:nvSpPr>
          <p:cNvPr id="4" name="Content Placeholder 3"/>
          <p:cNvSpPr>
            <a:spLocks noGrp="1"/>
          </p:cNvSpPr>
          <p:nvPr>
            <p:ph idx="1"/>
          </p:nvPr>
        </p:nvSpPr>
        <p:spPr/>
        <p:txBody>
          <a:bodyPr/>
          <a:lstStyle/>
          <a:p>
            <a:pPr marL="0" lvl="1" indent="0">
              <a:lnSpc>
                <a:spcPct val="100000"/>
              </a:lnSpc>
              <a:buNone/>
              <a:defRPr/>
            </a:pPr>
            <a:r>
              <a:rPr lang="en-US" sz="2400" dirty="0">
                <a:ea typeface="MS PGothic" charset="0"/>
              </a:rPr>
              <a:t>With the custom report builder, users can create reports using any data in the database. </a:t>
            </a:r>
          </a:p>
          <a:p>
            <a:endParaRPr lang="en-US" dirty="0"/>
          </a:p>
        </p:txBody>
      </p:sp>
      <p:sp>
        <p:nvSpPr>
          <p:cNvPr id="2" name="Title 1"/>
          <p:cNvSpPr>
            <a:spLocks noGrp="1"/>
          </p:cNvSpPr>
          <p:nvPr>
            <p:ph type="title"/>
          </p:nvPr>
        </p:nvSpPr>
        <p:spPr>
          <a:xfrm>
            <a:off x="152401" y="369094"/>
            <a:ext cx="2991469" cy="516255"/>
          </a:xfrm>
        </p:spPr>
        <p:txBody>
          <a:bodyPr/>
          <a:lstStyle/>
          <a:p>
            <a:r>
              <a:rPr lang="en-US" dirty="0" smtClean="0">
                <a:solidFill>
                  <a:srgbClr val="066E9F"/>
                </a:solidFill>
              </a:rPr>
              <a:t>Custom Reports</a:t>
            </a:r>
            <a:endParaRPr lang="en-US" dirty="0">
              <a:solidFill>
                <a:srgbClr val="066E9F"/>
              </a:solidFill>
            </a:endParaRPr>
          </a:p>
        </p:txBody>
      </p:sp>
      <p:pic>
        <p:nvPicPr>
          <p:cNvPr id="8" name="Picture 7" descr="305.PNG"/>
          <p:cNvPicPr>
            <a:picLocks noChangeAspect="1"/>
          </p:cNvPicPr>
          <p:nvPr/>
        </p:nvPicPr>
        <p:blipFill>
          <a:blip r:embed="rId3" cstate="print"/>
          <a:srcRect t="3503" r="31135" b="54671"/>
          <a:stretch>
            <a:fillRect/>
          </a:stretch>
        </p:blipFill>
        <p:spPr>
          <a:xfrm>
            <a:off x="1828800" y="2895600"/>
            <a:ext cx="5563164" cy="2729368"/>
          </a:xfrm>
          <a:prstGeom prst="rect">
            <a:avLst/>
          </a:prstGeom>
          <a:effectLst>
            <a:outerShdw blurRad="63500" sx="102000" sy="102000" algn="ctr" rotWithShape="0">
              <a:schemeClr val="bg1">
                <a:lumMod val="50000"/>
                <a:alpha val="40000"/>
              </a:schemeClr>
            </a:outerShdw>
          </a:effectLst>
        </p:spPr>
      </p:pic>
      <p:pic>
        <p:nvPicPr>
          <p:cNvPr id="11" name="Picture 10" descr="reports.PNG"/>
          <p:cNvPicPr>
            <a:picLocks noChangeAspect="1"/>
          </p:cNvPicPr>
          <p:nvPr/>
        </p:nvPicPr>
        <p:blipFill>
          <a:blip r:embed="rId4" cstate="print"/>
          <a:srcRect t="941" r="81667" b="53066"/>
          <a:stretch>
            <a:fillRect/>
          </a:stretch>
        </p:blipFill>
        <p:spPr>
          <a:xfrm>
            <a:off x="5181600" y="2057400"/>
            <a:ext cx="2971800" cy="4052454"/>
          </a:xfrm>
          <a:prstGeom prst="rect">
            <a:avLst/>
          </a:prstGeom>
          <a:effectLst>
            <a:outerShdw blurRad="63500" sx="102000" sy="102000" algn="ctr" rotWithShape="0">
              <a:schemeClr val="bg1">
                <a:lumMod val="50000"/>
                <a:alpha val="40000"/>
              </a:schemeClr>
            </a:outerShdw>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1453830" cy="566309"/>
          </a:xfrm>
        </p:spPr>
        <p:txBody>
          <a:bodyPr/>
          <a:lstStyle/>
          <a:p>
            <a:r>
              <a:rPr lang="en-US" dirty="0">
                <a:solidFill>
                  <a:srgbClr val="DCE6F2"/>
                </a:solidFill>
              </a:rPr>
              <a:t>data management</a:t>
            </a:r>
          </a:p>
          <a:p>
            <a:endParaRPr lang="en-US" dirty="0"/>
          </a:p>
        </p:txBody>
      </p:sp>
      <p:sp>
        <p:nvSpPr>
          <p:cNvPr id="8" name="Content Placeholder 3"/>
          <p:cNvSpPr>
            <a:spLocks noGrp="1"/>
          </p:cNvSpPr>
          <p:nvPr>
            <p:ph idx="1"/>
          </p:nvPr>
        </p:nvSpPr>
        <p:spPr>
          <a:xfrm>
            <a:off x="685800" y="1265237"/>
            <a:ext cx="8153400" cy="5135563"/>
          </a:xfrm>
        </p:spPr>
        <p:txBody>
          <a:bodyPr>
            <a:normAutofit fontScale="85000" lnSpcReduction="20000"/>
          </a:bodyPr>
          <a:lstStyle/>
          <a:p>
            <a:pPr marL="525780">
              <a:spcAft>
                <a:spcPts val="1800"/>
              </a:spcAft>
              <a:buSzPct val="100000"/>
              <a:buFont typeface="Wingdings" charset="2"/>
              <a:buChar char="§"/>
            </a:pPr>
            <a:r>
              <a:rPr lang="en-US" b="1" dirty="0"/>
              <a:t>Import data </a:t>
            </a:r>
            <a:r>
              <a:rPr lang="en-US" dirty="0"/>
              <a:t>in large batches using </a:t>
            </a:r>
            <a:r>
              <a:rPr lang="en-US" dirty="0" smtClean="0"/>
              <a:t>Excel</a:t>
            </a:r>
          </a:p>
          <a:p>
            <a:pPr marL="525780">
              <a:spcAft>
                <a:spcPts val="1800"/>
              </a:spcAft>
              <a:buSzPct val="100000"/>
              <a:buFont typeface="Wingdings" charset="2"/>
              <a:buChar char="§"/>
            </a:pPr>
            <a:r>
              <a:rPr lang="en-US" b="1" dirty="0" smtClean="0"/>
              <a:t>Update automatically </a:t>
            </a:r>
            <a:r>
              <a:rPr lang="en-US" dirty="0" smtClean="0"/>
              <a:t>when connected to internet</a:t>
            </a:r>
            <a:endParaRPr lang="en-US" dirty="0"/>
          </a:p>
          <a:p>
            <a:pPr marL="525780">
              <a:spcAft>
                <a:spcPts val="1800"/>
              </a:spcAft>
              <a:buSzPct val="100000"/>
              <a:buFont typeface="Wingdings" charset="2"/>
              <a:buChar char="§"/>
            </a:pPr>
            <a:r>
              <a:rPr lang="en-US" b="1" dirty="0"/>
              <a:t>Create custom indicators </a:t>
            </a:r>
            <a:r>
              <a:rPr lang="en-US" dirty="0"/>
              <a:t>for any form</a:t>
            </a:r>
          </a:p>
          <a:p>
            <a:pPr marL="525780">
              <a:spcAft>
                <a:spcPts val="1800"/>
              </a:spcAft>
              <a:buSzPct val="100000"/>
              <a:buFont typeface="Wingdings" charset="2"/>
              <a:buChar char="§"/>
            </a:pPr>
            <a:r>
              <a:rPr lang="en-US" b="1" dirty="0"/>
              <a:t>Create custom forms </a:t>
            </a:r>
            <a:r>
              <a:rPr lang="en-US" dirty="0"/>
              <a:t>for any </a:t>
            </a:r>
            <a:r>
              <a:rPr lang="en-US" dirty="0" smtClean="0"/>
              <a:t>module</a:t>
            </a:r>
          </a:p>
          <a:p>
            <a:pPr marL="525780">
              <a:spcAft>
                <a:spcPts val="1800"/>
              </a:spcAft>
              <a:buSzPct val="100000"/>
              <a:buFont typeface="Wingdings" charset="2"/>
              <a:buChar char="§"/>
            </a:pPr>
            <a:r>
              <a:rPr lang="en-US" b="1" dirty="0" smtClean="0"/>
              <a:t>Add other diseases </a:t>
            </a:r>
            <a:r>
              <a:rPr lang="en-US" dirty="0" smtClean="0"/>
              <a:t>and custom indicators</a:t>
            </a:r>
            <a:endParaRPr lang="en-US" dirty="0"/>
          </a:p>
          <a:p>
            <a:pPr marL="525780">
              <a:spcAft>
                <a:spcPts val="1800"/>
              </a:spcAft>
              <a:buSzPct val="100000"/>
              <a:buFont typeface="Wingdings" charset="2"/>
              <a:buChar char="§"/>
            </a:pPr>
            <a:r>
              <a:rPr lang="en-US" b="1" dirty="0"/>
              <a:t>Export data </a:t>
            </a:r>
            <a:r>
              <a:rPr lang="en-US" dirty="0"/>
              <a:t>to an Excel worksheet</a:t>
            </a:r>
          </a:p>
          <a:p>
            <a:pPr marL="525780">
              <a:spcAft>
                <a:spcPts val="1800"/>
              </a:spcAft>
              <a:buSzPct val="100000"/>
              <a:buFont typeface="Wingdings" charset="2"/>
              <a:buChar char="§"/>
            </a:pPr>
            <a:r>
              <a:rPr lang="en-US" b="1" dirty="0"/>
              <a:t>Collect historical data </a:t>
            </a:r>
            <a:r>
              <a:rPr lang="en-US" dirty="0"/>
              <a:t>for multi-year </a:t>
            </a:r>
            <a:r>
              <a:rPr lang="en-US" dirty="0" smtClean="0"/>
              <a:t>analysis</a:t>
            </a:r>
            <a:endParaRPr lang="en-US" dirty="0"/>
          </a:p>
          <a:p>
            <a:pPr marL="525780">
              <a:spcAft>
                <a:spcPts val="1800"/>
              </a:spcAft>
            </a:pPr>
            <a:r>
              <a:rPr lang="en-US" b="1" dirty="0"/>
              <a:t>Create reports </a:t>
            </a:r>
            <a:r>
              <a:rPr lang="en-US" dirty="0"/>
              <a:t>using any data entered </a:t>
            </a:r>
          </a:p>
          <a:p>
            <a:pPr marL="525780">
              <a:spcAft>
                <a:spcPts val="1800"/>
              </a:spcAft>
            </a:pPr>
            <a:r>
              <a:rPr lang="en-US" b="1" dirty="0"/>
              <a:t>Multiple languages </a:t>
            </a:r>
            <a:r>
              <a:rPr lang="en-US" dirty="0"/>
              <a:t>(English, French, Portuguese, Bahasa)</a:t>
            </a:r>
          </a:p>
          <a:p>
            <a:pPr marL="525780">
              <a:spcAft>
                <a:spcPts val="1800"/>
              </a:spcAft>
            </a:pPr>
            <a:r>
              <a:rPr lang="en-US" b="1" dirty="0" smtClean="0"/>
              <a:t>Automatic </a:t>
            </a:r>
            <a:r>
              <a:rPr lang="en-US" b="1" dirty="0"/>
              <a:t>backup </a:t>
            </a:r>
            <a:r>
              <a:rPr lang="en-US" dirty="0"/>
              <a:t>with an option to revert to last </a:t>
            </a:r>
            <a:r>
              <a:rPr lang="en-US" dirty="0" smtClean="0"/>
              <a:t>version</a:t>
            </a:r>
            <a:endParaRPr lang="en-US" dirty="0"/>
          </a:p>
        </p:txBody>
      </p:sp>
      <p:sp>
        <p:nvSpPr>
          <p:cNvPr id="5" name="Title 4"/>
          <p:cNvSpPr>
            <a:spLocks noGrp="1"/>
          </p:cNvSpPr>
          <p:nvPr>
            <p:ph type="title"/>
          </p:nvPr>
        </p:nvSpPr>
        <p:spPr>
          <a:xfrm>
            <a:off x="152400" y="369094"/>
            <a:ext cx="3702739" cy="516255"/>
          </a:xfrm>
        </p:spPr>
        <p:txBody>
          <a:bodyPr/>
          <a:lstStyle/>
          <a:p>
            <a:r>
              <a:rPr lang="en-US" dirty="0" smtClean="0"/>
              <a:t>Convenient Features</a:t>
            </a:r>
            <a:endParaRPr lang="en-US" dirty="0"/>
          </a:p>
        </p:txBody>
      </p:sp>
    </p:spTree>
    <p:extLst>
      <p:ext uri="{BB962C8B-B14F-4D97-AF65-F5344CB8AC3E}">
        <p14:creationId xmlns:p14="http://schemas.microsoft.com/office/powerpoint/2010/main" val="35048545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Installation</a:t>
            </a:r>
            <a:endParaRPr lang="en-US" dirty="0"/>
          </a:p>
        </p:txBody>
      </p:sp>
      <p:sp>
        <p:nvSpPr>
          <p:cNvPr id="4" name="Text Placeholder 3"/>
          <p:cNvSpPr>
            <a:spLocks noGrp="1"/>
          </p:cNvSpPr>
          <p:nvPr>
            <p:ph type="body" idx="1"/>
          </p:nvPr>
        </p:nvSpPr>
        <p:spPr/>
        <p:txBody>
          <a:bodyPr/>
          <a:lstStyle/>
          <a:p>
            <a:r>
              <a:rPr lang="en-US" dirty="0" smtClean="0"/>
              <a:t>The first step is </a:t>
            </a:r>
            <a:r>
              <a:rPr lang="en-US" dirty="0"/>
              <a:t>installing the </a:t>
            </a:r>
            <a:r>
              <a:rPr lang="en-US" dirty="0" smtClean="0"/>
              <a:t/>
            </a:r>
            <a:br>
              <a:rPr lang="en-US" dirty="0" smtClean="0"/>
            </a:br>
            <a:r>
              <a:rPr lang="en-US" dirty="0" smtClean="0"/>
              <a:t>Integrated NTD Database </a:t>
            </a:r>
            <a:r>
              <a:rPr lang="en-US" dirty="0"/>
              <a:t>on your computer.</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2" indent="0">
              <a:spcAft>
                <a:spcPts val="1800"/>
              </a:spcAft>
              <a:buSzPct val="100000"/>
              <a:buNone/>
              <a:defRPr/>
            </a:pPr>
            <a:r>
              <a:rPr lang="en-US" sz="2200" dirty="0">
                <a:ea typeface="MS PGothic" charset="0"/>
              </a:rPr>
              <a:t>There are two steps to running the </a:t>
            </a:r>
            <a:r>
              <a:rPr lang="en-US" sz="2200" dirty="0" smtClean="0">
                <a:ea typeface="MS PGothic" charset="0"/>
              </a:rPr>
              <a:t>Integrated NTD Database </a:t>
            </a:r>
            <a:r>
              <a:rPr lang="en-US" sz="2200" dirty="0">
                <a:ea typeface="MS PGothic" charset="0"/>
              </a:rPr>
              <a:t>on your </a:t>
            </a:r>
            <a:r>
              <a:rPr lang="en-US" sz="2200" dirty="0" smtClean="0">
                <a:ea typeface="MS PGothic" charset="0"/>
              </a:rPr>
              <a:t>computer:</a:t>
            </a:r>
            <a:endParaRPr lang="en-US" sz="2200" dirty="0">
              <a:ea typeface="MS PGothic" charset="0"/>
            </a:endParaRPr>
          </a:p>
          <a:p>
            <a:pPr marL="640080" lvl="3" indent="-457200">
              <a:spcAft>
                <a:spcPts val="1200"/>
              </a:spcAft>
              <a:buSzPct val="100000"/>
              <a:buFont typeface="+mj-lt"/>
              <a:buAutoNum type="arabicPeriod"/>
              <a:defRPr/>
            </a:pPr>
            <a:r>
              <a:rPr lang="en-US" sz="2200" dirty="0">
                <a:latin typeface="Segoe UI Semibold" pitchFamily="34" charset="0"/>
                <a:ea typeface="MS PGothic" charset="0"/>
              </a:rPr>
              <a:t>Install the Access DB Engine32 bit</a:t>
            </a:r>
          </a:p>
          <a:p>
            <a:pPr marL="640080" lvl="3" indent="-457200">
              <a:spcAft>
                <a:spcPts val="600"/>
              </a:spcAft>
              <a:buSzPct val="100000"/>
              <a:buFont typeface="+mj-lt"/>
              <a:buAutoNum type="arabicPeriod"/>
              <a:defRPr/>
            </a:pPr>
            <a:r>
              <a:rPr lang="en-US" sz="2200" dirty="0">
                <a:latin typeface="Segoe UI Semibold" pitchFamily="34" charset="0"/>
                <a:ea typeface="MS PGothic" charset="0"/>
              </a:rPr>
              <a:t>Install the </a:t>
            </a:r>
            <a:r>
              <a:rPr lang="en-US" sz="2200" dirty="0" smtClean="0">
                <a:latin typeface="Segoe UI Semibold" pitchFamily="34" charset="0"/>
                <a:ea typeface="MS PGothic" charset="0"/>
              </a:rPr>
              <a:t>Integrated NTD Database</a:t>
            </a:r>
            <a:endParaRPr lang="en-US" sz="2200" dirty="0">
              <a:latin typeface="Segoe UI Semibold" pitchFamily="34" charset="0"/>
              <a:ea typeface="MS PGothic" charset="0"/>
            </a:endParaRPr>
          </a:p>
          <a:p>
            <a:endParaRPr lang="en-US" dirty="0"/>
          </a:p>
        </p:txBody>
      </p:sp>
      <p:sp>
        <p:nvSpPr>
          <p:cNvPr id="4" name="Title 3"/>
          <p:cNvSpPr>
            <a:spLocks noGrp="1"/>
          </p:cNvSpPr>
          <p:nvPr>
            <p:ph type="title"/>
          </p:nvPr>
        </p:nvSpPr>
        <p:spPr>
          <a:xfrm>
            <a:off x="135469" y="206613"/>
            <a:ext cx="3545871" cy="580787"/>
          </a:xfrm>
        </p:spPr>
        <p:txBody>
          <a:bodyPr/>
          <a:lstStyle/>
          <a:p>
            <a:r>
              <a:rPr lang="en-US" dirty="0"/>
              <a:t>Installation steps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181600"/>
            <a:ext cx="9144000" cy="14033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 name="Text Placeholder 2"/>
          <p:cNvSpPr>
            <a:spLocks noGrp="1"/>
          </p:cNvSpPr>
          <p:nvPr>
            <p:ph type="body" sz="quarter" idx="13"/>
          </p:nvPr>
        </p:nvSpPr>
        <p:spPr>
          <a:xfrm>
            <a:off x="171331" y="42335"/>
            <a:ext cx="1533920" cy="307777"/>
          </a:xfrm>
        </p:spPr>
        <p:txBody>
          <a:bodyPr/>
          <a:lstStyle/>
          <a:p>
            <a:r>
              <a:rPr lang="en-US" dirty="0" smtClean="0">
                <a:solidFill>
                  <a:srgbClr val="DCE6F2"/>
                </a:solidFill>
              </a:rPr>
              <a:t>installation steps</a:t>
            </a:r>
            <a:endParaRPr lang="en-US" dirty="0">
              <a:solidFill>
                <a:srgbClr val="DCE6F2"/>
              </a:solidFill>
            </a:endParaRPr>
          </a:p>
        </p:txBody>
      </p:sp>
      <p:sp>
        <p:nvSpPr>
          <p:cNvPr id="4" name="Content Placeholder 3"/>
          <p:cNvSpPr>
            <a:spLocks noGrp="1"/>
          </p:cNvSpPr>
          <p:nvPr>
            <p:ph idx="1"/>
          </p:nvPr>
        </p:nvSpPr>
        <p:spPr>
          <a:xfrm>
            <a:off x="685800" y="1143001"/>
            <a:ext cx="7848600" cy="3505200"/>
          </a:xfrm>
        </p:spPr>
        <p:txBody>
          <a:bodyPr/>
          <a:lstStyle/>
          <a:p>
            <a:pPr marL="0" lvl="1" indent="0">
              <a:spcAft>
                <a:spcPts val="1800"/>
              </a:spcAft>
              <a:buNone/>
              <a:defRPr/>
            </a:pPr>
            <a:r>
              <a:rPr lang="en-US" sz="2200" dirty="0" smtClean="0"/>
              <a:t>To </a:t>
            </a:r>
            <a:r>
              <a:rPr lang="en-US" sz="2200" dirty="0"/>
              <a:t>install the Access DB Engine32 </a:t>
            </a:r>
            <a:r>
              <a:rPr lang="en-US" sz="2200" dirty="0" smtClean="0"/>
              <a:t>bit:</a:t>
            </a:r>
            <a:endParaRPr lang="en-US" sz="2200" dirty="0"/>
          </a:p>
          <a:p>
            <a:pPr marL="640080" lvl="3" indent="-457200">
              <a:spcAft>
                <a:spcPts val="1800"/>
              </a:spcAft>
              <a:buFont typeface="+mj-lt"/>
              <a:buAutoNum type="arabicPeriod"/>
              <a:defRPr/>
            </a:pPr>
            <a:r>
              <a:rPr lang="en-US" sz="2200" dirty="0"/>
              <a:t>Go </a:t>
            </a:r>
            <a:r>
              <a:rPr lang="en-US" sz="2200" dirty="0" smtClean="0"/>
              <a:t>to</a:t>
            </a:r>
            <a:r>
              <a:rPr lang="en-US" sz="2200" dirty="0"/>
              <a:t>  https://www.microsoft.com/en-us/download/details.aspx?id=13255</a:t>
            </a:r>
            <a:endParaRPr lang="en-US" sz="2200" dirty="0" smtClean="0"/>
          </a:p>
          <a:p>
            <a:pPr marL="640080" lvl="3" indent="-457200">
              <a:spcAft>
                <a:spcPts val="1800"/>
              </a:spcAft>
              <a:buFont typeface="+mj-lt"/>
              <a:buAutoNum type="arabicPeriod"/>
              <a:defRPr/>
            </a:pPr>
            <a:r>
              <a:rPr lang="en-US" sz="2200" dirty="0" smtClean="0"/>
              <a:t>Download </a:t>
            </a:r>
            <a:r>
              <a:rPr lang="en-US" sz="2200" dirty="0"/>
              <a:t>and install the Access </a:t>
            </a:r>
            <a:r>
              <a:rPr lang="en-US" sz="2200" dirty="0" smtClean="0"/>
              <a:t>engine</a:t>
            </a:r>
            <a:endParaRPr lang="en-US" sz="2200" dirty="0"/>
          </a:p>
          <a:p>
            <a:pPr marL="640080" lvl="3" indent="-457200">
              <a:spcAft>
                <a:spcPts val="1800"/>
              </a:spcAft>
              <a:buSzPct val="100000"/>
              <a:buFont typeface="+mj-lt"/>
              <a:buAutoNum type="arabicPeriod"/>
              <a:defRPr/>
            </a:pPr>
            <a:r>
              <a:rPr lang="en-US" sz="2200" dirty="0"/>
              <a:t>Restart your computer</a:t>
            </a:r>
          </a:p>
        </p:txBody>
      </p:sp>
      <p:sp>
        <p:nvSpPr>
          <p:cNvPr id="2" name="Title 1"/>
          <p:cNvSpPr>
            <a:spLocks noGrp="1"/>
          </p:cNvSpPr>
          <p:nvPr>
            <p:ph type="title"/>
          </p:nvPr>
        </p:nvSpPr>
        <p:spPr>
          <a:xfrm>
            <a:off x="152400" y="369094"/>
            <a:ext cx="5832366" cy="516255"/>
          </a:xfrm>
        </p:spPr>
        <p:txBody>
          <a:bodyPr/>
          <a:lstStyle/>
          <a:p>
            <a:r>
              <a:rPr lang="en-US" dirty="0" smtClean="0"/>
              <a:t>Install the Access DB Engine32 bit</a:t>
            </a:r>
            <a:endParaRPr lang="en-US" dirty="0"/>
          </a:p>
        </p:txBody>
      </p:sp>
      <p:sp>
        <p:nvSpPr>
          <p:cNvPr id="7" name="TextBox 6"/>
          <p:cNvSpPr txBox="1"/>
          <p:nvPr/>
        </p:nvSpPr>
        <p:spPr>
          <a:xfrm>
            <a:off x="609600" y="5562600"/>
            <a:ext cx="7772400" cy="553998"/>
          </a:xfrm>
          <a:prstGeom prst="rect">
            <a:avLst/>
          </a:prstGeom>
          <a:noFill/>
        </p:spPr>
        <p:txBody>
          <a:bodyPr wrap="square" rtlCol="0">
            <a:spAutoFit/>
          </a:bodyPr>
          <a:lstStyle/>
          <a:p>
            <a:r>
              <a:rPr lang="en-US" sz="1500" b="1" dirty="0" smtClean="0">
                <a:solidFill>
                  <a:srgbClr val="932323"/>
                </a:solidFill>
                <a:latin typeface="Segoe UI" pitchFamily="34" charset="0"/>
                <a:ea typeface="Segoe UI" pitchFamily="34" charset="0"/>
                <a:cs typeface="Segoe UI" pitchFamily="34" charset="0"/>
              </a:rPr>
              <a:t>Important note: </a:t>
            </a:r>
            <a:r>
              <a:rPr lang="en-US" sz="1500" dirty="0" smtClean="0">
                <a:solidFill>
                  <a:srgbClr val="17375D"/>
                </a:solidFill>
                <a:latin typeface="Segoe UI" pitchFamily="34" charset="0"/>
                <a:ea typeface="Segoe UI" pitchFamily="34" charset="0"/>
                <a:cs typeface="Segoe UI" pitchFamily="34" charset="0"/>
              </a:rPr>
              <a:t>If you cannot download the Access Engine because you get a message that you already have it on your computer, that is fine. Just proceed to the next step. </a:t>
            </a:r>
            <a:endParaRPr lang="en-US" sz="1500" dirty="0">
              <a:solidFill>
                <a:srgbClr val="17375D"/>
              </a:solidFill>
              <a:latin typeface="Segoe UI Semibold"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71331" y="42335"/>
            <a:ext cx="1533920" cy="307777"/>
          </a:xfrm>
        </p:spPr>
        <p:txBody>
          <a:bodyPr/>
          <a:lstStyle/>
          <a:p>
            <a:r>
              <a:rPr lang="en-US" dirty="0" smtClean="0">
                <a:solidFill>
                  <a:srgbClr val="DCE6F2"/>
                </a:solidFill>
              </a:rPr>
              <a:t>installation steps</a:t>
            </a:r>
            <a:endParaRPr lang="en-US" dirty="0">
              <a:solidFill>
                <a:srgbClr val="DCE6F2"/>
              </a:solidFill>
            </a:endParaRPr>
          </a:p>
        </p:txBody>
      </p:sp>
      <p:sp>
        <p:nvSpPr>
          <p:cNvPr id="4" name="Content Placeholder 3"/>
          <p:cNvSpPr>
            <a:spLocks noGrp="1"/>
          </p:cNvSpPr>
          <p:nvPr>
            <p:ph idx="1"/>
          </p:nvPr>
        </p:nvSpPr>
        <p:spPr/>
        <p:txBody>
          <a:bodyPr/>
          <a:lstStyle/>
          <a:p>
            <a:pPr marL="0" lvl="1" indent="0">
              <a:spcAft>
                <a:spcPts val="600"/>
              </a:spcAft>
              <a:buNone/>
              <a:defRPr/>
            </a:pPr>
            <a:r>
              <a:rPr lang="en-US" sz="2200" dirty="0" smtClean="0"/>
              <a:t>To </a:t>
            </a:r>
            <a:r>
              <a:rPr lang="en-US" sz="2200" dirty="0"/>
              <a:t>install the </a:t>
            </a:r>
            <a:r>
              <a:rPr lang="en-US" sz="2200" dirty="0" smtClean="0"/>
              <a:t>Integrated NTD Database:</a:t>
            </a:r>
            <a:endParaRPr lang="en-US" sz="2200" dirty="0"/>
          </a:p>
          <a:p>
            <a:pPr marL="640080" lvl="3" indent="-457200">
              <a:spcAft>
                <a:spcPts val="1800"/>
              </a:spcAft>
              <a:buFont typeface="+mj-lt"/>
              <a:buAutoNum type="arabicPeriod"/>
              <a:defRPr/>
            </a:pPr>
            <a:r>
              <a:rPr lang="en-US" sz="2200" dirty="0" smtClean="0"/>
              <a:t>Go to</a:t>
            </a:r>
            <a:r>
              <a:rPr lang="en-US" sz="2200" dirty="0"/>
              <a:t> </a:t>
            </a:r>
            <a:r>
              <a:rPr lang="en-US" sz="2200" dirty="0" smtClean="0"/>
              <a:t> </a:t>
            </a:r>
            <a:br>
              <a:rPr lang="en-US" sz="2200" dirty="0" smtClean="0"/>
            </a:br>
            <a:r>
              <a:rPr lang="en-US" u="sng" dirty="0">
                <a:hlinkClick r:id="rId3"/>
              </a:rPr>
              <a:t>http://apps.who.int/neglected_diseases/ntddata/ntd_database</a:t>
            </a:r>
            <a:r>
              <a:rPr lang="en-US" u="sng" dirty="0" smtClean="0">
                <a:hlinkClick r:id="rId3"/>
              </a:rPr>
              <a:t>/</a:t>
            </a:r>
            <a:r>
              <a:rPr lang="en-US" u="sng" dirty="0" smtClean="0"/>
              <a:t/>
            </a:r>
            <a:br>
              <a:rPr lang="en-US" u="sng" dirty="0" smtClean="0"/>
            </a:br>
            <a:r>
              <a:rPr lang="en-US" u="sng" dirty="0" smtClean="0"/>
              <a:t/>
            </a:r>
            <a:br>
              <a:rPr lang="en-US" u="sng" dirty="0" smtClean="0"/>
            </a:br>
            <a:r>
              <a:rPr lang="en-US" dirty="0" smtClean="0"/>
              <a:t>or for 64-bit users</a:t>
            </a:r>
            <a:r>
              <a:rPr lang="en-US" u="sng" dirty="0" smtClean="0"/>
              <a:t/>
            </a:r>
            <a:br>
              <a:rPr lang="en-US" u="sng" dirty="0" smtClean="0"/>
            </a:br>
            <a:r>
              <a:rPr lang="en-US" u="sng" dirty="0">
                <a:hlinkClick r:id="rId3"/>
              </a:rPr>
              <a:t>http://</a:t>
            </a:r>
            <a:r>
              <a:rPr lang="en-US" u="sng" dirty="0" smtClean="0">
                <a:hlinkClick r:id="rId3"/>
              </a:rPr>
              <a:t>apps.who.int/neglected_diseases/ntddata/ntd_database/x64</a:t>
            </a:r>
            <a:r>
              <a:rPr lang="en-US" u="sng" dirty="0"/>
              <a:t/>
            </a:r>
            <a:br>
              <a:rPr lang="en-US" u="sng" dirty="0"/>
            </a:br>
            <a:endParaRPr lang="en-US" u="sng" dirty="0" smtClean="0"/>
          </a:p>
          <a:p>
            <a:pPr marL="640080" lvl="3" indent="-457200">
              <a:spcAft>
                <a:spcPts val="1800"/>
              </a:spcAft>
              <a:buFont typeface="+mj-lt"/>
              <a:buAutoNum type="arabicPeriod"/>
              <a:defRPr/>
            </a:pPr>
            <a:r>
              <a:rPr lang="en-US" sz="2200" dirty="0" smtClean="0"/>
              <a:t>Click </a:t>
            </a:r>
            <a:r>
              <a:rPr lang="en-US" sz="2200" b="1" dirty="0" smtClean="0"/>
              <a:t>Install</a:t>
            </a:r>
            <a:endParaRPr lang="en-US" sz="2200" b="1" dirty="0"/>
          </a:p>
        </p:txBody>
      </p:sp>
      <p:sp>
        <p:nvSpPr>
          <p:cNvPr id="2" name="Title 1"/>
          <p:cNvSpPr>
            <a:spLocks noGrp="1"/>
          </p:cNvSpPr>
          <p:nvPr>
            <p:ph type="title"/>
          </p:nvPr>
        </p:nvSpPr>
        <p:spPr>
          <a:xfrm>
            <a:off x="152400" y="369094"/>
            <a:ext cx="6002862" cy="516255"/>
          </a:xfrm>
        </p:spPr>
        <p:txBody>
          <a:bodyPr/>
          <a:lstStyle/>
          <a:p>
            <a:r>
              <a:rPr lang="en-US" dirty="0" smtClean="0"/>
              <a:t>Install the Integrated NTD Database</a:t>
            </a:r>
            <a:endParaRPr lang="en-US" dirty="0"/>
          </a:p>
        </p:txBody>
      </p:sp>
      <p:pic>
        <p:nvPicPr>
          <p:cNvPr id="6" name="Picture 5" descr="1.PNG"/>
          <p:cNvPicPr>
            <a:picLocks noChangeAspect="1"/>
          </p:cNvPicPr>
          <p:nvPr/>
        </p:nvPicPr>
        <p:blipFill>
          <a:blip r:embed="rId4" cstate="print"/>
          <a:srcRect r="56667" b="20634"/>
          <a:stretch>
            <a:fillRect/>
          </a:stretch>
        </p:blipFill>
        <p:spPr>
          <a:xfrm>
            <a:off x="4114799" y="3505200"/>
            <a:ext cx="4285609" cy="2895600"/>
          </a:xfrm>
          <a:prstGeom prst="rect">
            <a:avLst/>
          </a:prstGeom>
          <a:effectLst>
            <a:outerShdw blurRad="63500" sx="102000" sy="102000" algn="ctr" rotWithShape="0">
              <a:schemeClr val="bg1">
                <a:lumMod val="50000"/>
                <a:alpha val="40000"/>
              </a:schemeClr>
            </a:outerShdw>
          </a:effectLst>
        </p:spPr>
      </p:pic>
      <p:sp>
        <p:nvSpPr>
          <p:cNvPr id="8" name="Right Arrow 7"/>
          <p:cNvSpPr/>
          <p:nvPr/>
        </p:nvSpPr>
        <p:spPr>
          <a:xfrm>
            <a:off x="3810000" y="6057900"/>
            <a:ext cx="381000" cy="22860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p:nvSpPr>
        <p:spPr>
          <a:xfrm>
            <a:off x="4191000" y="6019800"/>
            <a:ext cx="762000" cy="3048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opening screen</a:t>
            </a:r>
            <a:endParaRPr lang="en-US" dirty="0"/>
          </a:p>
        </p:txBody>
      </p:sp>
      <p:sp>
        <p:nvSpPr>
          <p:cNvPr id="3" name="Text Placeholder 2"/>
          <p:cNvSpPr>
            <a:spLocks noGrp="1"/>
          </p:cNvSpPr>
          <p:nvPr>
            <p:ph type="body" idx="1"/>
          </p:nvPr>
        </p:nvSpPr>
        <p:spPr>
          <a:xfrm>
            <a:off x="685800" y="4648200"/>
            <a:ext cx="6858000" cy="1447800"/>
          </a:xfrm>
        </p:spPr>
        <p:txBody>
          <a:bodyPr/>
          <a:lstStyle/>
          <a:p>
            <a:r>
              <a:rPr lang="en-US" dirty="0" smtClean="0"/>
              <a:t>When you open the Integrated NTD Database program, you will first encounter the opening screen before you enter your file or data.</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spcAft>
                <a:spcPts val="800"/>
              </a:spcAft>
              <a:buNone/>
            </a:pPr>
            <a:r>
              <a:rPr lang="en-US" dirty="0" smtClean="0"/>
              <a:t>This is the first screen you see when opening the Integrated NTD Database tool each time. </a:t>
            </a:r>
          </a:p>
          <a:p>
            <a:pPr marL="0" indent="0">
              <a:spcAft>
                <a:spcPts val="1200"/>
              </a:spcAft>
              <a:buNone/>
            </a:pPr>
            <a:r>
              <a:rPr lang="en-US" dirty="0" smtClean="0"/>
              <a:t>It includes:</a:t>
            </a:r>
          </a:p>
          <a:p>
            <a:pPr marL="525780" indent="-342900">
              <a:spcAft>
                <a:spcPts val="800"/>
              </a:spcAft>
              <a:buSzPct val="100000"/>
            </a:pPr>
            <a:r>
              <a:rPr lang="en-US" b="1" dirty="0">
                <a:latin typeface="Segoe UI Semibold" pitchFamily="34" charset="0"/>
              </a:rPr>
              <a:t>Choose your language</a:t>
            </a:r>
          </a:p>
          <a:p>
            <a:pPr marL="525780" indent="-342900">
              <a:spcAft>
                <a:spcPts val="800"/>
              </a:spcAft>
              <a:buSzPct val="100000"/>
            </a:pPr>
            <a:r>
              <a:rPr lang="en-US" b="1" dirty="0">
                <a:latin typeface="Segoe UI Semibold" pitchFamily="34" charset="0"/>
              </a:rPr>
              <a:t>Recent file name</a:t>
            </a:r>
          </a:p>
          <a:p>
            <a:pPr marL="525780" indent="-342900">
              <a:spcAft>
                <a:spcPts val="800"/>
              </a:spcAft>
              <a:buSzPct val="100000"/>
            </a:pPr>
            <a:r>
              <a:rPr lang="en-US" b="1" dirty="0">
                <a:latin typeface="Segoe UI Semibold" pitchFamily="34" charset="0"/>
              </a:rPr>
              <a:t>Open button</a:t>
            </a:r>
          </a:p>
          <a:p>
            <a:pPr marL="525780" indent="-342900">
              <a:spcAft>
                <a:spcPts val="800"/>
              </a:spcAft>
              <a:buSzPct val="100000"/>
            </a:pPr>
            <a:r>
              <a:rPr lang="en-US" b="1" dirty="0">
                <a:latin typeface="Segoe UI Semibold" pitchFamily="34" charset="0"/>
              </a:rPr>
              <a:t>Browse for a file link</a:t>
            </a:r>
          </a:p>
          <a:p>
            <a:pPr marL="525780" indent="-342900">
              <a:spcAft>
                <a:spcPts val="800"/>
              </a:spcAft>
              <a:buSzPct val="100000"/>
            </a:pPr>
            <a:r>
              <a:rPr lang="en-US" b="1" dirty="0">
                <a:latin typeface="Segoe UI Semibold" pitchFamily="34" charset="0"/>
              </a:rPr>
              <a:t>Create a new file link</a:t>
            </a:r>
          </a:p>
        </p:txBody>
      </p:sp>
      <p:sp>
        <p:nvSpPr>
          <p:cNvPr id="5" name="Title 4"/>
          <p:cNvSpPr>
            <a:spLocks noGrp="1"/>
          </p:cNvSpPr>
          <p:nvPr>
            <p:ph type="title"/>
          </p:nvPr>
        </p:nvSpPr>
        <p:spPr>
          <a:xfrm>
            <a:off x="135469" y="206613"/>
            <a:ext cx="4042234" cy="580787"/>
          </a:xfrm>
        </p:spPr>
        <p:txBody>
          <a:bodyPr/>
          <a:lstStyle/>
          <a:p>
            <a:r>
              <a:rPr lang="en-US" dirty="0"/>
              <a:t>The opening screen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4016" y="2895600"/>
            <a:ext cx="3315567" cy="2916747"/>
          </a:xfrm>
          <a:prstGeom prst="rect">
            <a:avLst/>
          </a:prstGeom>
          <a:effectLst>
            <a:outerShdw blurRad="63500" sx="102000" sy="102000" algn="ctr" rotWithShape="0">
              <a:schemeClr val="bg1">
                <a:lumMod val="50000"/>
                <a:alpha val="40000"/>
              </a:schemeClr>
            </a:outerShdw>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smtClean="0">
                <a:solidFill>
                  <a:srgbClr val="DCE6F2"/>
                </a:solidFill>
              </a:rPr>
              <a:t>the opening screen</a:t>
            </a:r>
            <a:endParaRPr lang="en-US" dirty="0">
              <a:solidFill>
                <a:srgbClr val="DCE6F2"/>
              </a:solidFill>
            </a:endParaRPr>
          </a:p>
        </p:txBody>
      </p:sp>
      <p:sp>
        <p:nvSpPr>
          <p:cNvPr id="4" name="Content Placeholder 3"/>
          <p:cNvSpPr>
            <a:spLocks noGrp="1"/>
          </p:cNvSpPr>
          <p:nvPr>
            <p:ph idx="1"/>
          </p:nvPr>
        </p:nvSpPr>
        <p:spPr>
          <a:xfrm>
            <a:off x="685800" y="990600"/>
            <a:ext cx="7848600" cy="4525963"/>
          </a:xfrm>
        </p:spPr>
        <p:txBody>
          <a:bodyPr/>
          <a:lstStyle/>
          <a:p>
            <a:pPr marL="0" indent="0">
              <a:spcAft>
                <a:spcPts val="600"/>
              </a:spcAft>
              <a:buNone/>
            </a:pPr>
            <a:r>
              <a:rPr lang="en-US" dirty="0" smtClean="0"/>
              <a:t>There are four languages currently included in the Integrated NTD Database:</a:t>
            </a:r>
          </a:p>
          <a:p>
            <a:pPr lvl="1">
              <a:buSzPct val="100000"/>
              <a:buFont typeface="Wingdings" charset="2"/>
              <a:buChar char="§"/>
            </a:pPr>
            <a:r>
              <a:rPr lang="en-US" sz="2200" dirty="0" smtClean="0">
                <a:latin typeface="Segoe UI Semibold" pitchFamily="34" charset="0"/>
              </a:rPr>
              <a:t>English, French, Portuguese, and Bahasa</a:t>
            </a:r>
          </a:p>
          <a:p>
            <a:pPr>
              <a:buNone/>
            </a:pPr>
            <a:endParaRPr lang="en-US" dirty="0" smtClean="0"/>
          </a:p>
          <a:p>
            <a:endParaRPr lang="en-US" dirty="0"/>
          </a:p>
        </p:txBody>
      </p:sp>
      <p:sp>
        <p:nvSpPr>
          <p:cNvPr id="2" name="Title 1"/>
          <p:cNvSpPr>
            <a:spLocks noGrp="1"/>
          </p:cNvSpPr>
          <p:nvPr>
            <p:ph type="title"/>
          </p:nvPr>
        </p:nvSpPr>
        <p:spPr>
          <a:xfrm>
            <a:off x="152401" y="369094"/>
            <a:ext cx="4001746" cy="516255"/>
          </a:xfrm>
        </p:spPr>
        <p:txBody>
          <a:bodyPr/>
          <a:lstStyle/>
          <a:p>
            <a:r>
              <a:rPr lang="en-US" dirty="0" smtClean="0"/>
              <a:t>Choose your language</a:t>
            </a:r>
            <a:endParaRPr lang="en-US" dirty="0"/>
          </a:p>
        </p:txBody>
      </p:sp>
      <p:sp>
        <p:nvSpPr>
          <p:cNvPr id="5" name="Content Placeholder 3"/>
          <p:cNvSpPr txBox="1">
            <a:spLocks/>
          </p:cNvSpPr>
          <p:nvPr/>
        </p:nvSpPr>
        <p:spPr>
          <a:xfrm>
            <a:off x="685800" y="2590800"/>
            <a:ext cx="3505200" cy="199644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
                <a:srgbClr val="066E9F"/>
              </a:buClr>
              <a:buSzPct val="120000"/>
              <a:buFont typeface="Segoe UI" pitchFamily="34" charset="0"/>
              <a:buNone/>
              <a:tabLst/>
              <a:defRPr/>
            </a:pPr>
            <a:r>
              <a:rPr kumimoji="0" lang="en-US"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You can choose</a:t>
            </a:r>
            <a:r>
              <a:rPr kumimoji="0" lang="en-US" sz="2200" b="0" i="0" u="none" strike="noStrike" kern="1200" cap="none" spc="0" normalizeH="0" noProof="0" dirty="0" smtClean="0">
                <a:ln>
                  <a:noFill/>
                </a:ln>
                <a:solidFill>
                  <a:srgbClr val="17375D"/>
                </a:solidFill>
                <a:effectLst/>
                <a:uLnTx/>
                <a:uFillTx/>
                <a:latin typeface="Segoe UI" pitchFamily="34" charset="0"/>
                <a:ea typeface="Segoe UI" pitchFamily="34" charset="0"/>
                <a:cs typeface="Segoe UI" pitchFamily="34" charset="0"/>
              </a:rPr>
              <a:t> your preferred language from the drop down menu.</a:t>
            </a:r>
            <a:endParaRPr kumimoji="0" lang="en-US"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342900" marR="0" lvl="0" indent="-342900" algn="l" defTabSz="914400" rtl="0" eaLnBrk="1" fontAlgn="auto" latinLnBrk="0" hangingPunct="1">
              <a:lnSpc>
                <a:spcPct val="100000"/>
              </a:lnSpc>
              <a:spcBef>
                <a:spcPct val="20000"/>
              </a:spcBef>
              <a:spcAft>
                <a:spcPts val="0"/>
              </a:spcAft>
              <a:buClr>
                <a:srgbClr val="066E9F"/>
              </a:buClr>
              <a:buSzPct val="120000"/>
              <a:buFont typeface="Segoe UI" pitchFamily="34" charset="0"/>
              <a:buChar char="◦"/>
              <a:tabLst/>
              <a:defRPr/>
            </a:pPr>
            <a:endParaRPr kumimoji="0" lang="en-US" sz="2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p:txBody>
      </p:sp>
      <p:grpSp>
        <p:nvGrpSpPr>
          <p:cNvPr id="8" name="Group 7"/>
          <p:cNvGrpSpPr/>
          <p:nvPr/>
        </p:nvGrpSpPr>
        <p:grpSpPr>
          <a:xfrm>
            <a:off x="914400" y="3962400"/>
            <a:ext cx="2741864" cy="2133600"/>
            <a:chOff x="4648200" y="2133600"/>
            <a:chExt cx="2741864" cy="213360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4727" y="2133600"/>
              <a:ext cx="2425337" cy="2133600"/>
            </a:xfrm>
            <a:prstGeom prst="rect">
              <a:avLst/>
            </a:prstGeom>
            <a:effectLst>
              <a:outerShdw blurRad="63500" sx="102000" sy="102000" algn="ctr" rotWithShape="0">
                <a:schemeClr val="bg1">
                  <a:lumMod val="50000"/>
                  <a:alpha val="40000"/>
                </a:schemeClr>
              </a:outerShdw>
            </a:effectLst>
          </p:spPr>
        </p:pic>
        <p:sp>
          <p:nvSpPr>
            <p:cNvPr id="7" name="Right Arrow 6"/>
            <p:cNvSpPr/>
            <p:nvPr/>
          </p:nvSpPr>
          <p:spPr>
            <a:xfrm>
              <a:off x="4648200" y="2667000"/>
              <a:ext cx="381000" cy="212225"/>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3" name="Rounded Rectangle 12"/>
            <p:cNvSpPr/>
            <p:nvPr/>
          </p:nvSpPr>
          <p:spPr>
            <a:xfrm>
              <a:off x="5067300" y="2634488"/>
              <a:ext cx="1638300" cy="22920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p:cNvSpPr/>
          <p:nvPr/>
        </p:nvSpPr>
        <p:spPr>
          <a:xfrm>
            <a:off x="5029200" y="3048000"/>
            <a:ext cx="4114800" cy="35369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6" name="TextBox 15"/>
          <p:cNvSpPr txBox="1"/>
          <p:nvPr/>
        </p:nvSpPr>
        <p:spPr>
          <a:xfrm>
            <a:off x="5410200" y="3411726"/>
            <a:ext cx="3429000" cy="2836674"/>
          </a:xfrm>
          <a:prstGeom prst="rect">
            <a:avLst/>
          </a:prstGeom>
          <a:noFill/>
        </p:spPr>
        <p:txBody>
          <a:bodyPr wrap="square" rtlCol="0">
            <a:spAutoFit/>
          </a:bodyPr>
          <a:lstStyle/>
          <a:p>
            <a:pPr>
              <a:spcAft>
                <a:spcPts val="800"/>
              </a:spcAft>
            </a:pPr>
            <a:r>
              <a:rPr lang="en-US" sz="1500" b="1" dirty="0" smtClean="0">
                <a:solidFill>
                  <a:srgbClr val="932323"/>
                </a:solidFill>
                <a:latin typeface="Segoe UI" pitchFamily="34" charset="0"/>
                <a:ea typeface="Segoe UI" pitchFamily="34" charset="0"/>
                <a:cs typeface="Segoe UI" pitchFamily="34" charset="0"/>
              </a:rPr>
              <a:t>Important note: </a:t>
            </a:r>
            <a:br>
              <a:rPr lang="en-US" sz="1500" b="1" dirty="0" smtClean="0">
                <a:solidFill>
                  <a:srgbClr val="932323"/>
                </a:solidFill>
                <a:latin typeface="Segoe UI" pitchFamily="34" charset="0"/>
                <a:ea typeface="Segoe UI" pitchFamily="34" charset="0"/>
                <a:cs typeface="Segoe UI" pitchFamily="34" charset="0"/>
              </a:rPr>
            </a:br>
            <a:r>
              <a:rPr lang="en-US" sz="1500" b="1" dirty="0" smtClean="0">
                <a:solidFill>
                  <a:srgbClr val="17375D"/>
                </a:solidFill>
                <a:latin typeface="Segoe UI" pitchFamily="34" charset="0"/>
                <a:ea typeface="Segoe UI" pitchFamily="34" charset="0"/>
                <a:cs typeface="Segoe UI" pitchFamily="34" charset="0"/>
              </a:rPr>
              <a:t>Number formats differ by country. </a:t>
            </a:r>
            <a:br>
              <a:rPr lang="en-US" sz="1500" b="1" dirty="0" smtClean="0">
                <a:solidFill>
                  <a:srgbClr val="17375D"/>
                </a:solidFill>
                <a:latin typeface="Segoe UI" pitchFamily="34" charset="0"/>
                <a:ea typeface="Segoe UI" pitchFamily="34" charset="0"/>
                <a:cs typeface="Segoe UI" pitchFamily="34" charset="0"/>
              </a:rPr>
            </a:br>
            <a:r>
              <a:rPr lang="en-US" sz="1500" dirty="0" smtClean="0">
                <a:solidFill>
                  <a:srgbClr val="17375D"/>
                </a:solidFill>
                <a:latin typeface="Segoe UI" pitchFamily="34" charset="0"/>
                <a:ea typeface="Segoe UI" pitchFamily="34" charset="0"/>
                <a:cs typeface="Segoe UI" pitchFamily="34" charset="0"/>
              </a:rPr>
              <a:t>Be sure to enter numbers in the format your computer regional settings are set to, no matter which language is showing on the screen. For example, if your settings are set to:</a:t>
            </a:r>
          </a:p>
          <a:p>
            <a:pPr>
              <a:spcAft>
                <a:spcPts val="800"/>
              </a:spcAft>
            </a:pPr>
            <a:r>
              <a:rPr lang="en-US" sz="1500" b="1" dirty="0" smtClean="0">
                <a:solidFill>
                  <a:srgbClr val="17375D"/>
                </a:solidFill>
                <a:latin typeface="Segoe UI" pitchFamily="34" charset="0"/>
                <a:ea typeface="Segoe UI" pitchFamily="34" charset="0"/>
                <a:cs typeface="Segoe UI" pitchFamily="34" charset="0"/>
              </a:rPr>
              <a:t>English</a:t>
            </a:r>
            <a:r>
              <a:rPr lang="en-US" sz="1500" dirty="0" smtClean="0">
                <a:solidFill>
                  <a:srgbClr val="17375D"/>
                </a:solidFill>
                <a:latin typeface="Segoe UI" pitchFamily="34" charset="0"/>
                <a:ea typeface="Segoe UI" pitchFamily="34" charset="0"/>
                <a:cs typeface="Segoe UI" pitchFamily="34" charset="0"/>
              </a:rPr>
              <a:t> (United States), you must enter numbers as </a:t>
            </a:r>
            <a:r>
              <a:rPr lang="en-US" sz="1500" b="1" dirty="0" smtClean="0">
                <a:solidFill>
                  <a:srgbClr val="17375D"/>
                </a:solidFill>
                <a:latin typeface="Segoe UI" pitchFamily="34" charset="0"/>
                <a:ea typeface="Segoe UI" pitchFamily="34" charset="0"/>
                <a:cs typeface="Segoe UI" pitchFamily="34" charset="0"/>
              </a:rPr>
              <a:t>1,000.00</a:t>
            </a:r>
            <a:r>
              <a:rPr lang="en-US" sz="1500" dirty="0" smtClean="0">
                <a:solidFill>
                  <a:srgbClr val="17375D"/>
                </a:solidFill>
                <a:latin typeface="Segoe UI" pitchFamily="34" charset="0"/>
                <a:ea typeface="Segoe UI" pitchFamily="34" charset="0"/>
                <a:cs typeface="Segoe UI" pitchFamily="34" charset="0"/>
              </a:rPr>
              <a:t> </a:t>
            </a:r>
          </a:p>
          <a:p>
            <a:r>
              <a:rPr lang="en-US" sz="1500" b="1" dirty="0" smtClean="0">
                <a:solidFill>
                  <a:srgbClr val="17375D"/>
                </a:solidFill>
                <a:latin typeface="Segoe UI" pitchFamily="34" charset="0"/>
                <a:ea typeface="Segoe UI" pitchFamily="34" charset="0"/>
                <a:cs typeface="Segoe UI" pitchFamily="34" charset="0"/>
              </a:rPr>
              <a:t>French</a:t>
            </a:r>
            <a:r>
              <a:rPr lang="en-US" sz="1500" dirty="0" smtClean="0">
                <a:solidFill>
                  <a:srgbClr val="17375D"/>
                </a:solidFill>
                <a:latin typeface="Segoe UI" pitchFamily="34" charset="0"/>
                <a:ea typeface="Segoe UI" pitchFamily="34" charset="0"/>
                <a:cs typeface="Segoe UI" pitchFamily="34" charset="0"/>
              </a:rPr>
              <a:t> (France), you must enter numbers as </a:t>
            </a:r>
            <a:r>
              <a:rPr lang="en-US" sz="1500" b="1" dirty="0" smtClean="0">
                <a:solidFill>
                  <a:srgbClr val="17375D"/>
                </a:solidFill>
                <a:latin typeface="Segoe UI" pitchFamily="34" charset="0"/>
                <a:ea typeface="Segoe UI" pitchFamily="34" charset="0"/>
                <a:cs typeface="Segoe UI" pitchFamily="34" charset="0"/>
              </a:rPr>
              <a:t>1 000,00</a:t>
            </a:r>
            <a:r>
              <a:rPr lang="en-US" sz="1500" dirty="0" smtClean="0">
                <a:solidFill>
                  <a:srgbClr val="17375D"/>
                </a:solidFill>
                <a:latin typeface="Segoe UI" pitchFamily="34" charset="0"/>
                <a:ea typeface="Segoe UI" pitchFamily="34" charset="0"/>
                <a:cs typeface="Segoe UI" pitchFamily="34" charset="0"/>
              </a:rPr>
              <a:t>.</a:t>
            </a:r>
            <a:endParaRPr lang="en-US" sz="1500" dirty="0">
              <a:solidFill>
                <a:srgbClr val="17375D"/>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smtClean="0">
                <a:solidFill>
                  <a:srgbClr val="DCE6F2"/>
                </a:solidFill>
              </a:rPr>
              <a:t>the opening screen</a:t>
            </a:r>
            <a:endParaRPr lang="en-US" dirty="0">
              <a:solidFill>
                <a:srgbClr val="DCE6F2"/>
              </a:solidFill>
            </a:endParaRPr>
          </a:p>
        </p:txBody>
      </p:sp>
      <p:sp>
        <p:nvSpPr>
          <p:cNvPr id="4" name="Content Placeholder 3"/>
          <p:cNvSpPr>
            <a:spLocks noGrp="1"/>
          </p:cNvSpPr>
          <p:nvPr>
            <p:ph idx="1"/>
          </p:nvPr>
        </p:nvSpPr>
        <p:spPr/>
        <p:txBody>
          <a:bodyPr/>
          <a:lstStyle/>
          <a:p>
            <a:pPr marL="0" indent="0">
              <a:buNone/>
            </a:pPr>
            <a:r>
              <a:rPr lang="en-US" dirty="0" smtClean="0"/>
              <a:t>The Integrated NTD Database will always list the most recent file on the opening screen. </a:t>
            </a:r>
          </a:p>
          <a:p>
            <a:endParaRPr lang="en-US" dirty="0"/>
          </a:p>
        </p:txBody>
      </p:sp>
      <p:sp>
        <p:nvSpPr>
          <p:cNvPr id="2" name="Title 1"/>
          <p:cNvSpPr>
            <a:spLocks noGrp="1"/>
          </p:cNvSpPr>
          <p:nvPr>
            <p:ph type="title"/>
          </p:nvPr>
        </p:nvSpPr>
        <p:spPr>
          <a:xfrm>
            <a:off x="152401" y="369094"/>
            <a:ext cx="1981199" cy="516255"/>
          </a:xfrm>
        </p:spPr>
        <p:txBody>
          <a:bodyPr/>
          <a:lstStyle/>
          <a:p>
            <a:r>
              <a:rPr lang="en-US" dirty="0" smtClean="0"/>
              <a:t>Recent file</a:t>
            </a:r>
            <a:endParaRPr lang="en-US" dirty="0"/>
          </a:p>
        </p:txBody>
      </p:sp>
      <p:sp>
        <p:nvSpPr>
          <p:cNvPr id="12" name="Content Placeholder 3"/>
          <p:cNvSpPr txBox="1">
            <a:spLocks/>
          </p:cNvSpPr>
          <p:nvPr/>
        </p:nvSpPr>
        <p:spPr>
          <a:xfrm>
            <a:off x="685800" y="2133600"/>
            <a:ext cx="2971800" cy="1920240"/>
          </a:xfrm>
          <a:prstGeom prst="rect">
            <a:avLst/>
          </a:prstGeom>
        </p:spPr>
        <p:txBody>
          <a:bodyPr vert="horz" lIns="91440" tIns="45720" rIns="91440" bIns="45720" rtlCol="0">
            <a:normAutofit/>
          </a:bodyPr>
          <a:lstStyle/>
          <a:p>
            <a:pPr lvl="0">
              <a:spcBef>
                <a:spcPct val="20000"/>
              </a:spcBef>
              <a:buClr>
                <a:srgbClr val="066E9F"/>
              </a:buClr>
              <a:buSzPct val="120000"/>
            </a:pPr>
            <a:r>
              <a:rPr lang="en-US" sz="2200" dirty="0">
                <a:solidFill>
                  <a:srgbClr val="17375D"/>
                </a:solidFill>
                <a:latin typeface="Segoe UI" pitchFamily="34" charset="0"/>
                <a:ea typeface="Segoe UI" pitchFamily="34" charset="0"/>
                <a:cs typeface="Segoe UI" pitchFamily="34" charset="0"/>
              </a:rPr>
              <a:t>To open </a:t>
            </a:r>
            <a:r>
              <a:rPr lang="en-US" sz="2200" dirty="0" smtClean="0">
                <a:solidFill>
                  <a:srgbClr val="17375D"/>
                </a:solidFill>
                <a:latin typeface="Segoe UI" pitchFamily="34" charset="0"/>
                <a:ea typeface="Segoe UI" pitchFamily="34" charset="0"/>
                <a:cs typeface="Segoe UI" pitchFamily="34" charset="0"/>
              </a:rPr>
              <a:t>the most recent file, </a:t>
            </a:r>
            <a:r>
              <a:rPr lang="en-US" sz="2200" dirty="0">
                <a:solidFill>
                  <a:srgbClr val="17375D"/>
                </a:solidFill>
                <a:latin typeface="Segoe UI" pitchFamily="34" charset="0"/>
                <a:ea typeface="Segoe UI" pitchFamily="34" charset="0"/>
                <a:cs typeface="Segoe UI" pitchFamily="34" charset="0"/>
              </a:rPr>
              <a:t>just press the </a:t>
            </a:r>
            <a:r>
              <a:rPr lang="en-US" sz="2200" b="1" dirty="0" smtClean="0">
                <a:solidFill>
                  <a:srgbClr val="17375D"/>
                </a:solidFill>
                <a:latin typeface="Segoe UI" pitchFamily="34" charset="0"/>
                <a:ea typeface="Segoe UI" pitchFamily="34" charset="0"/>
                <a:cs typeface="Segoe UI" pitchFamily="34" charset="0"/>
              </a:rPr>
              <a:t>Open</a:t>
            </a:r>
            <a:r>
              <a:rPr lang="en-US" sz="2200" dirty="0" smtClean="0">
                <a:solidFill>
                  <a:srgbClr val="17375D"/>
                </a:solidFill>
                <a:latin typeface="Segoe UI" pitchFamily="34" charset="0"/>
                <a:ea typeface="Segoe UI" pitchFamily="34" charset="0"/>
                <a:cs typeface="Segoe UI" pitchFamily="34" charset="0"/>
              </a:rPr>
              <a:t> </a:t>
            </a:r>
            <a:r>
              <a:rPr lang="en-US" sz="2200" dirty="0">
                <a:solidFill>
                  <a:srgbClr val="17375D"/>
                </a:solidFill>
                <a:latin typeface="Segoe UI" pitchFamily="34" charset="0"/>
                <a:ea typeface="Segoe UI" pitchFamily="34" charset="0"/>
                <a:cs typeface="Segoe UI" pitchFamily="34" charset="0"/>
              </a:rPr>
              <a:t>button.</a:t>
            </a:r>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32143" r="47073" b="32143"/>
          <a:stretch/>
        </p:blipFill>
        <p:spPr>
          <a:xfrm>
            <a:off x="4462985" y="2362200"/>
            <a:ext cx="3080815" cy="1828800"/>
          </a:xfrm>
          <a:prstGeom prst="rect">
            <a:avLst/>
          </a:prstGeom>
          <a:effectLst>
            <a:outerShdw blurRad="63500" sx="102000" sy="102000" algn="ctr" rotWithShape="0">
              <a:schemeClr val="bg1">
                <a:lumMod val="50000"/>
                <a:alpha val="40000"/>
              </a:schemeClr>
            </a:outerShdw>
          </a:effectLst>
        </p:spPr>
      </p:pic>
      <p:sp>
        <p:nvSpPr>
          <p:cNvPr id="13" name="Rounded Rectangle 12"/>
          <p:cNvSpPr/>
          <p:nvPr/>
        </p:nvSpPr>
        <p:spPr>
          <a:xfrm>
            <a:off x="4775200" y="2715682"/>
            <a:ext cx="1066800" cy="35966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Arrow 14"/>
          <p:cNvSpPr/>
          <p:nvPr/>
        </p:nvSpPr>
        <p:spPr>
          <a:xfrm>
            <a:off x="4267200" y="2743200"/>
            <a:ext cx="46482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762000" y="939800"/>
            <a:ext cx="7772400" cy="4525963"/>
          </a:xfrm>
        </p:spPr>
        <p:txBody>
          <a:bodyPr>
            <a:noAutofit/>
          </a:bodyPr>
          <a:lstStyle/>
          <a:p>
            <a:pPr marL="0" lvl="1" indent="0">
              <a:lnSpc>
                <a:spcPct val="100000"/>
              </a:lnSpc>
              <a:spcBef>
                <a:spcPts val="0"/>
              </a:spcBef>
              <a:spcAft>
                <a:spcPts val="1400"/>
              </a:spcAft>
              <a:buNone/>
              <a:defRPr/>
            </a:pPr>
            <a:r>
              <a:rPr lang="en-US" sz="2000" dirty="0" smtClean="0"/>
              <a:t>Introduction</a:t>
            </a:r>
          </a:p>
          <a:p>
            <a:pPr marL="0" lvl="1" indent="0">
              <a:lnSpc>
                <a:spcPct val="100000"/>
              </a:lnSpc>
              <a:spcBef>
                <a:spcPts val="0"/>
              </a:spcBef>
              <a:spcAft>
                <a:spcPts val="1400"/>
              </a:spcAft>
              <a:buNone/>
              <a:defRPr/>
            </a:pPr>
            <a:r>
              <a:rPr lang="en-US" sz="2000" dirty="0" smtClean="0"/>
              <a:t>Installation</a:t>
            </a:r>
          </a:p>
          <a:p>
            <a:pPr marL="0" lvl="1" indent="0">
              <a:lnSpc>
                <a:spcPct val="100000"/>
              </a:lnSpc>
              <a:spcBef>
                <a:spcPts val="0"/>
              </a:spcBef>
              <a:spcAft>
                <a:spcPts val="1400"/>
              </a:spcAft>
              <a:buNone/>
              <a:defRPr/>
            </a:pPr>
            <a:r>
              <a:rPr lang="en-US" sz="2000" dirty="0" smtClean="0"/>
              <a:t>Opening screen</a:t>
            </a:r>
          </a:p>
          <a:p>
            <a:pPr marL="0" lvl="1" indent="0">
              <a:lnSpc>
                <a:spcPct val="100000"/>
              </a:lnSpc>
              <a:spcBef>
                <a:spcPts val="0"/>
              </a:spcBef>
              <a:spcAft>
                <a:spcPts val="1400"/>
              </a:spcAft>
              <a:buNone/>
              <a:defRPr/>
            </a:pPr>
            <a:r>
              <a:rPr lang="en-US" sz="2000" dirty="0" smtClean="0"/>
              <a:t>Getting started</a:t>
            </a:r>
          </a:p>
          <a:p>
            <a:pPr marL="0" lvl="1" indent="0">
              <a:lnSpc>
                <a:spcPct val="100000"/>
              </a:lnSpc>
              <a:spcBef>
                <a:spcPts val="0"/>
              </a:spcBef>
              <a:spcAft>
                <a:spcPts val="1400"/>
              </a:spcAft>
              <a:buNone/>
              <a:defRPr/>
            </a:pPr>
            <a:r>
              <a:rPr lang="en-US" sz="2000" dirty="0" smtClean="0"/>
              <a:t>A tour of the tool</a:t>
            </a:r>
          </a:p>
          <a:p>
            <a:pPr marL="0" lvl="1" indent="0">
              <a:lnSpc>
                <a:spcPct val="100000"/>
              </a:lnSpc>
              <a:spcBef>
                <a:spcPts val="0"/>
              </a:spcBef>
              <a:spcAft>
                <a:spcPts val="1400"/>
              </a:spcAft>
              <a:buNone/>
              <a:defRPr/>
            </a:pPr>
            <a:r>
              <a:rPr lang="en-US" sz="2000" dirty="0" smtClean="0"/>
              <a:t>Data entry: Form by form</a:t>
            </a:r>
          </a:p>
          <a:p>
            <a:pPr marL="0" lvl="1" indent="0">
              <a:lnSpc>
                <a:spcPct val="100000"/>
              </a:lnSpc>
              <a:spcBef>
                <a:spcPts val="0"/>
              </a:spcBef>
              <a:spcAft>
                <a:spcPts val="1400"/>
              </a:spcAft>
              <a:buNone/>
              <a:defRPr/>
            </a:pPr>
            <a:r>
              <a:rPr lang="en-US" sz="2000" dirty="0" smtClean="0"/>
              <a:t>Data entry: Bulk importing</a:t>
            </a:r>
          </a:p>
          <a:p>
            <a:pPr marL="0" lvl="1" indent="0">
              <a:lnSpc>
                <a:spcPct val="100000"/>
              </a:lnSpc>
              <a:spcBef>
                <a:spcPts val="0"/>
              </a:spcBef>
              <a:spcAft>
                <a:spcPts val="1400"/>
              </a:spcAft>
              <a:buNone/>
              <a:defRPr/>
            </a:pPr>
            <a:r>
              <a:rPr lang="en-US" sz="2000" dirty="0" smtClean="0"/>
              <a:t>Updating for a new year</a:t>
            </a:r>
          </a:p>
          <a:p>
            <a:pPr marL="0" lvl="1" indent="0">
              <a:lnSpc>
                <a:spcPct val="100000"/>
              </a:lnSpc>
              <a:spcBef>
                <a:spcPts val="0"/>
              </a:spcBef>
              <a:spcAft>
                <a:spcPts val="1400"/>
              </a:spcAft>
              <a:buNone/>
              <a:defRPr/>
            </a:pPr>
            <a:r>
              <a:rPr lang="en-US" sz="2000" dirty="0" smtClean="0"/>
              <a:t>Redistricting</a:t>
            </a:r>
          </a:p>
          <a:p>
            <a:pPr marL="0" lvl="1" indent="0">
              <a:lnSpc>
                <a:spcPct val="100000"/>
              </a:lnSpc>
              <a:spcBef>
                <a:spcPts val="0"/>
              </a:spcBef>
              <a:spcAft>
                <a:spcPts val="1400"/>
              </a:spcAft>
              <a:buNone/>
              <a:defRPr/>
            </a:pPr>
            <a:r>
              <a:rPr lang="en-US" sz="2000" dirty="0" smtClean="0"/>
              <a:t>Reports</a:t>
            </a:r>
          </a:p>
          <a:p>
            <a:pPr marL="0" lvl="1" indent="0">
              <a:lnSpc>
                <a:spcPct val="100000"/>
              </a:lnSpc>
              <a:spcBef>
                <a:spcPts val="0"/>
              </a:spcBef>
              <a:spcAft>
                <a:spcPts val="1400"/>
              </a:spcAft>
              <a:buNone/>
              <a:defRPr/>
            </a:pPr>
            <a:r>
              <a:rPr lang="en-US" sz="2000" dirty="0" smtClean="0"/>
              <a:t>Setting up a file for your program</a:t>
            </a:r>
          </a:p>
        </p:txBody>
      </p:sp>
      <p:sp>
        <p:nvSpPr>
          <p:cNvPr id="3" name="Title 2"/>
          <p:cNvSpPr>
            <a:spLocks noGrp="1"/>
          </p:cNvSpPr>
          <p:nvPr>
            <p:ph type="title"/>
          </p:nvPr>
        </p:nvSpPr>
        <p:spPr>
          <a:xfrm>
            <a:off x="135469" y="206613"/>
            <a:ext cx="3506331" cy="580787"/>
          </a:xfrm>
        </p:spPr>
        <p:txBody>
          <a:bodyPr/>
          <a:lstStyle/>
          <a:p>
            <a:r>
              <a:rPr lang="en-US" dirty="0"/>
              <a:t>Course overview</a:t>
            </a:r>
          </a:p>
        </p:txBody>
      </p:sp>
      <p:sp>
        <p:nvSpPr>
          <p:cNvPr id="5" name="Isosceles Triangle 4">
            <a:hlinkClick r:id="rId3" action="ppaction://hlinksldjump"/>
          </p:cNvPr>
          <p:cNvSpPr/>
          <p:nvPr/>
        </p:nvSpPr>
        <p:spPr>
          <a:xfrm rot="5400000">
            <a:off x="8028092" y="1043907"/>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Isosceles Triangle 14">
            <a:hlinkClick r:id="rId4" action="ppaction://hlinksldjump"/>
          </p:cNvPr>
          <p:cNvSpPr/>
          <p:nvPr/>
        </p:nvSpPr>
        <p:spPr>
          <a:xfrm rot="5400000">
            <a:off x="8028092" y="1548045"/>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Isosceles Triangle 15">
            <a:hlinkClick r:id="rId5" action="ppaction://hlinksldjump"/>
          </p:cNvPr>
          <p:cNvSpPr/>
          <p:nvPr/>
        </p:nvSpPr>
        <p:spPr>
          <a:xfrm rot="5400000">
            <a:off x="8028092" y="2030064"/>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Isosceles Triangle 16">
            <a:hlinkClick r:id="rId6" action="ppaction://hlinksldjump"/>
          </p:cNvPr>
          <p:cNvSpPr/>
          <p:nvPr/>
        </p:nvSpPr>
        <p:spPr>
          <a:xfrm rot="5400000">
            <a:off x="8028092" y="2512083"/>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Isosceles Triangle 17">
            <a:hlinkClick r:id="rId7" action="ppaction://hlinksldjump"/>
          </p:cNvPr>
          <p:cNvSpPr/>
          <p:nvPr/>
        </p:nvSpPr>
        <p:spPr>
          <a:xfrm rot="5400000">
            <a:off x="8028092" y="2994102"/>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Isosceles Triangle 18">
            <a:hlinkClick r:id="rId8" action="ppaction://hlinksldjump"/>
          </p:cNvPr>
          <p:cNvSpPr/>
          <p:nvPr/>
        </p:nvSpPr>
        <p:spPr>
          <a:xfrm rot="5400000">
            <a:off x="8028092" y="3476121"/>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Isosceles Triangle 19">
            <a:hlinkClick r:id="rId9" action="ppaction://hlinksldjump"/>
          </p:cNvPr>
          <p:cNvSpPr/>
          <p:nvPr/>
        </p:nvSpPr>
        <p:spPr>
          <a:xfrm rot="5400000">
            <a:off x="8028092" y="3958140"/>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Isosceles Triangle 20">
            <a:hlinkClick r:id="rId10" action="ppaction://hlinksldjump"/>
          </p:cNvPr>
          <p:cNvSpPr/>
          <p:nvPr/>
        </p:nvSpPr>
        <p:spPr>
          <a:xfrm rot="5400000">
            <a:off x="8028092" y="4440159"/>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Isosceles Triangle 21">
            <a:hlinkClick r:id="rId11" action="ppaction://hlinksldjump"/>
          </p:cNvPr>
          <p:cNvSpPr/>
          <p:nvPr/>
        </p:nvSpPr>
        <p:spPr>
          <a:xfrm rot="5400000">
            <a:off x="8028092" y="4922181"/>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Isosceles Triangle 22">
            <a:hlinkClick r:id="rId12" action="ppaction://hlinksldjump"/>
          </p:cNvPr>
          <p:cNvSpPr/>
          <p:nvPr/>
        </p:nvSpPr>
        <p:spPr>
          <a:xfrm rot="5400000">
            <a:off x="8028092" y="5415957"/>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Slide Number Placeholder 5"/>
          <p:cNvSpPr txBox="1">
            <a:spLocks/>
          </p:cNvSpPr>
          <p:nvPr/>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54" name="Isosceles Triangle 53">
            <a:hlinkClick r:id="rId13" action="ppaction://hlinksldjump"/>
          </p:cNvPr>
          <p:cNvSpPr/>
          <p:nvPr/>
        </p:nvSpPr>
        <p:spPr>
          <a:xfrm rot="5400000">
            <a:off x="8028092" y="5894493"/>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p:cNvCxnSpPr/>
          <p:nvPr/>
        </p:nvCxnSpPr>
        <p:spPr>
          <a:xfrm flipH="1">
            <a:off x="863600" y="1386843"/>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863600" y="1869951"/>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863600" y="2353059"/>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863600" y="2836167"/>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863600" y="3319275"/>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863600" y="3802383"/>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863600" y="4268557"/>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863600" y="4760132"/>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863600" y="5260174"/>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863600" y="5747177"/>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smtClean="0">
                <a:solidFill>
                  <a:srgbClr val="DCE6F2"/>
                </a:solidFill>
              </a:rPr>
              <a:t>the opening screen</a:t>
            </a:r>
            <a:endParaRPr lang="en-US" dirty="0">
              <a:solidFill>
                <a:srgbClr val="DCE6F2"/>
              </a:solidFill>
            </a:endParaRPr>
          </a:p>
        </p:txBody>
      </p:sp>
      <p:sp>
        <p:nvSpPr>
          <p:cNvPr id="4" name="Content Placeholder 3"/>
          <p:cNvSpPr>
            <a:spLocks noGrp="1"/>
          </p:cNvSpPr>
          <p:nvPr>
            <p:ph idx="1"/>
          </p:nvPr>
        </p:nvSpPr>
        <p:spPr>
          <a:xfrm>
            <a:off x="685800" y="1143000"/>
            <a:ext cx="7162800" cy="4525963"/>
          </a:xfrm>
        </p:spPr>
        <p:txBody>
          <a:bodyPr/>
          <a:lstStyle/>
          <a:p>
            <a:pPr marL="0" indent="0">
              <a:buNone/>
            </a:pPr>
            <a:r>
              <a:rPr lang="en-US" dirty="0" smtClean="0"/>
              <a:t>You can open an existing file that was previously created from the opening screen as well.</a:t>
            </a:r>
          </a:p>
          <a:p>
            <a:pPr>
              <a:buNone/>
            </a:pPr>
            <a:endParaRPr lang="en-US" dirty="0"/>
          </a:p>
        </p:txBody>
      </p:sp>
      <p:sp>
        <p:nvSpPr>
          <p:cNvPr id="2" name="Title 1"/>
          <p:cNvSpPr>
            <a:spLocks noGrp="1"/>
          </p:cNvSpPr>
          <p:nvPr>
            <p:ph type="title"/>
          </p:nvPr>
        </p:nvSpPr>
        <p:spPr>
          <a:xfrm>
            <a:off x="152401" y="369094"/>
            <a:ext cx="1524000" cy="516255"/>
          </a:xfrm>
        </p:spPr>
        <p:txBody>
          <a:bodyPr/>
          <a:lstStyle/>
          <a:p>
            <a:r>
              <a:rPr lang="en-US" dirty="0" smtClean="0"/>
              <a:t>Browse</a:t>
            </a:r>
            <a:endParaRPr lang="en-US" dirty="0"/>
          </a:p>
        </p:txBody>
      </p:sp>
      <p:sp>
        <p:nvSpPr>
          <p:cNvPr id="16" name="Content Placeholder 3"/>
          <p:cNvSpPr txBox="1">
            <a:spLocks/>
          </p:cNvSpPr>
          <p:nvPr/>
        </p:nvSpPr>
        <p:spPr>
          <a:xfrm>
            <a:off x="685800" y="2133600"/>
            <a:ext cx="3505200" cy="2301240"/>
          </a:xfrm>
          <a:prstGeom prst="rect">
            <a:avLst/>
          </a:prstGeom>
        </p:spPr>
        <p:txBody>
          <a:bodyPr vert="horz" lIns="91440" tIns="45720" rIns="91440" bIns="45720" rtlCol="0">
            <a:normAutofit/>
          </a:bodyPr>
          <a:lstStyle/>
          <a:p>
            <a:pPr lvl="0">
              <a:spcBef>
                <a:spcPct val="20000"/>
              </a:spcBef>
              <a:buClr>
                <a:srgbClr val="066E9F"/>
              </a:buClr>
              <a:buSzPct val="120000"/>
            </a:pPr>
            <a:r>
              <a:rPr lang="en-US" sz="2200" dirty="0" smtClean="0">
                <a:solidFill>
                  <a:srgbClr val="17375D"/>
                </a:solidFill>
                <a:latin typeface="Segoe UI" pitchFamily="34" charset="0"/>
                <a:ea typeface="Segoe UI" pitchFamily="34" charset="0"/>
                <a:cs typeface="Segoe UI" pitchFamily="34" charset="0"/>
              </a:rPr>
              <a:t>Click on the </a:t>
            </a:r>
            <a:br>
              <a:rPr lang="en-US" sz="2200" dirty="0" smtClean="0">
                <a:solidFill>
                  <a:srgbClr val="17375D"/>
                </a:solidFill>
                <a:latin typeface="Segoe UI" pitchFamily="34" charset="0"/>
                <a:ea typeface="Segoe UI" pitchFamily="34" charset="0"/>
                <a:cs typeface="Segoe UI" pitchFamily="34" charset="0"/>
              </a:rPr>
            </a:br>
            <a:r>
              <a:rPr lang="en-US" sz="2200" b="1" dirty="0" smtClean="0">
                <a:solidFill>
                  <a:srgbClr val="17375D"/>
                </a:solidFill>
                <a:latin typeface="Segoe UI" pitchFamily="34" charset="0"/>
                <a:ea typeface="Segoe UI" pitchFamily="34" charset="0"/>
                <a:cs typeface="Segoe UI" pitchFamily="34" charset="0"/>
              </a:rPr>
              <a:t>Browse for a file… </a:t>
            </a:r>
            <a:br>
              <a:rPr lang="en-US" sz="2200" b="1" dirty="0" smtClean="0">
                <a:solidFill>
                  <a:srgbClr val="17375D"/>
                </a:solidFill>
                <a:latin typeface="Segoe UI" pitchFamily="34" charset="0"/>
                <a:ea typeface="Segoe UI" pitchFamily="34" charset="0"/>
                <a:cs typeface="Segoe UI" pitchFamily="34" charset="0"/>
              </a:rPr>
            </a:br>
            <a:r>
              <a:rPr lang="en-US" sz="2200" dirty="0" smtClean="0">
                <a:solidFill>
                  <a:srgbClr val="17375D"/>
                </a:solidFill>
                <a:latin typeface="Segoe UI" pitchFamily="34" charset="0"/>
                <a:ea typeface="Segoe UI" pitchFamily="34" charset="0"/>
                <a:cs typeface="Segoe UI" pitchFamily="34" charset="0"/>
              </a:rPr>
              <a:t>link to access your files</a:t>
            </a:r>
            <a:r>
              <a:rPr lang="en-US" sz="2400" dirty="0" smtClean="0">
                <a:solidFill>
                  <a:srgbClr val="17375D"/>
                </a:solidFill>
                <a:latin typeface="Segoe UI" pitchFamily="34" charset="0"/>
                <a:ea typeface="Segoe UI" pitchFamily="34" charset="0"/>
                <a:cs typeface="Segoe UI" pitchFamily="34" charset="0"/>
              </a:rPr>
              <a:t>.</a:t>
            </a:r>
            <a:endParaRPr lang="en-US" sz="2400" dirty="0">
              <a:solidFill>
                <a:srgbClr val="17375D"/>
              </a:solidFill>
              <a:latin typeface="Segoe UI" pitchFamily="34" charset="0"/>
              <a:ea typeface="Segoe UI" pitchFamily="34" charset="0"/>
              <a:cs typeface="Segoe UI" pitchFamily="34" charset="0"/>
            </a:endParaRPr>
          </a:p>
        </p:txBody>
      </p:sp>
      <p:sp>
        <p:nvSpPr>
          <p:cNvPr id="19" name="Rectangle 18"/>
          <p:cNvSpPr/>
          <p:nvPr/>
        </p:nvSpPr>
        <p:spPr>
          <a:xfrm>
            <a:off x="0" y="5029200"/>
            <a:ext cx="9144000" cy="15557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 name="TextBox 19"/>
          <p:cNvSpPr txBox="1"/>
          <p:nvPr/>
        </p:nvSpPr>
        <p:spPr>
          <a:xfrm>
            <a:off x="685800" y="5334000"/>
            <a:ext cx="7543800" cy="1015663"/>
          </a:xfrm>
          <a:prstGeom prst="rect">
            <a:avLst/>
          </a:prstGeom>
          <a:noFill/>
        </p:spPr>
        <p:txBody>
          <a:bodyPr wrap="square" rtlCol="0">
            <a:spAutoFit/>
          </a:bodyPr>
          <a:lstStyle/>
          <a:p>
            <a:r>
              <a:rPr lang="en-US" sz="1500" b="1" dirty="0" smtClean="0">
                <a:solidFill>
                  <a:srgbClr val="932323"/>
                </a:solidFill>
                <a:latin typeface="Segoe UI" pitchFamily="34" charset="0"/>
                <a:ea typeface="Segoe UI" pitchFamily="34" charset="0"/>
                <a:cs typeface="Segoe UI" pitchFamily="34" charset="0"/>
              </a:rPr>
              <a:t>Important note: </a:t>
            </a:r>
            <a:r>
              <a:rPr lang="en-US" sz="1500" b="1" dirty="0" smtClean="0">
                <a:solidFill>
                  <a:srgbClr val="17375D"/>
                </a:solidFill>
                <a:latin typeface="Segoe UI" pitchFamily="34" charset="0"/>
                <a:ea typeface="Segoe UI" pitchFamily="34" charset="0"/>
                <a:cs typeface="Segoe UI" pitchFamily="34" charset="0"/>
              </a:rPr>
              <a:t>You should always open the Integrated NTD Database first, then your file. </a:t>
            </a:r>
            <a:r>
              <a:rPr lang="en-US" sz="1500" dirty="0" smtClean="0">
                <a:solidFill>
                  <a:srgbClr val="17375D"/>
                </a:solidFill>
                <a:latin typeface="Segoe UI Semibold" pitchFamily="34" charset="0"/>
                <a:ea typeface="Segoe UI" pitchFamily="34" charset="0"/>
                <a:cs typeface="Segoe UI" pitchFamily="34" charset="0"/>
              </a:rPr>
              <a:t>Do not try to open your file alone from the saved location on your computer. You must always open your file from within the Integrated NTD Database program or it will not work properly.</a:t>
            </a:r>
            <a:endParaRPr lang="en-US" sz="1500" dirty="0">
              <a:solidFill>
                <a:srgbClr val="17375D"/>
              </a:solidFill>
              <a:latin typeface="Segoe UI Semibold" pitchFamily="34" charset="0"/>
              <a:ea typeface="Segoe UI" pitchFamily="34" charset="0"/>
              <a:cs typeface="Segoe UI" pitchFamily="34" charset="0"/>
            </a:endParaRPr>
          </a:p>
        </p:txBody>
      </p:sp>
      <p:pic>
        <p:nvPicPr>
          <p:cNvPr id="21" name="Picture 20"/>
          <p:cNvPicPr>
            <a:picLocks noChangeAspect="1"/>
          </p:cNvPicPr>
          <p:nvPr/>
        </p:nvPicPr>
        <p:blipFill rotWithShape="1">
          <a:blip r:embed="rId3">
            <a:extLst>
              <a:ext uri="{28A0092B-C50C-407E-A947-70E740481C1C}">
                <a14:useLocalDpi xmlns:a14="http://schemas.microsoft.com/office/drawing/2010/main" val="0"/>
              </a:ext>
            </a:extLst>
          </a:blip>
          <a:srcRect t="32143" r="47073" b="32143"/>
          <a:stretch/>
        </p:blipFill>
        <p:spPr>
          <a:xfrm>
            <a:off x="4474373" y="2362200"/>
            <a:ext cx="3080815" cy="1828800"/>
          </a:xfrm>
          <a:prstGeom prst="rect">
            <a:avLst/>
          </a:prstGeom>
          <a:effectLst>
            <a:outerShdw blurRad="63500" sx="102000" sy="102000" algn="ctr" rotWithShape="0">
              <a:schemeClr val="bg1">
                <a:lumMod val="50000"/>
                <a:alpha val="40000"/>
              </a:schemeClr>
            </a:outerShdw>
          </a:effectLst>
        </p:spPr>
      </p:pic>
      <p:sp>
        <p:nvSpPr>
          <p:cNvPr id="22" name="Rounded Rectangle 21"/>
          <p:cNvSpPr/>
          <p:nvPr/>
        </p:nvSpPr>
        <p:spPr>
          <a:xfrm>
            <a:off x="4597400" y="3187700"/>
            <a:ext cx="1574800" cy="24688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ight Arrow 22"/>
          <p:cNvSpPr/>
          <p:nvPr/>
        </p:nvSpPr>
        <p:spPr>
          <a:xfrm>
            <a:off x="4089400" y="3149600"/>
            <a:ext cx="46482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smtClean="0">
                <a:solidFill>
                  <a:srgbClr val="DCE6F2"/>
                </a:solidFill>
              </a:rPr>
              <a:t>the opening screen</a:t>
            </a:r>
            <a:endParaRPr lang="en-US" dirty="0">
              <a:solidFill>
                <a:srgbClr val="DCE6F2"/>
              </a:solidFill>
            </a:endParaRPr>
          </a:p>
        </p:txBody>
      </p:sp>
      <p:sp>
        <p:nvSpPr>
          <p:cNvPr id="4" name="Content Placeholder 3"/>
          <p:cNvSpPr>
            <a:spLocks noGrp="1"/>
          </p:cNvSpPr>
          <p:nvPr>
            <p:ph idx="1"/>
          </p:nvPr>
        </p:nvSpPr>
        <p:spPr>
          <a:xfrm>
            <a:off x="685800" y="1143000"/>
            <a:ext cx="6858000" cy="4525963"/>
          </a:xfrm>
        </p:spPr>
        <p:txBody>
          <a:bodyPr/>
          <a:lstStyle/>
          <a:p>
            <a:pPr marL="0" indent="0">
              <a:buNone/>
            </a:pPr>
            <a:r>
              <a:rPr lang="en-US" dirty="0" smtClean="0"/>
              <a:t>To start a new Integrated NTD Database, select </a:t>
            </a:r>
            <a:r>
              <a:rPr lang="en-US" b="1" dirty="0" smtClean="0"/>
              <a:t>Create new file… </a:t>
            </a:r>
            <a:r>
              <a:rPr lang="en-US" dirty="0" smtClean="0"/>
              <a:t>and a browser window will open and prompt you to save your file.</a:t>
            </a:r>
          </a:p>
          <a:p>
            <a:endParaRPr lang="en-US" dirty="0"/>
          </a:p>
        </p:txBody>
      </p:sp>
      <p:sp>
        <p:nvSpPr>
          <p:cNvPr id="2" name="Title 1"/>
          <p:cNvSpPr>
            <a:spLocks noGrp="1"/>
          </p:cNvSpPr>
          <p:nvPr>
            <p:ph type="title"/>
          </p:nvPr>
        </p:nvSpPr>
        <p:spPr>
          <a:xfrm>
            <a:off x="152401" y="369094"/>
            <a:ext cx="1600200" cy="516255"/>
          </a:xfrm>
        </p:spPr>
        <p:txBody>
          <a:bodyPr/>
          <a:lstStyle/>
          <a:p>
            <a:r>
              <a:rPr lang="en-US" dirty="0" smtClean="0"/>
              <a:t>New file</a:t>
            </a:r>
            <a:endParaRPr lang="en-US" dirty="0"/>
          </a:p>
        </p:txBody>
      </p:sp>
      <p:sp>
        <p:nvSpPr>
          <p:cNvPr id="16" name="Content Placeholder 3"/>
          <p:cNvSpPr txBox="1">
            <a:spLocks/>
          </p:cNvSpPr>
          <p:nvPr/>
        </p:nvSpPr>
        <p:spPr>
          <a:xfrm>
            <a:off x="685800" y="2743200"/>
            <a:ext cx="3505200" cy="1691640"/>
          </a:xfrm>
          <a:prstGeom prst="rect">
            <a:avLst/>
          </a:prstGeom>
        </p:spPr>
        <p:txBody>
          <a:bodyPr vert="horz" lIns="91440" tIns="45720" rIns="91440" bIns="45720" rtlCol="0">
            <a:normAutofit/>
          </a:bodyPr>
          <a:lstStyle/>
          <a:p>
            <a:pPr lvl="0">
              <a:spcBef>
                <a:spcPct val="20000"/>
              </a:spcBef>
              <a:buClr>
                <a:srgbClr val="066E9F"/>
              </a:buClr>
              <a:buSzPct val="120000"/>
            </a:pPr>
            <a:endParaRPr lang="en-US" sz="2200" dirty="0">
              <a:solidFill>
                <a:srgbClr val="17375D"/>
              </a:solidFill>
              <a:latin typeface="Segoe UI" pitchFamily="34" charset="0"/>
              <a:ea typeface="Segoe UI" pitchFamily="34" charset="0"/>
              <a:cs typeface="Segoe UI" pitchFamily="34" charset="0"/>
            </a:endParaRPr>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t="32143" r="47073" b="36855"/>
          <a:stretch/>
        </p:blipFill>
        <p:spPr>
          <a:xfrm>
            <a:off x="4462985" y="2667000"/>
            <a:ext cx="3080815" cy="1587500"/>
          </a:xfrm>
          <a:prstGeom prst="rect">
            <a:avLst/>
          </a:prstGeom>
          <a:effectLst>
            <a:outerShdw blurRad="63500" sx="102000" sy="102000" algn="ctr" rotWithShape="0">
              <a:schemeClr val="bg1">
                <a:lumMod val="50000"/>
                <a:alpha val="40000"/>
              </a:schemeClr>
            </a:outerShdw>
          </a:effectLst>
        </p:spPr>
      </p:pic>
      <p:sp>
        <p:nvSpPr>
          <p:cNvPr id="13" name="Rounded Rectangle 12"/>
          <p:cNvSpPr/>
          <p:nvPr/>
        </p:nvSpPr>
        <p:spPr>
          <a:xfrm>
            <a:off x="4572000" y="3782568"/>
            <a:ext cx="1676400" cy="24688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Arrow 14"/>
          <p:cNvSpPr/>
          <p:nvPr/>
        </p:nvSpPr>
        <p:spPr>
          <a:xfrm>
            <a:off x="4064000" y="3746500"/>
            <a:ext cx="46482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a new file</a:t>
            </a:r>
            <a:endParaRPr lang="en-US" dirty="0"/>
          </a:p>
        </p:txBody>
      </p:sp>
      <p:sp>
        <p:nvSpPr>
          <p:cNvPr id="2" name="Text Placeholder 1"/>
          <p:cNvSpPr>
            <a:spLocks noGrp="1"/>
          </p:cNvSpPr>
          <p:nvPr>
            <p:ph type="body" sz="quarter" idx="10"/>
          </p:nvPr>
        </p:nvSpPr>
        <p:spPr>
          <a:xfrm>
            <a:off x="2286000" y="1600200"/>
            <a:ext cx="4572000" cy="3657600"/>
          </a:xfrm>
          <a:prstGeom prst="rect">
            <a:avLst/>
          </a:prstGeom>
        </p:spPr>
        <p:txBody>
          <a:bodyPr>
            <a:noAutofit/>
          </a:bodyPr>
          <a:lstStyle/>
          <a:p>
            <a:pPr marL="457200" indent="-457200">
              <a:spcAft>
                <a:spcPts val="1800"/>
              </a:spcAft>
              <a:buFont typeface="+mj-lt"/>
              <a:buAutoNum type="arabicPeriod"/>
            </a:pPr>
            <a:r>
              <a:rPr lang="en-US" sz="2200" dirty="0" smtClean="0"/>
              <a:t>Select </a:t>
            </a:r>
            <a:r>
              <a:rPr lang="en-US" sz="2200" b="1" dirty="0" smtClean="0"/>
              <a:t>Create a new file…</a:t>
            </a:r>
          </a:p>
          <a:p>
            <a:pPr marL="457200" indent="-457200">
              <a:spcAft>
                <a:spcPts val="1800"/>
              </a:spcAft>
              <a:buFont typeface="+mj-lt"/>
              <a:buAutoNum type="arabicPeriod"/>
            </a:pPr>
            <a:r>
              <a:rPr lang="en-US" sz="2200" dirty="0" smtClean="0"/>
              <a:t>Name your new file </a:t>
            </a:r>
            <a:r>
              <a:rPr lang="en-US" sz="2200" b="1" dirty="0" smtClean="0"/>
              <a:t>Murkonia</a:t>
            </a:r>
          </a:p>
          <a:p>
            <a:pPr marL="457200" indent="-457200">
              <a:spcAft>
                <a:spcPts val="1800"/>
              </a:spcAft>
              <a:buFont typeface="+mj-lt"/>
              <a:buAutoNum type="arabicPeriod"/>
            </a:pPr>
            <a:r>
              <a:rPr lang="en-US" sz="2200" dirty="0" smtClean="0"/>
              <a:t>Save the file on your computer</a:t>
            </a:r>
            <a:endParaRPr lang="en-US" sz="22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Getting Started</a:t>
            </a:r>
            <a:endParaRPr lang="en-US" dirty="0"/>
          </a:p>
        </p:txBody>
      </p:sp>
      <p:sp>
        <p:nvSpPr>
          <p:cNvPr id="3" name="Text Placeholder 2"/>
          <p:cNvSpPr>
            <a:spLocks noGrp="1"/>
          </p:cNvSpPr>
          <p:nvPr>
            <p:ph type="body" idx="1"/>
          </p:nvPr>
        </p:nvSpPr>
        <p:spPr>
          <a:xfrm>
            <a:off x="685800" y="4648200"/>
            <a:ext cx="5638800" cy="1447800"/>
          </a:xfrm>
        </p:spPr>
        <p:txBody>
          <a:bodyPr/>
          <a:lstStyle/>
          <a:p>
            <a:r>
              <a:rPr lang="en-US" dirty="0" smtClean="0"/>
              <a:t>When you create a new Integrated NTD Database file, you go through a series of steps to set up the file specifically for your country.</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spcAft>
                <a:spcPts val="1800"/>
              </a:spcAft>
              <a:buNone/>
            </a:pPr>
            <a:r>
              <a:rPr lang="en-US" dirty="0" smtClean="0"/>
              <a:t>The steps to setting up the Integrated NTD Database for the first time are:</a:t>
            </a:r>
          </a:p>
          <a:p>
            <a:pPr marL="640080" lvl="1" indent="-457200">
              <a:spcAft>
                <a:spcPts val="1200"/>
              </a:spcAft>
              <a:buFont typeface="+mj-lt"/>
              <a:buAutoNum type="arabicPeriod"/>
            </a:pPr>
            <a:r>
              <a:rPr lang="en-US" sz="2400" dirty="0" smtClean="0">
                <a:latin typeface="Segoe UI Semibold" pitchFamily="34" charset="0"/>
              </a:rPr>
              <a:t>Sign in</a:t>
            </a:r>
          </a:p>
          <a:p>
            <a:pPr marL="640080" lvl="1" indent="-457200">
              <a:spcAft>
                <a:spcPts val="1200"/>
              </a:spcAft>
              <a:buFont typeface="+mj-lt"/>
              <a:buAutoNum type="arabicPeriod"/>
            </a:pPr>
            <a:r>
              <a:rPr lang="en-US" sz="2400" dirty="0" smtClean="0">
                <a:latin typeface="Segoe UI Semibold" pitchFamily="34" charset="0"/>
              </a:rPr>
              <a:t>Enter country information</a:t>
            </a:r>
          </a:p>
          <a:p>
            <a:pPr marL="640080" lvl="1" indent="-457200">
              <a:spcAft>
                <a:spcPts val="1200"/>
              </a:spcAft>
              <a:buFont typeface="+mj-lt"/>
              <a:buAutoNum type="arabicPeriod"/>
            </a:pPr>
            <a:r>
              <a:rPr lang="en-US" sz="2400" dirty="0" smtClean="0">
                <a:latin typeface="Segoe UI Semibold" pitchFamily="34" charset="0"/>
              </a:rPr>
              <a:t>Choose diseases</a:t>
            </a:r>
          </a:p>
          <a:p>
            <a:pPr marL="640080" lvl="1" indent="-457200">
              <a:spcAft>
                <a:spcPts val="1200"/>
              </a:spcAft>
              <a:buFont typeface="+mj-lt"/>
              <a:buAutoNum type="arabicPeriod"/>
            </a:pPr>
            <a:r>
              <a:rPr lang="en-US" sz="2400" dirty="0" smtClean="0">
                <a:latin typeface="Segoe UI Semibold" pitchFamily="34" charset="0"/>
              </a:rPr>
              <a:t>Edit or add administrative levels</a:t>
            </a:r>
            <a:endParaRPr lang="en-US" sz="2400" dirty="0">
              <a:latin typeface="Segoe UI Semibold" pitchFamily="34" charset="0"/>
            </a:endParaRPr>
          </a:p>
        </p:txBody>
      </p:sp>
      <p:sp>
        <p:nvSpPr>
          <p:cNvPr id="2" name="Title 1"/>
          <p:cNvSpPr>
            <a:spLocks noGrp="1"/>
          </p:cNvSpPr>
          <p:nvPr>
            <p:ph type="title"/>
          </p:nvPr>
        </p:nvSpPr>
        <p:spPr>
          <a:xfrm>
            <a:off x="135469" y="206613"/>
            <a:ext cx="3135428" cy="580787"/>
          </a:xfrm>
        </p:spPr>
        <p:txBody>
          <a:bodyPr/>
          <a:lstStyle/>
          <a:p>
            <a:r>
              <a:rPr lang="en-US" dirty="0"/>
              <a:t>Getting started</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71331" y="42335"/>
            <a:ext cx="1358101" cy="307777"/>
          </a:xfrm>
        </p:spPr>
        <p:txBody>
          <a:bodyPr/>
          <a:lstStyle/>
          <a:p>
            <a:r>
              <a:rPr lang="en-US" dirty="0" smtClean="0">
                <a:solidFill>
                  <a:srgbClr val="DCE6F2"/>
                </a:solidFill>
              </a:rPr>
              <a:t>getting started</a:t>
            </a:r>
            <a:endParaRPr lang="en-US" dirty="0">
              <a:solidFill>
                <a:srgbClr val="DCE6F2"/>
              </a:solidFill>
            </a:endParaRPr>
          </a:p>
        </p:txBody>
      </p:sp>
      <p:sp>
        <p:nvSpPr>
          <p:cNvPr id="4" name="Content Placeholder 3"/>
          <p:cNvSpPr>
            <a:spLocks noGrp="1"/>
          </p:cNvSpPr>
          <p:nvPr>
            <p:ph idx="1"/>
          </p:nvPr>
        </p:nvSpPr>
        <p:spPr/>
        <p:txBody>
          <a:bodyPr/>
          <a:lstStyle/>
          <a:p>
            <a:pPr marL="0" indent="0">
              <a:buNone/>
            </a:pPr>
            <a:r>
              <a:rPr lang="en-US" dirty="0" smtClean="0"/>
              <a:t>The first time you use the tool, the user name will be blank and the password field will be blank.</a:t>
            </a:r>
            <a:endParaRPr lang="en-US" dirty="0"/>
          </a:p>
        </p:txBody>
      </p:sp>
      <p:sp>
        <p:nvSpPr>
          <p:cNvPr id="2" name="Title 1"/>
          <p:cNvSpPr>
            <a:spLocks noGrp="1"/>
          </p:cNvSpPr>
          <p:nvPr>
            <p:ph type="title"/>
          </p:nvPr>
        </p:nvSpPr>
        <p:spPr>
          <a:xfrm>
            <a:off x="152400" y="369094"/>
            <a:ext cx="1523597" cy="516255"/>
          </a:xfrm>
        </p:spPr>
        <p:txBody>
          <a:bodyPr/>
          <a:lstStyle/>
          <a:p>
            <a:r>
              <a:rPr lang="en-US" dirty="0" smtClean="0"/>
              <a:t>Sign in</a:t>
            </a:r>
            <a:endParaRPr lang="en-US" dirty="0"/>
          </a:p>
        </p:txBody>
      </p:sp>
      <p:sp>
        <p:nvSpPr>
          <p:cNvPr id="5" name="Content Placeholder 3"/>
          <p:cNvSpPr txBox="1">
            <a:spLocks/>
          </p:cNvSpPr>
          <p:nvPr/>
        </p:nvSpPr>
        <p:spPr>
          <a:xfrm>
            <a:off x="685800" y="2362200"/>
            <a:ext cx="3505200" cy="2377440"/>
          </a:xfrm>
          <a:prstGeom prst="rect">
            <a:avLst/>
          </a:prstGeom>
        </p:spPr>
        <p:txBody>
          <a:bodyPr vert="horz" lIns="91440" tIns="45720" rIns="91440" bIns="45720" rtlCol="0">
            <a:normAutofit/>
          </a:bodyPr>
          <a:lstStyle/>
          <a:p>
            <a:pPr lvl="0">
              <a:spcBef>
                <a:spcPct val="20000"/>
              </a:spcBef>
              <a:buClr>
                <a:srgbClr val="066E9F"/>
              </a:buClr>
              <a:buSzPct val="120000"/>
            </a:pPr>
            <a:r>
              <a:rPr lang="en-US" sz="2400" dirty="0" smtClean="0">
                <a:solidFill>
                  <a:srgbClr val="17375D"/>
                </a:solidFill>
                <a:latin typeface="Segoe UI" pitchFamily="34" charset="0"/>
                <a:ea typeface="Segoe UI" pitchFamily="34" charset="0"/>
                <a:cs typeface="Segoe UI" pitchFamily="34" charset="0"/>
              </a:rPr>
              <a:t>Just press the </a:t>
            </a:r>
            <a:br>
              <a:rPr lang="en-US" sz="2400" dirty="0" smtClean="0">
                <a:solidFill>
                  <a:srgbClr val="17375D"/>
                </a:solidFill>
                <a:latin typeface="Segoe UI" pitchFamily="34" charset="0"/>
                <a:ea typeface="Segoe UI" pitchFamily="34" charset="0"/>
                <a:cs typeface="Segoe UI" pitchFamily="34" charset="0"/>
              </a:rPr>
            </a:br>
            <a:r>
              <a:rPr lang="en-US" sz="2400" b="1" dirty="0" smtClean="0">
                <a:solidFill>
                  <a:srgbClr val="17375D"/>
                </a:solidFill>
                <a:latin typeface="Segoe UI" pitchFamily="34" charset="0"/>
                <a:ea typeface="Segoe UI" pitchFamily="34" charset="0"/>
                <a:cs typeface="Segoe UI" pitchFamily="34" charset="0"/>
              </a:rPr>
              <a:t>Sign In </a:t>
            </a:r>
            <a:r>
              <a:rPr lang="en-US" sz="2400" dirty="0" smtClean="0">
                <a:solidFill>
                  <a:srgbClr val="17375D"/>
                </a:solidFill>
                <a:latin typeface="Segoe UI" pitchFamily="34" charset="0"/>
                <a:ea typeface="Segoe UI" pitchFamily="34" charset="0"/>
                <a:cs typeface="Segoe UI" pitchFamily="34" charset="0"/>
              </a:rPr>
              <a:t>button.</a:t>
            </a:r>
            <a:endParaRPr lang="en-US" sz="2400" dirty="0">
              <a:solidFill>
                <a:srgbClr val="17375D"/>
              </a:solidFill>
              <a:latin typeface="Segoe UI" pitchFamily="34" charset="0"/>
              <a:ea typeface="Segoe UI" pitchFamily="34" charset="0"/>
              <a:cs typeface="Segoe UI"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0692" y="2514600"/>
            <a:ext cx="2473415" cy="2490651"/>
          </a:xfrm>
          <a:prstGeom prst="rect">
            <a:avLst/>
          </a:prstGeom>
          <a:effectLst>
            <a:outerShdw blurRad="63500" sx="102000" sy="102000" algn="ctr" rotWithShape="0">
              <a:schemeClr val="bg1">
                <a:lumMod val="65000"/>
                <a:alpha val="40000"/>
              </a:schemeClr>
            </a:outerShdw>
          </a:effectLst>
        </p:spPr>
      </p:pic>
      <p:sp>
        <p:nvSpPr>
          <p:cNvPr id="7" name="Right Arrow 6"/>
          <p:cNvSpPr/>
          <p:nvPr/>
        </p:nvSpPr>
        <p:spPr>
          <a:xfrm>
            <a:off x="4263136" y="4529328"/>
            <a:ext cx="52832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4800600" y="4529328"/>
            <a:ext cx="914400" cy="34747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Sign in </a:t>
            </a:r>
            <a:endParaRPr lang="en-US" dirty="0"/>
          </a:p>
        </p:txBody>
      </p:sp>
      <p:sp>
        <p:nvSpPr>
          <p:cNvPr id="2" name="Text Placeholder 1"/>
          <p:cNvSpPr>
            <a:spLocks noGrp="1"/>
          </p:cNvSpPr>
          <p:nvPr>
            <p:ph type="body" sz="quarter" idx="10"/>
          </p:nvPr>
        </p:nvSpPr>
        <p:spPr>
          <a:xfrm>
            <a:off x="2514600" y="1600200"/>
            <a:ext cx="4953000" cy="2514600"/>
          </a:xfrm>
          <a:prstGeom prst="rect">
            <a:avLst/>
          </a:prstGeom>
        </p:spPr>
        <p:txBody>
          <a:bodyPr>
            <a:noAutofit/>
          </a:bodyPr>
          <a:lstStyle/>
          <a:p>
            <a:pPr marL="457200" indent="-457200">
              <a:spcAft>
                <a:spcPts val="1800"/>
              </a:spcAft>
              <a:buFont typeface="+mj-lt"/>
              <a:buAutoNum type="arabicPeriod"/>
            </a:pPr>
            <a:r>
              <a:rPr lang="en-US" sz="2200" dirty="0" smtClean="0"/>
              <a:t>Ensure user name is blank</a:t>
            </a:r>
            <a:endParaRPr lang="en-US" sz="2200" b="1" dirty="0" smtClean="0"/>
          </a:p>
          <a:p>
            <a:pPr marL="457200" indent="-457200">
              <a:spcAft>
                <a:spcPts val="1800"/>
              </a:spcAft>
              <a:buFont typeface="+mj-lt"/>
              <a:buAutoNum type="arabicPeriod"/>
            </a:pPr>
            <a:r>
              <a:rPr lang="en-US" sz="2200" dirty="0" smtClean="0"/>
              <a:t>Password should be blank</a:t>
            </a:r>
          </a:p>
          <a:p>
            <a:pPr marL="457200" indent="-457200">
              <a:spcAft>
                <a:spcPts val="1800"/>
              </a:spcAft>
              <a:buFont typeface="+mj-lt"/>
              <a:buAutoNum type="arabicPeriod"/>
            </a:pPr>
            <a:r>
              <a:rPr lang="en-US" sz="2200" dirty="0" smtClean="0"/>
              <a:t>Press the </a:t>
            </a:r>
            <a:r>
              <a:rPr lang="en-US" sz="2200" b="1" dirty="0" smtClean="0"/>
              <a:t>Sign In </a:t>
            </a:r>
            <a:r>
              <a:rPr lang="en-US" sz="2200" dirty="0" smtClean="0"/>
              <a:t>button</a:t>
            </a:r>
            <a:endParaRPr lang="en-US" sz="2200" dirty="0"/>
          </a:p>
        </p:txBody>
      </p:sp>
      <p:sp>
        <p:nvSpPr>
          <p:cNvPr id="6" name="Content Placeholder 3"/>
          <p:cNvSpPr txBox="1">
            <a:spLocks/>
          </p:cNvSpPr>
          <p:nvPr/>
        </p:nvSpPr>
        <p:spPr>
          <a:xfrm>
            <a:off x="304800" y="5105400"/>
            <a:ext cx="8534400" cy="609600"/>
          </a:xfrm>
          <a:prstGeom prst="rect">
            <a:avLst/>
          </a:prstGeom>
        </p:spPr>
        <p:txBody>
          <a:bodyPr vert="horz" lIns="91440" tIns="45720" rIns="91440" bIns="45720" rtlCol="0">
            <a:normAutofit/>
          </a:bodyPr>
          <a:lstStyle/>
          <a:p>
            <a:pPr marL="0" lvl="1" indent="0" algn="ctr">
              <a:lnSpc>
                <a:spcPct val="100000"/>
              </a:lnSpc>
              <a:spcAft>
                <a:spcPts val="1200"/>
              </a:spcAft>
              <a:buClr>
                <a:srgbClr val="066E9F"/>
              </a:buClr>
              <a:buNone/>
              <a:defRPr/>
            </a:pPr>
            <a:r>
              <a:rPr lang="en-US" b="1" dirty="0" smtClean="0">
                <a:solidFill>
                  <a:srgbClr val="17375D"/>
                </a:solidFill>
                <a:latin typeface="Segoe UI Semibold" pitchFamily="34" charset="0"/>
                <a:ea typeface="Segoe UI" pitchFamily="34" charset="0"/>
                <a:cs typeface="Segoe UI" pitchFamily="34" charset="0"/>
              </a:rPr>
              <a:t>You will change the password later in this presentation.</a:t>
            </a:r>
            <a:endParaRPr lang="en-US" b="1" dirty="0">
              <a:solidFill>
                <a:srgbClr val="17375D"/>
              </a:solidFill>
              <a:latin typeface="Segoe UI Semibold"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71331" y="42335"/>
            <a:ext cx="1358101" cy="307777"/>
          </a:xfrm>
        </p:spPr>
        <p:txBody>
          <a:bodyPr/>
          <a:lstStyle/>
          <a:p>
            <a:r>
              <a:rPr lang="en-US" dirty="0" smtClean="0">
                <a:solidFill>
                  <a:srgbClr val="DCE6F2"/>
                </a:solidFill>
              </a:rPr>
              <a:t>getting started</a:t>
            </a:r>
            <a:endParaRPr lang="en-US" dirty="0">
              <a:solidFill>
                <a:srgbClr val="DCE6F2"/>
              </a:solidFill>
            </a:endParaRPr>
          </a:p>
        </p:txBody>
      </p:sp>
      <p:sp>
        <p:nvSpPr>
          <p:cNvPr id="4" name="Content Placeholder 3"/>
          <p:cNvSpPr>
            <a:spLocks noGrp="1"/>
          </p:cNvSpPr>
          <p:nvPr>
            <p:ph idx="1"/>
          </p:nvPr>
        </p:nvSpPr>
        <p:spPr/>
        <p:txBody>
          <a:bodyPr/>
          <a:lstStyle/>
          <a:p>
            <a:pPr marL="0" indent="0">
              <a:spcAft>
                <a:spcPts val="1200"/>
              </a:spcAft>
              <a:buNone/>
            </a:pPr>
            <a:r>
              <a:rPr lang="en-US" dirty="0" smtClean="0"/>
              <a:t>Next you will need to enter your country information, including:</a:t>
            </a:r>
          </a:p>
          <a:p>
            <a:pPr marL="400050" lvl="1" indent="-342900" eaLnBrk="0" fontAlgn="base" hangingPunct="0">
              <a:lnSpc>
                <a:spcPct val="90000"/>
              </a:lnSpc>
              <a:spcBef>
                <a:spcPts val="200"/>
              </a:spcBef>
              <a:spcAft>
                <a:spcPts val="1200"/>
              </a:spcAft>
              <a:buSzPct val="100000"/>
              <a:buFont typeface="Wingdings" charset="2"/>
              <a:buChar char="§"/>
              <a:defRPr/>
            </a:pPr>
            <a:r>
              <a:rPr lang="en-US" sz="2200" dirty="0" smtClean="0">
                <a:latin typeface="Segoe UI Semibold" pitchFamily="34" charset="0"/>
                <a:ea typeface="MS PGothic" charset="0"/>
              </a:rPr>
              <a:t>Country name</a:t>
            </a:r>
          </a:p>
          <a:p>
            <a:pPr marL="400050" lvl="1" indent="-342900" eaLnBrk="0" fontAlgn="base" hangingPunct="0">
              <a:lnSpc>
                <a:spcPct val="90000"/>
              </a:lnSpc>
              <a:spcBef>
                <a:spcPts val="200"/>
              </a:spcBef>
              <a:spcAft>
                <a:spcPts val="1200"/>
              </a:spcAft>
              <a:buSzPct val="100000"/>
              <a:buFont typeface="Wingdings" charset="2"/>
              <a:buChar char="§"/>
              <a:defRPr/>
            </a:pPr>
            <a:r>
              <a:rPr lang="en-US" sz="2200" dirty="0" smtClean="0">
                <a:latin typeface="Segoe UI Semibold" pitchFamily="34" charset="0"/>
                <a:ea typeface="MS PGothic" charset="0"/>
              </a:rPr>
              <a:t>Administrative levels</a:t>
            </a:r>
          </a:p>
          <a:p>
            <a:pPr marL="400050" lvl="1" indent="-342900" eaLnBrk="0" fontAlgn="base" hangingPunct="0">
              <a:lnSpc>
                <a:spcPct val="90000"/>
              </a:lnSpc>
              <a:spcBef>
                <a:spcPts val="200"/>
              </a:spcBef>
              <a:spcAft>
                <a:spcPts val="1200"/>
              </a:spcAft>
              <a:buSzPct val="100000"/>
              <a:buFont typeface="Wingdings" charset="2"/>
              <a:buChar char="§"/>
              <a:defRPr/>
            </a:pPr>
            <a:r>
              <a:rPr lang="en-US" sz="2200" dirty="0" smtClean="0">
                <a:latin typeface="Segoe UI Semibold" pitchFamily="34" charset="0"/>
                <a:ea typeface="MS PGothic" charset="0"/>
              </a:rPr>
              <a:t>Population statistics</a:t>
            </a:r>
            <a:endParaRPr lang="en-US" sz="2200" dirty="0">
              <a:latin typeface="Segoe UI Semibold" pitchFamily="34" charset="0"/>
            </a:endParaRPr>
          </a:p>
          <a:p>
            <a:pPr marL="0" indent="0">
              <a:buNone/>
            </a:pPr>
            <a:endParaRPr lang="en-US" dirty="0" smtClean="0"/>
          </a:p>
          <a:p>
            <a:pPr marL="0" indent="0">
              <a:buNone/>
            </a:pPr>
            <a:endParaRPr lang="en-US" dirty="0" smtClean="0"/>
          </a:p>
        </p:txBody>
      </p:sp>
      <p:sp>
        <p:nvSpPr>
          <p:cNvPr id="2" name="Title 1"/>
          <p:cNvSpPr>
            <a:spLocks noGrp="1"/>
          </p:cNvSpPr>
          <p:nvPr>
            <p:ph type="title"/>
          </p:nvPr>
        </p:nvSpPr>
        <p:spPr>
          <a:xfrm>
            <a:off x="152400" y="369094"/>
            <a:ext cx="5278391" cy="516255"/>
          </a:xfrm>
        </p:spPr>
        <p:txBody>
          <a:bodyPr/>
          <a:lstStyle/>
          <a:p>
            <a:r>
              <a:rPr lang="en-US" dirty="0" smtClean="0"/>
              <a:t>Enter your country information</a:t>
            </a:r>
            <a:endParaRPr lang="en-US" dirty="0"/>
          </a:p>
        </p:txBody>
      </p:sp>
      <p:sp>
        <p:nvSpPr>
          <p:cNvPr id="5" name="Content Placeholder 3"/>
          <p:cNvSpPr txBox="1">
            <a:spLocks/>
          </p:cNvSpPr>
          <p:nvPr/>
        </p:nvSpPr>
        <p:spPr>
          <a:xfrm>
            <a:off x="685800" y="3962400"/>
            <a:ext cx="2667000" cy="1005840"/>
          </a:xfrm>
          <a:prstGeom prst="rect">
            <a:avLst/>
          </a:prstGeom>
        </p:spPr>
        <p:txBody>
          <a:bodyPr vert="horz" lIns="91440" tIns="45720" rIns="91440" bIns="45720" rtlCol="0">
            <a:normAutofit/>
          </a:bodyPr>
          <a:lstStyle/>
          <a:p>
            <a:pPr lvl="0">
              <a:spcBef>
                <a:spcPct val="20000"/>
              </a:spcBef>
              <a:buClr>
                <a:srgbClr val="066E9F"/>
              </a:buClr>
              <a:buSzPct val="120000"/>
            </a:pPr>
            <a:r>
              <a:rPr lang="en-US" sz="2200" dirty="0" smtClean="0">
                <a:solidFill>
                  <a:srgbClr val="17375D"/>
                </a:solidFill>
                <a:latin typeface="Segoe UI" pitchFamily="34" charset="0"/>
                <a:ea typeface="Segoe UI" pitchFamily="34" charset="0"/>
                <a:cs typeface="Segoe UI" pitchFamily="34" charset="0"/>
              </a:rPr>
              <a:t>Click on the </a:t>
            </a:r>
            <a:r>
              <a:rPr lang="en-US" sz="2200" b="1" dirty="0" smtClean="0">
                <a:solidFill>
                  <a:srgbClr val="17375D"/>
                </a:solidFill>
                <a:latin typeface="Segoe UI" pitchFamily="34" charset="0"/>
                <a:ea typeface="Segoe UI" pitchFamily="34" charset="0"/>
                <a:cs typeface="Segoe UI" pitchFamily="34" charset="0"/>
              </a:rPr>
              <a:t>Start</a:t>
            </a:r>
            <a:r>
              <a:rPr lang="en-US" sz="2200" dirty="0" smtClean="0">
                <a:solidFill>
                  <a:srgbClr val="17375D"/>
                </a:solidFill>
                <a:latin typeface="Segoe UI" pitchFamily="34" charset="0"/>
                <a:ea typeface="Segoe UI" pitchFamily="34" charset="0"/>
                <a:cs typeface="Segoe UI" pitchFamily="34" charset="0"/>
              </a:rPr>
              <a:t> link to begin.</a:t>
            </a:r>
            <a:endParaRPr lang="en-US" sz="2200" dirty="0">
              <a:solidFill>
                <a:srgbClr val="17375D"/>
              </a:solidFill>
              <a:latin typeface="Segoe UI" pitchFamily="34" charset="0"/>
              <a:ea typeface="Segoe UI" pitchFamily="34" charset="0"/>
              <a:cs typeface="Segoe UI" pitchFamily="34"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2362200"/>
            <a:ext cx="4406462" cy="2484700"/>
          </a:xfrm>
          <a:prstGeom prst="rect">
            <a:avLst/>
          </a:prstGeom>
          <a:effectLst>
            <a:outerShdw blurRad="63500" sx="102000" sy="102000" algn="ctr" rotWithShape="0">
              <a:schemeClr val="bg1">
                <a:lumMod val="65000"/>
                <a:alpha val="40000"/>
              </a:schemeClr>
            </a:outerShdw>
          </a:effectLst>
        </p:spPr>
      </p:pic>
      <p:sp>
        <p:nvSpPr>
          <p:cNvPr id="15" name="Rounded Rectangle 14"/>
          <p:cNvSpPr/>
          <p:nvPr/>
        </p:nvSpPr>
        <p:spPr>
          <a:xfrm>
            <a:off x="7620000" y="3694176"/>
            <a:ext cx="533400" cy="3048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ight Arrow 15"/>
          <p:cNvSpPr/>
          <p:nvPr/>
        </p:nvSpPr>
        <p:spPr>
          <a:xfrm rot="10800000">
            <a:off x="8221980" y="3695700"/>
            <a:ext cx="46482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Enter Murkonia country information</a:t>
            </a:r>
            <a:endParaRPr lang="en-US" dirty="0"/>
          </a:p>
        </p:txBody>
      </p:sp>
      <p:sp>
        <p:nvSpPr>
          <p:cNvPr id="2" name="Text Placeholder 1"/>
          <p:cNvSpPr>
            <a:spLocks noGrp="1"/>
          </p:cNvSpPr>
          <p:nvPr>
            <p:ph type="body" sz="quarter" idx="10"/>
          </p:nvPr>
        </p:nvSpPr>
        <p:spPr>
          <a:prstGeom prst="rect">
            <a:avLst/>
          </a:prstGeom>
        </p:spPr>
        <p:txBody>
          <a:bodyPr>
            <a:noAutofit/>
          </a:bodyPr>
          <a:lstStyle/>
          <a:p>
            <a:pPr marL="457200" indent="-457200">
              <a:spcAft>
                <a:spcPts val="1200"/>
              </a:spcAft>
              <a:buFont typeface="+mj-lt"/>
              <a:buAutoNum type="arabicPeriod"/>
            </a:pPr>
            <a:r>
              <a:rPr lang="en-US" sz="2000" dirty="0" smtClean="0"/>
              <a:t>Enter Country name: </a:t>
            </a:r>
            <a:r>
              <a:rPr lang="en-US" sz="2000" b="1" dirty="0" smtClean="0"/>
              <a:t>Murkonia</a:t>
            </a:r>
          </a:p>
          <a:p>
            <a:pPr marL="457200" indent="-457200">
              <a:spcAft>
                <a:spcPts val="1200"/>
              </a:spcAft>
              <a:buFont typeface="+mj-lt"/>
              <a:buAutoNum type="arabicPeriod"/>
            </a:pPr>
            <a:r>
              <a:rPr lang="en-US" sz="2000" dirty="0" smtClean="0"/>
              <a:t>Select </a:t>
            </a:r>
            <a:r>
              <a:rPr lang="en-US" sz="2000" b="1" dirty="0" smtClean="0"/>
              <a:t>view</a:t>
            </a:r>
            <a:r>
              <a:rPr lang="en-US" sz="2000" dirty="0" smtClean="0"/>
              <a:t> to access the Region administrative level information</a:t>
            </a:r>
          </a:p>
          <a:p>
            <a:pPr marL="457200" indent="-457200">
              <a:spcAft>
                <a:spcPts val="1200"/>
              </a:spcAft>
              <a:buFont typeface="+mj-lt"/>
              <a:buAutoNum type="arabicPeriod"/>
            </a:pPr>
            <a:r>
              <a:rPr lang="en-US" sz="2000" dirty="0" smtClean="0"/>
              <a:t>Change the name from Region to </a:t>
            </a:r>
            <a:r>
              <a:rPr lang="en-US" sz="2000" b="1" dirty="0" smtClean="0"/>
              <a:t>Province</a:t>
            </a:r>
            <a:endParaRPr lang="en-US" sz="2000" dirty="0" smtClean="0"/>
          </a:p>
          <a:p>
            <a:pPr marL="457200" indent="-457200">
              <a:spcAft>
                <a:spcPts val="1200"/>
              </a:spcAft>
              <a:buFont typeface="+mj-lt"/>
              <a:buAutoNum type="arabicPeriod"/>
            </a:pPr>
            <a:r>
              <a:rPr lang="en-US" sz="2000" dirty="0" smtClean="0"/>
              <a:t>Click </a:t>
            </a:r>
            <a:r>
              <a:rPr lang="en-US" sz="2000" b="1" dirty="0" smtClean="0"/>
              <a:t>Save</a:t>
            </a:r>
            <a:endParaRPr lang="en-US" sz="2000" dirty="0" smtClean="0"/>
          </a:p>
          <a:p>
            <a:pPr marL="457200" indent="-457200">
              <a:spcAft>
                <a:spcPts val="1200"/>
              </a:spcAft>
              <a:buFont typeface="+mj-lt"/>
              <a:buAutoNum type="arabicPeriod"/>
            </a:pPr>
            <a:r>
              <a:rPr lang="en-US" sz="2000" dirty="0" smtClean="0"/>
              <a:t>Click </a:t>
            </a:r>
            <a:r>
              <a:rPr lang="en-US" sz="2000" b="1" dirty="0" smtClean="0"/>
              <a:t>Add administrative level type &gt;</a:t>
            </a:r>
          </a:p>
          <a:p>
            <a:pPr marL="457200" indent="-457200">
              <a:spcAft>
                <a:spcPts val="1200"/>
              </a:spcAft>
              <a:buFont typeface="+mj-lt"/>
              <a:buAutoNum type="arabicPeriod"/>
            </a:pPr>
            <a:r>
              <a:rPr lang="en-US" sz="2000" dirty="0" smtClean="0"/>
              <a:t>Enter Name: </a:t>
            </a:r>
            <a:r>
              <a:rPr lang="en-US" sz="2000" b="1" dirty="0" smtClean="0"/>
              <a:t>Village</a:t>
            </a:r>
          </a:p>
          <a:p>
            <a:pPr marL="457200" indent="-457200">
              <a:spcAft>
                <a:spcPts val="1200"/>
              </a:spcAft>
              <a:buFont typeface="+mj-lt"/>
              <a:buAutoNum type="arabicPeriod"/>
            </a:pPr>
            <a:r>
              <a:rPr lang="en-US" sz="2000" dirty="0" smtClean="0"/>
              <a:t>Click </a:t>
            </a:r>
            <a:r>
              <a:rPr lang="en-US" sz="2000" b="1" dirty="0" smtClean="0"/>
              <a:t>Save</a:t>
            </a:r>
            <a:endParaRPr lang="en-US" sz="2000" dirty="0" smtClean="0"/>
          </a:p>
          <a:p>
            <a:pPr marL="457200" indent="-457200">
              <a:spcAft>
                <a:spcPts val="1200"/>
              </a:spcAft>
              <a:buFont typeface="+mj-lt"/>
              <a:buAutoNum type="arabicPeriod"/>
            </a:pPr>
            <a:r>
              <a:rPr lang="en-US" sz="2000" dirty="0" smtClean="0"/>
              <a:t>Click </a:t>
            </a:r>
            <a:r>
              <a:rPr lang="en-US" sz="2000" b="1" dirty="0" smtClean="0"/>
              <a:t>Next</a:t>
            </a:r>
            <a:endParaRPr lang="en-US" sz="20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Enter Murkonia country settings</a:t>
            </a:r>
            <a:endParaRPr lang="en-US" dirty="0"/>
          </a:p>
        </p:txBody>
      </p:sp>
      <p:sp>
        <p:nvSpPr>
          <p:cNvPr id="8" name="Content Placeholder 2"/>
          <p:cNvSpPr txBox="1">
            <a:spLocks/>
          </p:cNvSpPr>
          <p:nvPr/>
        </p:nvSpPr>
        <p:spPr bwMode="auto">
          <a:xfrm>
            <a:off x="762000" y="1447800"/>
            <a:ext cx="3810000" cy="3136900"/>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lvl1pPr marL="342900" indent="-342900" algn="l" rtl="0" eaLnBrk="0" fontAlgn="base" hangingPunct="0">
              <a:lnSpc>
                <a:spcPct val="90000"/>
              </a:lnSpc>
              <a:spcBef>
                <a:spcPts val="1200"/>
              </a:spcBef>
              <a:spcAft>
                <a:spcPts val="200"/>
              </a:spcAft>
              <a:buClr>
                <a:schemeClr val="accent1"/>
              </a:buClr>
              <a:buSzPct val="110000"/>
              <a:buFont typeface="Arial" pitchFamily="34" charset="0"/>
              <a:buChar char="•"/>
              <a:defRPr sz="2800" kern="1200">
                <a:solidFill>
                  <a:srgbClr val="17375D"/>
                </a:solidFill>
                <a:latin typeface="Segoe UI" pitchFamily="34" charset="0"/>
                <a:ea typeface="Segoe UI" pitchFamily="34" charset="0"/>
                <a:cs typeface="Segoe UI" pitchFamily="34" charset="0"/>
              </a:defRPr>
            </a:lvl1pPr>
            <a:lvl2pPr marL="657225" indent="-273050" algn="l" rtl="0" eaLnBrk="0" fontAlgn="base" hangingPunct="0">
              <a:lnSpc>
                <a:spcPct val="90000"/>
              </a:lnSpc>
              <a:spcBef>
                <a:spcPts val="400"/>
              </a:spcBef>
              <a:spcAft>
                <a:spcPts val="400"/>
              </a:spcAft>
              <a:buClr>
                <a:schemeClr val="accent1"/>
              </a:buClr>
              <a:buFont typeface="Calibri" pitchFamily="34" charset="0"/>
              <a:buChar char="◦"/>
              <a:defRPr sz="2200" kern="1200">
                <a:solidFill>
                  <a:srgbClr val="17375D"/>
                </a:solidFill>
                <a:latin typeface="Segoe UI" pitchFamily="34" charset="0"/>
                <a:ea typeface="Segoe UI" pitchFamily="34" charset="0"/>
                <a:cs typeface="Segoe UI" pitchFamily="34" charset="0"/>
              </a:defRPr>
            </a:lvl2pPr>
            <a:lvl3pPr marL="931863" indent="-182563" algn="l" rtl="0" eaLnBrk="0" fontAlgn="base" hangingPunct="0">
              <a:lnSpc>
                <a:spcPct val="90000"/>
              </a:lnSpc>
              <a:spcBef>
                <a:spcPts val="200"/>
              </a:spcBef>
              <a:spcAft>
                <a:spcPts val="400"/>
              </a:spcAft>
              <a:buClr>
                <a:schemeClr val="accent1"/>
              </a:buClr>
              <a:buFont typeface="Calibri" pitchFamily="34" charset="0"/>
              <a:buChar char="◦"/>
              <a:defRPr sz="1600" kern="1200">
                <a:solidFill>
                  <a:srgbClr val="17375D"/>
                </a:solidFill>
                <a:latin typeface="Segoe UI" pitchFamily="34" charset="0"/>
                <a:ea typeface="Segoe UI" pitchFamily="34" charset="0"/>
                <a:cs typeface="Segoe UI" pitchFamily="34" charset="0"/>
              </a:defRPr>
            </a:lvl3pPr>
            <a:lvl4pPr marL="1206500" indent="-182563" algn="l" rtl="0" eaLnBrk="0" fontAlgn="base" hangingPunct="0">
              <a:lnSpc>
                <a:spcPct val="90000"/>
              </a:lnSpc>
              <a:spcBef>
                <a:spcPts val="200"/>
              </a:spcBef>
              <a:spcAft>
                <a:spcPts val="400"/>
              </a:spcAft>
              <a:buClr>
                <a:schemeClr val="accent1"/>
              </a:buClr>
              <a:buFont typeface="Calibri" pitchFamily="34" charset="0"/>
              <a:buChar char="◦"/>
              <a:defRPr sz="1400" b="1" kern="1200">
                <a:solidFill>
                  <a:srgbClr val="17375D"/>
                </a:solidFill>
                <a:latin typeface="Segoe UI" pitchFamily="34" charset="0"/>
                <a:ea typeface="Segoe UI" pitchFamily="34" charset="0"/>
                <a:cs typeface="Segoe UI" pitchFamily="34" charset="0"/>
              </a:defRPr>
            </a:lvl4pPr>
            <a:lvl5pPr marL="931863"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S PGothic" panose="020B0600070205080204" pitchFamily="34" charset="-128"/>
                <a:cs typeface="MS PGothic"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lvl="1" indent="0">
              <a:lnSpc>
                <a:spcPct val="100000"/>
              </a:lnSpc>
              <a:spcAft>
                <a:spcPts val="1200"/>
              </a:spcAft>
              <a:buClr>
                <a:srgbClr val="066E9F"/>
              </a:buClr>
              <a:buFont typeface="Calibri" pitchFamily="34" charset="0"/>
              <a:buNone/>
              <a:defRPr/>
            </a:pPr>
            <a:r>
              <a:rPr lang="en-US" sz="1800" dirty="0" smtClean="0"/>
              <a:t>Year of census: </a:t>
            </a:r>
            <a:r>
              <a:rPr lang="en-US" sz="1800" b="1" dirty="0" smtClean="0"/>
              <a:t>2010</a:t>
            </a:r>
          </a:p>
          <a:p>
            <a:pPr marL="0" lvl="1" indent="0">
              <a:lnSpc>
                <a:spcPct val="100000"/>
              </a:lnSpc>
              <a:spcAft>
                <a:spcPts val="1200"/>
              </a:spcAft>
              <a:buClr>
                <a:srgbClr val="066E9F"/>
              </a:buClr>
              <a:buNone/>
              <a:defRPr/>
            </a:pPr>
            <a:r>
              <a:rPr lang="en-US" sz="1800" dirty="0"/>
              <a:t/>
            </a:r>
            <a:br>
              <a:rPr lang="en-US" sz="1800" dirty="0"/>
            </a:br>
            <a:r>
              <a:rPr lang="en-US" sz="1800" dirty="0" smtClean="0"/>
              <a:t>Population </a:t>
            </a:r>
            <a:r>
              <a:rPr lang="en-US" sz="1800" dirty="0"/>
              <a:t>growth rate (%): </a:t>
            </a:r>
            <a:r>
              <a:rPr lang="en-US" sz="1800" b="1" dirty="0"/>
              <a:t>4</a:t>
            </a:r>
          </a:p>
          <a:p>
            <a:pPr marL="0" lvl="1" indent="0">
              <a:lnSpc>
                <a:spcPct val="100000"/>
              </a:lnSpc>
              <a:spcAft>
                <a:spcPts val="1200"/>
              </a:spcAft>
              <a:buClr>
                <a:srgbClr val="066E9F"/>
              </a:buClr>
              <a:buNone/>
              <a:defRPr/>
            </a:pPr>
            <a:r>
              <a:rPr lang="en-US" sz="1800" dirty="0" smtClean="0"/>
              <a:t>Age </a:t>
            </a:r>
            <a:r>
              <a:rPr lang="en-US" sz="1800" dirty="0"/>
              <a:t>range for </a:t>
            </a:r>
            <a:r>
              <a:rPr lang="en-US" sz="1800" dirty="0" smtClean="0"/>
              <a:t>SAC</a:t>
            </a:r>
            <a:r>
              <a:rPr lang="en-US" sz="1800" dirty="0"/>
              <a:t>: </a:t>
            </a:r>
            <a:r>
              <a:rPr lang="en-US" sz="1800" b="1" dirty="0" smtClean="0"/>
              <a:t>5-14</a:t>
            </a:r>
          </a:p>
          <a:p>
            <a:pPr marL="0" lvl="1" indent="0">
              <a:lnSpc>
                <a:spcPct val="100000"/>
              </a:lnSpc>
              <a:spcAft>
                <a:spcPts val="1200"/>
              </a:spcAft>
              <a:buClr>
                <a:srgbClr val="066E9F"/>
              </a:buClr>
              <a:buNone/>
              <a:defRPr/>
            </a:pPr>
            <a:r>
              <a:rPr lang="en-US" sz="1800" dirty="0"/>
              <a:t>% PSAC of total population: </a:t>
            </a:r>
            <a:r>
              <a:rPr lang="en-US" sz="1800" b="1" dirty="0" smtClean="0"/>
              <a:t>12</a:t>
            </a:r>
          </a:p>
          <a:p>
            <a:pPr marL="0" lvl="1" indent="0">
              <a:lnSpc>
                <a:spcPct val="100000"/>
              </a:lnSpc>
              <a:spcAft>
                <a:spcPts val="1200"/>
              </a:spcAft>
              <a:buClr>
                <a:srgbClr val="066E9F"/>
              </a:buClr>
              <a:buNone/>
              <a:defRPr/>
            </a:pPr>
            <a:r>
              <a:rPr lang="en-US" sz="1800" dirty="0"/>
              <a:t>% &lt;5 years old of total population: </a:t>
            </a:r>
            <a:r>
              <a:rPr lang="en-US" sz="1800" b="1" dirty="0" smtClean="0"/>
              <a:t>15</a:t>
            </a:r>
            <a:endParaRPr lang="en-US" sz="1800" b="1" dirty="0"/>
          </a:p>
          <a:p>
            <a:pPr marL="0" lvl="1" indent="0">
              <a:lnSpc>
                <a:spcPct val="100000"/>
              </a:lnSpc>
              <a:spcAft>
                <a:spcPts val="1200"/>
              </a:spcAft>
              <a:buClr>
                <a:srgbClr val="066E9F"/>
              </a:buClr>
              <a:buNone/>
              <a:defRPr/>
            </a:pPr>
            <a:r>
              <a:rPr lang="en-US" sz="1800" dirty="0" smtClean="0"/>
              <a:t>% female </a:t>
            </a:r>
            <a:r>
              <a:rPr lang="en-US" sz="1800" dirty="0"/>
              <a:t>of total </a:t>
            </a:r>
            <a:r>
              <a:rPr lang="en-US" sz="1800" dirty="0" smtClean="0"/>
              <a:t>population: </a:t>
            </a:r>
            <a:r>
              <a:rPr lang="en-US" sz="1800" b="1" dirty="0" smtClean="0"/>
              <a:t>49</a:t>
            </a:r>
          </a:p>
          <a:p>
            <a:pPr marL="0" lvl="1" indent="0">
              <a:lnSpc>
                <a:spcPct val="100000"/>
              </a:lnSpc>
              <a:spcAft>
                <a:spcPts val="1200"/>
              </a:spcAft>
              <a:buClr>
                <a:srgbClr val="066E9F"/>
              </a:buClr>
              <a:buNone/>
              <a:defRPr/>
            </a:pPr>
            <a:r>
              <a:rPr lang="en-US" sz="1800" dirty="0"/>
              <a:t>% rural of total population: </a:t>
            </a:r>
            <a:r>
              <a:rPr lang="en-US" sz="1800" b="1" dirty="0"/>
              <a:t>30</a:t>
            </a:r>
          </a:p>
          <a:p>
            <a:pPr marL="0" lvl="1" indent="0">
              <a:lnSpc>
                <a:spcPct val="100000"/>
              </a:lnSpc>
              <a:spcAft>
                <a:spcPts val="1200"/>
              </a:spcAft>
              <a:buClr>
                <a:srgbClr val="066E9F"/>
              </a:buClr>
              <a:buNone/>
              <a:defRPr/>
            </a:pPr>
            <a:endParaRPr lang="en-US" sz="1800" b="1" dirty="0"/>
          </a:p>
          <a:p>
            <a:pPr lvl="1">
              <a:buFont typeface="Calibri" pitchFamily="34" charset="0"/>
              <a:buNone/>
              <a:defRPr/>
            </a:pPr>
            <a:r>
              <a:rPr lang="en-US" sz="2400" i="1" dirty="0" smtClean="0"/>
              <a:t>			</a:t>
            </a:r>
          </a:p>
        </p:txBody>
      </p:sp>
      <p:sp>
        <p:nvSpPr>
          <p:cNvPr id="9" name="Content Placeholder 2"/>
          <p:cNvSpPr txBox="1">
            <a:spLocks/>
          </p:cNvSpPr>
          <p:nvPr/>
        </p:nvSpPr>
        <p:spPr bwMode="auto">
          <a:xfrm>
            <a:off x="4941612" y="1447800"/>
            <a:ext cx="3897588" cy="3136900"/>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lvl1pPr marL="342900" indent="-342900" algn="l" rtl="0" eaLnBrk="0" fontAlgn="base" hangingPunct="0">
              <a:lnSpc>
                <a:spcPct val="90000"/>
              </a:lnSpc>
              <a:spcBef>
                <a:spcPts val="1200"/>
              </a:spcBef>
              <a:spcAft>
                <a:spcPts val="200"/>
              </a:spcAft>
              <a:buClr>
                <a:schemeClr val="accent1"/>
              </a:buClr>
              <a:buSzPct val="110000"/>
              <a:buFont typeface="Arial" pitchFamily="34" charset="0"/>
              <a:buChar char="•"/>
              <a:defRPr sz="2800" kern="1200">
                <a:solidFill>
                  <a:srgbClr val="17375D"/>
                </a:solidFill>
                <a:latin typeface="Segoe UI" pitchFamily="34" charset="0"/>
                <a:ea typeface="Segoe UI" pitchFamily="34" charset="0"/>
                <a:cs typeface="Segoe UI" pitchFamily="34" charset="0"/>
              </a:defRPr>
            </a:lvl1pPr>
            <a:lvl2pPr marL="657225" indent="-273050" algn="l" rtl="0" eaLnBrk="0" fontAlgn="base" hangingPunct="0">
              <a:lnSpc>
                <a:spcPct val="90000"/>
              </a:lnSpc>
              <a:spcBef>
                <a:spcPts val="400"/>
              </a:spcBef>
              <a:spcAft>
                <a:spcPts val="400"/>
              </a:spcAft>
              <a:buClr>
                <a:schemeClr val="accent1"/>
              </a:buClr>
              <a:buFont typeface="Calibri" pitchFamily="34" charset="0"/>
              <a:buChar char="◦"/>
              <a:defRPr sz="2200" kern="1200">
                <a:solidFill>
                  <a:srgbClr val="17375D"/>
                </a:solidFill>
                <a:latin typeface="Segoe UI" pitchFamily="34" charset="0"/>
                <a:ea typeface="Segoe UI" pitchFamily="34" charset="0"/>
                <a:cs typeface="Segoe UI" pitchFamily="34" charset="0"/>
              </a:defRPr>
            </a:lvl2pPr>
            <a:lvl3pPr marL="931863" indent="-182563" algn="l" rtl="0" eaLnBrk="0" fontAlgn="base" hangingPunct="0">
              <a:lnSpc>
                <a:spcPct val="90000"/>
              </a:lnSpc>
              <a:spcBef>
                <a:spcPts val="200"/>
              </a:spcBef>
              <a:spcAft>
                <a:spcPts val="400"/>
              </a:spcAft>
              <a:buClr>
                <a:schemeClr val="accent1"/>
              </a:buClr>
              <a:buFont typeface="Calibri" pitchFamily="34" charset="0"/>
              <a:buChar char="◦"/>
              <a:defRPr sz="1600" kern="1200">
                <a:solidFill>
                  <a:srgbClr val="17375D"/>
                </a:solidFill>
                <a:latin typeface="Segoe UI" pitchFamily="34" charset="0"/>
                <a:ea typeface="Segoe UI" pitchFamily="34" charset="0"/>
                <a:cs typeface="Segoe UI" pitchFamily="34" charset="0"/>
              </a:defRPr>
            </a:lvl3pPr>
            <a:lvl4pPr marL="1206500" indent="-182563" algn="l" rtl="0" eaLnBrk="0" fontAlgn="base" hangingPunct="0">
              <a:lnSpc>
                <a:spcPct val="90000"/>
              </a:lnSpc>
              <a:spcBef>
                <a:spcPts val="200"/>
              </a:spcBef>
              <a:spcAft>
                <a:spcPts val="400"/>
              </a:spcAft>
              <a:buClr>
                <a:schemeClr val="accent1"/>
              </a:buClr>
              <a:buFont typeface="Calibri" pitchFamily="34" charset="0"/>
              <a:buChar char="◦"/>
              <a:defRPr sz="1400" b="1" kern="1200">
                <a:solidFill>
                  <a:srgbClr val="17375D"/>
                </a:solidFill>
                <a:latin typeface="Segoe UI" pitchFamily="34" charset="0"/>
                <a:ea typeface="Segoe UI" pitchFamily="34" charset="0"/>
                <a:cs typeface="Segoe UI" pitchFamily="34" charset="0"/>
              </a:defRPr>
            </a:lvl4pPr>
            <a:lvl5pPr marL="931863"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S PGothic" panose="020B0600070205080204" pitchFamily="34" charset="-128"/>
                <a:cs typeface="MS PGothic"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lvl="1" indent="0">
              <a:lnSpc>
                <a:spcPct val="100000"/>
              </a:lnSpc>
              <a:spcAft>
                <a:spcPts val="1200"/>
              </a:spcAft>
              <a:buClr>
                <a:srgbClr val="066E9F"/>
              </a:buClr>
              <a:buNone/>
              <a:defRPr/>
            </a:pPr>
            <a:r>
              <a:rPr lang="en-US" sz="1800" dirty="0" smtClean="0"/>
              <a:t>Start date data applies to: </a:t>
            </a:r>
            <a:br>
              <a:rPr lang="en-US" sz="1800" dirty="0" smtClean="0"/>
            </a:br>
            <a:r>
              <a:rPr lang="en-US" sz="1800" b="1" dirty="0" smtClean="0"/>
              <a:t>January 1 2014</a:t>
            </a:r>
            <a:endParaRPr lang="en-US" sz="1800" b="1" dirty="0"/>
          </a:p>
          <a:p>
            <a:pPr marL="0" lvl="1" indent="0">
              <a:lnSpc>
                <a:spcPct val="100000"/>
              </a:lnSpc>
              <a:spcAft>
                <a:spcPts val="1200"/>
              </a:spcAft>
              <a:buClr>
                <a:srgbClr val="066E9F"/>
              </a:buClr>
              <a:buNone/>
              <a:defRPr/>
            </a:pPr>
            <a:r>
              <a:rPr lang="en-US" sz="1800" dirty="0" smtClean="0"/>
              <a:t>Age range for PSAC: </a:t>
            </a:r>
            <a:r>
              <a:rPr lang="en-US" sz="1800" b="1" dirty="0" smtClean="0"/>
              <a:t>2-4</a:t>
            </a:r>
            <a:endParaRPr lang="en-US" sz="1800" b="1" dirty="0"/>
          </a:p>
          <a:p>
            <a:pPr marL="0" lvl="1" indent="0">
              <a:lnSpc>
                <a:spcPct val="100000"/>
              </a:lnSpc>
              <a:spcAft>
                <a:spcPts val="1200"/>
              </a:spcAft>
              <a:buClr>
                <a:srgbClr val="066E9F"/>
              </a:buClr>
              <a:buNone/>
              <a:defRPr/>
            </a:pPr>
            <a:r>
              <a:rPr lang="en-US" sz="1800" dirty="0"/>
              <a:t>% 0-6 months of total population: </a:t>
            </a:r>
            <a:r>
              <a:rPr lang="en-US" sz="1800" b="1" dirty="0" smtClean="0"/>
              <a:t>3</a:t>
            </a:r>
          </a:p>
          <a:p>
            <a:pPr marL="0" lvl="1" indent="0">
              <a:lnSpc>
                <a:spcPct val="100000"/>
              </a:lnSpc>
              <a:spcAft>
                <a:spcPts val="1200"/>
              </a:spcAft>
              <a:buClr>
                <a:srgbClr val="066E9F"/>
              </a:buClr>
              <a:buNone/>
              <a:defRPr/>
            </a:pPr>
            <a:r>
              <a:rPr lang="en-US" sz="1800" dirty="0"/>
              <a:t>% SAC of total population: </a:t>
            </a:r>
            <a:r>
              <a:rPr lang="en-US" sz="1800" b="1" dirty="0" smtClean="0"/>
              <a:t>25</a:t>
            </a:r>
          </a:p>
          <a:p>
            <a:pPr marL="0" lvl="1" indent="0">
              <a:lnSpc>
                <a:spcPct val="100000"/>
              </a:lnSpc>
              <a:spcAft>
                <a:spcPts val="1200"/>
              </a:spcAft>
              <a:buClr>
                <a:srgbClr val="066E9F"/>
              </a:buClr>
              <a:buNone/>
              <a:defRPr/>
            </a:pPr>
            <a:r>
              <a:rPr lang="en-US" sz="1800" dirty="0"/>
              <a:t>% </a:t>
            </a:r>
            <a:r>
              <a:rPr lang="en-US" sz="1800" dirty="0" smtClean="0"/>
              <a:t>adults </a:t>
            </a:r>
            <a:r>
              <a:rPr lang="en-US" sz="1800" dirty="0"/>
              <a:t>of total population: </a:t>
            </a:r>
            <a:r>
              <a:rPr lang="en-US" sz="1800" b="1" dirty="0" smtClean="0"/>
              <a:t>60</a:t>
            </a:r>
            <a:endParaRPr lang="en-US" sz="1800" dirty="0" smtClean="0"/>
          </a:p>
          <a:p>
            <a:pPr marL="0" lvl="1" indent="0">
              <a:lnSpc>
                <a:spcPct val="100000"/>
              </a:lnSpc>
              <a:spcAft>
                <a:spcPts val="1200"/>
              </a:spcAft>
              <a:buClr>
                <a:srgbClr val="066E9F"/>
              </a:buClr>
              <a:buNone/>
              <a:defRPr/>
            </a:pPr>
            <a:r>
              <a:rPr lang="en-US" sz="1800" dirty="0" smtClean="0"/>
              <a:t>% </a:t>
            </a:r>
            <a:r>
              <a:rPr lang="en-US" sz="1800" dirty="0"/>
              <a:t>male of total </a:t>
            </a:r>
            <a:r>
              <a:rPr lang="en-US" sz="1800" dirty="0" smtClean="0"/>
              <a:t>population: </a:t>
            </a:r>
            <a:r>
              <a:rPr lang="en-US" sz="1800" b="1" dirty="0" smtClean="0"/>
              <a:t>51</a:t>
            </a:r>
            <a:r>
              <a:rPr lang="en-US" sz="1800" dirty="0"/>
              <a:t> </a:t>
            </a:r>
            <a:endParaRPr lang="en-US" sz="1800" dirty="0" smtClean="0"/>
          </a:p>
        </p:txBody>
      </p:sp>
      <p:sp>
        <p:nvSpPr>
          <p:cNvPr id="10" name="Rectangle 9"/>
          <p:cNvSpPr/>
          <p:nvPr/>
        </p:nvSpPr>
        <p:spPr>
          <a:xfrm>
            <a:off x="4648200" y="5486400"/>
            <a:ext cx="3657600" cy="400110"/>
          </a:xfrm>
          <a:prstGeom prst="rect">
            <a:avLst/>
          </a:prstGeom>
        </p:spPr>
        <p:txBody>
          <a:bodyPr wrap="square">
            <a:spAutoFit/>
          </a:bodyPr>
          <a:lstStyle/>
          <a:p>
            <a:pPr marL="0" lvl="1" indent="0" algn="r">
              <a:lnSpc>
                <a:spcPct val="100000"/>
              </a:lnSpc>
              <a:spcAft>
                <a:spcPts val="1200"/>
              </a:spcAft>
              <a:buClr>
                <a:srgbClr val="066E9F"/>
              </a:buClr>
              <a:buNone/>
              <a:defRPr/>
            </a:pPr>
            <a:r>
              <a:rPr lang="en-US" sz="2000" b="1" dirty="0">
                <a:solidFill>
                  <a:srgbClr val="17375D"/>
                </a:solidFill>
                <a:latin typeface="Segoe UI" pitchFamily="34" charset="0"/>
                <a:ea typeface="Segoe UI" pitchFamily="34" charset="0"/>
                <a:cs typeface="Segoe UI" pitchFamily="34" charset="0"/>
              </a:rPr>
              <a:t>When finished, click </a:t>
            </a:r>
            <a:r>
              <a:rPr lang="en-US" sz="2000" b="1" dirty="0" smtClean="0">
                <a:solidFill>
                  <a:srgbClr val="17375D"/>
                </a:solidFill>
                <a:latin typeface="Segoe UI" pitchFamily="34" charset="0"/>
                <a:ea typeface="Segoe UI" pitchFamily="34" charset="0"/>
                <a:cs typeface="Segoe UI" pitchFamily="34" charset="0"/>
              </a:rPr>
              <a:t>Finish</a:t>
            </a:r>
            <a:endParaRPr lang="en-US" sz="2000" b="1" dirty="0">
              <a:solidFill>
                <a:srgbClr val="17375D"/>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990600"/>
            <a:ext cx="4495800" cy="5029200"/>
          </a:xfrm>
        </p:spPr>
        <p:txBody>
          <a:bodyPr/>
          <a:lstStyle/>
          <a:p>
            <a:pPr>
              <a:buNone/>
            </a:pPr>
            <a:endParaRPr lang="en-US" dirty="0" smtClean="0"/>
          </a:p>
          <a:p>
            <a:pPr marL="342900" indent="-342900">
              <a:buFont typeface="Wingdings" panose="05000000000000000000" pitchFamily="2" charset="2"/>
              <a:buChar char="§"/>
            </a:pPr>
            <a:r>
              <a:rPr lang="en-US" dirty="0" smtClean="0"/>
              <a:t>A situation analysis conducted in 2012 showed that many national programs do not have an integrated NTD database.</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smtClean="0"/>
              <a:t>In Feb 2013, the fourth NTD M&amp;E Working Group Meeting recommended the development of Integrated NTD Database</a:t>
            </a:r>
          </a:p>
          <a:p>
            <a:endParaRPr lang="en-US" dirty="0"/>
          </a:p>
        </p:txBody>
      </p:sp>
      <p:sp>
        <p:nvSpPr>
          <p:cNvPr id="3" name="Title 2"/>
          <p:cNvSpPr>
            <a:spLocks noGrp="1"/>
          </p:cNvSpPr>
          <p:nvPr>
            <p:ph type="title"/>
          </p:nvPr>
        </p:nvSpPr>
        <p:spPr>
          <a:xfrm>
            <a:off x="135469" y="206613"/>
            <a:ext cx="1848245" cy="580787"/>
          </a:xfrm>
        </p:spPr>
        <p:txBody>
          <a:bodyPr/>
          <a:lstStyle/>
          <a:p>
            <a:r>
              <a:rPr lang="en-US" dirty="0" smtClean="0"/>
              <a:t>Context</a:t>
            </a:r>
            <a:endParaRPr lang="en-US" dirty="0"/>
          </a:p>
        </p:txBody>
      </p:sp>
      <p:pic>
        <p:nvPicPr>
          <p:cNvPr id="1026" name="Picture 2" descr="image-995-files.jpg (3648×27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2133600"/>
            <a:ext cx="4063999"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8293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71331" y="42335"/>
            <a:ext cx="1358101" cy="307777"/>
          </a:xfrm>
        </p:spPr>
        <p:txBody>
          <a:bodyPr/>
          <a:lstStyle/>
          <a:p>
            <a:r>
              <a:rPr lang="en-US" dirty="0" smtClean="0">
                <a:solidFill>
                  <a:srgbClr val="DCE6F2"/>
                </a:solidFill>
              </a:rPr>
              <a:t>getting started</a:t>
            </a:r>
            <a:endParaRPr lang="en-US" dirty="0">
              <a:solidFill>
                <a:srgbClr val="DCE6F2"/>
              </a:solidFill>
            </a:endParaRPr>
          </a:p>
        </p:txBody>
      </p:sp>
      <p:sp>
        <p:nvSpPr>
          <p:cNvPr id="4" name="Content Placeholder 3"/>
          <p:cNvSpPr>
            <a:spLocks noGrp="1"/>
          </p:cNvSpPr>
          <p:nvPr>
            <p:ph idx="1"/>
          </p:nvPr>
        </p:nvSpPr>
        <p:spPr/>
        <p:txBody>
          <a:bodyPr/>
          <a:lstStyle/>
          <a:p>
            <a:pPr marL="0" indent="0">
              <a:spcAft>
                <a:spcPts val="1200"/>
              </a:spcAft>
              <a:buNone/>
            </a:pPr>
            <a:r>
              <a:rPr lang="en-US" dirty="0" smtClean="0"/>
              <a:t>Next you will choose the diseases included in the </a:t>
            </a:r>
            <a:br>
              <a:rPr lang="en-US" dirty="0" smtClean="0"/>
            </a:br>
            <a:r>
              <a:rPr lang="en-US" dirty="0" smtClean="0"/>
              <a:t>country’s program.</a:t>
            </a:r>
          </a:p>
          <a:p>
            <a:pPr marL="0" indent="0">
              <a:buNone/>
            </a:pPr>
            <a:endParaRPr lang="en-US" dirty="0" smtClean="0"/>
          </a:p>
          <a:p>
            <a:pPr marL="0" indent="0">
              <a:buNone/>
            </a:pPr>
            <a:endParaRPr lang="en-US" dirty="0" smtClean="0"/>
          </a:p>
        </p:txBody>
      </p:sp>
      <p:sp>
        <p:nvSpPr>
          <p:cNvPr id="2" name="Title 1"/>
          <p:cNvSpPr>
            <a:spLocks noGrp="1"/>
          </p:cNvSpPr>
          <p:nvPr>
            <p:ph type="title"/>
          </p:nvPr>
        </p:nvSpPr>
        <p:spPr>
          <a:xfrm>
            <a:off x="152400" y="369094"/>
            <a:ext cx="3946514" cy="516255"/>
          </a:xfrm>
        </p:spPr>
        <p:txBody>
          <a:bodyPr/>
          <a:lstStyle/>
          <a:p>
            <a:r>
              <a:rPr lang="en-US" dirty="0" smtClean="0"/>
              <a:t>Choose your diseases</a:t>
            </a:r>
            <a:endParaRPr lang="en-US" dirty="0"/>
          </a:p>
        </p:txBody>
      </p:sp>
      <p:sp>
        <p:nvSpPr>
          <p:cNvPr id="5" name="Content Placeholder 3"/>
          <p:cNvSpPr txBox="1">
            <a:spLocks/>
          </p:cNvSpPr>
          <p:nvPr/>
        </p:nvSpPr>
        <p:spPr>
          <a:xfrm>
            <a:off x="685800" y="2286000"/>
            <a:ext cx="2667000" cy="1066800"/>
          </a:xfrm>
          <a:prstGeom prst="rect">
            <a:avLst/>
          </a:prstGeom>
        </p:spPr>
        <p:txBody>
          <a:bodyPr vert="horz" lIns="91440" tIns="45720" rIns="91440" bIns="45720" rtlCol="0">
            <a:normAutofit/>
          </a:bodyPr>
          <a:lstStyle/>
          <a:p>
            <a:pPr lvl="0">
              <a:spcBef>
                <a:spcPct val="20000"/>
              </a:spcBef>
              <a:buClr>
                <a:srgbClr val="066E9F"/>
              </a:buClr>
              <a:buSzPct val="120000"/>
            </a:pPr>
            <a:r>
              <a:rPr lang="en-US" sz="2200" dirty="0" smtClean="0">
                <a:solidFill>
                  <a:srgbClr val="17375D"/>
                </a:solidFill>
                <a:latin typeface="Segoe UI" pitchFamily="34" charset="0"/>
                <a:ea typeface="Segoe UI" pitchFamily="34" charset="0"/>
                <a:cs typeface="Segoe UI" pitchFamily="34" charset="0"/>
              </a:rPr>
              <a:t>Click on the </a:t>
            </a:r>
            <a:r>
              <a:rPr lang="en-US" sz="2200" b="1" dirty="0" smtClean="0">
                <a:solidFill>
                  <a:srgbClr val="17375D"/>
                </a:solidFill>
                <a:latin typeface="Segoe UI" pitchFamily="34" charset="0"/>
                <a:ea typeface="Segoe UI" pitchFamily="34" charset="0"/>
                <a:cs typeface="Segoe UI" pitchFamily="34" charset="0"/>
              </a:rPr>
              <a:t>Start</a:t>
            </a:r>
            <a:r>
              <a:rPr lang="en-US" sz="2200" dirty="0" smtClean="0">
                <a:solidFill>
                  <a:srgbClr val="17375D"/>
                </a:solidFill>
                <a:latin typeface="Segoe UI" pitchFamily="34" charset="0"/>
                <a:ea typeface="Segoe UI" pitchFamily="34" charset="0"/>
                <a:cs typeface="Segoe UI" pitchFamily="34" charset="0"/>
              </a:rPr>
              <a:t> link to begin.</a:t>
            </a:r>
            <a:endParaRPr lang="en-US" sz="2200" dirty="0">
              <a:solidFill>
                <a:srgbClr val="17375D"/>
              </a:solidFill>
              <a:latin typeface="Segoe UI" pitchFamily="34" charset="0"/>
              <a:ea typeface="Segoe UI" pitchFamily="34" charset="0"/>
              <a:cs typeface="Segoe UI" pitchFamily="34"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2436618"/>
            <a:ext cx="4470400" cy="2744982"/>
          </a:xfrm>
          <a:prstGeom prst="rect">
            <a:avLst/>
          </a:prstGeom>
          <a:effectLst>
            <a:outerShdw blurRad="63500" sx="102000" sy="102000" algn="ctr" rotWithShape="0">
              <a:schemeClr val="bg1">
                <a:lumMod val="65000"/>
                <a:alpha val="40000"/>
              </a:schemeClr>
            </a:outerShdw>
          </a:effectLst>
        </p:spPr>
      </p:pic>
      <p:sp>
        <p:nvSpPr>
          <p:cNvPr id="15" name="Right Arrow 14"/>
          <p:cNvSpPr/>
          <p:nvPr/>
        </p:nvSpPr>
        <p:spPr>
          <a:xfrm rot="10800000">
            <a:off x="8285480" y="4032758"/>
            <a:ext cx="47752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ounded Rectangle 15"/>
          <p:cNvSpPr/>
          <p:nvPr/>
        </p:nvSpPr>
        <p:spPr>
          <a:xfrm>
            <a:off x="7734300" y="4032758"/>
            <a:ext cx="533400" cy="3048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p:cNvSpPr>
            <a:spLocks noGrp="1"/>
          </p:cNvSpPr>
          <p:nvPr>
            <p:ph type="body" sz="quarter" idx="13"/>
          </p:nvPr>
        </p:nvSpPr>
        <p:spPr>
          <a:xfrm>
            <a:off x="171331" y="42335"/>
            <a:ext cx="1358101" cy="307777"/>
          </a:xfrm>
        </p:spPr>
        <p:txBody>
          <a:bodyPr/>
          <a:lstStyle/>
          <a:p>
            <a:r>
              <a:rPr lang="en-US" dirty="0" smtClean="0">
                <a:solidFill>
                  <a:srgbClr val="DCE6F2"/>
                </a:solidFill>
              </a:rPr>
              <a:t>getting started </a:t>
            </a:r>
            <a:endParaRPr lang="en-US" dirty="0">
              <a:solidFill>
                <a:srgbClr val="DCE6F2"/>
              </a:solidFill>
            </a:endParaRPr>
          </a:p>
        </p:txBody>
      </p:sp>
      <p:sp>
        <p:nvSpPr>
          <p:cNvPr id="10" name="Content Placeholder 3"/>
          <p:cNvSpPr>
            <a:spLocks noGrp="1"/>
          </p:cNvSpPr>
          <p:nvPr>
            <p:ph idx="1"/>
          </p:nvPr>
        </p:nvSpPr>
        <p:spPr>
          <a:xfrm>
            <a:off x="457200" y="990600"/>
            <a:ext cx="7848600" cy="4525963"/>
          </a:xfrm>
        </p:spPr>
        <p:txBody>
          <a:bodyPr/>
          <a:lstStyle/>
          <a:p>
            <a:pPr marL="0" indent="0">
              <a:spcAft>
                <a:spcPts val="1200"/>
              </a:spcAft>
              <a:buNone/>
            </a:pPr>
            <a:r>
              <a:rPr lang="en-US" dirty="0" smtClean="0"/>
              <a:t>The Integrated NTD Database uses the following convention to select diseases:</a:t>
            </a:r>
          </a:p>
          <a:p>
            <a:pPr marL="0" indent="0">
              <a:buNone/>
            </a:pPr>
            <a:endParaRPr lang="en-US" dirty="0" smtClean="0"/>
          </a:p>
          <a:p>
            <a:pPr marL="0" indent="0">
              <a:buNone/>
            </a:pPr>
            <a:endParaRPr lang="en-US" dirty="0" smtClean="0"/>
          </a:p>
        </p:txBody>
      </p:sp>
      <p:sp>
        <p:nvSpPr>
          <p:cNvPr id="4" name="Title 3"/>
          <p:cNvSpPr>
            <a:spLocks noGrp="1"/>
          </p:cNvSpPr>
          <p:nvPr>
            <p:ph type="title"/>
          </p:nvPr>
        </p:nvSpPr>
        <p:spPr>
          <a:xfrm>
            <a:off x="152400" y="369094"/>
            <a:ext cx="3946514" cy="516255"/>
          </a:xfrm>
        </p:spPr>
        <p:txBody>
          <a:bodyPr/>
          <a:lstStyle/>
          <a:p>
            <a:r>
              <a:rPr lang="en-US" dirty="0" smtClean="0"/>
              <a:t>Choose your diseases</a:t>
            </a:r>
            <a:endParaRPr lang="en-US" dirty="0"/>
          </a:p>
        </p:txBody>
      </p:sp>
      <p:grpSp>
        <p:nvGrpSpPr>
          <p:cNvPr id="35" name="Group 34"/>
          <p:cNvGrpSpPr/>
          <p:nvPr/>
        </p:nvGrpSpPr>
        <p:grpSpPr>
          <a:xfrm>
            <a:off x="228600" y="2095500"/>
            <a:ext cx="4038600" cy="1066801"/>
            <a:chOff x="381000" y="1676400"/>
            <a:chExt cx="3657600" cy="1066801"/>
          </a:xfrm>
        </p:grpSpPr>
        <p:sp>
          <p:nvSpPr>
            <p:cNvPr id="16" name="Content Placeholder 3"/>
            <p:cNvSpPr txBox="1">
              <a:spLocks/>
            </p:cNvSpPr>
            <p:nvPr/>
          </p:nvSpPr>
          <p:spPr>
            <a:xfrm>
              <a:off x="914400" y="1676401"/>
              <a:ext cx="3124200" cy="1066800"/>
            </a:xfrm>
            <a:prstGeom prst="rect">
              <a:avLst/>
            </a:prstGeom>
          </p:spPr>
          <p:txBody>
            <a:bodyPr vert="horz" lIns="91440" tIns="45720" rIns="91440" bIns="45720" rtlCol="0">
              <a:noAutofit/>
            </a:bodyPr>
            <a:lstStyle/>
            <a:p>
              <a:pPr lvl="0">
                <a:spcBef>
                  <a:spcPct val="20000"/>
                </a:spcBef>
                <a:buClr>
                  <a:srgbClr val="066E9F"/>
                </a:buClr>
                <a:buSzPct val="120000"/>
              </a:pPr>
              <a:r>
                <a:rPr lang="en-US" dirty="0" smtClean="0">
                  <a:solidFill>
                    <a:srgbClr val="17375D"/>
                  </a:solidFill>
                  <a:latin typeface="Segoe UI" pitchFamily="34" charset="0"/>
                  <a:ea typeface="Segoe UI" pitchFamily="34" charset="0"/>
                  <a:cs typeface="Segoe UI" pitchFamily="34" charset="0"/>
                </a:rPr>
                <a:t>Moves </a:t>
              </a:r>
              <a:r>
                <a:rPr lang="en-US" b="1" dirty="0" smtClean="0">
                  <a:solidFill>
                    <a:srgbClr val="17375D"/>
                  </a:solidFill>
                  <a:latin typeface="Segoe UI" pitchFamily="34" charset="0"/>
                  <a:ea typeface="Segoe UI" pitchFamily="34" charset="0"/>
                  <a:cs typeface="Segoe UI" pitchFamily="34" charset="0"/>
                </a:rPr>
                <a:t>all</a:t>
              </a:r>
              <a:r>
                <a:rPr lang="en-US" dirty="0" smtClean="0">
                  <a:solidFill>
                    <a:srgbClr val="17375D"/>
                  </a:solidFill>
                  <a:latin typeface="Segoe UI" pitchFamily="34" charset="0"/>
                  <a:ea typeface="Segoe UI" pitchFamily="34" charset="0"/>
                  <a:cs typeface="Segoe UI" pitchFamily="34" charset="0"/>
                </a:rPr>
                <a:t> items from the box on the left to the box on the right.</a:t>
              </a:r>
              <a:endParaRPr lang="en-US" dirty="0">
                <a:solidFill>
                  <a:srgbClr val="17375D"/>
                </a:solidFill>
                <a:latin typeface="Segoe UI" pitchFamily="34" charset="0"/>
                <a:ea typeface="Segoe UI" pitchFamily="34" charset="0"/>
                <a:cs typeface="Segoe UI" pitchFamily="34" charset="0"/>
              </a:endParaRPr>
            </a:p>
          </p:txBody>
        </p:sp>
        <p:sp>
          <p:nvSpPr>
            <p:cNvPr id="24" name="Content Placeholder 3"/>
            <p:cNvSpPr txBox="1">
              <a:spLocks/>
            </p:cNvSpPr>
            <p:nvPr/>
          </p:nvSpPr>
          <p:spPr>
            <a:xfrm>
              <a:off x="381000" y="1676400"/>
              <a:ext cx="609600" cy="381000"/>
            </a:xfrm>
            <a:prstGeom prst="rect">
              <a:avLst/>
            </a:prstGeom>
          </p:spPr>
          <p:txBody>
            <a:bodyPr vert="horz" lIns="91440" tIns="45720" rIns="91440" bIns="45720" rtlCol="0">
              <a:noAutofit/>
            </a:bodyPr>
            <a:lstStyle/>
            <a:p>
              <a:pPr lvl="0" algn="r">
                <a:spcBef>
                  <a:spcPct val="20000"/>
                </a:spcBef>
                <a:buClr>
                  <a:srgbClr val="066E9F"/>
                </a:buClr>
                <a:buSzPct val="120000"/>
              </a:pPr>
              <a:r>
                <a:rPr lang="en-US" sz="2000" b="1" dirty="0" smtClean="0">
                  <a:solidFill>
                    <a:srgbClr val="17375D"/>
                  </a:solidFill>
                  <a:latin typeface="Segoe UI" pitchFamily="34" charset="0"/>
                  <a:ea typeface="Segoe UI" pitchFamily="34" charset="0"/>
                  <a:cs typeface="Segoe UI" pitchFamily="34" charset="0"/>
                </a:rPr>
                <a:t>&gt;&gt;</a:t>
              </a:r>
              <a:endParaRPr lang="en-US" sz="2000" b="1" dirty="0">
                <a:solidFill>
                  <a:srgbClr val="17375D"/>
                </a:solidFill>
                <a:latin typeface="Segoe UI" pitchFamily="34" charset="0"/>
                <a:ea typeface="Segoe UI" pitchFamily="34" charset="0"/>
                <a:cs typeface="Segoe UI" pitchFamily="34" charset="0"/>
              </a:endParaRPr>
            </a:p>
          </p:txBody>
        </p:sp>
      </p:grpSp>
      <p:grpSp>
        <p:nvGrpSpPr>
          <p:cNvPr id="36" name="Group 35"/>
          <p:cNvGrpSpPr/>
          <p:nvPr/>
        </p:nvGrpSpPr>
        <p:grpSpPr>
          <a:xfrm>
            <a:off x="279400" y="2870200"/>
            <a:ext cx="3810000" cy="1066800"/>
            <a:chOff x="381000" y="2819400"/>
            <a:chExt cx="3810000" cy="1066800"/>
          </a:xfrm>
        </p:grpSpPr>
        <p:sp>
          <p:nvSpPr>
            <p:cNvPr id="21" name="Content Placeholder 3"/>
            <p:cNvSpPr txBox="1">
              <a:spLocks/>
            </p:cNvSpPr>
            <p:nvPr/>
          </p:nvSpPr>
          <p:spPr>
            <a:xfrm>
              <a:off x="914400" y="2819400"/>
              <a:ext cx="3276600" cy="1066800"/>
            </a:xfrm>
            <a:prstGeom prst="rect">
              <a:avLst/>
            </a:prstGeom>
          </p:spPr>
          <p:txBody>
            <a:bodyPr vert="horz" lIns="91440" tIns="45720" rIns="91440" bIns="45720" rtlCol="0">
              <a:noAutofit/>
            </a:bodyPr>
            <a:lstStyle/>
            <a:p>
              <a:pPr lvl="0">
                <a:spcBef>
                  <a:spcPct val="20000"/>
                </a:spcBef>
                <a:buClr>
                  <a:srgbClr val="066E9F"/>
                </a:buClr>
                <a:buSzPct val="120000"/>
              </a:pPr>
              <a:r>
                <a:rPr lang="en-US" dirty="0" smtClean="0">
                  <a:solidFill>
                    <a:srgbClr val="17375D"/>
                  </a:solidFill>
                  <a:latin typeface="Segoe UI" pitchFamily="34" charset="0"/>
                  <a:ea typeface="Segoe UI" pitchFamily="34" charset="0"/>
                  <a:cs typeface="Segoe UI" pitchFamily="34" charset="0"/>
                </a:rPr>
                <a:t>Moves </a:t>
              </a:r>
              <a:r>
                <a:rPr lang="en-US" b="1" dirty="0" smtClean="0">
                  <a:solidFill>
                    <a:srgbClr val="17375D"/>
                  </a:solidFill>
                  <a:latin typeface="Segoe UI" pitchFamily="34" charset="0"/>
                  <a:ea typeface="Segoe UI" pitchFamily="34" charset="0"/>
                  <a:cs typeface="Segoe UI" pitchFamily="34" charset="0"/>
                </a:rPr>
                <a:t>only selected </a:t>
              </a:r>
              <a:r>
                <a:rPr lang="en-US" dirty="0" smtClean="0">
                  <a:solidFill>
                    <a:srgbClr val="17375D"/>
                  </a:solidFill>
                  <a:latin typeface="Segoe UI" pitchFamily="34" charset="0"/>
                  <a:ea typeface="Segoe UI" pitchFamily="34" charset="0"/>
                  <a:cs typeface="Segoe UI" pitchFamily="34" charset="0"/>
                </a:rPr>
                <a:t>items from the box on the left to the box on the right.</a:t>
              </a:r>
              <a:endParaRPr lang="en-US" dirty="0">
                <a:solidFill>
                  <a:srgbClr val="17375D"/>
                </a:solidFill>
                <a:latin typeface="Segoe UI" pitchFamily="34" charset="0"/>
                <a:ea typeface="Segoe UI" pitchFamily="34" charset="0"/>
                <a:cs typeface="Segoe UI" pitchFamily="34" charset="0"/>
              </a:endParaRPr>
            </a:p>
          </p:txBody>
        </p:sp>
        <p:sp>
          <p:nvSpPr>
            <p:cNvPr id="25" name="Content Placeholder 3"/>
            <p:cNvSpPr txBox="1">
              <a:spLocks/>
            </p:cNvSpPr>
            <p:nvPr/>
          </p:nvSpPr>
          <p:spPr>
            <a:xfrm>
              <a:off x="381000" y="2819400"/>
              <a:ext cx="609600" cy="381000"/>
            </a:xfrm>
            <a:prstGeom prst="rect">
              <a:avLst/>
            </a:prstGeom>
          </p:spPr>
          <p:txBody>
            <a:bodyPr vert="horz" lIns="91440" tIns="45720" rIns="91440" bIns="45720" rtlCol="0">
              <a:noAutofit/>
            </a:bodyPr>
            <a:lstStyle/>
            <a:p>
              <a:pPr lvl="0" algn="r">
                <a:spcBef>
                  <a:spcPct val="20000"/>
                </a:spcBef>
                <a:buClr>
                  <a:srgbClr val="066E9F"/>
                </a:buClr>
                <a:buSzPct val="120000"/>
              </a:pPr>
              <a:r>
                <a:rPr lang="en-US" sz="2000" b="1" dirty="0" smtClean="0">
                  <a:solidFill>
                    <a:srgbClr val="17375D"/>
                  </a:solidFill>
                  <a:latin typeface="Segoe UI" pitchFamily="34" charset="0"/>
                  <a:ea typeface="Segoe UI" pitchFamily="34" charset="0"/>
                  <a:cs typeface="Segoe UI" pitchFamily="34" charset="0"/>
                </a:rPr>
                <a:t>&gt;</a:t>
              </a:r>
              <a:endParaRPr lang="en-US" sz="2000" b="1" dirty="0">
                <a:solidFill>
                  <a:srgbClr val="17375D"/>
                </a:solidFill>
                <a:latin typeface="Segoe UI" pitchFamily="34" charset="0"/>
                <a:ea typeface="Segoe UI" pitchFamily="34" charset="0"/>
                <a:cs typeface="Segoe UI" pitchFamily="34" charset="0"/>
              </a:endParaRPr>
            </a:p>
          </p:txBody>
        </p:sp>
      </p:grpSp>
      <p:grpSp>
        <p:nvGrpSpPr>
          <p:cNvPr id="37" name="Group 36"/>
          <p:cNvGrpSpPr/>
          <p:nvPr/>
        </p:nvGrpSpPr>
        <p:grpSpPr>
          <a:xfrm>
            <a:off x="215900" y="3949700"/>
            <a:ext cx="3873500" cy="1066800"/>
            <a:chOff x="304800" y="3962400"/>
            <a:chExt cx="3873500" cy="1066800"/>
          </a:xfrm>
        </p:grpSpPr>
        <p:sp>
          <p:nvSpPr>
            <p:cNvPr id="22" name="Content Placeholder 3"/>
            <p:cNvSpPr txBox="1">
              <a:spLocks/>
            </p:cNvSpPr>
            <p:nvPr/>
          </p:nvSpPr>
          <p:spPr>
            <a:xfrm>
              <a:off x="901700" y="3962400"/>
              <a:ext cx="3276600" cy="1066800"/>
            </a:xfrm>
            <a:prstGeom prst="rect">
              <a:avLst/>
            </a:prstGeom>
          </p:spPr>
          <p:txBody>
            <a:bodyPr vert="horz" lIns="91440" tIns="45720" rIns="91440" bIns="45720" rtlCol="0">
              <a:noAutofit/>
            </a:bodyPr>
            <a:lstStyle/>
            <a:p>
              <a:pPr lvl="0">
                <a:spcBef>
                  <a:spcPct val="20000"/>
                </a:spcBef>
                <a:buClr>
                  <a:srgbClr val="066E9F"/>
                </a:buClr>
                <a:buSzPct val="120000"/>
              </a:pPr>
              <a:r>
                <a:rPr lang="en-US" dirty="0" smtClean="0">
                  <a:solidFill>
                    <a:srgbClr val="17375D"/>
                  </a:solidFill>
                  <a:latin typeface="Segoe UI" pitchFamily="34" charset="0"/>
                  <a:ea typeface="Segoe UI" pitchFamily="34" charset="0"/>
                  <a:cs typeface="Segoe UI" pitchFamily="34" charset="0"/>
                </a:rPr>
                <a:t>Moves </a:t>
              </a:r>
              <a:r>
                <a:rPr lang="en-US" b="1" dirty="0" smtClean="0">
                  <a:solidFill>
                    <a:srgbClr val="17375D"/>
                  </a:solidFill>
                  <a:latin typeface="Segoe UI" pitchFamily="34" charset="0"/>
                  <a:ea typeface="Segoe UI" pitchFamily="34" charset="0"/>
                  <a:cs typeface="Segoe UI" pitchFamily="34" charset="0"/>
                </a:rPr>
                <a:t>only selected </a:t>
              </a:r>
              <a:r>
                <a:rPr lang="en-US" dirty="0" smtClean="0">
                  <a:solidFill>
                    <a:srgbClr val="17375D"/>
                  </a:solidFill>
                  <a:latin typeface="Segoe UI" pitchFamily="34" charset="0"/>
                  <a:ea typeface="Segoe UI" pitchFamily="34" charset="0"/>
                  <a:cs typeface="Segoe UI" pitchFamily="34" charset="0"/>
                </a:rPr>
                <a:t>items from the box on the right back to the box on the left.</a:t>
              </a:r>
              <a:endParaRPr lang="en-US" dirty="0">
                <a:solidFill>
                  <a:srgbClr val="17375D"/>
                </a:solidFill>
                <a:latin typeface="Segoe UI" pitchFamily="34" charset="0"/>
                <a:ea typeface="Segoe UI" pitchFamily="34" charset="0"/>
                <a:cs typeface="Segoe UI" pitchFamily="34" charset="0"/>
              </a:endParaRPr>
            </a:p>
          </p:txBody>
        </p:sp>
        <p:sp>
          <p:nvSpPr>
            <p:cNvPr id="26" name="Content Placeholder 3"/>
            <p:cNvSpPr txBox="1">
              <a:spLocks/>
            </p:cNvSpPr>
            <p:nvPr/>
          </p:nvSpPr>
          <p:spPr>
            <a:xfrm>
              <a:off x="304800" y="3962400"/>
              <a:ext cx="609600" cy="381000"/>
            </a:xfrm>
            <a:prstGeom prst="rect">
              <a:avLst/>
            </a:prstGeom>
          </p:spPr>
          <p:txBody>
            <a:bodyPr vert="horz" lIns="91440" tIns="45720" rIns="91440" bIns="45720" rtlCol="0">
              <a:noAutofit/>
            </a:bodyPr>
            <a:lstStyle/>
            <a:p>
              <a:pPr lvl="0" algn="r">
                <a:spcBef>
                  <a:spcPct val="20000"/>
                </a:spcBef>
                <a:buClr>
                  <a:srgbClr val="066E9F"/>
                </a:buClr>
                <a:buSzPct val="120000"/>
              </a:pPr>
              <a:r>
                <a:rPr lang="en-US" sz="2000" b="1" dirty="0" smtClean="0">
                  <a:solidFill>
                    <a:srgbClr val="17375D"/>
                  </a:solidFill>
                  <a:latin typeface="Segoe UI" pitchFamily="34" charset="0"/>
                  <a:ea typeface="Segoe UI" pitchFamily="34" charset="0"/>
                  <a:cs typeface="Segoe UI" pitchFamily="34" charset="0"/>
                </a:rPr>
                <a:t>&lt;</a:t>
              </a:r>
              <a:endParaRPr lang="en-US" sz="2000" b="1" dirty="0">
                <a:solidFill>
                  <a:srgbClr val="17375D"/>
                </a:solidFill>
                <a:latin typeface="Segoe UI" pitchFamily="34" charset="0"/>
                <a:ea typeface="Segoe UI" pitchFamily="34" charset="0"/>
                <a:cs typeface="Segoe UI" pitchFamily="34" charset="0"/>
              </a:endParaRPr>
            </a:p>
          </p:txBody>
        </p:sp>
      </p:grpSp>
      <p:grpSp>
        <p:nvGrpSpPr>
          <p:cNvPr id="38" name="Group 37"/>
          <p:cNvGrpSpPr/>
          <p:nvPr/>
        </p:nvGrpSpPr>
        <p:grpSpPr>
          <a:xfrm>
            <a:off x="203200" y="5029200"/>
            <a:ext cx="3733800" cy="1066800"/>
            <a:chOff x="304800" y="5105400"/>
            <a:chExt cx="3733800" cy="1066800"/>
          </a:xfrm>
        </p:grpSpPr>
        <p:sp>
          <p:nvSpPr>
            <p:cNvPr id="23" name="Content Placeholder 3"/>
            <p:cNvSpPr txBox="1">
              <a:spLocks/>
            </p:cNvSpPr>
            <p:nvPr/>
          </p:nvSpPr>
          <p:spPr>
            <a:xfrm>
              <a:off x="914400" y="5105400"/>
              <a:ext cx="3124200" cy="1066800"/>
            </a:xfrm>
            <a:prstGeom prst="rect">
              <a:avLst/>
            </a:prstGeom>
          </p:spPr>
          <p:txBody>
            <a:bodyPr vert="horz" lIns="91440" tIns="45720" rIns="91440" bIns="45720" rtlCol="0">
              <a:noAutofit/>
            </a:bodyPr>
            <a:lstStyle/>
            <a:p>
              <a:pPr lvl="0">
                <a:spcBef>
                  <a:spcPct val="20000"/>
                </a:spcBef>
                <a:buClr>
                  <a:srgbClr val="066E9F"/>
                </a:buClr>
                <a:buSzPct val="120000"/>
              </a:pPr>
              <a:r>
                <a:rPr lang="en-US" dirty="0" smtClean="0">
                  <a:solidFill>
                    <a:srgbClr val="17375D"/>
                  </a:solidFill>
                  <a:latin typeface="Segoe UI" pitchFamily="34" charset="0"/>
                  <a:ea typeface="Segoe UI" pitchFamily="34" charset="0"/>
                  <a:cs typeface="Segoe UI" pitchFamily="34" charset="0"/>
                </a:rPr>
                <a:t>Moves </a:t>
              </a:r>
              <a:r>
                <a:rPr lang="en-US" b="1" dirty="0" smtClean="0">
                  <a:solidFill>
                    <a:srgbClr val="17375D"/>
                  </a:solidFill>
                  <a:latin typeface="Segoe UI" pitchFamily="34" charset="0"/>
                  <a:ea typeface="Segoe UI" pitchFamily="34" charset="0"/>
                  <a:cs typeface="Segoe UI" pitchFamily="34" charset="0"/>
                </a:rPr>
                <a:t>all</a:t>
              </a:r>
              <a:r>
                <a:rPr lang="en-US" dirty="0" smtClean="0">
                  <a:solidFill>
                    <a:srgbClr val="17375D"/>
                  </a:solidFill>
                  <a:latin typeface="Segoe UI" pitchFamily="34" charset="0"/>
                  <a:ea typeface="Segoe UI" pitchFamily="34" charset="0"/>
                  <a:cs typeface="Segoe UI" pitchFamily="34" charset="0"/>
                </a:rPr>
                <a:t> items from the box on the right back to the box on the left.</a:t>
              </a:r>
              <a:endParaRPr lang="en-US" dirty="0">
                <a:solidFill>
                  <a:srgbClr val="17375D"/>
                </a:solidFill>
                <a:latin typeface="Segoe UI" pitchFamily="34" charset="0"/>
                <a:ea typeface="Segoe UI" pitchFamily="34" charset="0"/>
                <a:cs typeface="Segoe UI" pitchFamily="34" charset="0"/>
              </a:endParaRPr>
            </a:p>
          </p:txBody>
        </p:sp>
        <p:sp>
          <p:nvSpPr>
            <p:cNvPr id="27" name="Content Placeholder 3"/>
            <p:cNvSpPr txBox="1">
              <a:spLocks/>
            </p:cNvSpPr>
            <p:nvPr/>
          </p:nvSpPr>
          <p:spPr>
            <a:xfrm>
              <a:off x="304800" y="5105400"/>
              <a:ext cx="609600" cy="381000"/>
            </a:xfrm>
            <a:prstGeom prst="rect">
              <a:avLst/>
            </a:prstGeom>
          </p:spPr>
          <p:txBody>
            <a:bodyPr vert="horz" lIns="91440" tIns="45720" rIns="91440" bIns="45720" rtlCol="0">
              <a:noAutofit/>
            </a:bodyPr>
            <a:lstStyle/>
            <a:p>
              <a:pPr lvl="0" algn="r">
                <a:spcBef>
                  <a:spcPct val="20000"/>
                </a:spcBef>
                <a:buClr>
                  <a:srgbClr val="066E9F"/>
                </a:buClr>
                <a:buSzPct val="120000"/>
              </a:pPr>
              <a:r>
                <a:rPr lang="en-US" sz="2000" b="1" dirty="0" smtClean="0">
                  <a:solidFill>
                    <a:srgbClr val="17375D"/>
                  </a:solidFill>
                  <a:latin typeface="Segoe UI" pitchFamily="34" charset="0"/>
                  <a:ea typeface="Segoe UI" pitchFamily="34" charset="0"/>
                  <a:cs typeface="Segoe UI" pitchFamily="34" charset="0"/>
                </a:rPr>
                <a:t>&lt;&lt;</a:t>
              </a:r>
              <a:endParaRPr lang="en-US" sz="2000" b="1" dirty="0">
                <a:solidFill>
                  <a:srgbClr val="17375D"/>
                </a:solidFill>
                <a:latin typeface="Segoe UI" pitchFamily="34" charset="0"/>
                <a:ea typeface="Segoe UI" pitchFamily="34" charset="0"/>
                <a:cs typeface="Segoe UI" pitchFamily="34" charset="0"/>
              </a:endParaRPr>
            </a:p>
          </p:txBody>
        </p:sp>
      </p:grpSp>
      <p:sp>
        <p:nvSpPr>
          <p:cNvPr id="28" name="Content Placeholder 3"/>
          <p:cNvSpPr txBox="1">
            <a:spLocks/>
          </p:cNvSpPr>
          <p:nvPr/>
        </p:nvSpPr>
        <p:spPr>
          <a:xfrm>
            <a:off x="4495800" y="5588847"/>
            <a:ext cx="4572000" cy="1066800"/>
          </a:xfrm>
          <a:prstGeom prst="rect">
            <a:avLst/>
          </a:prstGeom>
        </p:spPr>
        <p:txBody>
          <a:bodyPr vert="horz" lIns="91440" tIns="45720" rIns="91440" bIns="45720" rtlCol="0">
            <a:noAutofit/>
          </a:bodyPr>
          <a:lstStyle/>
          <a:p>
            <a:pPr lvl="0">
              <a:spcBef>
                <a:spcPct val="20000"/>
              </a:spcBef>
              <a:buClr>
                <a:srgbClr val="066E9F"/>
              </a:buClr>
              <a:buSzPct val="120000"/>
            </a:pPr>
            <a:r>
              <a:rPr lang="en-US" b="1" dirty="0" smtClean="0">
                <a:solidFill>
                  <a:srgbClr val="17375D"/>
                </a:solidFill>
                <a:latin typeface="Segoe UI" pitchFamily="34" charset="0"/>
                <a:ea typeface="Segoe UI" pitchFamily="34" charset="0"/>
                <a:cs typeface="Segoe UI" pitchFamily="34" charset="0"/>
              </a:rPr>
              <a:t>Add new disease </a:t>
            </a:r>
            <a:r>
              <a:rPr lang="en-US" dirty="0" smtClean="0">
                <a:solidFill>
                  <a:srgbClr val="17375D"/>
                </a:solidFill>
                <a:latin typeface="Segoe UI" pitchFamily="34" charset="0"/>
                <a:ea typeface="Segoe UI" pitchFamily="34" charset="0"/>
                <a:cs typeface="Segoe UI" pitchFamily="34" charset="0"/>
              </a:rPr>
              <a:t>allows you to add another disease to the list.</a:t>
            </a:r>
            <a:endParaRPr lang="en-US" dirty="0">
              <a:solidFill>
                <a:srgbClr val="17375D"/>
              </a:solidFill>
              <a:latin typeface="Segoe UI" pitchFamily="34" charset="0"/>
              <a:ea typeface="Segoe UI" pitchFamily="34" charset="0"/>
              <a:cs typeface="Segoe UI" pitchFamily="34" charset="0"/>
            </a:endParaRPr>
          </a:p>
        </p:txBody>
      </p:sp>
      <p:pic>
        <p:nvPicPr>
          <p:cNvPr id="42" name="Picture 41" descr="6.PNG"/>
          <p:cNvPicPr>
            <a:picLocks noChangeAspect="1"/>
          </p:cNvPicPr>
          <p:nvPr/>
        </p:nvPicPr>
        <p:blipFill>
          <a:blip r:embed="rId3" cstate="print"/>
          <a:stretch>
            <a:fillRect/>
          </a:stretch>
        </p:blipFill>
        <p:spPr>
          <a:xfrm>
            <a:off x="4573562" y="2095501"/>
            <a:ext cx="4118267" cy="3200399"/>
          </a:xfrm>
          <a:prstGeom prst="rect">
            <a:avLst/>
          </a:prstGeom>
          <a:ln>
            <a:solidFill>
              <a:schemeClr val="bg1"/>
            </a:solidFill>
          </a:ln>
          <a:effectLst>
            <a:outerShdw blurRad="63500" sx="102000" sy="102000" algn="ctr" rotWithShape="0">
              <a:schemeClr val="bg1">
                <a:lumMod val="65000"/>
                <a:alpha val="40000"/>
              </a:schemeClr>
            </a:outerShdw>
          </a:effectLst>
        </p:spPr>
      </p:pic>
      <p:sp>
        <p:nvSpPr>
          <p:cNvPr id="43" name="Rounded Rectangle 42"/>
          <p:cNvSpPr/>
          <p:nvPr/>
        </p:nvSpPr>
        <p:spPr>
          <a:xfrm>
            <a:off x="6433313" y="3872395"/>
            <a:ext cx="371122" cy="18195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ounded Rectangle 43"/>
          <p:cNvSpPr/>
          <p:nvPr/>
        </p:nvSpPr>
        <p:spPr>
          <a:xfrm>
            <a:off x="6433313" y="3705771"/>
            <a:ext cx="371122" cy="17280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ounded Rectangle 44"/>
          <p:cNvSpPr/>
          <p:nvPr/>
        </p:nvSpPr>
        <p:spPr>
          <a:xfrm>
            <a:off x="6433313" y="3350679"/>
            <a:ext cx="371122" cy="18195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ounded Rectangle 45"/>
          <p:cNvSpPr/>
          <p:nvPr/>
        </p:nvSpPr>
        <p:spPr>
          <a:xfrm>
            <a:off x="6433313" y="3532796"/>
            <a:ext cx="371122" cy="16722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ight Arrow 46"/>
          <p:cNvSpPr/>
          <p:nvPr/>
        </p:nvSpPr>
        <p:spPr>
          <a:xfrm>
            <a:off x="6324600" y="4207260"/>
            <a:ext cx="871012" cy="28803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ight Arrow 47"/>
          <p:cNvSpPr/>
          <p:nvPr/>
        </p:nvSpPr>
        <p:spPr>
          <a:xfrm rot="10800000">
            <a:off x="6019800" y="4435860"/>
            <a:ext cx="908049" cy="28803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ounded Rectangle 48"/>
          <p:cNvSpPr/>
          <p:nvPr/>
        </p:nvSpPr>
        <p:spPr>
          <a:xfrm>
            <a:off x="4656112" y="4736652"/>
            <a:ext cx="672322" cy="1218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ight Arrow 49"/>
          <p:cNvSpPr/>
          <p:nvPr/>
        </p:nvSpPr>
        <p:spPr>
          <a:xfrm rot="16200000">
            <a:off x="4643555" y="5079857"/>
            <a:ext cx="685799" cy="27968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subTnLst>
                                    <p:set>
                                      <p:cBhvr override="childStyle">
                                        <p:cTn dur="1" fill="hold" display="0" masterRel="nextClick" afterEffect="1"/>
                                        <p:tgtEl>
                                          <p:spTgt spid="45"/>
                                        </p:tgtEl>
                                        <p:attrNameLst>
                                          <p:attrName>style.visibility</p:attrName>
                                        </p:attrNameLst>
                                      </p:cBhvr>
                                      <p:to>
                                        <p:strVal val="hidden"/>
                                      </p:to>
                                    </p:set>
                                  </p:sub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subTnLst>
                                    <p:set>
                                      <p:cBhvr override="childStyle">
                                        <p:cTn dur="1" fill="hold" display="0" masterRel="nextClick" afterEffect="1"/>
                                        <p:tgtEl>
                                          <p:spTgt spid="47"/>
                                        </p:tgtEl>
                                        <p:attrNameLst>
                                          <p:attrName>style.visibility</p:attrName>
                                        </p:attrNameLst>
                                      </p:cBhvr>
                                      <p:to>
                                        <p:strVal val="hidden"/>
                                      </p:to>
                                    </p:set>
                                  </p:sub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subTnLst>
                                    <p:set>
                                      <p:cBhvr override="childStyle">
                                        <p:cTn dur="1" fill="hold" display="0" masterRel="nextClick" afterEffect="1"/>
                                        <p:tgtEl>
                                          <p:spTgt spid="46"/>
                                        </p:tgtEl>
                                        <p:attrNameLst>
                                          <p:attrName>style.visibility</p:attrName>
                                        </p:attrNameLst>
                                      </p:cBhvr>
                                      <p:to>
                                        <p:strVal val="hidden"/>
                                      </p:to>
                                    </p:set>
                                  </p:sub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subTnLst>
                                    <p:set>
                                      <p:cBhvr override="childStyle">
                                        <p:cTn dur="1" fill="hold" display="0" masterRel="nextClick" afterEffect="1"/>
                                        <p:tgtEl>
                                          <p:spTgt spid="44"/>
                                        </p:tgtEl>
                                        <p:attrNameLst>
                                          <p:attrName>style.visibility</p:attrName>
                                        </p:attrNameLst>
                                      </p:cBhvr>
                                      <p:to>
                                        <p:strVal val="hidden"/>
                                      </p:to>
                                    </p:set>
                                  </p:sub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subTnLst>
                                    <p:set>
                                      <p:cBhvr override="childStyle">
                                        <p:cTn dur="1" fill="hold" display="0" masterRel="nextClick" afterEffect="1"/>
                                        <p:tgtEl>
                                          <p:spTgt spid="48"/>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subTnLst>
                                    <p:set>
                                      <p:cBhvr override="childStyle">
                                        <p:cTn dur="1" fill="hold" display="0" masterRel="nextClick" afterEffect="1"/>
                                        <p:tgtEl>
                                          <p:spTgt spid="43"/>
                                        </p:tgtEl>
                                        <p:attrNameLst>
                                          <p:attrName>style.visibility</p:attrName>
                                        </p:attrNameLst>
                                      </p:cBhvr>
                                      <p:to>
                                        <p:strVal val="hidden"/>
                                      </p:to>
                                    </p:set>
                                  </p:subTnLst>
                                </p:cTn>
                              </p:par>
                              <p:par>
                                <p:cTn id="35" presetID="1"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subTnLst>
                                    <p:set>
                                      <p:cBhvr override="childStyle">
                                        <p:cTn dur="1" fill="hold" display="0" masterRel="nextClick" afterEffect="1"/>
                                        <p:tgtEl>
                                          <p:spTgt spid="49"/>
                                        </p:tgtEl>
                                        <p:attrNameLst>
                                          <p:attrName>style.visibility</p:attrName>
                                        </p:attrNameLst>
                                      </p:cBhvr>
                                      <p:to>
                                        <p:strVal val="hidden"/>
                                      </p:to>
                                    </p:set>
                                  </p:subTnLst>
                                </p:cTn>
                              </p:par>
                              <p:par>
                                <p:cTn id="37" presetID="1" presetClass="entr" presetSubtype="0"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subTnLst>
                                    <p:set>
                                      <p:cBhvr override="childStyle">
                                        <p:cTn dur="1" fill="hold" display="0" masterRel="nextClick" afterEffect="1"/>
                                        <p:tgtEl>
                                          <p:spTgt spid="5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3" grpId="0" animBg="1"/>
      <p:bldP spid="44" grpId="0" animBg="1"/>
      <p:bldP spid="45" grpId="0" animBg="1"/>
      <p:bldP spid="46" grpId="0" animBg="1"/>
      <p:bldP spid="47" grpId="0" animBg="1"/>
      <p:bldP spid="48" grpId="0" animBg="1"/>
      <p:bldP spid="49" grpId="0" animBg="1"/>
      <p:bldP spid="5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 Single Corner Rectangle 8"/>
          <p:cNvSpPr/>
          <p:nvPr/>
        </p:nvSpPr>
        <p:spPr>
          <a:xfrm>
            <a:off x="317500" y="4508500"/>
            <a:ext cx="7315200" cy="2057400"/>
          </a:xfrm>
          <a:prstGeom prst="round1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p:cNvSpPr>
            <a:spLocks noGrp="1"/>
          </p:cNvSpPr>
          <p:nvPr>
            <p:ph type="title"/>
          </p:nvPr>
        </p:nvSpPr>
        <p:spPr/>
        <p:txBody>
          <a:bodyPr/>
          <a:lstStyle/>
          <a:p>
            <a:r>
              <a:rPr lang="en-US" dirty="0" smtClean="0"/>
              <a:t>Choose Murkonia diseases</a:t>
            </a:r>
            <a:endParaRPr lang="en-US" dirty="0"/>
          </a:p>
        </p:txBody>
      </p:sp>
      <p:sp>
        <p:nvSpPr>
          <p:cNvPr id="2" name="Text Placeholder 1"/>
          <p:cNvSpPr>
            <a:spLocks noGrp="1"/>
          </p:cNvSpPr>
          <p:nvPr>
            <p:ph type="body" sz="quarter" idx="10"/>
          </p:nvPr>
        </p:nvSpPr>
        <p:spPr>
          <a:prstGeom prst="rect">
            <a:avLst/>
          </a:prstGeom>
        </p:spPr>
        <p:txBody>
          <a:bodyPr>
            <a:noAutofit/>
          </a:bodyPr>
          <a:lstStyle/>
          <a:p>
            <a:pPr marL="0" indent="0">
              <a:spcAft>
                <a:spcPts val="1200"/>
              </a:spcAft>
              <a:buNone/>
            </a:pPr>
            <a:r>
              <a:rPr lang="en-US" sz="2200" dirty="0" smtClean="0"/>
              <a:t>Assume Murkonia’s NTD program includes all 17 diseases. Practice using all the arrows to move diseases from one box to another.</a:t>
            </a:r>
          </a:p>
          <a:p>
            <a:pPr marL="0" indent="0">
              <a:spcAft>
                <a:spcPts val="1200"/>
              </a:spcAft>
              <a:buNone/>
            </a:pPr>
            <a:r>
              <a:rPr lang="en-US" sz="2200" dirty="0" smtClean="0"/>
              <a:t>Once you have tested all four arrow options, move all diseases to the box on the right and click </a:t>
            </a:r>
            <a:r>
              <a:rPr lang="en-US" sz="2200" b="1" dirty="0" smtClean="0"/>
              <a:t>Finish</a:t>
            </a:r>
            <a:r>
              <a:rPr lang="en-US" sz="2200" dirty="0" smtClean="0"/>
              <a:t>.</a:t>
            </a:r>
          </a:p>
        </p:txBody>
      </p:sp>
      <p:sp>
        <p:nvSpPr>
          <p:cNvPr id="6" name="TextBox 5"/>
          <p:cNvSpPr txBox="1"/>
          <p:nvPr/>
        </p:nvSpPr>
        <p:spPr>
          <a:xfrm>
            <a:off x="685800" y="4800600"/>
            <a:ext cx="6629400" cy="1554272"/>
          </a:xfrm>
          <a:prstGeom prst="rect">
            <a:avLst/>
          </a:prstGeom>
          <a:noFill/>
        </p:spPr>
        <p:txBody>
          <a:bodyPr wrap="square" rtlCol="0">
            <a:spAutoFit/>
          </a:bodyPr>
          <a:lstStyle/>
          <a:p>
            <a:pPr>
              <a:spcAft>
                <a:spcPts val="600"/>
              </a:spcAft>
            </a:pPr>
            <a:r>
              <a:rPr lang="en-US" b="1" dirty="0" smtClean="0">
                <a:solidFill>
                  <a:srgbClr val="066E9F"/>
                </a:solidFill>
                <a:latin typeface="Segoe UI" pitchFamily="34" charset="0"/>
                <a:ea typeface="Segoe UI" pitchFamily="34" charset="0"/>
                <a:cs typeface="Segoe UI" pitchFamily="34" charset="0"/>
              </a:rPr>
              <a:t>Quick Tip</a:t>
            </a:r>
          </a:p>
          <a:p>
            <a:r>
              <a:rPr lang="en-US" b="1" dirty="0" smtClean="0">
                <a:solidFill>
                  <a:srgbClr val="17375D"/>
                </a:solidFill>
                <a:latin typeface="Segoe UI" pitchFamily="34" charset="0"/>
                <a:ea typeface="Segoe UI" pitchFamily="34" charset="0"/>
                <a:cs typeface="Segoe UI" pitchFamily="34" charset="0"/>
              </a:rPr>
              <a:t>You can select several diseases at the same time </a:t>
            </a:r>
            <a:r>
              <a:rPr lang="en-US" dirty="0" smtClean="0">
                <a:solidFill>
                  <a:srgbClr val="17375D"/>
                </a:solidFill>
                <a:latin typeface="Segoe UI" pitchFamily="34" charset="0"/>
                <a:ea typeface="Segoe UI" pitchFamily="34" charset="0"/>
                <a:cs typeface="Segoe UI" pitchFamily="34" charset="0"/>
              </a:rPr>
              <a:t>by holding down the </a:t>
            </a:r>
            <a:r>
              <a:rPr lang="en-US" b="1" dirty="0" smtClean="0">
                <a:solidFill>
                  <a:srgbClr val="17375D"/>
                </a:solidFill>
                <a:latin typeface="Segoe UI" pitchFamily="34" charset="0"/>
                <a:ea typeface="Segoe UI" pitchFamily="34" charset="0"/>
                <a:cs typeface="Segoe UI" pitchFamily="34" charset="0"/>
              </a:rPr>
              <a:t>ctrl </a:t>
            </a:r>
            <a:r>
              <a:rPr lang="en-US" dirty="0" smtClean="0">
                <a:solidFill>
                  <a:srgbClr val="17375D"/>
                </a:solidFill>
                <a:latin typeface="Segoe UI" pitchFamily="34" charset="0"/>
                <a:ea typeface="Segoe UI" pitchFamily="34" charset="0"/>
                <a:cs typeface="Segoe UI" pitchFamily="34" charset="0"/>
              </a:rPr>
              <a:t>or </a:t>
            </a:r>
            <a:r>
              <a:rPr lang="en-US" b="1" dirty="0" smtClean="0">
                <a:solidFill>
                  <a:srgbClr val="17375D"/>
                </a:solidFill>
                <a:latin typeface="Segoe UI" pitchFamily="34" charset="0"/>
                <a:ea typeface="Segoe UI" pitchFamily="34" charset="0"/>
                <a:cs typeface="Segoe UI" pitchFamily="34" charset="0"/>
              </a:rPr>
              <a:t>shift key </a:t>
            </a:r>
            <a:r>
              <a:rPr lang="en-US" dirty="0" smtClean="0">
                <a:solidFill>
                  <a:srgbClr val="17375D"/>
                </a:solidFill>
                <a:latin typeface="Segoe UI" pitchFamily="34" charset="0"/>
                <a:ea typeface="Segoe UI" pitchFamily="34" charset="0"/>
                <a:cs typeface="Segoe UI" pitchFamily="34" charset="0"/>
              </a:rPr>
              <a:t>while clicking on the disease names. Once the names are highlighted, click on the single arrow button  </a:t>
            </a:r>
            <a:r>
              <a:rPr lang="en-US" b="1" dirty="0" smtClean="0">
                <a:solidFill>
                  <a:srgbClr val="17375D"/>
                </a:solidFill>
                <a:latin typeface="Segoe UI" pitchFamily="34" charset="0"/>
                <a:ea typeface="Segoe UI" pitchFamily="34" charset="0"/>
                <a:cs typeface="Segoe UI" pitchFamily="34" charset="0"/>
              </a:rPr>
              <a:t>&gt;</a:t>
            </a:r>
            <a:r>
              <a:rPr lang="en-US" dirty="0" smtClean="0">
                <a:solidFill>
                  <a:srgbClr val="17375D"/>
                </a:solidFill>
                <a:latin typeface="Segoe UI" pitchFamily="34" charset="0"/>
                <a:ea typeface="Segoe UI" pitchFamily="34" charset="0"/>
                <a:cs typeface="Segoe UI" pitchFamily="34" charset="0"/>
              </a:rPr>
              <a:t> to move the selected diseases to the box on the right.</a:t>
            </a:r>
            <a:endParaRPr lang="en-US" dirty="0">
              <a:solidFill>
                <a:srgbClr val="17375D"/>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2"/>
          <p:cNvSpPr>
            <a:spLocks noGrp="1"/>
          </p:cNvSpPr>
          <p:nvPr>
            <p:ph type="body" sz="quarter" idx="13"/>
          </p:nvPr>
        </p:nvSpPr>
        <p:spPr>
          <a:xfrm>
            <a:off x="171331" y="42335"/>
            <a:ext cx="1358101" cy="307777"/>
          </a:xfrm>
        </p:spPr>
        <p:txBody>
          <a:bodyPr/>
          <a:lstStyle/>
          <a:p>
            <a:r>
              <a:rPr lang="en-US" dirty="0" smtClean="0">
                <a:solidFill>
                  <a:srgbClr val="DCE6F2"/>
                </a:solidFill>
              </a:rPr>
              <a:t>getting started</a:t>
            </a:r>
            <a:endParaRPr lang="en-US" dirty="0">
              <a:solidFill>
                <a:srgbClr val="DCE6F2"/>
              </a:solidFill>
            </a:endParaRPr>
          </a:p>
        </p:txBody>
      </p:sp>
      <p:sp>
        <p:nvSpPr>
          <p:cNvPr id="4" name="Content Placeholder 3"/>
          <p:cNvSpPr>
            <a:spLocks noGrp="1"/>
          </p:cNvSpPr>
          <p:nvPr>
            <p:ph idx="1"/>
          </p:nvPr>
        </p:nvSpPr>
        <p:spPr/>
        <p:txBody>
          <a:bodyPr>
            <a:noAutofit/>
          </a:bodyPr>
          <a:lstStyle/>
          <a:p>
            <a:pPr marL="0" lvl="1" indent="0">
              <a:spcAft>
                <a:spcPts val="600"/>
              </a:spcAft>
              <a:buNone/>
            </a:pPr>
            <a:r>
              <a:rPr lang="en-US" sz="2200" dirty="0" smtClean="0"/>
              <a:t>Demography is added to the Integrated NTD Database via Excel spreadsheets in three steps for each level. </a:t>
            </a:r>
          </a:p>
          <a:p>
            <a:pPr marL="0" lvl="1" indent="0">
              <a:spcAft>
                <a:spcPts val="600"/>
              </a:spcAft>
              <a:buNone/>
            </a:pPr>
            <a:r>
              <a:rPr lang="en-US" sz="2200" dirty="0" smtClean="0"/>
              <a:t>The steps are:</a:t>
            </a:r>
          </a:p>
          <a:p>
            <a:pPr marL="640080" lvl="1" indent="-457200">
              <a:spcAft>
                <a:spcPts val="1200"/>
              </a:spcAft>
              <a:buFont typeface="+mj-lt"/>
              <a:buAutoNum type="arabicPeriod"/>
            </a:pPr>
            <a:r>
              <a:rPr lang="en-US" sz="2200" dirty="0" smtClean="0">
                <a:latin typeface="Segoe UI Semibold" pitchFamily="34" charset="0"/>
              </a:rPr>
              <a:t>Download the import file</a:t>
            </a:r>
          </a:p>
          <a:p>
            <a:pPr marL="640080" lvl="1" indent="-457200">
              <a:spcAft>
                <a:spcPts val="1200"/>
              </a:spcAft>
              <a:buFont typeface="+mj-lt"/>
              <a:buAutoNum type="arabicPeriod"/>
            </a:pPr>
            <a:r>
              <a:rPr lang="en-US" sz="2200" dirty="0" smtClean="0">
                <a:latin typeface="Segoe UI Semibold" pitchFamily="34" charset="0"/>
              </a:rPr>
              <a:t>Fill in the import file with country data</a:t>
            </a:r>
          </a:p>
          <a:p>
            <a:pPr marL="640080" lvl="1" indent="-457200">
              <a:spcAft>
                <a:spcPts val="1200"/>
              </a:spcAft>
              <a:buFont typeface="+mj-lt"/>
              <a:buAutoNum type="arabicPeriod"/>
            </a:pPr>
            <a:r>
              <a:rPr lang="en-US" sz="2200" dirty="0" smtClean="0">
                <a:latin typeface="Segoe UI Semibold" pitchFamily="34" charset="0"/>
              </a:rPr>
              <a:t>Upload the import file</a:t>
            </a:r>
          </a:p>
          <a:p>
            <a:pPr marL="0" lvl="1" indent="0">
              <a:buNone/>
            </a:pPr>
            <a:endParaRPr lang="en-US" sz="2400" dirty="0" smtClean="0"/>
          </a:p>
          <a:p>
            <a:pPr>
              <a:buNone/>
            </a:pPr>
            <a:endParaRPr lang="en-US" dirty="0"/>
          </a:p>
        </p:txBody>
      </p:sp>
      <p:sp>
        <p:nvSpPr>
          <p:cNvPr id="2" name="Title 1"/>
          <p:cNvSpPr>
            <a:spLocks noGrp="1"/>
          </p:cNvSpPr>
          <p:nvPr>
            <p:ph type="title"/>
          </p:nvPr>
        </p:nvSpPr>
        <p:spPr/>
        <p:txBody>
          <a:bodyPr/>
          <a:lstStyle/>
          <a:p>
            <a:r>
              <a:rPr lang="en-US" dirty="0" smtClean="0"/>
              <a:t>Adding administrative levels</a:t>
            </a:r>
            <a:endParaRPr lang="en-US" dirty="0"/>
          </a:p>
        </p:txBody>
      </p:sp>
      <p:sp>
        <p:nvSpPr>
          <p:cNvPr id="10" name="Rectangle 9"/>
          <p:cNvSpPr/>
          <p:nvPr/>
        </p:nvSpPr>
        <p:spPr>
          <a:xfrm>
            <a:off x="0" y="5334000"/>
            <a:ext cx="9144000" cy="12509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TextBox 10"/>
          <p:cNvSpPr txBox="1"/>
          <p:nvPr/>
        </p:nvSpPr>
        <p:spPr>
          <a:xfrm>
            <a:off x="457200" y="5638800"/>
            <a:ext cx="8153400" cy="615553"/>
          </a:xfrm>
          <a:prstGeom prst="rect">
            <a:avLst/>
          </a:prstGeom>
          <a:noFill/>
        </p:spPr>
        <p:txBody>
          <a:bodyPr wrap="square" rtlCol="0">
            <a:spAutoFit/>
          </a:bodyPr>
          <a:lstStyle/>
          <a:p>
            <a:r>
              <a:rPr lang="en-US" sz="1700" b="1" dirty="0" smtClean="0">
                <a:solidFill>
                  <a:srgbClr val="932323"/>
                </a:solidFill>
                <a:latin typeface="Segoe UI" pitchFamily="34" charset="0"/>
                <a:ea typeface="Segoe UI" pitchFamily="34" charset="0"/>
                <a:cs typeface="Segoe UI" pitchFamily="34" charset="0"/>
              </a:rPr>
              <a:t>Important note: </a:t>
            </a:r>
            <a:r>
              <a:rPr lang="en-US" sz="1700" b="1" dirty="0" smtClean="0">
                <a:solidFill>
                  <a:srgbClr val="17375D"/>
                </a:solidFill>
                <a:latin typeface="Segoe UI" pitchFamily="34" charset="0"/>
                <a:ea typeface="Segoe UI" pitchFamily="34" charset="0"/>
                <a:cs typeface="Segoe UI" pitchFamily="34" charset="0"/>
              </a:rPr>
              <a:t>You must use the import files downloaded from the database</a:t>
            </a:r>
            <a:r>
              <a:rPr lang="en-US" sz="1700" dirty="0" smtClean="0">
                <a:solidFill>
                  <a:srgbClr val="17375D"/>
                </a:solidFill>
                <a:latin typeface="Segoe UI" pitchFamily="34" charset="0"/>
                <a:ea typeface="Segoe UI" pitchFamily="34" charset="0"/>
                <a:cs typeface="Segoe UI" pitchFamily="34" charset="0"/>
              </a:rPr>
              <a:t>. </a:t>
            </a:r>
            <a:r>
              <a:rPr lang="en-US" sz="1700" dirty="0" smtClean="0">
                <a:solidFill>
                  <a:srgbClr val="17375D"/>
                </a:solidFill>
                <a:latin typeface="Segoe UI Semibold" pitchFamily="34" charset="0"/>
                <a:ea typeface="Segoe UI" pitchFamily="34" charset="0"/>
                <a:cs typeface="Segoe UI" pitchFamily="34" charset="0"/>
              </a:rPr>
              <a:t>You should enter or cut and paste your country data into the import files.</a:t>
            </a:r>
            <a:endParaRPr lang="en-US" sz="1700" dirty="0">
              <a:solidFill>
                <a:srgbClr val="17375D"/>
              </a:solidFill>
              <a:latin typeface="Segoe UI Semibold"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 data for administrative levels: Provinces</a:t>
            </a:r>
            <a:endParaRPr lang="en-US" dirty="0"/>
          </a:p>
        </p:txBody>
      </p:sp>
      <p:sp>
        <p:nvSpPr>
          <p:cNvPr id="2" name="Text Placeholder 1"/>
          <p:cNvSpPr>
            <a:spLocks noGrp="1"/>
          </p:cNvSpPr>
          <p:nvPr>
            <p:ph type="body" sz="quarter" idx="10"/>
          </p:nvPr>
        </p:nvSpPr>
        <p:spPr>
          <a:xfrm>
            <a:off x="762000" y="1371600"/>
            <a:ext cx="3962400" cy="4724400"/>
          </a:xfrm>
          <a:prstGeom prst="rect">
            <a:avLst/>
          </a:prstGeom>
        </p:spPr>
        <p:txBody>
          <a:bodyPr>
            <a:noAutofit/>
          </a:bodyPr>
          <a:lstStyle/>
          <a:p>
            <a:pPr marL="457200" lvl="1" indent="-457200">
              <a:spcAft>
                <a:spcPts val="1200"/>
              </a:spcAft>
              <a:buFont typeface="+mj-lt"/>
              <a:buAutoNum type="arabicPeriod"/>
            </a:pPr>
            <a:r>
              <a:rPr lang="en-US" sz="2000" dirty="0" smtClean="0"/>
              <a:t>At the getting started screen, click </a:t>
            </a:r>
            <a:r>
              <a:rPr lang="en-US" sz="2000" b="1" dirty="0" smtClean="0"/>
              <a:t>Start</a:t>
            </a:r>
            <a:r>
              <a:rPr lang="en-US" sz="2000" dirty="0" smtClean="0"/>
              <a:t> next to </a:t>
            </a:r>
            <a:r>
              <a:rPr lang="en-US" sz="2000" b="1" dirty="0" smtClean="0"/>
              <a:t>Edit or add administrative levels: Province</a:t>
            </a:r>
          </a:p>
          <a:p>
            <a:pPr marL="457200" lvl="1" indent="-457200">
              <a:spcAft>
                <a:spcPts val="1200"/>
              </a:spcAft>
              <a:buFont typeface="+mj-lt"/>
              <a:buAutoNum type="arabicPeriod"/>
            </a:pPr>
            <a:r>
              <a:rPr lang="en-US" sz="2000" dirty="0" smtClean="0"/>
              <a:t>Number to import: </a:t>
            </a:r>
            <a:r>
              <a:rPr lang="en-US" sz="2000" b="1" dirty="0" smtClean="0"/>
              <a:t>4</a:t>
            </a:r>
          </a:p>
          <a:p>
            <a:pPr marL="457200" lvl="1" indent="-457200">
              <a:spcAft>
                <a:spcPts val="1200"/>
              </a:spcAft>
              <a:buFont typeface="+mj-lt"/>
              <a:buAutoNum type="arabicPeriod"/>
            </a:pPr>
            <a:r>
              <a:rPr lang="en-US" sz="2000" dirty="0" smtClean="0"/>
              <a:t>Click </a:t>
            </a:r>
            <a:r>
              <a:rPr lang="en-US" sz="2000" b="1" dirty="0" smtClean="0"/>
              <a:t>Download import file</a:t>
            </a:r>
          </a:p>
          <a:p>
            <a:pPr marL="457200" lvl="1" indent="-457200">
              <a:spcAft>
                <a:spcPts val="1200"/>
              </a:spcAft>
              <a:buFont typeface="+mj-lt"/>
              <a:buAutoNum type="arabicPeriod"/>
            </a:pPr>
            <a:r>
              <a:rPr lang="en-US" sz="2000" dirty="0" smtClean="0"/>
              <a:t>Rename and save the import file. The import file will open in Excel on your computer.</a:t>
            </a:r>
            <a:endParaRPr lang="en-US" sz="2000" dirty="0"/>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r="16227"/>
          <a:stretch/>
        </p:blipFill>
        <p:spPr>
          <a:xfrm>
            <a:off x="4800600" y="1524000"/>
            <a:ext cx="3691813" cy="2286000"/>
          </a:xfrm>
          <a:prstGeom prst="rect">
            <a:avLst/>
          </a:prstGeom>
          <a:effectLst>
            <a:outerShdw blurRad="63500" sx="102000" sy="102000" algn="ctr" rotWithShape="0">
              <a:schemeClr val="bg1">
                <a:lumMod val="65000"/>
                <a:alpha val="40000"/>
              </a:schemeClr>
            </a:outerShdw>
          </a:effectLst>
        </p:spPr>
      </p:pic>
      <p:sp>
        <p:nvSpPr>
          <p:cNvPr id="11" name="Rounded Rectangle 10"/>
          <p:cNvSpPr/>
          <p:nvPr/>
        </p:nvSpPr>
        <p:spPr>
          <a:xfrm>
            <a:off x="7848600" y="3090672"/>
            <a:ext cx="381000" cy="2286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ight Arrow 9"/>
          <p:cNvSpPr/>
          <p:nvPr/>
        </p:nvSpPr>
        <p:spPr>
          <a:xfrm rot="10800000">
            <a:off x="8229600" y="3048000"/>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04800" y="5334000"/>
            <a:ext cx="8534400" cy="12509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 name="Text Placeholder 1"/>
          <p:cNvSpPr>
            <a:spLocks noGrp="1"/>
          </p:cNvSpPr>
          <p:nvPr>
            <p:ph type="body" sz="quarter" idx="10"/>
          </p:nvPr>
        </p:nvSpPr>
        <p:spPr>
          <a:prstGeom prst="rect">
            <a:avLst/>
          </a:prstGeom>
        </p:spPr>
        <p:txBody>
          <a:bodyPr>
            <a:noAutofit/>
          </a:bodyPr>
          <a:lstStyle/>
          <a:p>
            <a:pPr marL="457200" lvl="1" indent="-457200">
              <a:spcAft>
                <a:spcPts val="1200"/>
              </a:spcAft>
              <a:buFont typeface="+mj-lt"/>
              <a:buAutoNum type="arabicPeriod" startAt="5"/>
            </a:pPr>
            <a:r>
              <a:rPr lang="en-US" sz="1900" dirty="0" smtClean="0"/>
              <a:t>Enter data for 4 sample provinces into your file. </a:t>
            </a:r>
            <a:r>
              <a:rPr lang="en-US" sz="2000" dirty="0" smtClean="0"/>
              <a:t>Use the data from the </a:t>
            </a:r>
            <a:r>
              <a:rPr lang="en-US" sz="2000" dirty="0" err="1" smtClean="0"/>
              <a:t>Murkonia</a:t>
            </a:r>
            <a:r>
              <a:rPr lang="en-US" sz="2000" dirty="0" smtClean="0"/>
              <a:t> Province file.  </a:t>
            </a:r>
          </a:p>
          <a:p>
            <a:pPr marL="457200" lvl="1" indent="-457200">
              <a:spcAft>
                <a:spcPts val="1200"/>
              </a:spcAft>
              <a:buFont typeface="+mj-lt"/>
              <a:buAutoNum type="arabicPeriod" startAt="5"/>
            </a:pPr>
            <a:r>
              <a:rPr lang="en-US" sz="1900" dirty="0" smtClean="0"/>
              <a:t>Close the file.</a:t>
            </a:r>
          </a:p>
          <a:p>
            <a:pPr marL="457200" lvl="1" indent="-457200">
              <a:spcAft>
                <a:spcPts val="1200"/>
              </a:spcAft>
              <a:buFont typeface="+mj-lt"/>
              <a:buAutoNum type="arabicPeriod" startAt="5"/>
            </a:pPr>
            <a:r>
              <a:rPr lang="en-US" sz="1900" dirty="0" smtClean="0"/>
              <a:t>Choose </a:t>
            </a:r>
            <a:r>
              <a:rPr lang="en-US" sz="1900" b="1" dirty="0" smtClean="0"/>
              <a:t>Upload import file</a:t>
            </a:r>
            <a:r>
              <a:rPr lang="en-US" sz="1900" dirty="0" smtClean="0"/>
              <a:t>. The database will let you know if there are any problems with the import. Fix any errors and try again. </a:t>
            </a:r>
          </a:p>
          <a:p>
            <a:pPr marL="457200" lvl="1" indent="-457200">
              <a:buFont typeface="+mj-lt"/>
              <a:buAutoNum type="arabicPeriod" startAt="5"/>
            </a:pPr>
            <a:r>
              <a:rPr lang="en-US" sz="1900" dirty="0" smtClean="0"/>
              <a:t>Once the file imports correctly, Click </a:t>
            </a:r>
            <a:r>
              <a:rPr lang="en-US" sz="1900" b="1" dirty="0" smtClean="0"/>
              <a:t>Next</a:t>
            </a:r>
            <a:r>
              <a:rPr lang="en-US" sz="1900" dirty="0" smtClean="0"/>
              <a:t>. </a:t>
            </a:r>
          </a:p>
          <a:p>
            <a:pPr marL="457200" lvl="1" indent="-457200">
              <a:buNone/>
            </a:pPr>
            <a:r>
              <a:rPr lang="en-US" sz="2200" dirty="0" smtClean="0"/>
              <a:t> </a:t>
            </a:r>
          </a:p>
        </p:txBody>
      </p:sp>
      <p:sp>
        <p:nvSpPr>
          <p:cNvPr id="6" name="TextBox 5"/>
          <p:cNvSpPr txBox="1"/>
          <p:nvPr/>
        </p:nvSpPr>
        <p:spPr>
          <a:xfrm>
            <a:off x="1447800" y="5638800"/>
            <a:ext cx="6324600" cy="584775"/>
          </a:xfrm>
          <a:prstGeom prst="rect">
            <a:avLst/>
          </a:prstGeom>
          <a:noFill/>
        </p:spPr>
        <p:txBody>
          <a:bodyPr wrap="square" rtlCol="0">
            <a:spAutoFit/>
          </a:bodyPr>
          <a:lstStyle/>
          <a:p>
            <a:pPr marL="0" lvl="1" indent="0">
              <a:spcAft>
                <a:spcPts val="600"/>
              </a:spcAft>
              <a:buNone/>
            </a:pPr>
            <a:r>
              <a:rPr lang="en-US" sz="1600" b="1" dirty="0" smtClean="0">
                <a:solidFill>
                  <a:srgbClr val="932323"/>
                </a:solidFill>
                <a:latin typeface="Segoe UI" pitchFamily="34" charset="0"/>
                <a:ea typeface="Segoe UI" pitchFamily="34" charset="0"/>
                <a:cs typeface="Segoe UI" pitchFamily="34" charset="0"/>
              </a:rPr>
              <a:t>Important note: </a:t>
            </a:r>
            <a:r>
              <a:rPr lang="en-US" sz="1600" dirty="0" smtClean="0">
                <a:solidFill>
                  <a:srgbClr val="17375D"/>
                </a:solidFill>
                <a:latin typeface="Segoe UI" pitchFamily="34" charset="0"/>
                <a:ea typeface="Segoe UI" pitchFamily="34" charset="0"/>
                <a:cs typeface="Segoe UI" pitchFamily="34" charset="0"/>
              </a:rPr>
              <a:t>Because district is the aggregating level, there are</a:t>
            </a:r>
            <a:br>
              <a:rPr lang="en-US" sz="1600" dirty="0" smtClean="0">
                <a:solidFill>
                  <a:srgbClr val="17375D"/>
                </a:solidFill>
                <a:latin typeface="Segoe UI" pitchFamily="34" charset="0"/>
                <a:ea typeface="Segoe UI" pitchFamily="34" charset="0"/>
                <a:cs typeface="Segoe UI" pitchFamily="34" charset="0"/>
              </a:rPr>
            </a:br>
            <a:r>
              <a:rPr lang="en-US" sz="1600" dirty="0" smtClean="0">
                <a:solidFill>
                  <a:srgbClr val="17375D"/>
                </a:solidFill>
                <a:latin typeface="Segoe UI" pitchFamily="34" charset="0"/>
                <a:ea typeface="Segoe UI" pitchFamily="34" charset="0"/>
                <a:cs typeface="Segoe UI" pitchFamily="34" charset="0"/>
              </a:rPr>
              <a:t>no population values required at the province or country level.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 data for administrative levels: Districts</a:t>
            </a:r>
            <a:endParaRPr lang="en-US" dirty="0"/>
          </a:p>
        </p:txBody>
      </p:sp>
      <p:sp>
        <p:nvSpPr>
          <p:cNvPr id="2" name="Text Placeholder 1"/>
          <p:cNvSpPr>
            <a:spLocks noGrp="1"/>
          </p:cNvSpPr>
          <p:nvPr>
            <p:ph type="body" sz="quarter" idx="10"/>
          </p:nvPr>
        </p:nvSpPr>
        <p:spPr>
          <a:prstGeom prst="rect">
            <a:avLst/>
          </a:prstGeom>
        </p:spPr>
        <p:txBody>
          <a:bodyPr>
            <a:noAutofit/>
          </a:bodyPr>
          <a:lstStyle/>
          <a:p>
            <a:pPr marL="457200" lvl="1" indent="-457200">
              <a:spcAft>
                <a:spcPts val="1200"/>
              </a:spcAft>
              <a:buFont typeface="+mj-lt"/>
              <a:buAutoNum type="arabicPeriod"/>
            </a:pPr>
            <a:r>
              <a:rPr lang="en-US" sz="2000" dirty="0" smtClean="0"/>
              <a:t>Number to import: </a:t>
            </a:r>
            <a:r>
              <a:rPr lang="en-US" sz="2000" b="1" dirty="0" smtClean="0"/>
              <a:t>25</a:t>
            </a:r>
          </a:p>
          <a:p>
            <a:pPr marL="457200" lvl="1" indent="-457200">
              <a:spcAft>
                <a:spcPts val="1200"/>
              </a:spcAft>
              <a:buFont typeface="+mj-lt"/>
              <a:buAutoNum type="arabicPeriod"/>
            </a:pPr>
            <a:r>
              <a:rPr lang="en-US" sz="2000" dirty="0" smtClean="0"/>
              <a:t>Download import file.</a:t>
            </a:r>
          </a:p>
          <a:p>
            <a:pPr marL="457200" lvl="1" indent="-457200">
              <a:spcAft>
                <a:spcPts val="1200"/>
              </a:spcAft>
              <a:buFont typeface="+mj-lt"/>
              <a:buAutoNum type="arabicPeriod"/>
            </a:pPr>
            <a:r>
              <a:rPr lang="en-US" sz="2000" dirty="0" smtClean="0"/>
              <a:t>Rename and save the import file. </a:t>
            </a:r>
            <a:br>
              <a:rPr lang="en-US" sz="2000" dirty="0" smtClean="0"/>
            </a:br>
            <a:r>
              <a:rPr lang="en-US" sz="2000" dirty="0" smtClean="0"/>
              <a:t>The import file will open in Excel on your computer.</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prstGeom prst="rect">
            <a:avLst/>
          </a:prstGeom>
        </p:spPr>
        <p:txBody>
          <a:bodyPr>
            <a:noAutofit/>
          </a:bodyPr>
          <a:lstStyle/>
          <a:p>
            <a:pPr marL="457200" lvl="1" indent="-457200">
              <a:spcAft>
                <a:spcPts val="600"/>
              </a:spcAft>
              <a:buFont typeface="+mj-lt"/>
              <a:buAutoNum type="arabicPeriod" startAt="5"/>
            </a:pPr>
            <a:r>
              <a:rPr lang="en-US" sz="2000" dirty="0" smtClean="0"/>
              <a:t>Enter data for 25 sample districts into your file. Use the data from the </a:t>
            </a:r>
            <a:r>
              <a:rPr lang="en-US" sz="2000" dirty="0" err="1" smtClean="0"/>
              <a:t>Murkonia</a:t>
            </a:r>
            <a:r>
              <a:rPr lang="en-US" sz="2000" dirty="0" smtClean="0"/>
              <a:t> District file.  </a:t>
            </a:r>
          </a:p>
          <a:p>
            <a:pPr marL="457200" lvl="1" indent="-457200">
              <a:spcAft>
                <a:spcPts val="600"/>
              </a:spcAft>
              <a:buFont typeface="+mj-lt"/>
              <a:buAutoNum type="arabicPeriod" startAt="5"/>
            </a:pPr>
            <a:r>
              <a:rPr lang="en-US" sz="2000" dirty="0" smtClean="0"/>
              <a:t>Close the file. </a:t>
            </a:r>
          </a:p>
          <a:p>
            <a:pPr marL="457200" lvl="1" indent="-457200">
              <a:spcAft>
                <a:spcPts val="600"/>
              </a:spcAft>
              <a:buFont typeface="+mj-lt"/>
              <a:buAutoNum type="arabicPeriod" startAt="5"/>
            </a:pPr>
            <a:r>
              <a:rPr lang="en-US" sz="2000" dirty="0" smtClean="0"/>
              <a:t>Upload import file. The database will let you know if there are any problems with the import. Fix any errors and try again. </a:t>
            </a:r>
          </a:p>
          <a:p>
            <a:pPr marL="457200" lvl="1" indent="-457200">
              <a:spcAft>
                <a:spcPts val="600"/>
              </a:spcAft>
              <a:buFont typeface="+mj-lt"/>
              <a:buAutoNum type="arabicPeriod" startAt="5"/>
            </a:pPr>
            <a:r>
              <a:rPr lang="en-US" sz="2000" dirty="0" smtClean="0"/>
              <a:t>Once the file imports correctly, click </a:t>
            </a:r>
            <a:r>
              <a:rPr lang="en-US" sz="2000" b="1" dirty="0" smtClean="0"/>
              <a:t>Next</a:t>
            </a:r>
            <a:r>
              <a:rPr lang="en-US" sz="2000" dirty="0" smtClean="0"/>
              <a:t>.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 data for administrative levels: Villages</a:t>
            </a:r>
            <a:endParaRPr lang="en-US" dirty="0"/>
          </a:p>
        </p:txBody>
      </p:sp>
      <p:sp>
        <p:nvSpPr>
          <p:cNvPr id="2" name="Text Placeholder 1"/>
          <p:cNvSpPr>
            <a:spLocks noGrp="1"/>
          </p:cNvSpPr>
          <p:nvPr>
            <p:ph type="body" sz="quarter" idx="10"/>
          </p:nvPr>
        </p:nvSpPr>
        <p:spPr>
          <a:prstGeom prst="rect">
            <a:avLst/>
          </a:prstGeom>
        </p:spPr>
        <p:txBody>
          <a:bodyPr>
            <a:noAutofit/>
          </a:bodyPr>
          <a:lstStyle/>
          <a:p>
            <a:pPr marL="457200" lvl="1" indent="-457200">
              <a:spcAft>
                <a:spcPts val="1800"/>
              </a:spcAft>
              <a:buFont typeface="+mj-lt"/>
              <a:buAutoNum type="arabicPeriod"/>
            </a:pPr>
            <a:r>
              <a:rPr lang="en-US" sz="2000" dirty="0" smtClean="0"/>
              <a:t>Create import for one of your provinces</a:t>
            </a:r>
            <a:endParaRPr lang="en-US" sz="2000" b="1" dirty="0" smtClean="0"/>
          </a:p>
          <a:p>
            <a:pPr marL="457200" lvl="1" indent="-457200">
              <a:spcAft>
                <a:spcPts val="1800"/>
              </a:spcAft>
              <a:buFont typeface="+mj-lt"/>
              <a:buAutoNum type="arabicPeriod"/>
            </a:pPr>
            <a:r>
              <a:rPr lang="en-US" sz="2000" dirty="0" smtClean="0"/>
              <a:t>Number to import: </a:t>
            </a:r>
            <a:r>
              <a:rPr lang="en-US" sz="2000" b="1" dirty="0" smtClean="0"/>
              <a:t>13</a:t>
            </a:r>
          </a:p>
          <a:p>
            <a:pPr marL="457200" lvl="1" indent="-457200">
              <a:spcAft>
                <a:spcPts val="1800"/>
              </a:spcAft>
              <a:buFont typeface="+mj-lt"/>
              <a:buAutoNum type="arabicPeriod"/>
            </a:pPr>
            <a:r>
              <a:rPr lang="en-US" sz="2000" dirty="0" smtClean="0"/>
              <a:t>Download import file.</a:t>
            </a:r>
          </a:p>
          <a:p>
            <a:pPr marL="457200" lvl="1" indent="-457200">
              <a:spcAft>
                <a:spcPts val="1200"/>
              </a:spcAft>
              <a:buFont typeface="+mj-lt"/>
              <a:buAutoNum type="arabicPeriod"/>
            </a:pPr>
            <a:r>
              <a:rPr lang="en-US" sz="2000" dirty="0" smtClean="0"/>
              <a:t>Rename and save the import file. </a:t>
            </a:r>
            <a:br>
              <a:rPr lang="en-US" sz="2000" dirty="0" smtClean="0"/>
            </a:br>
            <a:r>
              <a:rPr lang="en-US" sz="2000" dirty="0" smtClean="0"/>
              <a:t>The import file will open in Excel on your computer.</a:t>
            </a:r>
          </a:p>
        </p:txBody>
      </p:sp>
    </p:spTree>
    <p:extLst>
      <p:ext uri="{BB962C8B-B14F-4D97-AF65-F5344CB8AC3E}">
        <p14:creationId xmlns:p14="http://schemas.microsoft.com/office/powerpoint/2010/main" val="25339008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3267" y="5181600"/>
            <a:ext cx="8525256" cy="14033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 name="Text Placeholder 1"/>
          <p:cNvSpPr>
            <a:spLocks noGrp="1"/>
          </p:cNvSpPr>
          <p:nvPr>
            <p:ph type="body" sz="quarter" idx="10"/>
          </p:nvPr>
        </p:nvSpPr>
        <p:spPr>
          <a:prstGeom prst="rect">
            <a:avLst/>
          </a:prstGeom>
        </p:spPr>
        <p:txBody>
          <a:bodyPr>
            <a:noAutofit/>
          </a:bodyPr>
          <a:lstStyle/>
          <a:p>
            <a:pPr marL="457200" lvl="1" indent="-457200">
              <a:spcAft>
                <a:spcPts val="1800"/>
              </a:spcAft>
              <a:buFont typeface="+mj-lt"/>
              <a:buAutoNum type="arabicPeriod" startAt="6"/>
            </a:pPr>
            <a:r>
              <a:rPr lang="en-US" sz="2000" dirty="0" smtClean="0"/>
              <a:t>Add information for 13 sample villages of your choice into your file</a:t>
            </a:r>
            <a:r>
              <a:rPr lang="en-US" sz="2000" dirty="0"/>
              <a:t>. Use the data from the </a:t>
            </a:r>
            <a:r>
              <a:rPr lang="en-US" sz="2000" dirty="0" err="1"/>
              <a:t>Murkonia</a:t>
            </a:r>
            <a:r>
              <a:rPr lang="en-US" sz="2000" dirty="0"/>
              <a:t> </a:t>
            </a:r>
            <a:r>
              <a:rPr lang="en-US" sz="2000" dirty="0" smtClean="0"/>
              <a:t>Village file</a:t>
            </a:r>
            <a:r>
              <a:rPr lang="en-US" sz="2000" dirty="0"/>
              <a:t>.  </a:t>
            </a:r>
            <a:endParaRPr lang="en-US" sz="2000" dirty="0" smtClean="0"/>
          </a:p>
          <a:p>
            <a:pPr marL="457200" lvl="1" indent="-457200">
              <a:spcAft>
                <a:spcPts val="1800"/>
              </a:spcAft>
              <a:buFont typeface="+mj-lt"/>
              <a:buAutoNum type="arabicPeriod" startAt="6"/>
            </a:pPr>
            <a:r>
              <a:rPr lang="en-US" sz="2000" dirty="0" smtClean="0"/>
              <a:t>Close the file. </a:t>
            </a:r>
          </a:p>
          <a:p>
            <a:pPr marL="457200" lvl="1" indent="-457200">
              <a:spcAft>
                <a:spcPts val="1800"/>
              </a:spcAft>
              <a:buFont typeface="+mj-lt"/>
              <a:buAutoNum type="arabicPeriod" startAt="6"/>
            </a:pPr>
            <a:r>
              <a:rPr lang="en-US" sz="2000" dirty="0" smtClean="0"/>
              <a:t>Upload import file. The database will let you know if there are any problems with the import. Fix any errors and try again. </a:t>
            </a:r>
          </a:p>
          <a:p>
            <a:pPr marL="457200" lvl="1" indent="-457200">
              <a:spcAft>
                <a:spcPts val="600"/>
              </a:spcAft>
              <a:buFont typeface="+mj-lt"/>
              <a:buAutoNum type="arabicPeriod" startAt="6"/>
            </a:pPr>
            <a:r>
              <a:rPr lang="en-US" sz="2000" dirty="0" smtClean="0"/>
              <a:t>Once the file imports correctly, click </a:t>
            </a:r>
            <a:r>
              <a:rPr lang="en-US" sz="2000" b="1" dirty="0" smtClean="0"/>
              <a:t>Finish</a:t>
            </a:r>
            <a:r>
              <a:rPr lang="en-US" sz="2000" dirty="0" smtClean="0"/>
              <a:t>. </a:t>
            </a:r>
          </a:p>
        </p:txBody>
      </p:sp>
      <p:sp>
        <p:nvSpPr>
          <p:cNvPr id="13" name="TextBox 12"/>
          <p:cNvSpPr txBox="1"/>
          <p:nvPr/>
        </p:nvSpPr>
        <p:spPr>
          <a:xfrm>
            <a:off x="1676400" y="5435600"/>
            <a:ext cx="5943600" cy="830997"/>
          </a:xfrm>
          <a:prstGeom prst="rect">
            <a:avLst/>
          </a:prstGeom>
          <a:noFill/>
        </p:spPr>
        <p:txBody>
          <a:bodyPr wrap="square" rtlCol="0">
            <a:spAutoFit/>
          </a:bodyPr>
          <a:lstStyle/>
          <a:p>
            <a:pPr marL="0" lvl="1" indent="0">
              <a:buNone/>
            </a:pPr>
            <a:r>
              <a:rPr lang="en-US" sz="1600" b="1" dirty="0" smtClean="0">
                <a:solidFill>
                  <a:srgbClr val="932323"/>
                </a:solidFill>
                <a:latin typeface="Segoe UI" pitchFamily="34" charset="0"/>
                <a:ea typeface="Segoe UI" pitchFamily="34" charset="0"/>
                <a:cs typeface="Segoe UI" pitchFamily="34" charset="0"/>
              </a:rPr>
              <a:t>Important note: </a:t>
            </a:r>
            <a:r>
              <a:rPr lang="en-US" sz="1600" b="1" dirty="0" smtClean="0">
                <a:solidFill>
                  <a:srgbClr val="17375D"/>
                </a:solidFill>
                <a:latin typeface="Segoe UI Semibold" pitchFamily="34" charset="0"/>
                <a:ea typeface="Segoe UI" pitchFamily="34" charset="0"/>
                <a:cs typeface="Segoe UI" pitchFamily="34" charset="0"/>
              </a:rPr>
              <a:t>Since district is the aggregating level, all population information is required and will be totaled to fill </a:t>
            </a:r>
            <a:br>
              <a:rPr lang="en-US" sz="1600" b="1" dirty="0" smtClean="0">
                <a:solidFill>
                  <a:srgbClr val="17375D"/>
                </a:solidFill>
                <a:latin typeface="Segoe UI Semibold" pitchFamily="34" charset="0"/>
                <a:ea typeface="Segoe UI" pitchFamily="34" charset="0"/>
                <a:cs typeface="Segoe UI" pitchFamily="34" charset="0"/>
              </a:rPr>
            </a:br>
            <a:r>
              <a:rPr lang="en-US" sz="1600" b="1" dirty="0" smtClean="0">
                <a:solidFill>
                  <a:srgbClr val="17375D"/>
                </a:solidFill>
                <a:latin typeface="Segoe UI Semibold" pitchFamily="34" charset="0"/>
                <a:ea typeface="Segoe UI" pitchFamily="34" charset="0"/>
                <a:cs typeface="Segoe UI" pitchFamily="34" charset="0"/>
              </a:rPr>
              <a:t>in population information for Provinces and the Country.</a:t>
            </a:r>
            <a:endParaRPr lang="en-US" sz="1600" b="1" dirty="0">
              <a:solidFill>
                <a:srgbClr val="17375D"/>
              </a:solidFill>
              <a:latin typeface="Segoe UI Semibold" pitchFamily="34" charset="0"/>
              <a:ea typeface="Segoe UI" pitchFamily="34" charset="0"/>
              <a:cs typeface="Segoe UI" pitchFamily="34" charset="0"/>
            </a:endParaRPr>
          </a:p>
        </p:txBody>
      </p:sp>
    </p:spTree>
    <p:extLst>
      <p:ext uri="{BB962C8B-B14F-4D97-AF65-F5344CB8AC3E}">
        <p14:creationId xmlns:p14="http://schemas.microsoft.com/office/powerpoint/2010/main" val="1074338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spcAft>
                <a:spcPts val="1200"/>
              </a:spcAft>
              <a:buNone/>
            </a:pPr>
            <a:r>
              <a:rPr lang="en-US" dirty="0" smtClean="0"/>
              <a:t>The development of the template was a collaborative effort in 2013 across multiple partners, including:</a:t>
            </a:r>
          </a:p>
          <a:p>
            <a:pPr marL="800100" lvl="2" indent="-342900">
              <a:spcAft>
                <a:spcPts val="900"/>
              </a:spcAft>
              <a:buClr>
                <a:srgbClr val="3464A0"/>
              </a:buClr>
              <a:buSzPct val="100000"/>
              <a:buFont typeface="Wingdings" charset="2"/>
              <a:buChar char="§"/>
              <a:defRPr/>
            </a:pPr>
            <a:r>
              <a:rPr lang="en-US" sz="2000" dirty="0">
                <a:latin typeface="Segoe UI Semibold" pitchFamily="34" charset="0"/>
                <a:ea typeface="MS PGothic" charset="0"/>
              </a:rPr>
              <a:t>WHO HQ</a:t>
            </a:r>
          </a:p>
          <a:p>
            <a:pPr marL="800100" lvl="2" indent="-342900">
              <a:spcAft>
                <a:spcPts val="900"/>
              </a:spcAft>
              <a:buClr>
                <a:srgbClr val="3464A0"/>
              </a:buClr>
              <a:buSzPct val="100000"/>
              <a:buFont typeface="Wingdings" charset="2"/>
              <a:buChar char="§"/>
              <a:defRPr/>
            </a:pPr>
            <a:r>
              <a:rPr lang="en-US" sz="2000" dirty="0">
                <a:latin typeface="Segoe UI Semibold" pitchFamily="34" charset="0"/>
                <a:ea typeface="MS PGothic" charset="0"/>
              </a:rPr>
              <a:t>AFRO</a:t>
            </a:r>
          </a:p>
          <a:p>
            <a:pPr marL="800100" lvl="2" indent="-342900">
              <a:spcAft>
                <a:spcPts val="900"/>
              </a:spcAft>
              <a:buClr>
                <a:srgbClr val="3464A0"/>
              </a:buClr>
              <a:buSzPct val="100000"/>
              <a:buFont typeface="Wingdings" charset="2"/>
              <a:buChar char="§"/>
              <a:defRPr/>
            </a:pPr>
            <a:r>
              <a:rPr lang="en-US" sz="2000" dirty="0">
                <a:latin typeface="Segoe UI Semibold" pitchFamily="34" charset="0"/>
                <a:ea typeface="MS PGothic" charset="0"/>
              </a:rPr>
              <a:t>APOC</a:t>
            </a:r>
          </a:p>
          <a:p>
            <a:pPr marL="800100" lvl="2" indent="-342900">
              <a:spcAft>
                <a:spcPts val="900"/>
              </a:spcAft>
              <a:buClr>
                <a:srgbClr val="3464A0"/>
              </a:buClr>
              <a:buSzPct val="100000"/>
              <a:buFont typeface="Wingdings" charset="2"/>
              <a:buChar char="§"/>
              <a:defRPr/>
            </a:pPr>
            <a:r>
              <a:rPr lang="en-US" sz="2000" dirty="0">
                <a:latin typeface="Segoe UI Semibold" pitchFamily="34" charset="0"/>
                <a:ea typeface="MS PGothic" charset="0"/>
              </a:rPr>
              <a:t>SEARO			</a:t>
            </a:r>
          </a:p>
          <a:p>
            <a:pPr marL="800100" lvl="2" indent="-342900">
              <a:spcAft>
                <a:spcPts val="900"/>
              </a:spcAft>
              <a:buClr>
                <a:srgbClr val="3464A0"/>
              </a:buClr>
              <a:buSzPct val="100000"/>
              <a:buFont typeface="Wingdings" charset="2"/>
              <a:buChar char="§"/>
              <a:defRPr/>
            </a:pPr>
            <a:r>
              <a:rPr lang="en-US" sz="2000" dirty="0">
                <a:latin typeface="Segoe UI Semibold" pitchFamily="34" charset="0"/>
                <a:ea typeface="MS PGothic" charset="0"/>
              </a:rPr>
              <a:t>WPRO</a:t>
            </a:r>
          </a:p>
          <a:p>
            <a:pPr marL="800100" lvl="2" indent="-342900">
              <a:spcAft>
                <a:spcPts val="900"/>
              </a:spcAft>
              <a:buClr>
                <a:srgbClr val="3464A0"/>
              </a:buClr>
              <a:buSzPct val="100000"/>
              <a:buFont typeface="Wingdings" charset="2"/>
              <a:buChar char="§"/>
              <a:defRPr/>
            </a:pPr>
            <a:r>
              <a:rPr lang="en-US" sz="2000" dirty="0">
                <a:latin typeface="Segoe UI Semibold" pitchFamily="34" charset="0"/>
                <a:ea typeface="MS PGothic" charset="0"/>
              </a:rPr>
              <a:t>RTI/ENVISION</a:t>
            </a:r>
          </a:p>
          <a:p>
            <a:pPr marL="800100" lvl="2" indent="-342900">
              <a:spcAft>
                <a:spcPts val="900"/>
              </a:spcAft>
              <a:buClr>
                <a:srgbClr val="3464A0"/>
              </a:buClr>
              <a:buSzPct val="100000"/>
              <a:buFont typeface="Wingdings" charset="2"/>
              <a:buChar char="§"/>
              <a:defRPr/>
            </a:pPr>
            <a:r>
              <a:rPr lang="en-US" sz="2000" dirty="0" smtClean="0">
                <a:latin typeface="Segoe UI Semibold" pitchFamily="34" charset="0"/>
                <a:ea typeface="MS PGothic" charset="0"/>
              </a:rPr>
              <a:t>FPSU (formerly CNTD)</a:t>
            </a:r>
            <a:endParaRPr lang="en-US" sz="2000" dirty="0">
              <a:latin typeface="Segoe UI Semibold" pitchFamily="34" charset="0"/>
              <a:ea typeface="MS PGothic" charset="0"/>
            </a:endParaRPr>
          </a:p>
          <a:p>
            <a:pPr marL="0" indent="0">
              <a:buNone/>
            </a:pPr>
            <a:endParaRPr lang="en-US" dirty="0"/>
          </a:p>
        </p:txBody>
      </p:sp>
      <p:sp>
        <p:nvSpPr>
          <p:cNvPr id="4" name="Title 3"/>
          <p:cNvSpPr>
            <a:spLocks noGrp="1"/>
          </p:cNvSpPr>
          <p:nvPr>
            <p:ph type="title"/>
          </p:nvPr>
        </p:nvSpPr>
        <p:spPr>
          <a:xfrm>
            <a:off x="135469" y="206613"/>
            <a:ext cx="5142881" cy="580787"/>
          </a:xfrm>
        </p:spPr>
        <p:txBody>
          <a:bodyPr/>
          <a:lstStyle/>
          <a:p>
            <a:r>
              <a:rPr lang="en-US" dirty="0"/>
              <a:t>Partners and contributors</a:t>
            </a:r>
          </a:p>
        </p:txBody>
      </p:sp>
      <p:sp>
        <p:nvSpPr>
          <p:cNvPr id="9" name="Rectangle 8"/>
          <p:cNvSpPr/>
          <p:nvPr/>
        </p:nvSpPr>
        <p:spPr>
          <a:xfrm>
            <a:off x="4848808" y="3114291"/>
            <a:ext cx="3089848" cy="2067309"/>
          </a:xfrm>
          <a:prstGeom prst="rect">
            <a:avLst/>
          </a:prstGeom>
          <a:solidFill>
            <a:srgbClr val="066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spcBef>
                <a:spcPts val="400"/>
              </a:spcBef>
              <a:spcAft>
                <a:spcPts val="1800"/>
              </a:spcAft>
              <a:buClr>
                <a:schemeClr val="accent1"/>
              </a:buClr>
              <a:defRPr/>
            </a:pPr>
            <a:r>
              <a:rPr lang="en-US" dirty="0" smtClean="0">
                <a:solidFill>
                  <a:schemeClr val="bg1"/>
                </a:solidFill>
                <a:latin typeface="Segoe UI" pitchFamily="34" charset="0"/>
                <a:ea typeface="Segoe UI" pitchFamily="34" charset="0"/>
                <a:cs typeface="Segoe UI" pitchFamily="34" charset="0"/>
              </a:rPr>
              <a:t>To ensure the database meets the needs of national NTD programs, Ministries of Health were actively involved in the development process.</a:t>
            </a:r>
            <a:r>
              <a:rPr lang="en-US" dirty="0" smtClean="0">
                <a:solidFill>
                  <a:srgbClr val="094D5E"/>
                </a:solidFill>
                <a:latin typeface="Segoe UI" pitchFamily="34" charset="0"/>
                <a:ea typeface="Segoe UI" pitchFamily="34" charset="0"/>
                <a:cs typeface="Segoe UI" pitchFamily="34" charset="0"/>
              </a:rPr>
              <a:t>  </a:t>
            </a:r>
            <a:endParaRPr lang="en-US" dirty="0">
              <a:solidFill>
                <a:srgbClr val="094D5E"/>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2"/>
          <p:cNvSpPr>
            <a:spLocks noGrp="1"/>
          </p:cNvSpPr>
          <p:nvPr>
            <p:ph type="body" sz="quarter" idx="13"/>
          </p:nvPr>
        </p:nvSpPr>
        <p:spPr>
          <a:xfrm>
            <a:off x="171331" y="42335"/>
            <a:ext cx="1358101" cy="307777"/>
          </a:xfrm>
        </p:spPr>
        <p:txBody>
          <a:bodyPr/>
          <a:lstStyle/>
          <a:p>
            <a:r>
              <a:rPr lang="en-US" dirty="0" smtClean="0">
                <a:solidFill>
                  <a:srgbClr val="DCE6F2"/>
                </a:solidFill>
              </a:rPr>
              <a:t>getting started</a:t>
            </a:r>
            <a:endParaRPr lang="en-US" dirty="0">
              <a:solidFill>
                <a:srgbClr val="DCE6F2"/>
              </a:solidFill>
            </a:endParaRPr>
          </a:p>
        </p:txBody>
      </p:sp>
      <p:sp>
        <p:nvSpPr>
          <p:cNvPr id="4" name="Content Placeholder 3"/>
          <p:cNvSpPr>
            <a:spLocks noGrp="1"/>
          </p:cNvSpPr>
          <p:nvPr>
            <p:ph idx="1"/>
          </p:nvPr>
        </p:nvSpPr>
        <p:spPr/>
        <p:txBody>
          <a:bodyPr>
            <a:noAutofit/>
          </a:bodyPr>
          <a:lstStyle/>
          <a:p>
            <a:pPr marL="0" lvl="1" indent="0">
              <a:spcAft>
                <a:spcPts val="600"/>
              </a:spcAft>
              <a:buNone/>
            </a:pPr>
            <a:r>
              <a:rPr lang="en-US" sz="2200" dirty="0" smtClean="0"/>
              <a:t>It is important to regularly back up your database file. You should </a:t>
            </a:r>
            <a:r>
              <a:rPr lang="en-US" sz="2200" dirty="0" smtClean="0">
                <a:latin typeface="Segoe UI Semibold" pitchFamily="34" charset="0"/>
              </a:rPr>
              <a:t>regularly save your file to an external drive.</a:t>
            </a:r>
          </a:p>
          <a:p>
            <a:pPr marL="0" lvl="1" indent="0">
              <a:buNone/>
            </a:pPr>
            <a:endParaRPr lang="en-US" sz="2400" dirty="0" smtClean="0"/>
          </a:p>
          <a:p>
            <a:pPr>
              <a:buNone/>
            </a:pPr>
            <a:endParaRPr lang="en-US" dirty="0"/>
          </a:p>
        </p:txBody>
      </p:sp>
      <p:sp>
        <p:nvSpPr>
          <p:cNvPr id="2" name="Title 1"/>
          <p:cNvSpPr>
            <a:spLocks noGrp="1"/>
          </p:cNvSpPr>
          <p:nvPr>
            <p:ph type="title"/>
          </p:nvPr>
        </p:nvSpPr>
        <p:spPr>
          <a:xfrm>
            <a:off x="152400" y="369094"/>
            <a:ext cx="2152644" cy="516255"/>
          </a:xfrm>
        </p:spPr>
        <p:txBody>
          <a:bodyPr/>
          <a:lstStyle/>
          <a:p>
            <a:r>
              <a:rPr lang="en-US" dirty="0" smtClean="0"/>
              <a:t>Backing up</a:t>
            </a:r>
            <a:endParaRPr lang="en-US" dirty="0"/>
          </a:p>
        </p:txBody>
      </p:sp>
      <p:sp>
        <p:nvSpPr>
          <p:cNvPr id="11" name="Rectangle 10"/>
          <p:cNvSpPr/>
          <p:nvPr/>
        </p:nvSpPr>
        <p:spPr>
          <a:xfrm>
            <a:off x="0" y="4648200"/>
            <a:ext cx="9144000" cy="19367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 name="TextBox 13"/>
          <p:cNvSpPr txBox="1"/>
          <p:nvPr/>
        </p:nvSpPr>
        <p:spPr>
          <a:xfrm>
            <a:off x="914400" y="4908550"/>
            <a:ext cx="7315200" cy="1477328"/>
          </a:xfrm>
          <a:prstGeom prst="rect">
            <a:avLst/>
          </a:prstGeom>
          <a:noFill/>
        </p:spPr>
        <p:txBody>
          <a:bodyPr wrap="square" rtlCol="0">
            <a:spAutoFit/>
          </a:bodyPr>
          <a:lstStyle/>
          <a:p>
            <a:r>
              <a:rPr lang="en-US" sz="1700" b="1" dirty="0" smtClean="0">
                <a:solidFill>
                  <a:srgbClr val="932323"/>
                </a:solidFill>
                <a:latin typeface="Segoe UI" pitchFamily="34" charset="0"/>
                <a:ea typeface="Segoe UI" pitchFamily="34" charset="0"/>
                <a:cs typeface="Segoe UI" pitchFamily="34" charset="0"/>
              </a:rPr>
              <a:t>Important note: </a:t>
            </a:r>
            <a:r>
              <a:rPr lang="en-US" sz="1700" b="1" dirty="0" smtClean="0">
                <a:solidFill>
                  <a:srgbClr val="17375D"/>
                </a:solidFill>
                <a:latin typeface="Segoe UI" pitchFamily="34" charset="0"/>
                <a:ea typeface="Segoe UI" pitchFamily="34" charset="0"/>
                <a:cs typeface="Segoe UI" pitchFamily="34" charset="0"/>
              </a:rPr>
              <a:t>The Integrated NTD Database saves automatically. </a:t>
            </a:r>
            <a:r>
              <a:rPr lang="en-US" sz="1700" dirty="0" smtClean="0">
                <a:solidFill>
                  <a:srgbClr val="17375D"/>
                </a:solidFill>
                <a:latin typeface="Segoe UI" pitchFamily="34" charset="0"/>
                <a:ea typeface="Segoe UI" pitchFamily="34" charset="0"/>
                <a:cs typeface="Segoe UI" pitchFamily="34" charset="0"/>
              </a:rPr>
              <a:t>If you make a large mistake, you should revert to the last opened version of your file by going to:</a:t>
            </a:r>
          </a:p>
          <a:p>
            <a:pPr>
              <a:spcAft>
                <a:spcPts val="600"/>
              </a:spcAft>
            </a:pPr>
            <a:r>
              <a:rPr lang="en-US" sz="1700" b="1" dirty="0" smtClean="0">
                <a:solidFill>
                  <a:srgbClr val="17375D"/>
                </a:solidFill>
                <a:latin typeface="Segoe UI" pitchFamily="34" charset="0"/>
                <a:ea typeface="Segoe UI" pitchFamily="34" charset="0"/>
                <a:cs typeface="Segoe UI" pitchFamily="34" charset="0"/>
              </a:rPr>
              <a:t>Main menu &gt; Settings &gt; Edit settings &gt; Database &gt; Restore. </a:t>
            </a:r>
          </a:p>
          <a:p>
            <a:r>
              <a:rPr lang="en-US" sz="1700" b="1" dirty="0" smtClean="0">
                <a:solidFill>
                  <a:srgbClr val="17375D"/>
                </a:solidFill>
                <a:latin typeface="Segoe UI" pitchFamily="34" charset="0"/>
                <a:ea typeface="Segoe UI" pitchFamily="34" charset="0"/>
                <a:cs typeface="Segoe UI" pitchFamily="34" charset="0"/>
              </a:rPr>
              <a:t>You will lose any changes made since opening the file. </a:t>
            </a:r>
            <a:endParaRPr lang="en-US" sz="1700" dirty="0">
              <a:solidFill>
                <a:srgbClr val="17375D"/>
              </a:solidFill>
              <a:latin typeface="Segoe UI Semibold" pitchFamily="34" charset="0"/>
              <a:ea typeface="Segoe UI" pitchFamily="34" charset="0"/>
              <a:cs typeface="Segoe UI" pitchFamily="34" charset="0"/>
            </a:endParaRPr>
          </a:p>
        </p:txBody>
      </p:sp>
    </p:spTree>
    <p:extLst>
      <p:ext uri="{BB962C8B-B14F-4D97-AF65-F5344CB8AC3E}">
        <p14:creationId xmlns:p14="http://schemas.microsoft.com/office/powerpoint/2010/main" val="24674433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2"/>
          <p:cNvSpPr>
            <a:spLocks noGrp="1"/>
          </p:cNvSpPr>
          <p:nvPr>
            <p:ph type="body" sz="quarter" idx="13"/>
          </p:nvPr>
        </p:nvSpPr>
        <p:spPr>
          <a:xfrm>
            <a:off x="171331" y="42335"/>
            <a:ext cx="1358101" cy="307777"/>
          </a:xfrm>
        </p:spPr>
        <p:txBody>
          <a:bodyPr/>
          <a:lstStyle/>
          <a:p>
            <a:r>
              <a:rPr lang="en-US" dirty="0" smtClean="0">
                <a:solidFill>
                  <a:srgbClr val="DCE6F2"/>
                </a:solidFill>
              </a:rPr>
              <a:t>getting started</a:t>
            </a:r>
            <a:endParaRPr lang="en-US" dirty="0">
              <a:solidFill>
                <a:srgbClr val="DCE6F2"/>
              </a:solidFill>
            </a:endParaRPr>
          </a:p>
        </p:txBody>
      </p:sp>
      <p:sp>
        <p:nvSpPr>
          <p:cNvPr id="7" name="Content Placeholder 3"/>
          <p:cNvSpPr>
            <a:spLocks noGrp="1"/>
          </p:cNvSpPr>
          <p:nvPr>
            <p:ph idx="1"/>
          </p:nvPr>
        </p:nvSpPr>
        <p:spPr>
          <a:xfrm>
            <a:off x="457200" y="990600"/>
            <a:ext cx="8153400" cy="5257800"/>
          </a:xfrm>
        </p:spPr>
        <p:txBody>
          <a:bodyPr>
            <a:noAutofit/>
          </a:bodyPr>
          <a:lstStyle/>
          <a:p>
            <a:pPr marL="0" lvl="1" indent="0">
              <a:spcAft>
                <a:spcPts val="1200"/>
              </a:spcAft>
              <a:buNone/>
            </a:pPr>
            <a:r>
              <a:rPr lang="en-US" sz="2200" dirty="0"/>
              <a:t>It is a good idea to keep a record of the following information </a:t>
            </a:r>
            <a:r>
              <a:rPr lang="en-US" sz="2200" dirty="0" smtClean="0"/>
              <a:t>about </a:t>
            </a:r>
            <a:r>
              <a:rPr lang="en-US" sz="2200" dirty="0"/>
              <a:t>your </a:t>
            </a:r>
            <a:r>
              <a:rPr lang="en-US" sz="2200" dirty="0" smtClean="0"/>
              <a:t>Integrated NTD Database: </a:t>
            </a:r>
            <a:endParaRPr lang="en-US" sz="2200" dirty="0"/>
          </a:p>
          <a:p>
            <a:pPr>
              <a:spcAft>
                <a:spcPts val="1000"/>
              </a:spcAft>
            </a:pPr>
            <a:r>
              <a:rPr lang="en-US" sz="1700" b="1" dirty="0" smtClean="0"/>
              <a:t>Names </a:t>
            </a:r>
            <a:r>
              <a:rPr lang="en-US" sz="1700" b="1" dirty="0"/>
              <a:t>of individuals </a:t>
            </a:r>
            <a:r>
              <a:rPr lang="en-US" sz="1700" dirty="0"/>
              <a:t>involved in compilation of historical data stored in database, including title and organization</a:t>
            </a:r>
          </a:p>
          <a:p>
            <a:pPr>
              <a:spcAft>
                <a:spcPts val="1000"/>
              </a:spcAft>
            </a:pPr>
            <a:r>
              <a:rPr lang="en-US" sz="1700" dirty="0" smtClean="0"/>
              <a:t>Primary </a:t>
            </a:r>
            <a:r>
              <a:rPr lang="en-US" sz="1700" dirty="0"/>
              <a:t>source(s) of data for </a:t>
            </a:r>
            <a:r>
              <a:rPr lang="en-US" sz="1700" b="1" dirty="0"/>
              <a:t>historical demography data</a:t>
            </a:r>
            <a:r>
              <a:rPr lang="en-US" sz="1700" dirty="0"/>
              <a:t> entered in database</a:t>
            </a:r>
          </a:p>
          <a:p>
            <a:pPr>
              <a:spcAft>
                <a:spcPts val="1000"/>
              </a:spcAft>
            </a:pPr>
            <a:r>
              <a:rPr lang="en-US" sz="1700" dirty="0" smtClean="0"/>
              <a:t>Primary </a:t>
            </a:r>
            <a:r>
              <a:rPr lang="en-US" sz="1700" dirty="0"/>
              <a:t>source(s) of data for </a:t>
            </a:r>
            <a:r>
              <a:rPr lang="en-US" sz="1700" b="1" dirty="0"/>
              <a:t>historical disease distribution data </a:t>
            </a:r>
            <a:r>
              <a:rPr lang="en-US" sz="1700" b="1" dirty="0" smtClean="0"/>
              <a:t/>
            </a:r>
            <a:br>
              <a:rPr lang="en-US" sz="1700" b="1" dirty="0" smtClean="0"/>
            </a:br>
            <a:r>
              <a:rPr lang="en-US" sz="1700" dirty="0" smtClean="0"/>
              <a:t>entered </a:t>
            </a:r>
            <a:r>
              <a:rPr lang="en-US" sz="1700" dirty="0"/>
              <a:t>in database</a:t>
            </a:r>
          </a:p>
          <a:p>
            <a:pPr>
              <a:spcAft>
                <a:spcPts val="1000"/>
              </a:spcAft>
            </a:pPr>
            <a:r>
              <a:rPr lang="en-US" sz="1700" dirty="0"/>
              <a:t>P</a:t>
            </a:r>
            <a:r>
              <a:rPr lang="en-US" sz="1700" dirty="0" smtClean="0"/>
              <a:t>rimary </a:t>
            </a:r>
            <a:r>
              <a:rPr lang="en-US" sz="1700" dirty="0"/>
              <a:t>source(s) of data for </a:t>
            </a:r>
            <a:r>
              <a:rPr lang="en-US" sz="1700" b="1" dirty="0"/>
              <a:t>historical survey data </a:t>
            </a:r>
            <a:r>
              <a:rPr lang="en-US" sz="1700" dirty="0"/>
              <a:t>entered in database</a:t>
            </a:r>
          </a:p>
          <a:p>
            <a:pPr>
              <a:spcAft>
                <a:spcPts val="1000"/>
              </a:spcAft>
            </a:pPr>
            <a:r>
              <a:rPr lang="en-US" sz="1700" dirty="0" smtClean="0"/>
              <a:t>Primary </a:t>
            </a:r>
            <a:r>
              <a:rPr lang="en-US" sz="1700" dirty="0"/>
              <a:t>source(s) of data for </a:t>
            </a:r>
            <a:r>
              <a:rPr lang="en-US" sz="1700" b="1" dirty="0"/>
              <a:t>historical intervention data </a:t>
            </a:r>
            <a:r>
              <a:rPr lang="en-US" sz="1700" dirty="0"/>
              <a:t>entered in database</a:t>
            </a:r>
          </a:p>
          <a:p>
            <a:pPr>
              <a:spcAft>
                <a:spcPts val="1000"/>
              </a:spcAft>
            </a:pPr>
            <a:r>
              <a:rPr lang="en-US" sz="1700" dirty="0" smtClean="0"/>
              <a:t>Primary </a:t>
            </a:r>
            <a:r>
              <a:rPr lang="en-US" sz="1700" dirty="0"/>
              <a:t>source(s) of data for </a:t>
            </a:r>
            <a:r>
              <a:rPr lang="en-US" sz="1700" b="1" dirty="0"/>
              <a:t>historical process indicator data </a:t>
            </a:r>
            <a:r>
              <a:rPr lang="en-US" sz="1700" dirty="0"/>
              <a:t>entered </a:t>
            </a:r>
            <a:r>
              <a:rPr lang="en-US" sz="1700" dirty="0" smtClean="0"/>
              <a:t/>
            </a:r>
            <a:br>
              <a:rPr lang="en-US" sz="1700" dirty="0" smtClean="0"/>
            </a:br>
            <a:r>
              <a:rPr lang="en-US" sz="1700" dirty="0" smtClean="0"/>
              <a:t>in </a:t>
            </a:r>
            <a:r>
              <a:rPr lang="en-US" sz="1700" dirty="0"/>
              <a:t>database</a:t>
            </a:r>
          </a:p>
          <a:p>
            <a:pPr>
              <a:spcAft>
                <a:spcPts val="1000"/>
              </a:spcAft>
            </a:pPr>
            <a:r>
              <a:rPr lang="en-US" sz="1700" dirty="0" smtClean="0"/>
              <a:t>Notes </a:t>
            </a:r>
            <a:r>
              <a:rPr lang="en-US" sz="1700" dirty="0"/>
              <a:t>about any </a:t>
            </a:r>
            <a:r>
              <a:rPr lang="en-US" sz="1700" b="1" dirty="0"/>
              <a:t>missing information </a:t>
            </a:r>
          </a:p>
          <a:p>
            <a:r>
              <a:rPr lang="en-US" sz="1700" dirty="0" smtClean="0"/>
              <a:t>Notes </a:t>
            </a:r>
            <a:r>
              <a:rPr lang="en-US" sz="1700" dirty="0"/>
              <a:t>about </a:t>
            </a:r>
            <a:r>
              <a:rPr lang="en-US" sz="1700" b="1" dirty="0"/>
              <a:t>assumptions </a:t>
            </a:r>
            <a:r>
              <a:rPr lang="en-US" sz="1700" b="1" dirty="0" smtClean="0"/>
              <a:t>made</a:t>
            </a:r>
            <a:endParaRPr lang="en-US" sz="900" dirty="0">
              <a:latin typeface="Segoe UI Semibold" pitchFamily="34" charset="0"/>
            </a:endParaRPr>
          </a:p>
          <a:p>
            <a:pPr marL="0" lvl="1" indent="0">
              <a:spcAft>
                <a:spcPts val="600"/>
              </a:spcAft>
              <a:buNone/>
            </a:pPr>
            <a:endParaRPr lang="en-US" sz="900" dirty="0" smtClean="0">
              <a:latin typeface="Segoe UI Semibold" pitchFamily="34" charset="0"/>
            </a:endParaRPr>
          </a:p>
          <a:p>
            <a:pPr marL="0" lvl="1" indent="0">
              <a:buNone/>
            </a:pPr>
            <a:endParaRPr lang="en-US" sz="900" dirty="0" smtClean="0"/>
          </a:p>
          <a:p>
            <a:pPr>
              <a:buNone/>
            </a:pPr>
            <a:endParaRPr lang="en-US" sz="900" dirty="0"/>
          </a:p>
        </p:txBody>
      </p:sp>
      <p:sp>
        <p:nvSpPr>
          <p:cNvPr id="2" name="Title 1"/>
          <p:cNvSpPr>
            <a:spLocks noGrp="1"/>
          </p:cNvSpPr>
          <p:nvPr>
            <p:ph type="title"/>
          </p:nvPr>
        </p:nvSpPr>
        <p:spPr>
          <a:xfrm>
            <a:off x="152400" y="369094"/>
            <a:ext cx="2836270" cy="516255"/>
          </a:xfrm>
        </p:spPr>
        <p:txBody>
          <a:bodyPr/>
          <a:lstStyle/>
          <a:p>
            <a:r>
              <a:rPr lang="en-US" dirty="0" smtClean="0"/>
              <a:t>Documentation</a:t>
            </a:r>
            <a:endParaRPr lang="en-US" dirty="0"/>
          </a:p>
        </p:txBody>
      </p:sp>
    </p:spTree>
    <p:extLst>
      <p:ext uri="{BB962C8B-B14F-4D97-AF65-F5344CB8AC3E}">
        <p14:creationId xmlns:p14="http://schemas.microsoft.com/office/powerpoint/2010/main" val="31572438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tour of the tool</a:t>
            </a:r>
            <a:endParaRPr lang="en-US" dirty="0"/>
          </a:p>
        </p:txBody>
      </p:sp>
      <p:sp>
        <p:nvSpPr>
          <p:cNvPr id="3" name="Text Placeholder 2"/>
          <p:cNvSpPr>
            <a:spLocks noGrp="1"/>
          </p:cNvSpPr>
          <p:nvPr>
            <p:ph type="body" idx="1"/>
          </p:nvPr>
        </p:nvSpPr>
        <p:spPr/>
        <p:txBody>
          <a:bodyPr/>
          <a:lstStyle/>
          <a:p>
            <a:r>
              <a:rPr lang="en-US" dirty="0" smtClean="0"/>
              <a:t>Now that you have finished entering the start up data, </a:t>
            </a:r>
            <a:br>
              <a:rPr lang="en-US" dirty="0" smtClean="0"/>
            </a:br>
            <a:r>
              <a:rPr lang="en-US" dirty="0" smtClean="0"/>
              <a:t>you are ready to start entering the program data in the tool.</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14400"/>
            <a:ext cx="7772400" cy="4525963"/>
          </a:xfrm>
          <a:prstGeom prst="rect">
            <a:avLst/>
          </a:prstGeom>
        </p:spPr>
        <p:txBody>
          <a:bodyPr/>
          <a:lstStyle/>
          <a:p>
            <a:pPr marL="0" indent="0">
              <a:spcAft>
                <a:spcPts val="1200"/>
              </a:spcAft>
              <a:buNone/>
            </a:pPr>
            <a:r>
              <a:rPr lang="en-US" dirty="0" smtClean="0"/>
              <a:t>There are three main parts to the Integrated NTD Database:</a:t>
            </a:r>
          </a:p>
          <a:p>
            <a:pPr marL="525780" lvl="1" indent="-342900" fontAlgn="base">
              <a:lnSpc>
                <a:spcPct val="90000"/>
              </a:lnSpc>
              <a:spcAft>
                <a:spcPts val="800"/>
              </a:spcAft>
              <a:buSzPct val="100000"/>
              <a:buFont typeface="Wingdings" charset="2"/>
              <a:buChar char="§"/>
              <a:defRPr/>
            </a:pPr>
            <a:r>
              <a:rPr lang="en-US" sz="2200" b="1" dirty="0" smtClean="0">
                <a:latin typeface="Segoe UI Semibold" pitchFamily="34" charset="0"/>
              </a:rPr>
              <a:t>The Administrative Unit </a:t>
            </a:r>
            <a:br>
              <a:rPr lang="en-US" sz="2200" b="1" dirty="0" smtClean="0">
                <a:latin typeface="Segoe UI Semibold" pitchFamily="34" charset="0"/>
              </a:rPr>
            </a:br>
            <a:r>
              <a:rPr lang="en-US" sz="2200" b="1" dirty="0" smtClean="0">
                <a:latin typeface="Segoe UI Semibold" pitchFamily="34" charset="0"/>
              </a:rPr>
              <a:t>Tree</a:t>
            </a:r>
          </a:p>
          <a:p>
            <a:pPr marL="525780" lvl="1" indent="-342900" fontAlgn="base">
              <a:lnSpc>
                <a:spcPct val="90000"/>
              </a:lnSpc>
              <a:spcAft>
                <a:spcPts val="800"/>
              </a:spcAft>
              <a:buSzPct val="100000"/>
              <a:buFont typeface="Wingdings" charset="2"/>
              <a:buChar char="§"/>
              <a:defRPr/>
            </a:pPr>
            <a:r>
              <a:rPr lang="en-US" sz="2200" b="1" dirty="0" smtClean="0">
                <a:latin typeface="Segoe UI Semibold" pitchFamily="34" charset="0"/>
              </a:rPr>
              <a:t>The Main Menu </a:t>
            </a:r>
            <a:br>
              <a:rPr lang="en-US" sz="2200" b="1" dirty="0" smtClean="0">
                <a:latin typeface="Segoe UI Semibold" pitchFamily="34" charset="0"/>
              </a:rPr>
            </a:br>
            <a:r>
              <a:rPr lang="en-US" sz="2200" b="1" dirty="0" smtClean="0">
                <a:latin typeface="Segoe UI Semibold" pitchFamily="34" charset="0"/>
              </a:rPr>
              <a:t>across the top</a:t>
            </a:r>
          </a:p>
          <a:p>
            <a:pPr marL="525780" lvl="1" indent="-342900" fontAlgn="base">
              <a:lnSpc>
                <a:spcPct val="90000"/>
              </a:lnSpc>
              <a:spcAft>
                <a:spcPts val="800"/>
              </a:spcAft>
              <a:buSzPct val="100000"/>
              <a:buFont typeface="Wingdings" charset="2"/>
              <a:buChar char="§"/>
              <a:defRPr/>
            </a:pPr>
            <a:r>
              <a:rPr lang="en-US" sz="2200" b="1" dirty="0" smtClean="0">
                <a:latin typeface="Segoe UI Semibold" pitchFamily="34" charset="0"/>
              </a:rPr>
              <a:t>The Activity Dashboard</a:t>
            </a:r>
          </a:p>
        </p:txBody>
      </p:sp>
      <p:sp>
        <p:nvSpPr>
          <p:cNvPr id="2" name="Title 1"/>
          <p:cNvSpPr>
            <a:spLocks noGrp="1"/>
          </p:cNvSpPr>
          <p:nvPr>
            <p:ph type="title"/>
          </p:nvPr>
        </p:nvSpPr>
        <p:spPr>
          <a:xfrm>
            <a:off x="135469" y="206613"/>
            <a:ext cx="3486884" cy="580787"/>
          </a:xfrm>
        </p:spPr>
        <p:txBody>
          <a:bodyPr/>
          <a:lstStyle/>
          <a:p>
            <a:r>
              <a:rPr lang="en-US" dirty="0"/>
              <a:t>A tour of the tool</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1905000"/>
            <a:ext cx="3935722" cy="3276600"/>
          </a:xfrm>
          <a:prstGeom prst="rect">
            <a:avLst/>
          </a:prstGeom>
          <a:effectLst>
            <a:outerShdw blurRad="63500" sx="102000" sy="102000" algn="ctr" rotWithShape="0">
              <a:schemeClr val="bg1">
                <a:lumMod val="65000"/>
                <a:alpha val="40000"/>
              </a:schemeClr>
            </a:outerShdw>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2"/>
          <p:cNvSpPr>
            <a:spLocks noGrp="1"/>
          </p:cNvSpPr>
          <p:nvPr>
            <p:ph type="body" sz="quarter" idx="13"/>
          </p:nvPr>
        </p:nvSpPr>
        <p:spPr>
          <a:xfrm>
            <a:off x="171331" y="42335"/>
            <a:ext cx="1638919" cy="307777"/>
          </a:xfrm>
        </p:spPr>
        <p:txBody>
          <a:bodyPr/>
          <a:lstStyle/>
          <a:p>
            <a:r>
              <a:rPr lang="en-US" dirty="0" smtClean="0">
                <a:solidFill>
                  <a:srgbClr val="DCE6F2"/>
                </a:solidFill>
              </a:rPr>
              <a:t>a tour of the tool</a:t>
            </a:r>
            <a:endParaRPr lang="en-US" dirty="0">
              <a:solidFill>
                <a:srgbClr val="DCE6F2"/>
              </a:solidFill>
            </a:endParaRPr>
          </a:p>
        </p:txBody>
      </p:sp>
      <p:sp>
        <p:nvSpPr>
          <p:cNvPr id="4" name="Content Placeholder 3"/>
          <p:cNvSpPr>
            <a:spLocks noGrp="1"/>
          </p:cNvSpPr>
          <p:nvPr>
            <p:ph idx="1"/>
          </p:nvPr>
        </p:nvSpPr>
        <p:spPr/>
        <p:txBody>
          <a:bodyPr/>
          <a:lstStyle/>
          <a:p>
            <a:pPr marL="0">
              <a:spcAft>
                <a:spcPts val="1200"/>
              </a:spcAft>
              <a:buNone/>
            </a:pPr>
            <a:r>
              <a:rPr lang="en-US" dirty="0" smtClean="0"/>
              <a:t>Your Administrative </a:t>
            </a:r>
            <a:r>
              <a:rPr lang="en-US" dirty="0"/>
              <a:t>u</a:t>
            </a:r>
            <a:r>
              <a:rPr lang="en-US" dirty="0" smtClean="0"/>
              <a:t>nit tree should look like this:</a:t>
            </a:r>
          </a:p>
        </p:txBody>
      </p:sp>
      <p:sp>
        <p:nvSpPr>
          <p:cNvPr id="2" name="Title 1"/>
          <p:cNvSpPr>
            <a:spLocks noGrp="1"/>
          </p:cNvSpPr>
          <p:nvPr>
            <p:ph type="title"/>
          </p:nvPr>
        </p:nvSpPr>
        <p:spPr>
          <a:xfrm>
            <a:off x="152400" y="369094"/>
            <a:ext cx="4910417" cy="516255"/>
          </a:xfrm>
        </p:spPr>
        <p:txBody>
          <a:bodyPr/>
          <a:lstStyle/>
          <a:p>
            <a:r>
              <a:rPr lang="en-US" dirty="0" smtClean="0">
                <a:solidFill>
                  <a:srgbClr val="066E9F"/>
                </a:solidFill>
              </a:rPr>
              <a:t>The Administrative Unit Tree</a:t>
            </a:r>
            <a:endParaRPr lang="en-US" dirty="0">
              <a:solidFill>
                <a:srgbClr val="066E9F"/>
              </a:solidFill>
            </a:endParaRPr>
          </a:p>
        </p:txBody>
      </p:sp>
      <p:pic>
        <p:nvPicPr>
          <p:cNvPr id="12" name="Picture 11" descr="8.PNG"/>
          <p:cNvPicPr>
            <a:picLocks noChangeAspect="1"/>
          </p:cNvPicPr>
          <p:nvPr/>
        </p:nvPicPr>
        <p:blipFill>
          <a:blip r:embed="rId3" cstate="print"/>
          <a:srcRect r="77681" b="76973"/>
          <a:stretch>
            <a:fillRect/>
          </a:stretch>
        </p:blipFill>
        <p:spPr>
          <a:xfrm>
            <a:off x="3581400" y="1828800"/>
            <a:ext cx="2514600" cy="1828800"/>
          </a:xfrm>
          <a:prstGeom prst="rect">
            <a:avLst/>
          </a:prstGeom>
          <a:effectLst>
            <a:outerShdw blurRad="63500" sx="102000" sy="102000" algn="ctr" rotWithShape="0">
              <a:schemeClr val="bg1">
                <a:lumMod val="65000"/>
                <a:alpha val="40000"/>
              </a:schemeClr>
            </a:outerShdw>
          </a:effectLst>
        </p:spPr>
      </p:pic>
      <p:sp>
        <p:nvSpPr>
          <p:cNvPr id="13" name="Rounded Rectangle 12"/>
          <p:cNvSpPr/>
          <p:nvPr/>
        </p:nvSpPr>
        <p:spPr>
          <a:xfrm rot="10800000">
            <a:off x="3657600" y="2481072"/>
            <a:ext cx="1447800" cy="102412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ight Arrow 13"/>
          <p:cNvSpPr/>
          <p:nvPr/>
        </p:nvSpPr>
        <p:spPr>
          <a:xfrm>
            <a:off x="3276600" y="2502408"/>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8.PNG"/>
          <p:cNvPicPr>
            <a:picLocks noChangeAspect="1"/>
          </p:cNvPicPr>
          <p:nvPr/>
        </p:nvPicPr>
        <p:blipFill>
          <a:blip r:embed="rId4" cstate="print"/>
          <a:srcRect l="802" r="85357" b="24768"/>
          <a:stretch>
            <a:fillRect/>
          </a:stretch>
        </p:blipFill>
        <p:spPr>
          <a:xfrm>
            <a:off x="6553200" y="1676400"/>
            <a:ext cx="1573237" cy="4648200"/>
          </a:xfrm>
          <a:prstGeom prst="rect">
            <a:avLst/>
          </a:prstGeom>
          <a:effectLst>
            <a:outerShdw blurRad="63500" sx="102000" sy="102000" algn="ctr" rotWithShape="0">
              <a:schemeClr val="bg1">
                <a:lumMod val="65000"/>
                <a:alpha val="40000"/>
              </a:schemeClr>
            </a:outerShdw>
          </a:effectLst>
        </p:spPr>
      </p:pic>
      <p:sp>
        <p:nvSpPr>
          <p:cNvPr id="10" name="Right Arrow 9"/>
          <p:cNvSpPr/>
          <p:nvPr/>
        </p:nvSpPr>
        <p:spPr>
          <a:xfrm>
            <a:off x="6172200" y="4114800"/>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p:cNvGrpSpPr/>
          <p:nvPr/>
        </p:nvGrpSpPr>
        <p:grpSpPr>
          <a:xfrm>
            <a:off x="1955805" y="4013205"/>
            <a:ext cx="4267200" cy="1828800"/>
            <a:chOff x="1193805" y="4699005"/>
            <a:chExt cx="4267200" cy="1828800"/>
          </a:xfrm>
        </p:grpSpPr>
        <p:sp>
          <p:nvSpPr>
            <p:cNvPr id="8" name="Content Placeholder 3"/>
            <p:cNvSpPr txBox="1">
              <a:spLocks/>
            </p:cNvSpPr>
            <p:nvPr/>
          </p:nvSpPr>
          <p:spPr>
            <a:xfrm>
              <a:off x="1193805" y="4699005"/>
              <a:ext cx="4267200" cy="1828800"/>
            </a:xfrm>
            <a:prstGeom prst="rect">
              <a:avLst/>
            </a:prstGeom>
          </p:spPr>
          <p:txBody>
            <a:bodyPr vert="horz" lIns="91440" tIns="45720" rIns="91440" bIns="45720" rtlCol="0">
              <a:noAutofit/>
            </a:bodyPr>
            <a:lstStyle/>
            <a:p>
              <a:pPr marL="0" marR="0" lvl="0" indent="-342900" algn="l" defTabSz="914400" rtl="0" eaLnBrk="1" fontAlgn="auto" latinLnBrk="0" hangingPunct="1">
                <a:lnSpc>
                  <a:spcPct val="100000"/>
                </a:lnSpc>
                <a:spcBef>
                  <a:spcPct val="20000"/>
                </a:spcBef>
                <a:spcAft>
                  <a:spcPts val="1200"/>
                </a:spcAft>
                <a:buClr>
                  <a:srgbClr val="066E9F"/>
                </a:buClr>
                <a:buSzPct val="120000"/>
                <a:buFont typeface="Segoe UI Semibold" pitchFamily="34" charset="0"/>
                <a:buNone/>
                <a:tabLst/>
                <a:defRPr/>
              </a:pPr>
              <a:r>
                <a:rPr kumimoji="0" lang="en-US"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Click on the     icon</a:t>
              </a:r>
              <a:r>
                <a:rPr kumimoji="0" lang="en-US" sz="2200" b="0" i="0" u="none" strike="noStrike" kern="1200" cap="none" spc="0" normalizeH="0" noProof="0" dirty="0" smtClean="0">
                  <a:ln>
                    <a:noFill/>
                  </a:ln>
                  <a:solidFill>
                    <a:srgbClr val="17375D"/>
                  </a:solidFill>
                  <a:effectLst/>
                  <a:uLnTx/>
                  <a:uFillTx/>
                  <a:latin typeface="Segoe UI" pitchFamily="34" charset="0"/>
                  <a:ea typeface="Segoe UI" pitchFamily="34" charset="0"/>
                  <a:cs typeface="Segoe UI" pitchFamily="34" charset="0"/>
                </a:rPr>
                <a:t> </a:t>
              </a:r>
              <a:r>
                <a:rPr kumimoji="0" lang="en-US"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to expand</a:t>
              </a:r>
              <a:r>
                <a:rPr kumimoji="0" lang="en-US" sz="2200" b="0" i="0" u="none" strike="noStrike" kern="1200" cap="none" spc="0" normalizeH="0" noProof="0" dirty="0" smtClean="0">
                  <a:ln>
                    <a:noFill/>
                  </a:ln>
                  <a:solidFill>
                    <a:srgbClr val="17375D"/>
                  </a:solidFill>
                  <a:effectLst/>
                  <a:uLnTx/>
                  <a:uFillTx/>
                  <a:latin typeface="Segoe UI" pitchFamily="34" charset="0"/>
                  <a:ea typeface="Segoe UI" pitchFamily="34" charset="0"/>
                  <a:cs typeface="Segoe UI" pitchFamily="34" charset="0"/>
                </a:rPr>
                <a:t> a locatio</a:t>
              </a:r>
              <a:r>
                <a:rPr lang="en-US" sz="2200" noProof="0" dirty="0" smtClean="0">
                  <a:solidFill>
                    <a:srgbClr val="17375D"/>
                  </a:solidFill>
                  <a:latin typeface="Segoe UI" pitchFamily="34" charset="0"/>
                  <a:ea typeface="Segoe UI" pitchFamily="34" charset="0"/>
                  <a:cs typeface="Segoe UI" pitchFamily="34" charset="0"/>
                </a:rPr>
                <a:t>n. If expanded completely, it will look like this:</a:t>
              </a:r>
              <a:endParaRPr kumimoji="0" lang="en-US"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p:txBody>
        </p:sp>
        <p:pic>
          <p:nvPicPr>
            <p:cNvPr id="15" name="Picture 14" descr="Screen Shot 2013-12-28 at 12.58.30 PM.png"/>
            <p:cNvPicPr>
              <a:picLocks noChangeAspect="1"/>
            </p:cNvPicPr>
            <p:nvPr/>
          </p:nvPicPr>
          <p:blipFill>
            <a:blip r:embed="rId5" cstate="print"/>
            <a:srcRect r="7692"/>
            <a:stretch>
              <a:fillRect/>
            </a:stretch>
          </p:blipFill>
          <p:spPr>
            <a:xfrm>
              <a:off x="2802472" y="4809070"/>
              <a:ext cx="228600" cy="238125"/>
            </a:xfrm>
            <a:prstGeom prst="rect">
              <a:avLst/>
            </a:prstGeom>
          </p:spPr>
        </p:pic>
      </p:grpSp>
    </p:spTree>
    <p:extLst>
      <p:ext uri="{BB962C8B-B14F-4D97-AF65-F5344CB8AC3E}">
        <p14:creationId xmlns:p14="http://schemas.microsoft.com/office/powerpoint/2010/main" val="28286404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Expand the Administrative Unit </a:t>
            </a:r>
            <a:r>
              <a:rPr lang="en-US" dirty="0"/>
              <a:t>T</a:t>
            </a:r>
            <a:r>
              <a:rPr lang="en-US" dirty="0" smtClean="0"/>
              <a:t>ree</a:t>
            </a:r>
            <a:endParaRPr lang="en-US" dirty="0"/>
          </a:p>
        </p:txBody>
      </p:sp>
      <p:sp>
        <p:nvSpPr>
          <p:cNvPr id="5" name="Text Placeholder 1"/>
          <p:cNvSpPr txBox="1">
            <a:spLocks/>
          </p:cNvSpPr>
          <p:nvPr/>
        </p:nvSpPr>
        <p:spPr>
          <a:xfrm>
            <a:off x="1143000" y="1371600"/>
            <a:ext cx="4800600" cy="5105400"/>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kumimoji="0" lang="en-US"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Use the + and – controls to expand</a:t>
            </a:r>
            <a:r>
              <a:rPr lang="en-US" sz="2200" dirty="0" smtClean="0">
                <a:solidFill>
                  <a:srgbClr val="17375D"/>
                </a:solidFill>
                <a:latin typeface="Segoe UI" pitchFamily="34" charset="0"/>
                <a:ea typeface="Segoe UI" pitchFamily="34" charset="0"/>
                <a:cs typeface="Segoe UI" pitchFamily="34" charset="0"/>
              </a:rPr>
              <a:t> and contract the location tree.</a:t>
            </a:r>
            <a:endParaRPr kumimoji="0" lang="en-US"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p:txBody>
      </p:sp>
      <p:pic>
        <p:nvPicPr>
          <p:cNvPr id="10" name="Picture 9" descr="8.PNG"/>
          <p:cNvPicPr>
            <a:picLocks noChangeAspect="1"/>
          </p:cNvPicPr>
          <p:nvPr/>
        </p:nvPicPr>
        <p:blipFill>
          <a:blip r:embed="rId3" cstate="print"/>
          <a:srcRect l="802" r="85357" b="24768"/>
          <a:stretch>
            <a:fillRect/>
          </a:stretch>
        </p:blipFill>
        <p:spPr>
          <a:xfrm>
            <a:off x="6553200" y="1143000"/>
            <a:ext cx="1676400" cy="4953000"/>
          </a:xfrm>
          <a:prstGeom prst="rect">
            <a:avLst/>
          </a:prstGeom>
          <a:effectLst>
            <a:outerShdw blurRad="63500" sx="102000" sy="102000" algn="ctr" rotWithShape="0">
              <a:schemeClr val="bg1">
                <a:lumMod val="65000"/>
                <a:alpha val="40000"/>
              </a:schemeClr>
            </a:outerShdw>
          </a:effectLst>
        </p:spPr>
      </p:pic>
      <p:pic>
        <p:nvPicPr>
          <p:cNvPr id="9" name="Picture 8" descr="8.PNG"/>
          <p:cNvPicPr>
            <a:picLocks noChangeAspect="1"/>
          </p:cNvPicPr>
          <p:nvPr/>
        </p:nvPicPr>
        <p:blipFill>
          <a:blip r:embed="rId4" cstate="print"/>
          <a:srcRect r="87150" b="76973"/>
          <a:stretch>
            <a:fillRect/>
          </a:stretch>
        </p:blipFill>
        <p:spPr>
          <a:xfrm>
            <a:off x="4800600" y="2590800"/>
            <a:ext cx="1447800" cy="1828800"/>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25043680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71331" y="42335"/>
            <a:ext cx="1638919" cy="307777"/>
          </a:xfrm>
        </p:spPr>
        <p:txBody>
          <a:bodyPr/>
          <a:lstStyle/>
          <a:p>
            <a:r>
              <a:rPr lang="en-US" dirty="0" smtClean="0">
                <a:solidFill>
                  <a:srgbClr val="DCE6F2"/>
                </a:solidFill>
              </a:rPr>
              <a:t>a tour of the tool</a:t>
            </a:r>
            <a:endParaRPr lang="en-US" dirty="0">
              <a:solidFill>
                <a:srgbClr val="DCE6F2"/>
              </a:solidFill>
            </a:endParaRPr>
          </a:p>
        </p:txBody>
      </p:sp>
      <p:sp>
        <p:nvSpPr>
          <p:cNvPr id="5" name="Content Placeholder 3"/>
          <p:cNvSpPr>
            <a:spLocks noGrp="1"/>
          </p:cNvSpPr>
          <p:nvPr>
            <p:ph idx="1"/>
          </p:nvPr>
        </p:nvSpPr>
        <p:spPr/>
        <p:txBody>
          <a:bodyPr/>
          <a:lstStyle/>
          <a:p>
            <a:pPr>
              <a:spcAft>
                <a:spcPts val="1200"/>
              </a:spcAft>
              <a:buNone/>
            </a:pPr>
            <a:r>
              <a:rPr lang="en-US" dirty="0" smtClean="0"/>
              <a:t>The Main Menu has six functions:</a:t>
            </a:r>
          </a:p>
          <a:p>
            <a:pPr marL="525780" lvl="1" indent="-342900" fontAlgn="base">
              <a:lnSpc>
                <a:spcPct val="90000"/>
              </a:lnSpc>
              <a:spcAft>
                <a:spcPts val="800"/>
              </a:spcAft>
              <a:buSzPct val="100000"/>
              <a:buFont typeface="Wingdings" charset="2"/>
              <a:buChar char="§"/>
              <a:defRPr/>
            </a:pPr>
            <a:r>
              <a:rPr lang="en-US" sz="2200" dirty="0">
                <a:solidFill>
                  <a:schemeClr val="tx2">
                    <a:lumMod val="75000"/>
                  </a:schemeClr>
                </a:solidFill>
                <a:latin typeface="Segoe UI Semibold" pitchFamily="34" charset="0"/>
                <a:ea typeface="Segoe UI" pitchFamily="34" charset="0"/>
                <a:cs typeface="Segoe UI" pitchFamily="34" charset="0"/>
              </a:rPr>
              <a:t>File</a:t>
            </a:r>
          </a:p>
          <a:p>
            <a:pPr marL="525780" lvl="1" indent="-342900" fontAlgn="base">
              <a:lnSpc>
                <a:spcPct val="90000"/>
              </a:lnSpc>
              <a:spcAft>
                <a:spcPts val="800"/>
              </a:spcAft>
              <a:buSzPct val="100000"/>
              <a:buFont typeface="Wingdings" charset="2"/>
              <a:buChar char="§"/>
              <a:defRPr/>
            </a:pPr>
            <a:r>
              <a:rPr lang="en-US" sz="2200" dirty="0">
                <a:solidFill>
                  <a:schemeClr val="tx2">
                    <a:lumMod val="75000"/>
                  </a:schemeClr>
                </a:solidFill>
                <a:latin typeface="Segoe UI Semibold" pitchFamily="34" charset="0"/>
                <a:ea typeface="Segoe UI" pitchFamily="34" charset="0"/>
                <a:cs typeface="Segoe UI" pitchFamily="34" charset="0"/>
              </a:rPr>
              <a:t>Settings</a:t>
            </a:r>
          </a:p>
          <a:p>
            <a:pPr marL="525780" lvl="1" indent="-342900" fontAlgn="base">
              <a:lnSpc>
                <a:spcPct val="90000"/>
              </a:lnSpc>
              <a:spcAft>
                <a:spcPts val="800"/>
              </a:spcAft>
              <a:buSzPct val="100000"/>
              <a:buFont typeface="Wingdings" charset="2"/>
              <a:buChar char="§"/>
              <a:defRPr/>
            </a:pPr>
            <a:r>
              <a:rPr lang="en-US" sz="2200" dirty="0">
                <a:solidFill>
                  <a:schemeClr val="tx2">
                    <a:lumMod val="75000"/>
                  </a:schemeClr>
                </a:solidFill>
                <a:latin typeface="Segoe UI Semibold" pitchFamily="34" charset="0"/>
                <a:ea typeface="Segoe UI" pitchFamily="34" charset="0"/>
                <a:cs typeface="Segoe UI" pitchFamily="34" charset="0"/>
              </a:rPr>
              <a:t>Administrative units</a:t>
            </a:r>
          </a:p>
          <a:p>
            <a:pPr marL="525780" lvl="1" indent="-342900" fontAlgn="base">
              <a:lnSpc>
                <a:spcPct val="90000"/>
              </a:lnSpc>
              <a:spcAft>
                <a:spcPts val="800"/>
              </a:spcAft>
              <a:buSzPct val="100000"/>
              <a:buFont typeface="Wingdings" charset="2"/>
              <a:buChar char="§"/>
              <a:defRPr/>
            </a:pPr>
            <a:r>
              <a:rPr lang="en-US" sz="2200" dirty="0">
                <a:solidFill>
                  <a:schemeClr val="tx2">
                    <a:lumMod val="75000"/>
                  </a:schemeClr>
                </a:solidFill>
                <a:latin typeface="Segoe UI Semibold" pitchFamily="34" charset="0"/>
                <a:ea typeface="Segoe UI" pitchFamily="34" charset="0"/>
                <a:cs typeface="Segoe UI" pitchFamily="34" charset="0"/>
              </a:rPr>
              <a:t>Import</a:t>
            </a:r>
          </a:p>
          <a:p>
            <a:pPr marL="525780" lvl="1" indent="-342900" fontAlgn="base">
              <a:lnSpc>
                <a:spcPct val="90000"/>
              </a:lnSpc>
              <a:spcAft>
                <a:spcPts val="800"/>
              </a:spcAft>
              <a:buSzPct val="100000"/>
              <a:buFont typeface="Wingdings" charset="2"/>
              <a:buChar char="§"/>
              <a:defRPr/>
            </a:pPr>
            <a:r>
              <a:rPr lang="en-US" sz="2200" dirty="0">
                <a:solidFill>
                  <a:schemeClr val="tx2">
                    <a:lumMod val="75000"/>
                  </a:schemeClr>
                </a:solidFill>
                <a:latin typeface="Segoe UI Semibold" pitchFamily="34" charset="0"/>
                <a:ea typeface="Segoe UI" pitchFamily="34" charset="0"/>
                <a:cs typeface="Segoe UI" pitchFamily="34" charset="0"/>
              </a:rPr>
              <a:t>Reports</a:t>
            </a:r>
          </a:p>
          <a:p>
            <a:pPr marL="525780" lvl="1" indent="-342900" fontAlgn="base">
              <a:lnSpc>
                <a:spcPct val="90000"/>
              </a:lnSpc>
              <a:spcAft>
                <a:spcPts val="800"/>
              </a:spcAft>
              <a:buSzPct val="100000"/>
              <a:buFont typeface="Wingdings" charset="2"/>
              <a:buChar char="§"/>
              <a:defRPr/>
            </a:pPr>
            <a:r>
              <a:rPr lang="en-US" sz="2200" dirty="0">
                <a:solidFill>
                  <a:schemeClr val="tx2">
                    <a:lumMod val="75000"/>
                  </a:schemeClr>
                </a:solidFill>
                <a:latin typeface="Segoe UI Semibold" pitchFamily="34" charset="0"/>
                <a:ea typeface="Segoe UI" pitchFamily="34" charset="0"/>
                <a:cs typeface="Segoe UI" pitchFamily="34" charset="0"/>
              </a:rPr>
              <a:t>Help</a:t>
            </a:r>
          </a:p>
        </p:txBody>
      </p:sp>
      <p:sp>
        <p:nvSpPr>
          <p:cNvPr id="2" name="Title 1"/>
          <p:cNvSpPr>
            <a:spLocks noGrp="1"/>
          </p:cNvSpPr>
          <p:nvPr>
            <p:ph type="title"/>
          </p:nvPr>
        </p:nvSpPr>
        <p:spPr>
          <a:xfrm>
            <a:off x="152400" y="369094"/>
            <a:ext cx="2804241" cy="516255"/>
          </a:xfrm>
        </p:spPr>
        <p:txBody>
          <a:bodyPr/>
          <a:lstStyle/>
          <a:p>
            <a:r>
              <a:rPr lang="en-US" dirty="0" smtClean="0"/>
              <a:t>The Main Menu</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2671703" cy="307777"/>
          </a:xfrm>
        </p:spPr>
        <p:txBody>
          <a:bodyPr/>
          <a:lstStyle/>
          <a:p>
            <a:r>
              <a:rPr lang="en-US" dirty="0">
                <a:solidFill>
                  <a:srgbClr val="DCE6F2"/>
                </a:solidFill>
              </a:rPr>
              <a:t>a</a:t>
            </a:r>
            <a:r>
              <a:rPr lang="en-US" dirty="0" smtClean="0">
                <a:solidFill>
                  <a:srgbClr val="DCE6F2"/>
                </a:solidFill>
              </a:rPr>
              <a:t> tour of the tool : main menu</a:t>
            </a:r>
            <a:endParaRPr lang="en-US" dirty="0">
              <a:solidFill>
                <a:srgbClr val="DCE6F2"/>
              </a:solidFill>
            </a:endParaRPr>
          </a:p>
        </p:txBody>
      </p:sp>
      <p:sp>
        <p:nvSpPr>
          <p:cNvPr id="4" name="Content Placeholder 3"/>
          <p:cNvSpPr>
            <a:spLocks noGrp="1"/>
          </p:cNvSpPr>
          <p:nvPr>
            <p:ph idx="1"/>
          </p:nvPr>
        </p:nvSpPr>
        <p:spPr/>
        <p:txBody>
          <a:bodyPr/>
          <a:lstStyle/>
          <a:p>
            <a:pPr>
              <a:spcAft>
                <a:spcPts val="1200"/>
              </a:spcAft>
              <a:buNone/>
            </a:pPr>
            <a:r>
              <a:rPr lang="en-US" dirty="0" smtClean="0"/>
              <a:t>From the File menu, you can do the following actions:</a:t>
            </a:r>
          </a:p>
          <a:p>
            <a:pPr marL="525780">
              <a:spcAft>
                <a:spcPts val="600"/>
              </a:spcAft>
              <a:buSzPct val="100000"/>
              <a:buFont typeface="Wingdings" charset="2"/>
              <a:buChar char="§"/>
            </a:pPr>
            <a:r>
              <a:rPr lang="en-US" dirty="0" smtClean="0">
                <a:latin typeface="Segoe UI Semibold" pitchFamily="34" charset="0"/>
              </a:rPr>
              <a:t>Start a new file</a:t>
            </a:r>
          </a:p>
          <a:p>
            <a:pPr marL="525780">
              <a:spcAft>
                <a:spcPts val="600"/>
              </a:spcAft>
              <a:buSzPct val="100000"/>
              <a:buFont typeface="Wingdings" charset="2"/>
              <a:buChar char="§"/>
            </a:pPr>
            <a:r>
              <a:rPr lang="en-US" dirty="0" smtClean="0">
                <a:latin typeface="Segoe UI Semibold" pitchFamily="34" charset="0"/>
              </a:rPr>
              <a:t>Open an existing file</a:t>
            </a:r>
          </a:p>
          <a:p>
            <a:pPr marL="525780">
              <a:spcAft>
                <a:spcPts val="600"/>
              </a:spcAft>
              <a:buSzPct val="100000"/>
              <a:buFont typeface="Wingdings" charset="2"/>
              <a:buChar char="§"/>
            </a:pPr>
            <a:r>
              <a:rPr lang="en-US" dirty="0" smtClean="0">
                <a:latin typeface="Segoe UI Semibold" pitchFamily="34" charset="0"/>
              </a:rPr>
              <a:t>Exit your Integrated NTD Database</a:t>
            </a:r>
            <a:endParaRPr lang="en-US" dirty="0">
              <a:latin typeface="Segoe UI Semibold" pitchFamily="34" charset="0"/>
            </a:endParaRPr>
          </a:p>
        </p:txBody>
      </p:sp>
      <p:sp>
        <p:nvSpPr>
          <p:cNvPr id="21" name="Title 20"/>
          <p:cNvSpPr>
            <a:spLocks noGrp="1"/>
          </p:cNvSpPr>
          <p:nvPr>
            <p:ph type="title"/>
          </p:nvPr>
        </p:nvSpPr>
        <p:spPr>
          <a:xfrm>
            <a:off x="152400" y="369094"/>
            <a:ext cx="989342" cy="516255"/>
          </a:xfrm>
        </p:spPr>
        <p:txBody>
          <a:bodyPr/>
          <a:lstStyle/>
          <a:p>
            <a:r>
              <a:rPr lang="en-US" sz="2600" dirty="0" smtClean="0">
                <a:solidFill>
                  <a:srgbClr val="066E9F"/>
                </a:solidFill>
              </a:rPr>
              <a:t>File</a:t>
            </a:r>
            <a:endParaRPr lang="en-US" sz="2600" dirty="0">
              <a:solidFill>
                <a:srgbClr val="066E9F"/>
              </a:solidFill>
            </a:endParaRPr>
          </a:p>
        </p:txBody>
      </p:sp>
      <p:sp>
        <p:nvSpPr>
          <p:cNvPr id="16" name="Round Single Corner Rectangle 15"/>
          <p:cNvSpPr/>
          <p:nvPr/>
        </p:nvSpPr>
        <p:spPr>
          <a:xfrm>
            <a:off x="0" y="4064000"/>
            <a:ext cx="8229600" cy="2514600"/>
          </a:xfrm>
          <a:prstGeom prst="round1Rect">
            <a:avLst/>
          </a:prstGeom>
          <a:solidFill>
            <a:srgbClr val="DC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304800" y="4279900"/>
            <a:ext cx="7848600" cy="2385268"/>
          </a:xfrm>
          <a:prstGeom prst="rect">
            <a:avLst/>
          </a:prstGeom>
          <a:noFill/>
        </p:spPr>
        <p:txBody>
          <a:bodyPr wrap="square" rtlCol="0">
            <a:spAutoFit/>
          </a:bodyPr>
          <a:lstStyle/>
          <a:p>
            <a:pPr>
              <a:spcAft>
                <a:spcPts val="600"/>
              </a:spcAft>
            </a:pPr>
            <a:r>
              <a:rPr lang="en-US" sz="1700" b="1" dirty="0" smtClean="0">
                <a:solidFill>
                  <a:srgbClr val="066E9F"/>
                </a:solidFill>
                <a:latin typeface="Segoe UI" pitchFamily="34" charset="0"/>
                <a:ea typeface="Segoe UI" pitchFamily="34" charset="0"/>
                <a:cs typeface="Segoe UI" pitchFamily="34" charset="0"/>
              </a:rPr>
              <a:t>Quick tips:</a:t>
            </a:r>
          </a:p>
          <a:p>
            <a:pPr>
              <a:spcAft>
                <a:spcPts val="1200"/>
              </a:spcAft>
            </a:pPr>
            <a:r>
              <a:rPr lang="en-US" sz="1700" b="1" dirty="0" smtClean="0">
                <a:solidFill>
                  <a:srgbClr val="17375D"/>
                </a:solidFill>
                <a:latin typeface="Segoe UI" pitchFamily="34" charset="0"/>
                <a:ea typeface="Segoe UI" pitchFamily="34" charset="0"/>
                <a:cs typeface="Segoe UI" pitchFamily="34" charset="0"/>
              </a:rPr>
              <a:t>Exiting: </a:t>
            </a:r>
            <a:r>
              <a:rPr lang="en-US" sz="1700" dirty="0" smtClean="0">
                <a:solidFill>
                  <a:srgbClr val="17375D"/>
                </a:solidFill>
                <a:latin typeface="Segoe UI" pitchFamily="34" charset="0"/>
                <a:ea typeface="Segoe UI" pitchFamily="34" charset="0"/>
                <a:cs typeface="Segoe UI" pitchFamily="34" charset="0"/>
              </a:rPr>
              <a:t>you can use the red X at the top, right to exit your program at any time.</a:t>
            </a:r>
          </a:p>
          <a:p>
            <a:pPr>
              <a:spcAft>
                <a:spcPts val="1200"/>
              </a:spcAft>
            </a:pPr>
            <a:r>
              <a:rPr lang="en-US" sz="1700" b="1" dirty="0" smtClean="0">
                <a:solidFill>
                  <a:srgbClr val="17375D"/>
                </a:solidFill>
                <a:latin typeface="Segoe UI" pitchFamily="34" charset="0"/>
                <a:ea typeface="Segoe UI" pitchFamily="34" charset="0"/>
                <a:cs typeface="Segoe UI" pitchFamily="34" charset="0"/>
              </a:rPr>
              <a:t>Saving: </a:t>
            </a:r>
            <a:r>
              <a:rPr lang="en-US" sz="1700" dirty="0" smtClean="0">
                <a:solidFill>
                  <a:srgbClr val="17375D"/>
                </a:solidFill>
                <a:latin typeface="Segoe UI" pitchFamily="34" charset="0"/>
                <a:ea typeface="Segoe UI" pitchFamily="34" charset="0"/>
                <a:cs typeface="Segoe UI" pitchFamily="34" charset="0"/>
              </a:rPr>
              <a:t>you never need to save your file. Your database file updates in real time, meaning any changes you make are automatically saved.</a:t>
            </a:r>
          </a:p>
          <a:p>
            <a:pPr>
              <a:spcAft>
                <a:spcPts val="600"/>
              </a:spcAft>
            </a:pPr>
            <a:r>
              <a:rPr lang="en-US" sz="1700" b="1" dirty="0" smtClean="0">
                <a:solidFill>
                  <a:srgbClr val="17375D"/>
                </a:solidFill>
                <a:latin typeface="Segoe UI" pitchFamily="34" charset="0"/>
                <a:ea typeface="Segoe UI" pitchFamily="34" charset="0"/>
                <a:cs typeface="Segoe UI" pitchFamily="34" charset="0"/>
              </a:rPr>
              <a:t>Opening a new file: </a:t>
            </a:r>
            <a:r>
              <a:rPr lang="en-US" sz="1700" dirty="0" smtClean="0">
                <a:solidFill>
                  <a:srgbClr val="17375D"/>
                </a:solidFill>
                <a:latin typeface="Segoe UI" pitchFamily="34" charset="0"/>
                <a:ea typeface="Segoe UI" pitchFamily="34" charset="0"/>
                <a:cs typeface="Segoe UI" pitchFamily="34" charset="0"/>
              </a:rPr>
              <a:t>If you do choose to either start a new file or open an existing file, the file you are currently working in will automatically close.</a:t>
            </a:r>
          </a:p>
          <a:p>
            <a:endParaRPr lang="en-US" sz="1700" dirty="0">
              <a:solidFill>
                <a:srgbClr val="17375D"/>
              </a:solidFill>
              <a:latin typeface="Segoe UI" pitchFamily="34" charset="0"/>
              <a:ea typeface="Segoe UI" pitchFamily="34" charset="0"/>
              <a:cs typeface="Segoe UI"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3"/>
          <p:cNvSpPr txBox="1">
            <a:spLocks/>
          </p:cNvSpPr>
          <p:nvPr/>
        </p:nvSpPr>
        <p:spPr>
          <a:xfrm>
            <a:off x="685800" y="1219200"/>
            <a:ext cx="7391400" cy="3962399"/>
          </a:xfrm>
          <a:prstGeom prst="rect">
            <a:avLst/>
          </a:prstGeom>
        </p:spPr>
        <p:txBody>
          <a:bodyPr vert="horz" lIns="91440" tIns="45720" rIns="91440" bIns="45720" rtlCol="0">
            <a:noAutofit/>
          </a:bodyPr>
          <a:lstStyle/>
          <a:p>
            <a:pPr marL="342900" lvl="0" indent="-342900">
              <a:spcBef>
                <a:spcPct val="20000"/>
              </a:spcBef>
              <a:spcAft>
                <a:spcPts val="1200"/>
              </a:spcAft>
              <a:buClr>
                <a:srgbClr val="066E9F"/>
              </a:buClr>
              <a:buSzPct val="120000"/>
            </a:pPr>
            <a:r>
              <a:rPr kumimoji="0" lang="en-US" sz="22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Edit Settings </a:t>
            </a:r>
            <a:r>
              <a:rPr kumimoji="0" lang="en-US"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option allows you to:</a:t>
            </a:r>
          </a:p>
          <a:p>
            <a:pPr marL="640080" lvl="0" indent="-342900">
              <a:spcBef>
                <a:spcPct val="20000"/>
              </a:spcBef>
              <a:spcAft>
                <a:spcPts val="1200"/>
              </a:spcAft>
              <a:buClr>
                <a:srgbClr val="066E9F"/>
              </a:buClr>
              <a:buSzPct val="100000"/>
              <a:buFont typeface="Wingdings" charset="2"/>
              <a:buChar char="§"/>
              <a:defRPr/>
            </a:pPr>
            <a:r>
              <a:rPr lang="en-US" sz="2200" b="1" dirty="0" smtClean="0">
                <a:solidFill>
                  <a:srgbClr val="17375D"/>
                </a:solidFill>
                <a:latin typeface="Segoe UI" pitchFamily="34" charset="0"/>
                <a:ea typeface="Segoe UI" pitchFamily="34" charset="0"/>
                <a:cs typeface="Segoe UI" pitchFamily="34" charset="0"/>
              </a:rPr>
              <a:t>Edit settings. </a:t>
            </a:r>
            <a:br>
              <a:rPr lang="en-US" sz="2200" b="1" dirty="0" smtClean="0">
                <a:solidFill>
                  <a:srgbClr val="17375D"/>
                </a:solidFill>
                <a:latin typeface="Segoe UI" pitchFamily="34" charset="0"/>
                <a:ea typeface="Segoe UI" pitchFamily="34" charset="0"/>
                <a:cs typeface="Segoe UI" pitchFamily="34" charset="0"/>
              </a:rPr>
            </a:br>
            <a:r>
              <a:rPr lang="en-US" sz="2200" dirty="0" smtClean="0">
                <a:solidFill>
                  <a:srgbClr val="17375D"/>
                </a:solidFill>
                <a:latin typeface="Segoe UI" pitchFamily="34" charset="0"/>
                <a:ea typeface="Segoe UI" pitchFamily="34" charset="0"/>
                <a:cs typeface="Segoe UI" pitchFamily="34" charset="0"/>
              </a:rPr>
              <a:t>You can change the country settings, country statistics, diseases, and users. This is also where you can create a copy of the error log from your file and restore your database to the backup copy saved at last login. The </a:t>
            </a:r>
            <a:r>
              <a:rPr lang="en-US" sz="2200" dirty="0">
                <a:solidFill>
                  <a:srgbClr val="17375D"/>
                </a:solidFill>
                <a:latin typeface="Segoe UI" pitchFamily="34" charset="0"/>
                <a:ea typeface="Segoe UI" pitchFamily="34" charset="0"/>
                <a:cs typeface="Segoe UI" pitchFamily="34" charset="0"/>
              </a:rPr>
              <a:t>first three tabs are from the set up wizard and work the same as the first time you set up a new file.</a:t>
            </a:r>
            <a:endParaRPr lang="en-US" sz="2200" dirty="0" smtClean="0">
              <a:solidFill>
                <a:srgbClr val="17375D"/>
              </a:solidFill>
              <a:latin typeface="Segoe UI Semibold" pitchFamily="34" charset="0"/>
              <a:ea typeface="Segoe UI" pitchFamily="34" charset="0"/>
              <a:cs typeface="Segoe UI" pitchFamily="34" charset="0"/>
            </a:endParaRPr>
          </a:p>
          <a:p>
            <a:pPr marL="640080" lvl="1">
              <a:spcAft>
                <a:spcPts val="1200"/>
              </a:spcAft>
              <a:buClr>
                <a:srgbClr val="066E9F"/>
              </a:buClr>
              <a:buSzPct val="120000"/>
            </a:pPr>
            <a:endParaRPr kumimoji="0" lang="en-US" sz="2200" i="0" u="none" strike="noStrike" kern="1200" cap="none" spc="0" normalizeH="0" noProof="0" dirty="0" smtClean="0">
              <a:ln>
                <a:noFill/>
              </a:ln>
              <a:solidFill>
                <a:srgbClr val="17375D"/>
              </a:solidFill>
              <a:effectLst/>
              <a:uLnTx/>
              <a:uFillTx/>
              <a:latin typeface="Segoe UI" pitchFamily="34" charset="0"/>
              <a:ea typeface="Segoe UI" pitchFamily="34" charset="0"/>
              <a:cs typeface="Segoe UI" pitchFamily="34" charset="0"/>
            </a:endParaRPr>
          </a:p>
        </p:txBody>
      </p:sp>
      <p:sp>
        <p:nvSpPr>
          <p:cNvPr id="3" name="Text Placeholder 2"/>
          <p:cNvSpPr>
            <a:spLocks noGrp="1"/>
          </p:cNvSpPr>
          <p:nvPr>
            <p:ph type="body" sz="quarter" idx="13"/>
          </p:nvPr>
        </p:nvSpPr>
        <p:spPr>
          <a:xfrm>
            <a:off x="171331" y="42335"/>
            <a:ext cx="2671703" cy="307777"/>
          </a:xfrm>
        </p:spPr>
        <p:txBody>
          <a:bodyPr/>
          <a:lstStyle/>
          <a:p>
            <a:r>
              <a:rPr lang="en-US" dirty="0" smtClean="0">
                <a:solidFill>
                  <a:srgbClr val="DCE6F2"/>
                </a:solidFill>
              </a:rPr>
              <a:t>a tour of the tool : main menu</a:t>
            </a:r>
            <a:endParaRPr lang="en-US" dirty="0">
              <a:solidFill>
                <a:srgbClr val="DCE6F2"/>
              </a:solidFill>
            </a:endParaRPr>
          </a:p>
        </p:txBody>
      </p:sp>
      <p:sp>
        <p:nvSpPr>
          <p:cNvPr id="27" name="Title 20"/>
          <p:cNvSpPr>
            <a:spLocks noGrp="1"/>
          </p:cNvSpPr>
          <p:nvPr>
            <p:ph type="title"/>
          </p:nvPr>
        </p:nvSpPr>
        <p:spPr>
          <a:xfrm>
            <a:off x="152400" y="369094"/>
            <a:ext cx="1733511" cy="516255"/>
          </a:xfrm>
        </p:spPr>
        <p:txBody>
          <a:bodyPr/>
          <a:lstStyle/>
          <a:p>
            <a:r>
              <a:rPr lang="en-US" sz="2600" dirty="0" smtClean="0">
                <a:solidFill>
                  <a:srgbClr val="066E9F"/>
                </a:solidFill>
              </a:rPr>
              <a:t>Settings</a:t>
            </a:r>
            <a:endParaRPr lang="en-US" sz="2600" dirty="0">
              <a:solidFill>
                <a:srgbClr val="066E9F"/>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3"/>
          <p:cNvSpPr txBox="1">
            <a:spLocks/>
          </p:cNvSpPr>
          <p:nvPr/>
        </p:nvSpPr>
        <p:spPr>
          <a:xfrm>
            <a:off x="685800" y="1219200"/>
            <a:ext cx="7391400" cy="3962399"/>
          </a:xfrm>
          <a:prstGeom prst="rect">
            <a:avLst/>
          </a:prstGeom>
        </p:spPr>
        <p:txBody>
          <a:bodyPr vert="horz" lIns="91440" tIns="45720" rIns="91440" bIns="45720" rtlCol="0">
            <a:noAutofit/>
          </a:bodyPr>
          <a:lstStyle/>
          <a:p>
            <a:pPr marL="342900" lvl="0" indent="-342900">
              <a:spcBef>
                <a:spcPct val="20000"/>
              </a:spcBef>
              <a:spcAft>
                <a:spcPts val="1200"/>
              </a:spcAft>
              <a:buClr>
                <a:srgbClr val="066E9F"/>
              </a:buClr>
              <a:buSzPct val="120000"/>
            </a:pPr>
            <a:r>
              <a:rPr kumimoji="0" lang="en-US" sz="22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Edit Settings </a:t>
            </a:r>
            <a:r>
              <a:rPr kumimoji="0" lang="en-US"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option allows you to:</a:t>
            </a:r>
          </a:p>
          <a:p>
            <a:pPr marL="640080" marR="0" lvl="0" indent="-342900" algn="l" defTabSz="914400" rtl="0" eaLnBrk="1" fontAlgn="auto" latinLnBrk="0" hangingPunct="1">
              <a:lnSpc>
                <a:spcPct val="100000"/>
              </a:lnSpc>
              <a:spcBef>
                <a:spcPct val="20000"/>
              </a:spcBef>
              <a:spcAft>
                <a:spcPts val="1200"/>
              </a:spcAft>
              <a:buClr>
                <a:srgbClr val="066E9F"/>
              </a:buClr>
              <a:buSzPct val="100000"/>
              <a:buFont typeface="Wingdings" charset="2"/>
              <a:buChar char="§"/>
              <a:tabLst/>
              <a:defRPr/>
            </a:pPr>
            <a:r>
              <a:rPr lang="en-US" sz="2200" b="1" dirty="0" smtClean="0">
                <a:solidFill>
                  <a:srgbClr val="17375D"/>
                </a:solidFill>
                <a:latin typeface="Segoe UI" pitchFamily="34" charset="0"/>
                <a:ea typeface="Segoe UI" pitchFamily="34" charset="0"/>
                <a:cs typeface="Segoe UI" pitchFamily="34" charset="0"/>
              </a:rPr>
              <a:t>Change country settings, statistics and diseases</a:t>
            </a:r>
            <a:r>
              <a:rPr lang="en-US" sz="2200" dirty="0" smtClean="0">
                <a:solidFill>
                  <a:srgbClr val="17375D"/>
                </a:solidFill>
                <a:latin typeface="Segoe UI Semibold" pitchFamily="34" charset="0"/>
                <a:ea typeface="Segoe UI" pitchFamily="34" charset="0"/>
                <a:cs typeface="Segoe UI" pitchFamily="34" charset="0"/>
              </a:rPr>
              <a:t>.</a:t>
            </a:r>
            <a:br>
              <a:rPr lang="en-US" sz="2200" dirty="0" smtClean="0">
                <a:solidFill>
                  <a:srgbClr val="17375D"/>
                </a:solidFill>
                <a:latin typeface="Segoe UI Semibold" pitchFamily="34" charset="0"/>
                <a:ea typeface="Segoe UI" pitchFamily="34" charset="0"/>
                <a:cs typeface="Segoe UI" pitchFamily="34" charset="0"/>
              </a:rPr>
            </a:br>
            <a:r>
              <a:rPr lang="en-US" sz="2200" dirty="0" smtClean="0">
                <a:solidFill>
                  <a:srgbClr val="17375D"/>
                </a:solidFill>
                <a:latin typeface="Segoe UI" pitchFamily="34" charset="0"/>
                <a:ea typeface="Segoe UI" pitchFamily="34" charset="0"/>
                <a:cs typeface="Segoe UI" pitchFamily="34" charset="0"/>
              </a:rPr>
              <a:t>These first three tabs are from the set up wizard and work the same as the first time you set up a new file.</a:t>
            </a:r>
            <a:endParaRPr lang="en-US" sz="2200" dirty="0" smtClean="0">
              <a:solidFill>
                <a:srgbClr val="17375D"/>
              </a:solidFill>
              <a:latin typeface="Segoe UI Semibold" pitchFamily="34" charset="0"/>
              <a:ea typeface="Segoe UI" pitchFamily="34" charset="0"/>
              <a:cs typeface="Segoe UI" pitchFamily="34" charset="0"/>
            </a:endParaRPr>
          </a:p>
          <a:p>
            <a:pPr marL="640080" lvl="1">
              <a:spcAft>
                <a:spcPts val="1200"/>
              </a:spcAft>
              <a:buClr>
                <a:srgbClr val="066E9F"/>
              </a:buClr>
              <a:buSzPct val="120000"/>
            </a:pPr>
            <a:endParaRPr kumimoji="0" lang="en-US" sz="2200" i="0" u="none" strike="noStrike" kern="1200" cap="none" spc="0" normalizeH="0" noProof="0" dirty="0" smtClean="0">
              <a:ln>
                <a:noFill/>
              </a:ln>
              <a:solidFill>
                <a:srgbClr val="17375D"/>
              </a:solidFill>
              <a:effectLst/>
              <a:uLnTx/>
              <a:uFillTx/>
              <a:latin typeface="Segoe UI" pitchFamily="34" charset="0"/>
              <a:ea typeface="Segoe UI" pitchFamily="34" charset="0"/>
              <a:cs typeface="Segoe UI" pitchFamily="34" charset="0"/>
            </a:endParaRPr>
          </a:p>
          <a:p>
            <a:pPr marL="640080" marR="0" lvl="0" indent="-342900" algn="l" defTabSz="914400" rtl="0" eaLnBrk="1" fontAlgn="auto" latinLnBrk="0" hangingPunct="1">
              <a:lnSpc>
                <a:spcPct val="100000"/>
              </a:lnSpc>
              <a:spcBef>
                <a:spcPct val="20000"/>
              </a:spcBef>
              <a:spcAft>
                <a:spcPts val="600"/>
              </a:spcAft>
              <a:buClr>
                <a:srgbClr val="066E9F"/>
              </a:buClr>
              <a:buSzPct val="120000"/>
              <a:buFont typeface="Segoe UI" pitchFamily="34" charset="0"/>
              <a:buChar char="◦"/>
              <a:tabLst/>
              <a:defRPr/>
            </a:pPr>
            <a:endParaRPr kumimoji="0" lang="en-US" sz="2400" b="0" i="0" u="none" strike="noStrike" kern="1200" cap="none" spc="0" normalizeH="0" baseline="0" noProof="0" dirty="0">
              <a:ln>
                <a:noFill/>
              </a:ln>
              <a:solidFill>
                <a:srgbClr val="17375D"/>
              </a:solidFill>
              <a:effectLst/>
              <a:uLnTx/>
              <a:uFillTx/>
              <a:latin typeface="Segoe UI Semibold" pitchFamily="34" charset="0"/>
              <a:ea typeface="Segoe UI" pitchFamily="34" charset="0"/>
              <a:cs typeface="Segoe UI" pitchFamily="34" charset="0"/>
            </a:endParaRPr>
          </a:p>
        </p:txBody>
      </p:sp>
      <p:sp>
        <p:nvSpPr>
          <p:cNvPr id="3" name="Text Placeholder 2"/>
          <p:cNvSpPr>
            <a:spLocks noGrp="1"/>
          </p:cNvSpPr>
          <p:nvPr>
            <p:ph type="body" sz="quarter" idx="13"/>
          </p:nvPr>
        </p:nvSpPr>
        <p:spPr>
          <a:xfrm>
            <a:off x="171331" y="42335"/>
            <a:ext cx="2671703" cy="307777"/>
          </a:xfrm>
        </p:spPr>
        <p:txBody>
          <a:bodyPr/>
          <a:lstStyle/>
          <a:p>
            <a:r>
              <a:rPr lang="en-US" dirty="0" smtClean="0">
                <a:solidFill>
                  <a:srgbClr val="DCE6F2"/>
                </a:solidFill>
              </a:rPr>
              <a:t>a tour of the tool : main menu</a:t>
            </a:r>
            <a:endParaRPr lang="en-US" dirty="0">
              <a:solidFill>
                <a:srgbClr val="DCE6F2"/>
              </a:solidFill>
            </a:endParaRPr>
          </a:p>
        </p:txBody>
      </p:sp>
      <p:sp>
        <p:nvSpPr>
          <p:cNvPr id="27" name="Title 20"/>
          <p:cNvSpPr>
            <a:spLocks noGrp="1"/>
          </p:cNvSpPr>
          <p:nvPr>
            <p:ph type="title"/>
          </p:nvPr>
        </p:nvSpPr>
        <p:spPr>
          <a:xfrm>
            <a:off x="152400" y="369094"/>
            <a:ext cx="1733511" cy="516255"/>
          </a:xfrm>
        </p:spPr>
        <p:txBody>
          <a:bodyPr/>
          <a:lstStyle/>
          <a:p>
            <a:r>
              <a:rPr lang="en-US" sz="2600" dirty="0" smtClean="0">
                <a:solidFill>
                  <a:srgbClr val="066E9F"/>
                </a:solidFill>
              </a:rPr>
              <a:t>Settings</a:t>
            </a:r>
            <a:endParaRPr lang="en-US" sz="2600" dirty="0">
              <a:solidFill>
                <a:srgbClr val="066E9F"/>
              </a:solidFill>
            </a:endParaRPr>
          </a:p>
        </p:txBody>
      </p:sp>
      <p:cxnSp>
        <p:nvCxnSpPr>
          <p:cNvPr id="30" name="Straight Connector 29"/>
          <p:cNvCxnSpPr/>
          <p:nvPr/>
        </p:nvCxnSpPr>
        <p:spPr>
          <a:xfrm>
            <a:off x="639912" y="6317673"/>
            <a:ext cx="7543800" cy="0"/>
          </a:xfrm>
          <a:prstGeom prst="line">
            <a:avLst/>
          </a:prstGeom>
          <a:ln w="28575" cap="rnd">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39912" y="6248400"/>
            <a:ext cx="7543800" cy="0"/>
          </a:xfrm>
          <a:prstGeom prst="line">
            <a:avLst/>
          </a:prstGeom>
          <a:ln w="28575" cap="rnd">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39912" y="6317673"/>
            <a:ext cx="7543800" cy="0"/>
          </a:xfrm>
          <a:prstGeom prst="line">
            <a:avLst/>
          </a:prstGeom>
          <a:ln w="28575" cap="rnd">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39912" y="6248400"/>
            <a:ext cx="7543800" cy="0"/>
          </a:xfrm>
          <a:prstGeom prst="line">
            <a:avLst/>
          </a:prstGeom>
          <a:ln w="28575" cap="rnd">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9890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1" indent="0">
              <a:buNone/>
            </a:pPr>
            <a:r>
              <a:rPr lang="en-US" sz="2200" dirty="0"/>
              <a:t>The </a:t>
            </a:r>
            <a:r>
              <a:rPr lang="en-US" sz="2200" dirty="0" smtClean="0"/>
              <a:t>Integrated NTD Database provides </a:t>
            </a:r>
            <a:r>
              <a:rPr lang="en-US" sz="2200" dirty="0"/>
              <a:t>a convenient way for NTD programs to: </a:t>
            </a:r>
          </a:p>
          <a:p>
            <a:endParaRPr lang="en-US" dirty="0"/>
          </a:p>
        </p:txBody>
      </p:sp>
      <p:sp>
        <p:nvSpPr>
          <p:cNvPr id="4" name="Title 3"/>
          <p:cNvSpPr>
            <a:spLocks noGrp="1"/>
          </p:cNvSpPr>
          <p:nvPr>
            <p:ph type="title"/>
          </p:nvPr>
        </p:nvSpPr>
        <p:spPr>
          <a:xfrm>
            <a:off x="135469" y="206613"/>
            <a:ext cx="3675414" cy="580787"/>
          </a:xfrm>
        </p:spPr>
        <p:txBody>
          <a:bodyPr/>
          <a:lstStyle/>
          <a:p>
            <a:r>
              <a:rPr lang="en-US" dirty="0"/>
              <a:t>Primary functions</a:t>
            </a:r>
          </a:p>
        </p:txBody>
      </p:sp>
      <p:sp>
        <p:nvSpPr>
          <p:cNvPr id="10" name="Content Placeholder 2"/>
          <p:cNvSpPr txBox="1">
            <a:spLocks/>
          </p:cNvSpPr>
          <p:nvPr/>
        </p:nvSpPr>
        <p:spPr bwMode="auto">
          <a:xfrm>
            <a:off x="762000" y="1981200"/>
            <a:ext cx="3962400" cy="3037711"/>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457200" marR="0" lvl="1" indent="-457200" algn="l" defTabSz="914400" rtl="0" eaLnBrk="0" fontAlgn="base" latinLnBrk="0" hangingPunct="0">
              <a:lnSpc>
                <a:spcPct val="100000"/>
              </a:lnSpc>
              <a:spcBef>
                <a:spcPts val="400"/>
              </a:spcBef>
              <a:spcAft>
                <a:spcPts val="800"/>
              </a:spcAft>
              <a:buClr>
                <a:srgbClr val="066E9F"/>
              </a:buClr>
              <a:buSzTx/>
              <a:buFont typeface="+mj-lt"/>
              <a:buAutoNum type="arabicPeriod"/>
              <a:tabLst/>
              <a:defRPr/>
            </a:pPr>
            <a:r>
              <a:rPr kumimoji="0" lang="en-US" sz="24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Store and analyze</a:t>
            </a:r>
            <a:r>
              <a:rPr kumimoji="0" lang="en-US" sz="2400" b="1" i="0" u="none" strike="noStrike" kern="1200" cap="none" spc="0" normalizeH="0" noProof="0" dirty="0" smtClean="0">
                <a:ln>
                  <a:noFill/>
                </a:ln>
                <a:solidFill>
                  <a:srgbClr val="17375D"/>
                </a:solidFill>
                <a:effectLst/>
                <a:uLnTx/>
                <a:uFillTx/>
                <a:latin typeface="Segoe UI" pitchFamily="34" charset="0"/>
                <a:ea typeface="Segoe UI" pitchFamily="34" charset="0"/>
                <a:cs typeface="Segoe UI" pitchFamily="34" charset="0"/>
              </a:rPr>
              <a:t> </a:t>
            </a:r>
            <a:r>
              <a:rPr kumimoji="0" lang="en-US" sz="24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data</a:t>
            </a:r>
          </a:p>
          <a:p>
            <a:pPr marL="742950" marR="0" lvl="2" indent="-285750" algn="l" defTabSz="914400" rtl="0" eaLnBrk="0" fontAlgn="base" latinLnBrk="0" hangingPunct="0">
              <a:lnSpc>
                <a:spcPct val="90000"/>
              </a:lnSpc>
              <a:spcBef>
                <a:spcPts val="200"/>
              </a:spcBef>
              <a:spcAft>
                <a:spcPts val="400"/>
              </a:spcAft>
              <a:buClr>
                <a:srgbClr val="066E9F"/>
              </a:buClr>
              <a:buSzPct val="100000"/>
              <a:buFont typeface="Wingdings" charset="2"/>
              <a:buChar char="§"/>
              <a:tabLst/>
              <a:defRPr/>
            </a:pPr>
            <a:r>
              <a:rPr kumimoji="0" lang="en-US" sz="1800" b="0" i="0" u="none" strike="noStrike" kern="1200" cap="none" spc="0" normalizeH="0" baseline="0" noProof="0" dirty="0" smtClean="0">
                <a:ln>
                  <a:noFill/>
                </a:ln>
                <a:solidFill>
                  <a:srgbClr val="17375D"/>
                </a:solidFill>
                <a:effectLst/>
                <a:uLnTx/>
                <a:uFillTx/>
                <a:latin typeface="Segoe UI" pitchFamily="34" charset="0"/>
                <a:ea typeface="MS PGothic" charset="0"/>
                <a:cs typeface="Segoe UI" pitchFamily="34" charset="0"/>
              </a:rPr>
              <a:t>Demography</a:t>
            </a:r>
          </a:p>
          <a:p>
            <a:pPr marL="742950" marR="0" lvl="2" indent="-285750" algn="l" defTabSz="914400" rtl="0" eaLnBrk="0" fontAlgn="base" latinLnBrk="0" hangingPunct="0">
              <a:lnSpc>
                <a:spcPct val="90000"/>
              </a:lnSpc>
              <a:spcBef>
                <a:spcPts val="200"/>
              </a:spcBef>
              <a:spcAft>
                <a:spcPts val="400"/>
              </a:spcAft>
              <a:buClr>
                <a:srgbClr val="066E9F"/>
              </a:buClr>
              <a:buSzPct val="100000"/>
              <a:buFont typeface="Wingdings" charset="2"/>
              <a:buChar char="§"/>
              <a:tabLst/>
              <a:defRPr/>
            </a:pPr>
            <a:r>
              <a:rPr kumimoji="0" lang="en-US" sz="1800" b="0" i="0" u="none" strike="noStrike" kern="1200" cap="none" spc="0" normalizeH="0" baseline="0" noProof="0" dirty="0" smtClean="0">
                <a:ln>
                  <a:noFill/>
                </a:ln>
                <a:solidFill>
                  <a:srgbClr val="17375D"/>
                </a:solidFill>
                <a:effectLst/>
                <a:uLnTx/>
                <a:uFillTx/>
                <a:latin typeface="Segoe UI" pitchFamily="34" charset="0"/>
                <a:ea typeface="MS PGothic" charset="0"/>
                <a:cs typeface="Segoe UI" pitchFamily="34" charset="0"/>
              </a:rPr>
              <a:t>Disease Distribution</a:t>
            </a:r>
          </a:p>
          <a:p>
            <a:pPr marL="742950" marR="0" lvl="2" indent="-285750" algn="l" defTabSz="914400" rtl="0" eaLnBrk="0" fontAlgn="base" latinLnBrk="0" hangingPunct="0">
              <a:lnSpc>
                <a:spcPct val="90000"/>
              </a:lnSpc>
              <a:spcBef>
                <a:spcPts val="200"/>
              </a:spcBef>
              <a:spcAft>
                <a:spcPts val="400"/>
              </a:spcAft>
              <a:buClr>
                <a:srgbClr val="066E9F"/>
              </a:buClr>
              <a:buSzPct val="100000"/>
              <a:buFont typeface="Wingdings" charset="2"/>
              <a:buChar char="§"/>
              <a:tabLst/>
              <a:defRPr/>
            </a:pPr>
            <a:r>
              <a:rPr kumimoji="0" lang="en-US" sz="1800" b="0" i="0" u="none" strike="noStrike" kern="1200" cap="none" spc="0" normalizeH="0" baseline="0" noProof="0" dirty="0" smtClean="0">
                <a:ln>
                  <a:noFill/>
                </a:ln>
                <a:solidFill>
                  <a:srgbClr val="17375D"/>
                </a:solidFill>
                <a:effectLst/>
                <a:uLnTx/>
                <a:uFillTx/>
                <a:latin typeface="Segoe UI" pitchFamily="34" charset="0"/>
                <a:ea typeface="MS PGothic" charset="0"/>
                <a:cs typeface="Segoe UI" pitchFamily="34" charset="0"/>
              </a:rPr>
              <a:t>Surveys</a:t>
            </a:r>
          </a:p>
          <a:p>
            <a:pPr marL="742950" marR="0" lvl="2" indent="-285750" algn="l" defTabSz="914400" rtl="0" eaLnBrk="0" fontAlgn="base" latinLnBrk="0" hangingPunct="0">
              <a:lnSpc>
                <a:spcPct val="90000"/>
              </a:lnSpc>
              <a:spcBef>
                <a:spcPts val="200"/>
              </a:spcBef>
              <a:spcAft>
                <a:spcPts val="400"/>
              </a:spcAft>
              <a:buClr>
                <a:srgbClr val="066E9F"/>
              </a:buClr>
              <a:buSzPct val="100000"/>
              <a:buFont typeface="Wingdings" charset="2"/>
              <a:buChar char="§"/>
              <a:tabLst/>
              <a:defRPr/>
            </a:pPr>
            <a:r>
              <a:rPr kumimoji="0" lang="en-US" sz="1800" b="0" i="0" u="none" strike="noStrike" kern="1200" cap="none" spc="0" normalizeH="0" baseline="0" noProof="0" dirty="0" smtClean="0">
                <a:ln>
                  <a:noFill/>
                </a:ln>
                <a:solidFill>
                  <a:srgbClr val="17375D"/>
                </a:solidFill>
                <a:effectLst/>
                <a:uLnTx/>
                <a:uFillTx/>
                <a:latin typeface="Segoe UI" pitchFamily="34" charset="0"/>
                <a:ea typeface="MS PGothic" charset="0"/>
                <a:cs typeface="Segoe UI" pitchFamily="34" charset="0"/>
              </a:rPr>
              <a:t>Interventions</a:t>
            </a:r>
          </a:p>
          <a:p>
            <a:pPr marL="742950" marR="0" lvl="2" indent="-285750" algn="l" defTabSz="914400" rtl="0" eaLnBrk="0" fontAlgn="base" latinLnBrk="0" hangingPunct="0">
              <a:lnSpc>
                <a:spcPct val="90000"/>
              </a:lnSpc>
              <a:spcBef>
                <a:spcPts val="200"/>
              </a:spcBef>
              <a:spcAft>
                <a:spcPts val="400"/>
              </a:spcAft>
              <a:buClr>
                <a:srgbClr val="066E9F"/>
              </a:buClr>
              <a:buSzPct val="100000"/>
              <a:buFont typeface="Wingdings" charset="2"/>
              <a:buChar char="§"/>
              <a:tabLst/>
              <a:defRPr/>
            </a:pPr>
            <a:r>
              <a:rPr kumimoji="0" lang="en-US" sz="1800" b="0" i="0" u="none" strike="noStrike" kern="1200" cap="none" spc="0" normalizeH="0" baseline="0" noProof="0" dirty="0" smtClean="0">
                <a:ln>
                  <a:noFill/>
                </a:ln>
                <a:solidFill>
                  <a:srgbClr val="17375D"/>
                </a:solidFill>
                <a:effectLst/>
                <a:uLnTx/>
                <a:uFillTx/>
                <a:latin typeface="Segoe UI" pitchFamily="34" charset="0"/>
                <a:ea typeface="MS PGothic" charset="0"/>
                <a:cs typeface="Segoe UI" pitchFamily="34" charset="0"/>
              </a:rPr>
              <a:t>Process Indicators</a:t>
            </a:r>
          </a:p>
          <a:p>
            <a:pPr marL="457200" marR="0" lvl="2" indent="-182563" algn="l" defTabSz="914400" rtl="0" eaLnBrk="0" fontAlgn="base" latinLnBrk="0" hangingPunct="0">
              <a:lnSpc>
                <a:spcPct val="90000"/>
              </a:lnSpc>
              <a:spcBef>
                <a:spcPts val="200"/>
              </a:spcBef>
              <a:spcAft>
                <a:spcPts val="400"/>
              </a:spcAft>
              <a:buClr>
                <a:srgbClr val="066E9F"/>
              </a:buClr>
              <a:buSzPct val="120000"/>
              <a:buFont typeface="Calibri" pitchFamily="34" charset="0"/>
              <a:buNone/>
              <a:tabLst/>
              <a:defRPr/>
            </a:pPr>
            <a:endParaRPr kumimoji="0" lang="en-US" sz="18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0" marR="0" lvl="1" indent="0" algn="l" defTabSz="914400" rtl="0" eaLnBrk="0" fontAlgn="base" latinLnBrk="0" hangingPunct="0">
              <a:lnSpc>
                <a:spcPct val="100000"/>
              </a:lnSpc>
              <a:spcBef>
                <a:spcPts val="400"/>
              </a:spcBef>
              <a:spcAft>
                <a:spcPts val="400"/>
              </a:spcAft>
              <a:buClr>
                <a:schemeClr val="accent1"/>
              </a:buClr>
              <a:buSzTx/>
              <a:buFont typeface="Calibri" pitchFamily="34" charset="0"/>
              <a:buChar char="◦"/>
              <a:tabLst/>
              <a:defRPr/>
            </a:pPr>
            <a:endParaRPr kumimoji="0" lang="en-US" sz="2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657225" marR="0" lvl="1" indent="-273050" algn="l" defTabSz="914400" rtl="0" eaLnBrk="0" fontAlgn="base" latinLnBrk="0" hangingPunct="0">
              <a:lnSpc>
                <a:spcPct val="90000"/>
              </a:lnSpc>
              <a:spcBef>
                <a:spcPts val="400"/>
              </a:spcBef>
              <a:spcAft>
                <a:spcPts val="400"/>
              </a:spcAft>
              <a:buClr>
                <a:schemeClr val="accent1"/>
              </a:buClr>
              <a:buSzTx/>
              <a:buFont typeface="Calibri" charset="0"/>
              <a:buChar char="◦"/>
              <a:tabLst/>
              <a:defRPr/>
            </a:pPr>
            <a:endParaRPr kumimoji="0" lang="en-US" sz="2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657225" marR="0" lvl="1" indent="-273050" algn="l" defTabSz="914400" rtl="0" eaLnBrk="0" fontAlgn="base" latinLnBrk="0" hangingPunct="0">
              <a:lnSpc>
                <a:spcPct val="90000"/>
              </a:lnSpc>
              <a:spcBef>
                <a:spcPts val="400"/>
              </a:spcBef>
              <a:spcAft>
                <a:spcPts val="400"/>
              </a:spcAft>
              <a:buClr>
                <a:schemeClr val="accent1"/>
              </a:buClr>
              <a:buSzTx/>
              <a:buFont typeface="Calibri" pitchFamily="34" charset="0"/>
              <a:buNone/>
              <a:tabLst/>
              <a:defRPr/>
            </a:pPr>
            <a:r>
              <a:rPr kumimoji="0" lang="en-US" sz="2400" b="0" i="1"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	</a:t>
            </a:r>
          </a:p>
          <a:p>
            <a:pPr marL="657225" marR="0" lvl="1" indent="-273050" algn="l" defTabSz="914400" rtl="0" eaLnBrk="0" fontAlgn="base" latinLnBrk="0" hangingPunct="0">
              <a:lnSpc>
                <a:spcPct val="90000"/>
              </a:lnSpc>
              <a:spcBef>
                <a:spcPts val="400"/>
              </a:spcBef>
              <a:spcAft>
                <a:spcPts val="400"/>
              </a:spcAft>
              <a:buClr>
                <a:schemeClr val="accent1"/>
              </a:buClr>
              <a:buSzTx/>
              <a:buFont typeface="Calibri" pitchFamily="34" charset="0"/>
              <a:buNone/>
              <a:tabLst/>
              <a:defRPr/>
            </a:pPr>
            <a:r>
              <a:rPr kumimoji="0" lang="en-US" sz="2400" b="0" i="1"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			</a:t>
            </a:r>
          </a:p>
          <a:p>
            <a:pPr marL="384175" marR="0" lvl="1" indent="0" algn="l" defTabSz="914400" rtl="0" eaLnBrk="0" fontAlgn="base" latinLnBrk="0" hangingPunct="0">
              <a:lnSpc>
                <a:spcPct val="90000"/>
              </a:lnSpc>
              <a:spcBef>
                <a:spcPts val="400"/>
              </a:spcBef>
              <a:spcAft>
                <a:spcPts val="400"/>
              </a:spcAft>
              <a:buClr>
                <a:schemeClr val="accent1"/>
              </a:buClr>
              <a:buSzTx/>
              <a:buFont typeface="Calibri" charset="0"/>
              <a:buNone/>
              <a:tabLst/>
              <a:defRPr/>
            </a:pPr>
            <a:endParaRPr kumimoji="0" lang="en-US" sz="2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657225" marR="0" lvl="1" indent="-273050" algn="l" defTabSz="914400" rtl="0" eaLnBrk="0" fontAlgn="base" latinLnBrk="0" hangingPunct="0">
              <a:lnSpc>
                <a:spcPct val="90000"/>
              </a:lnSpc>
              <a:spcBef>
                <a:spcPts val="400"/>
              </a:spcBef>
              <a:spcAft>
                <a:spcPts val="400"/>
              </a:spcAft>
              <a:buClr>
                <a:schemeClr val="accent1"/>
              </a:buClr>
              <a:buSzTx/>
              <a:buFont typeface="Calibri" charset="0"/>
              <a:buChar char="◦"/>
              <a:tabLst/>
              <a:defRPr/>
            </a:pPr>
            <a:endParaRPr kumimoji="0" lang="en-US" sz="28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342900" marR="0" lvl="0" indent="-342900" algn="l" defTabSz="914400" rtl="0" eaLnBrk="1" fontAlgn="base" latinLnBrk="0" hangingPunct="1">
              <a:lnSpc>
                <a:spcPct val="110000"/>
              </a:lnSpc>
              <a:spcBef>
                <a:spcPts val="1200"/>
              </a:spcBef>
              <a:spcAft>
                <a:spcPts val="200"/>
              </a:spcAft>
              <a:buClr>
                <a:schemeClr val="accent1"/>
              </a:buClr>
              <a:buSzPct val="110000"/>
              <a:buFont typeface="Arial" charset="0"/>
              <a:buNone/>
              <a:tabLst/>
              <a:defRPr/>
            </a:pPr>
            <a:endParaRPr kumimoji="0" lang="en-US" sz="1900" b="1" i="0" u="none" strike="noStrike" kern="1200" cap="none" spc="0" normalizeH="0" baseline="0" noProof="0" dirty="0" smtClean="0">
              <a:ln>
                <a:noFill/>
              </a:ln>
              <a:solidFill>
                <a:srgbClr val="17375D"/>
              </a:solidFill>
              <a:effectLst/>
              <a:uLnTx/>
              <a:uFillTx/>
              <a:latin typeface="Segoe UI" pitchFamily="34" charset="0"/>
              <a:ea typeface="MS PGothic" charset="0"/>
              <a:cs typeface="Segoe UI" pitchFamily="34" charset="0"/>
            </a:endParaRPr>
          </a:p>
          <a:p>
            <a:pPr marL="342900" marR="0" lvl="0" indent="-342900" algn="l" defTabSz="914400" rtl="0" eaLnBrk="1" fontAlgn="base" latinLnBrk="0" hangingPunct="1">
              <a:lnSpc>
                <a:spcPct val="80000"/>
              </a:lnSpc>
              <a:spcBef>
                <a:spcPts val="1200"/>
              </a:spcBef>
              <a:spcAft>
                <a:spcPts val="200"/>
              </a:spcAft>
              <a:buClr>
                <a:schemeClr val="accent1"/>
              </a:buClr>
              <a:buSzPct val="110000"/>
              <a:buFont typeface="Calibri" charset="0"/>
              <a:buNone/>
              <a:tabLst/>
              <a:defRPr/>
            </a:pPr>
            <a:endParaRPr kumimoji="0" lang="en-US" sz="1900" b="0" i="0" u="none" strike="noStrike" kern="1200" cap="none" spc="0" normalizeH="0" baseline="0" noProof="0" dirty="0">
              <a:ln>
                <a:noFill/>
              </a:ln>
              <a:solidFill>
                <a:srgbClr val="17375D"/>
              </a:solidFill>
              <a:effectLst/>
              <a:uLnTx/>
              <a:uFillTx/>
              <a:latin typeface="Segoe UI" pitchFamily="34" charset="0"/>
              <a:ea typeface="MS PGothic" charset="0"/>
              <a:cs typeface="Segoe UI" pitchFamily="34" charset="0"/>
            </a:endParaRPr>
          </a:p>
        </p:txBody>
      </p:sp>
      <p:sp>
        <p:nvSpPr>
          <p:cNvPr id="11" name="Content Placeholder 2"/>
          <p:cNvSpPr txBox="1">
            <a:spLocks/>
          </p:cNvSpPr>
          <p:nvPr/>
        </p:nvSpPr>
        <p:spPr bwMode="auto">
          <a:xfrm>
            <a:off x="5029200" y="1981200"/>
            <a:ext cx="3429000" cy="2455819"/>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457200" marR="0" lvl="1" indent="-457200" algn="l" defTabSz="914400" rtl="0" eaLnBrk="0" fontAlgn="base" latinLnBrk="0" hangingPunct="0">
              <a:lnSpc>
                <a:spcPct val="100000"/>
              </a:lnSpc>
              <a:spcBef>
                <a:spcPts val="400"/>
              </a:spcBef>
              <a:spcAft>
                <a:spcPts val="800"/>
              </a:spcAft>
              <a:buClr>
                <a:srgbClr val="066E9F"/>
              </a:buClr>
              <a:buSzTx/>
              <a:buFont typeface="+mj-lt"/>
              <a:buAutoNum type="arabicPeriod" startAt="2"/>
              <a:tabLst/>
              <a:defRPr/>
            </a:pPr>
            <a:r>
              <a:rPr kumimoji="0" lang="en-US" sz="24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Generate reports</a:t>
            </a:r>
          </a:p>
          <a:p>
            <a:pPr marL="742950" lvl="2" indent="-285750" eaLnBrk="0" fontAlgn="base" hangingPunct="0">
              <a:lnSpc>
                <a:spcPct val="90000"/>
              </a:lnSpc>
              <a:spcBef>
                <a:spcPts val="200"/>
              </a:spcBef>
              <a:spcAft>
                <a:spcPts val="400"/>
              </a:spcAft>
              <a:buClr>
                <a:srgbClr val="066E9F"/>
              </a:buClr>
              <a:buSzPct val="100000"/>
              <a:buFont typeface="Wingdings" charset="2"/>
              <a:buChar char="§"/>
              <a:defRPr/>
            </a:pPr>
            <a:r>
              <a:rPr lang="en-US" dirty="0">
                <a:solidFill>
                  <a:srgbClr val="17375D"/>
                </a:solidFill>
                <a:latin typeface="Segoe UI" pitchFamily="34" charset="0"/>
                <a:ea typeface="MS PGothic" charset="0"/>
                <a:cs typeface="Segoe UI" pitchFamily="34" charset="0"/>
              </a:rPr>
              <a:t>WHO/Partner reports</a:t>
            </a:r>
          </a:p>
          <a:p>
            <a:pPr marL="742950" lvl="2" indent="-285750" eaLnBrk="0" fontAlgn="base" hangingPunct="0">
              <a:lnSpc>
                <a:spcPct val="90000"/>
              </a:lnSpc>
              <a:spcBef>
                <a:spcPts val="200"/>
              </a:spcBef>
              <a:spcAft>
                <a:spcPts val="400"/>
              </a:spcAft>
              <a:buClr>
                <a:srgbClr val="066E9F"/>
              </a:buClr>
              <a:buSzPct val="100000"/>
              <a:buFont typeface="Wingdings" charset="2"/>
              <a:buChar char="§"/>
              <a:defRPr/>
            </a:pPr>
            <a:r>
              <a:rPr lang="en-US" dirty="0">
                <a:solidFill>
                  <a:srgbClr val="17375D"/>
                </a:solidFill>
                <a:latin typeface="Segoe UI" pitchFamily="34" charset="0"/>
                <a:ea typeface="MS PGothic" charset="0"/>
                <a:cs typeface="Segoe UI" pitchFamily="34" charset="0"/>
              </a:rPr>
              <a:t>Standard reports</a:t>
            </a:r>
          </a:p>
          <a:p>
            <a:pPr marL="742950" lvl="2" indent="-285750" eaLnBrk="0" fontAlgn="base" hangingPunct="0">
              <a:lnSpc>
                <a:spcPct val="90000"/>
              </a:lnSpc>
              <a:spcBef>
                <a:spcPts val="200"/>
              </a:spcBef>
              <a:spcAft>
                <a:spcPts val="400"/>
              </a:spcAft>
              <a:buClr>
                <a:srgbClr val="066E9F"/>
              </a:buClr>
              <a:buSzPct val="100000"/>
              <a:buFont typeface="Wingdings" charset="2"/>
              <a:buChar char="§"/>
              <a:defRPr/>
            </a:pPr>
            <a:r>
              <a:rPr lang="en-US" dirty="0">
                <a:solidFill>
                  <a:srgbClr val="17375D"/>
                </a:solidFill>
                <a:latin typeface="Segoe UI" pitchFamily="34" charset="0"/>
                <a:ea typeface="MS PGothic" charset="0"/>
                <a:cs typeface="Segoe UI" pitchFamily="34" charset="0"/>
              </a:rPr>
              <a:t>Custom reports </a:t>
            </a:r>
          </a:p>
          <a:p>
            <a:pPr marL="731520" marR="0" lvl="2" indent="-274320" algn="l" defTabSz="914400" rtl="0" eaLnBrk="0" fontAlgn="base" latinLnBrk="0" hangingPunct="0">
              <a:lnSpc>
                <a:spcPct val="90000"/>
              </a:lnSpc>
              <a:spcBef>
                <a:spcPts val="200"/>
              </a:spcBef>
              <a:spcAft>
                <a:spcPts val="400"/>
              </a:spcAft>
              <a:buClr>
                <a:srgbClr val="066E9F"/>
              </a:buClr>
              <a:buSzPct val="120000"/>
              <a:tabLst/>
              <a:defRPr/>
            </a:pPr>
            <a:endParaRPr kumimoji="0" lang="en-US" sz="1800" b="0" i="0" u="none" strike="noStrike" kern="1200" cap="none" spc="0" normalizeH="0" baseline="0" noProof="0" dirty="0" smtClean="0">
              <a:ln>
                <a:noFill/>
              </a:ln>
              <a:solidFill>
                <a:srgbClr val="17375D"/>
              </a:solidFill>
              <a:effectLst/>
              <a:uLnTx/>
              <a:uFillTx/>
              <a:latin typeface="Segoe UI" pitchFamily="34" charset="0"/>
              <a:ea typeface="MS PGothic" charset="0"/>
              <a:cs typeface="Segoe UI" pitchFamily="34" charset="0"/>
            </a:endParaRPr>
          </a:p>
          <a:p>
            <a:pPr marL="657225" marR="0" lvl="1" indent="-273050" algn="l" defTabSz="914400" rtl="0" eaLnBrk="0" fontAlgn="base" latinLnBrk="0" hangingPunct="0">
              <a:lnSpc>
                <a:spcPct val="90000"/>
              </a:lnSpc>
              <a:spcBef>
                <a:spcPts val="400"/>
              </a:spcBef>
              <a:spcAft>
                <a:spcPts val="400"/>
              </a:spcAft>
              <a:buClr>
                <a:schemeClr val="accent1"/>
              </a:buClr>
              <a:buSzTx/>
              <a:buFont typeface="Calibri" pitchFamily="34" charset="0"/>
              <a:buNone/>
              <a:tabLst/>
              <a:defRPr/>
            </a:pPr>
            <a:endParaRPr kumimoji="0" lang="en-US" sz="2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657225" marR="0" lvl="1" indent="-273050" algn="l" defTabSz="914400" rtl="0" eaLnBrk="0" fontAlgn="base" latinLnBrk="0" hangingPunct="0">
              <a:lnSpc>
                <a:spcPct val="90000"/>
              </a:lnSpc>
              <a:spcBef>
                <a:spcPts val="400"/>
              </a:spcBef>
              <a:spcAft>
                <a:spcPts val="400"/>
              </a:spcAft>
              <a:buClr>
                <a:schemeClr val="accent1"/>
              </a:buClr>
              <a:buSzTx/>
              <a:buFont typeface="Calibri" charset="0"/>
              <a:buChar char="◦"/>
              <a:tabLst/>
              <a:defRPr/>
            </a:pPr>
            <a:endParaRPr kumimoji="0" lang="en-US" sz="28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342900" marR="0" lvl="0" indent="-342900" algn="l" defTabSz="914400" rtl="0" eaLnBrk="1" fontAlgn="base" latinLnBrk="0" hangingPunct="1">
              <a:lnSpc>
                <a:spcPct val="110000"/>
              </a:lnSpc>
              <a:spcBef>
                <a:spcPts val="1200"/>
              </a:spcBef>
              <a:spcAft>
                <a:spcPts val="200"/>
              </a:spcAft>
              <a:buClr>
                <a:schemeClr val="accent1"/>
              </a:buClr>
              <a:buSzPct val="110000"/>
              <a:buFont typeface="Arial" charset="0"/>
              <a:buNone/>
              <a:tabLst/>
              <a:defRPr/>
            </a:pPr>
            <a:endParaRPr kumimoji="0" lang="en-US" sz="1900" b="1" i="0" u="none" strike="noStrike" kern="1200" cap="none" spc="0" normalizeH="0" baseline="0" noProof="0" dirty="0" smtClean="0">
              <a:ln>
                <a:noFill/>
              </a:ln>
              <a:solidFill>
                <a:srgbClr val="17375D"/>
              </a:solidFill>
              <a:effectLst/>
              <a:uLnTx/>
              <a:uFillTx/>
              <a:latin typeface="Segoe UI" pitchFamily="34" charset="0"/>
              <a:ea typeface="MS PGothic" charset="0"/>
              <a:cs typeface="Segoe UI" pitchFamily="34" charset="0"/>
            </a:endParaRPr>
          </a:p>
          <a:p>
            <a:pPr marL="342900" marR="0" lvl="0" indent="-342900" algn="l" defTabSz="914400" rtl="0" eaLnBrk="1" fontAlgn="base" latinLnBrk="0" hangingPunct="1">
              <a:lnSpc>
                <a:spcPct val="80000"/>
              </a:lnSpc>
              <a:spcBef>
                <a:spcPts val="1200"/>
              </a:spcBef>
              <a:spcAft>
                <a:spcPts val="200"/>
              </a:spcAft>
              <a:buClr>
                <a:schemeClr val="accent1"/>
              </a:buClr>
              <a:buSzPct val="110000"/>
              <a:buFont typeface="Calibri" charset="0"/>
              <a:buNone/>
              <a:tabLst/>
              <a:defRPr/>
            </a:pPr>
            <a:endParaRPr kumimoji="0" lang="en-US" sz="1900" b="0" i="0" u="none" strike="noStrike" kern="1200" cap="none" spc="0" normalizeH="0" baseline="0" noProof="0" dirty="0">
              <a:ln>
                <a:noFill/>
              </a:ln>
              <a:solidFill>
                <a:srgbClr val="17375D"/>
              </a:solidFill>
              <a:effectLst/>
              <a:uLnTx/>
              <a:uFillTx/>
              <a:latin typeface="Segoe UI" pitchFamily="34" charset="0"/>
              <a:ea typeface="MS PGothic" charset="0"/>
              <a:cs typeface="Segoe UI" pitchFamily="34" charset="0"/>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8942" y="4800600"/>
            <a:ext cx="1830568" cy="1524000"/>
          </a:xfrm>
          <a:prstGeom prst="rect">
            <a:avLst/>
          </a:prstGeom>
          <a:effectLst>
            <a:outerShdw blurRad="63500" sx="102000" sy="102000" algn="ctr" rotWithShape="0">
              <a:schemeClr val="bg1">
                <a:lumMod val="50000"/>
                <a:alpha val="40000"/>
              </a:schemeClr>
            </a:outerShdw>
          </a:effectLst>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57800" y="4191000"/>
            <a:ext cx="2620690" cy="1607178"/>
          </a:xfrm>
          <a:prstGeom prst="rect">
            <a:avLst/>
          </a:prstGeom>
          <a:effectLst>
            <a:outerShdw blurRad="63500" sx="102000" sy="102000" algn="ctr" rotWithShape="0">
              <a:schemeClr val="bg1">
                <a:lumMod val="50000"/>
                <a:alpha val="40000"/>
              </a:schemeClr>
            </a:outerShdw>
          </a:effectLst>
        </p:spPr>
      </p:pic>
      <p:grpSp>
        <p:nvGrpSpPr>
          <p:cNvPr id="12" name="Group 11"/>
          <p:cNvGrpSpPr/>
          <p:nvPr/>
        </p:nvGrpSpPr>
        <p:grpSpPr>
          <a:xfrm>
            <a:off x="6705600" y="3886200"/>
            <a:ext cx="1981200" cy="2441945"/>
            <a:chOff x="4953000" y="1523999"/>
            <a:chExt cx="3276600" cy="4038601"/>
          </a:xfrm>
        </p:grpSpPr>
        <p:sp>
          <p:nvSpPr>
            <p:cNvPr id="13" name="Rectangle 12"/>
            <p:cNvSpPr/>
            <p:nvPr/>
          </p:nvSpPr>
          <p:spPr>
            <a:xfrm>
              <a:off x="4953000" y="1523999"/>
              <a:ext cx="3276600" cy="4038601"/>
            </a:xfrm>
            <a:prstGeom prst="rect">
              <a:avLst/>
            </a:prstGeom>
            <a:solidFill>
              <a:schemeClr val="bg1"/>
            </a:solidFill>
            <a:ln>
              <a:noFill/>
            </a:ln>
            <a:effectLst>
              <a:outerShdw blurRad="63500" sx="102000" sy="102000" algn="ctr" rotWithShape="0">
                <a:schemeClr val="bg1">
                  <a:lumMod val="50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4" name="Picture 13" descr="304.PNG"/>
            <p:cNvPicPr>
              <a:picLocks noChangeAspect="1"/>
            </p:cNvPicPr>
            <p:nvPr/>
          </p:nvPicPr>
          <p:blipFill rotWithShape="1">
            <a:blip r:embed="rId5" cstate="print"/>
            <a:srcRect l="466" t="9801" r="70784" b="23169"/>
            <a:stretch/>
          </p:blipFill>
          <p:spPr>
            <a:xfrm>
              <a:off x="5080701" y="1671221"/>
              <a:ext cx="3065368" cy="3884675"/>
            </a:xfrm>
            <a:prstGeom prst="rect">
              <a:avLst/>
            </a:prstGeom>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3"/>
          <p:cNvSpPr txBox="1">
            <a:spLocks/>
          </p:cNvSpPr>
          <p:nvPr/>
        </p:nvSpPr>
        <p:spPr>
          <a:xfrm>
            <a:off x="685800" y="1219200"/>
            <a:ext cx="7391400" cy="3962399"/>
          </a:xfrm>
          <a:prstGeom prst="rect">
            <a:avLst/>
          </a:prstGeom>
        </p:spPr>
        <p:txBody>
          <a:bodyPr vert="horz" lIns="91440" tIns="45720" rIns="91440" bIns="45720" rtlCol="0">
            <a:noAutofit/>
          </a:bodyPr>
          <a:lstStyle/>
          <a:p>
            <a:pPr marL="342900" lvl="0" indent="-342900">
              <a:spcBef>
                <a:spcPct val="20000"/>
              </a:spcBef>
              <a:spcAft>
                <a:spcPts val="1200"/>
              </a:spcAft>
              <a:buClr>
                <a:srgbClr val="066E9F"/>
              </a:buClr>
              <a:buSzPct val="120000"/>
            </a:pPr>
            <a:r>
              <a:rPr lang="en-US" sz="2200" b="1" dirty="0" smtClean="0">
                <a:solidFill>
                  <a:srgbClr val="17375D"/>
                </a:solidFill>
                <a:latin typeface="Segoe UI" pitchFamily="34" charset="0"/>
                <a:ea typeface="Segoe UI" pitchFamily="34" charset="0"/>
                <a:cs typeface="Segoe UI" pitchFamily="34" charset="0"/>
              </a:rPr>
              <a:t>Edit Users. </a:t>
            </a:r>
            <a:r>
              <a:rPr lang="en-US" sz="2200" dirty="0" smtClean="0">
                <a:solidFill>
                  <a:srgbClr val="17375D"/>
                </a:solidFill>
                <a:latin typeface="Segoe UI" pitchFamily="34" charset="0"/>
                <a:ea typeface="Segoe UI" pitchFamily="34" charset="0"/>
                <a:cs typeface="Segoe UI" pitchFamily="34" charset="0"/>
              </a:rPr>
              <a:t>There are four types of users in the Integrated NTD Database.</a:t>
            </a:r>
          </a:p>
          <a:p>
            <a:pPr marL="640080" lvl="1">
              <a:spcAft>
                <a:spcPts val="1200"/>
              </a:spcAft>
              <a:buClr>
                <a:srgbClr val="066E9F"/>
              </a:buClr>
              <a:buSzPct val="120000"/>
            </a:pPr>
            <a:endParaRPr kumimoji="0" lang="en-US" sz="2200" i="0" u="none" strike="noStrike" kern="1200" cap="none" spc="0" normalizeH="0" noProof="0" dirty="0" smtClean="0">
              <a:ln>
                <a:noFill/>
              </a:ln>
              <a:solidFill>
                <a:srgbClr val="17375D"/>
              </a:solidFill>
              <a:effectLst/>
              <a:uLnTx/>
              <a:uFillTx/>
              <a:latin typeface="Segoe UI" pitchFamily="34" charset="0"/>
              <a:ea typeface="Segoe UI" pitchFamily="34" charset="0"/>
              <a:cs typeface="Segoe UI" pitchFamily="34" charset="0"/>
            </a:endParaRPr>
          </a:p>
          <a:p>
            <a:pPr marL="640080" marR="0" lvl="0" indent="-342900" algn="l" defTabSz="914400" rtl="0" eaLnBrk="1" fontAlgn="auto" latinLnBrk="0" hangingPunct="1">
              <a:lnSpc>
                <a:spcPct val="100000"/>
              </a:lnSpc>
              <a:spcBef>
                <a:spcPct val="20000"/>
              </a:spcBef>
              <a:spcAft>
                <a:spcPts val="600"/>
              </a:spcAft>
              <a:buClr>
                <a:srgbClr val="066E9F"/>
              </a:buClr>
              <a:buSzPct val="120000"/>
              <a:buFont typeface="Segoe UI" pitchFamily="34" charset="0"/>
              <a:buChar char="◦"/>
              <a:tabLst/>
              <a:defRPr/>
            </a:pPr>
            <a:endParaRPr kumimoji="0" lang="en-US" sz="2400" b="0" i="0" u="none" strike="noStrike" kern="1200" cap="none" spc="0" normalizeH="0" baseline="0" noProof="0" dirty="0">
              <a:ln>
                <a:noFill/>
              </a:ln>
              <a:solidFill>
                <a:srgbClr val="17375D"/>
              </a:solidFill>
              <a:effectLst/>
              <a:uLnTx/>
              <a:uFillTx/>
              <a:latin typeface="Segoe UI Semibold" pitchFamily="34" charset="0"/>
              <a:ea typeface="Segoe UI" pitchFamily="34" charset="0"/>
              <a:cs typeface="Segoe UI" pitchFamily="34" charset="0"/>
            </a:endParaRPr>
          </a:p>
        </p:txBody>
      </p:sp>
      <p:sp>
        <p:nvSpPr>
          <p:cNvPr id="3" name="Text Placeholder 2"/>
          <p:cNvSpPr>
            <a:spLocks noGrp="1"/>
          </p:cNvSpPr>
          <p:nvPr>
            <p:ph type="body" sz="quarter" idx="13"/>
          </p:nvPr>
        </p:nvSpPr>
        <p:spPr>
          <a:xfrm>
            <a:off x="171331" y="42335"/>
            <a:ext cx="2671703" cy="307777"/>
          </a:xfrm>
        </p:spPr>
        <p:txBody>
          <a:bodyPr/>
          <a:lstStyle/>
          <a:p>
            <a:r>
              <a:rPr lang="en-US" dirty="0" smtClean="0">
                <a:solidFill>
                  <a:srgbClr val="DCE6F2"/>
                </a:solidFill>
              </a:rPr>
              <a:t>a tour of the tool : main menu</a:t>
            </a:r>
            <a:endParaRPr lang="en-US" dirty="0">
              <a:solidFill>
                <a:srgbClr val="DCE6F2"/>
              </a:solidFill>
            </a:endParaRPr>
          </a:p>
        </p:txBody>
      </p:sp>
      <p:sp>
        <p:nvSpPr>
          <p:cNvPr id="27" name="Title 20"/>
          <p:cNvSpPr>
            <a:spLocks noGrp="1"/>
          </p:cNvSpPr>
          <p:nvPr>
            <p:ph type="title"/>
          </p:nvPr>
        </p:nvSpPr>
        <p:spPr>
          <a:xfrm>
            <a:off x="152400" y="369094"/>
            <a:ext cx="1733511" cy="516255"/>
          </a:xfrm>
        </p:spPr>
        <p:txBody>
          <a:bodyPr/>
          <a:lstStyle/>
          <a:p>
            <a:r>
              <a:rPr lang="en-US" sz="2600" dirty="0" smtClean="0">
                <a:solidFill>
                  <a:srgbClr val="066E9F"/>
                </a:solidFill>
              </a:rPr>
              <a:t>Settings</a:t>
            </a:r>
            <a:endParaRPr lang="en-US" sz="2600" dirty="0">
              <a:solidFill>
                <a:srgbClr val="066E9F"/>
              </a:solidFill>
            </a:endParaRPr>
          </a:p>
        </p:txBody>
      </p:sp>
      <p:cxnSp>
        <p:nvCxnSpPr>
          <p:cNvPr id="30" name="Straight Connector 29"/>
          <p:cNvCxnSpPr/>
          <p:nvPr/>
        </p:nvCxnSpPr>
        <p:spPr>
          <a:xfrm>
            <a:off x="639912" y="6317673"/>
            <a:ext cx="7543800" cy="0"/>
          </a:xfrm>
          <a:prstGeom prst="line">
            <a:avLst/>
          </a:prstGeom>
          <a:ln w="28575" cap="rnd">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39912" y="6248400"/>
            <a:ext cx="7543800" cy="0"/>
          </a:xfrm>
          <a:prstGeom prst="line">
            <a:avLst/>
          </a:prstGeom>
          <a:ln w="28575" cap="rnd">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67268" y="2362200"/>
            <a:ext cx="8001000" cy="3867150"/>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4" name="Straight Connector 13"/>
          <p:cNvCxnSpPr/>
          <p:nvPr/>
        </p:nvCxnSpPr>
        <p:spPr>
          <a:xfrm>
            <a:off x="639912" y="6317673"/>
            <a:ext cx="7543800" cy="0"/>
          </a:xfrm>
          <a:prstGeom prst="line">
            <a:avLst/>
          </a:prstGeom>
          <a:ln w="28575" cap="rnd">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39912" y="6248400"/>
            <a:ext cx="7543800" cy="0"/>
          </a:xfrm>
          <a:prstGeom prst="line">
            <a:avLst/>
          </a:prstGeom>
          <a:ln w="28575" cap="rnd">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996760" y="2540695"/>
            <a:ext cx="3194240" cy="1936055"/>
          </a:xfrm>
          <a:prstGeom prst="rect">
            <a:avLst/>
          </a:prstGeom>
          <a:solidFill>
            <a:srgbClr val="066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spcAft>
                <a:spcPts val="600"/>
              </a:spcAft>
              <a:buSzPct val="110000"/>
            </a:pPr>
            <a:r>
              <a:rPr lang="en-US" b="1" dirty="0" smtClean="0">
                <a:solidFill>
                  <a:schemeClr val="bg1"/>
                </a:solidFill>
                <a:latin typeface="Segoe UI" pitchFamily="34" charset="0"/>
                <a:ea typeface="Segoe UI" pitchFamily="34" charset="0"/>
                <a:cs typeface="Segoe UI" pitchFamily="34" charset="0"/>
              </a:rPr>
              <a:t>Database Administrators</a:t>
            </a:r>
          </a:p>
          <a:p>
            <a:pPr marL="91440" lvl="1" indent="-182880">
              <a:buSzPct val="110000"/>
              <a:buFont typeface="Arial" pitchFamily="34" charset="0"/>
              <a:buChar char="•"/>
            </a:pPr>
            <a:r>
              <a:rPr lang="en-US" sz="1500" dirty="0">
                <a:solidFill>
                  <a:schemeClr val="bg1"/>
                </a:solidFill>
                <a:latin typeface="Segoe UI" pitchFamily="34" charset="0"/>
                <a:ea typeface="Segoe UI" pitchFamily="34" charset="0"/>
                <a:cs typeface="Segoe UI" pitchFamily="34" charset="0"/>
              </a:rPr>
              <a:t>Edit country settings</a:t>
            </a:r>
          </a:p>
          <a:p>
            <a:pPr marL="91440" lvl="1" indent="-182880">
              <a:buSzPct val="110000"/>
              <a:buFont typeface="Arial" pitchFamily="34" charset="0"/>
              <a:buChar char="•"/>
            </a:pPr>
            <a:r>
              <a:rPr lang="en-US" sz="1500" dirty="0">
                <a:solidFill>
                  <a:schemeClr val="bg1"/>
                </a:solidFill>
                <a:latin typeface="Segoe UI" pitchFamily="34" charset="0"/>
                <a:ea typeface="Segoe UI" pitchFamily="34" charset="0"/>
                <a:cs typeface="Segoe UI" pitchFamily="34" charset="0"/>
              </a:rPr>
              <a:t>Add diseases</a:t>
            </a:r>
          </a:p>
          <a:p>
            <a:pPr marL="91440" lvl="1" indent="-182880">
              <a:buSzPct val="110000"/>
              <a:buFont typeface="Arial" pitchFamily="34" charset="0"/>
              <a:buChar char="•"/>
            </a:pPr>
            <a:r>
              <a:rPr lang="en-US" sz="1500" dirty="0">
                <a:solidFill>
                  <a:schemeClr val="bg1"/>
                </a:solidFill>
                <a:latin typeface="Segoe UI" pitchFamily="34" charset="0"/>
                <a:ea typeface="Segoe UI" pitchFamily="34" charset="0"/>
                <a:cs typeface="Segoe UI" pitchFamily="34" charset="0"/>
              </a:rPr>
              <a:t>View, add, edit users</a:t>
            </a:r>
          </a:p>
          <a:p>
            <a:pPr marL="91440" lvl="1" indent="-182880">
              <a:buSzPct val="110000"/>
              <a:buFont typeface="Arial" pitchFamily="34" charset="0"/>
              <a:buChar char="•"/>
            </a:pPr>
            <a:r>
              <a:rPr lang="en-US" sz="1500" dirty="0">
                <a:solidFill>
                  <a:schemeClr val="bg1"/>
                </a:solidFill>
                <a:latin typeface="Segoe UI" pitchFamily="34" charset="0"/>
                <a:ea typeface="Segoe UI" pitchFamily="34" charset="0"/>
                <a:cs typeface="Segoe UI" pitchFamily="34" charset="0"/>
              </a:rPr>
              <a:t>View, add edit data</a:t>
            </a:r>
          </a:p>
          <a:p>
            <a:pPr marL="91440" lvl="1" indent="-182880">
              <a:buSzPct val="110000"/>
              <a:buFont typeface="Arial" pitchFamily="34" charset="0"/>
              <a:buChar char="•"/>
            </a:pPr>
            <a:r>
              <a:rPr lang="en-US" sz="1500" dirty="0">
                <a:solidFill>
                  <a:schemeClr val="bg1"/>
                </a:solidFill>
                <a:latin typeface="Segoe UI" pitchFamily="34" charset="0"/>
                <a:ea typeface="Segoe UI" pitchFamily="34" charset="0"/>
                <a:cs typeface="Segoe UI" pitchFamily="34" charset="0"/>
              </a:rPr>
              <a:t>Run reports</a:t>
            </a:r>
          </a:p>
          <a:p>
            <a:pPr marL="91440" lvl="1" indent="-182880">
              <a:buSzPct val="110000"/>
              <a:buFont typeface="Arial" pitchFamily="34" charset="0"/>
              <a:buChar char="•"/>
            </a:pPr>
            <a:r>
              <a:rPr lang="en-US" sz="1500" dirty="0">
                <a:solidFill>
                  <a:schemeClr val="bg1"/>
                </a:solidFill>
                <a:latin typeface="Segoe UI" pitchFamily="34" charset="0"/>
                <a:ea typeface="Segoe UI" pitchFamily="34" charset="0"/>
                <a:cs typeface="Segoe UI" pitchFamily="34" charset="0"/>
              </a:rPr>
              <a:t>Indicator management</a:t>
            </a:r>
          </a:p>
        </p:txBody>
      </p:sp>
      <p:sp>
        <p:nvSpPr>
          <p:cNvPr id="17" name="Rectangle 16"/>
          <p:cNvSpPr/>
          <p:nvPr/>
        </p:nvSpPr>
        <p:spPr>
          <a:xfrm>
            <a:off x="998042" y="4648200"/>
            <a:ext cx="3192958" cy="1332054"/>
          </a:xfrm>
          <a:prstGeom prst="rect">
            <a:avLst/>
          </a:prstGeom>
          <a:solidFill>
            <a:srgbClr val="066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spcAft>
                <a:spcPts val="600"/>
              </a:spcAft>
              <a:buSzPct val="110000"/>
            </a:pPr>
            <a:r>
              <a:rPr lang="en-US" b="1" dirty="0" smtClean="0">
                <a:solidFill>
                  <a:schemeClr val="bg1"/>
                </a:solidFill>
                <a:latin typeface="Segoe UI" pitchFamily="34" charset="0"/>
                <a:ea typeface="Segoe UI" pitchFamily="34" charset="0"/>
                <a:cs typeface="Segoe UI" pitchFamily="34" charset="0"/>
              </a:rPr>
              <a:t>Data enterers</a:t>
            </a:r>
          </a:p>
          <a:p>
            <a:pPr marL="91440" lvl="1" indent="-182880">
              <a:buSzPct val="110000"/>
              <a:buFont typeface="Arial" pitchFamily="34" charset="0"/>
              <a:buChar char="•"/>
            </a:pPr>
            <a:r>
              <a:rPr lang="en-US" sz="1500" dirty="0" smtClean="0">
                <a:solidFill>
                  <a:schemeClr val="bg1"/>
                </a:solidFill>
                <a:latin typeface="Segoe UI" pitchFamily="34" charset="0"/>
                <a:ea typeface="Segoe UI" pitchFamily="34" charset="0"/>
                <a:cs typeface="Segoe UI" pitchFamily="34" charset="0"/>
              </a:rPr>
              <a:t>View, add, edit data</a:t>
            </a:r>
          </a:p>
          <a:p>
            <a:pPr marL="91440" lvl="1" indent="-182880">
              <a:buSzPct val="110000"/>
              <a:buFont typeface="Arial" pitchFamily="34" charset="0"/>
              <a:buChar char="•"/>
            </a:pPr>
            <a:r>
              <a:rPr lang="en-US" sz="1500" dirty="0" smtClean="0">
                <a:solidFill>
                  <a:schemeClr val="bg1"/>
                </a:solidFill>
                <a:latin typeface="Segoe UI" pitchFamily="34" charset="0"/>
                <a:ea typeface="Segoe UI" pitchFamily="34" charset="0"/>
                <a:cs typeface="Segoe UI" pitchFamily="34" charset="0"/>
              </a:rPr>
              <a:t>Run reports</a:t>
            </a:r>
            <a:endParaRPr lang="en-US" sz="1500" dirty="0">
              <a:solidFill>
                <a:schemeClr val="bg1"/>
              </a:solidFill>
              <a:latin typeface="Segoe UI" pitchFamily="34" charset="0"/>
              <a:ea typeface="Segoe UI" pitchFamily="34" charset="0"/>
              <a:cs typeface="Segoe UI" pitchFamily="34" charset="0"/>
            </a:endParaRPr>
          </a:p>
        </p:txBody>
      </p:sp>
      <p:sp>
        <p:nvSpPr>
          <p:cNvPr id="18" name="Rectangle 17"/>
          <p:cNvSpPr/>
          <p:nvPr/>
        </p:nvSpPr>
        <p:spPr>
          <a:xfrm>
            <a:off x="4876800" y="4648200"/>
            <a:ext cx="3200400" cy="1332054"/>
          </a:xfrm>
          <a:prstGeom prst="rect">
            <a:avLst/>
          </a:prstGeom>
          <a:solidFill>
            <a:srgbClr val="066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spcAft>
                <a:spcPts val="600"/>
              </a:spcAft>
              <a:buSzPct val="110000"/>
            </a:pPr>
            <a:r>
              <a:rPr lang="en-US" b="1" dirty="0" smtClean="0">
                <a:solidFill>
                  <a:schemeClr val="bg1"/>
                </a:solidFill>
                <a:latin typeface="Segoe UI" pitchFamily="34" charset="0"/>
                <a:ea typeface="Segoe UI" pitchFamily="34" charset="0"/>
                <a:cs typeface="Segoe UI" pitchFamily="34" charset="0"/>
              </a:rPr>
              <a:t>Data viewers</a:t>
            </a:r>
          </a:p>
          <a:p>
            <a:pPr marL="91440" lvl="1" indent="-182880">
              <a:buSzPct val="110000"/>
              <a:buFont typeface="Arial" pitchFamily="34" charset="0"/>
              <a:buChar char="•"/>
            </a:pPr>
            <a:r>
              <a:rPr lang="en-US" sz="1500" dirty="0" smtClean="0">
                <a:solidFill>
                  <a:schemeClr val="bg1"/>
                </a:solidFill>
                <a:latin typeface="Segoe UI" pitchFamily="34" charset="0"/>
                <a:ea typeface="Segoe UI" pitchFamily="34" charset="0"/>
                <a:cs typeface="Segoe UI" pitchFamily="34" charset="0"/>
              </a:rPr>
              <a:t>View data</a:t>
            </a:r>
          </a:p>
          <a:p>
            <a:pPr marL="91440" lvl="1" indent="-182880">
              <a:buSzPct val="110000"/>
              <a:buFont typeface="Arial" pitchFamily="34" charset="0"/>
              <a:buChar char="•"/>
            </a:pPr>
            <a:r>
              <a:rPr lang="en-US" sz="1500" dirty="0" smtClean="0">
                <a:solidFill>
                  <a:schemeClr val="bg1"/>
                </a:solidFill>
                <a:latin typeface="Segoe UI" pitchFamily="34" charset="0"/>
                <a:ea typeface="Segoe UI" pitchFamily="34" charset="0"/>
                <a:cs typeface="Segoe UI" pitchFamily="34" charset="0"/>
              </a:rPr>
              <a:t>Run reports</a:t>
            </a:r>
            <a:endParaRPr lang="en-US" sz="1500" dirty="0">
              <a:solidFill>
                <a:schemeClr val="bg1"/>
              </a:solidFill>
              <a:latin typeface="Segoe UI" pitchFamily="34" charset="0"/>
              <a:ea typeface="Segoe UI" pitchFamily="34" charset="0"/>
              <a:cs typeface="Segoe UI" pitchFamily="34" charset="0"/>
            </a:endParaRPr>
          </a:p>
        </p:txBody>
      </p:sp>
      <p:sp>
        <p:nvSpPr>
          <p:cNvPr id="19" name="Rectangle 18"/>
          <p:cNvSpPr/>
          <p:nvPr/>
        </p:nvSpPr>
        <p:spPr>
          <a:xfrm>
            <a:off x="4876800" y="2536171"/>
            <a:ext cx="3200400" cy="1940579"/>
          </a:xfrm>
          <a:prstGeom prst="rect">
            <a:avLst/>
          </a:prstGeom>
          <a:solidFill>
            <a:srgbClr val="066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spcAft>
                <a:spcPts val="600"/>
              </a:spcAft>
              <a:buSzPct val="110000"/>
            </a:pPr>
            <a:r>
              <a:rPr lang="en-US" b="1" dirty="0" smtClean="0">
                <a:solidFill>
                  <a:schemeClr val="bg1"/>
                </a:solidFill>
                <a:latin typeface="Segoe UI" pitchFamily="34" charset="0"/>
                <a:ea typeface="Segoe UI" pitchFamily="34" charset="0"/>
                <a:cs typeface="Segoe UI" pitchFamily="34" charset="0"/>
              </a:rPr>
              <a:t>Administrators</a:t>
            </a:r>
          </a:p>
          <a:p>
            <a:pPr marL="91440" lvl="1" indent="-182880">
              <a:buSzPct val="110000"/>
              <a:buFont typeface="Arial" pitchFamily="34" charset="0"/>
              <a:buChar char="•"/>
            </a:pPr>
            <a:r>
              <a:rPr lang="en-US" sz="1500" dirty="0" smtClean="0">
                <a:solidFill>
                  <a:schemeClr val="bg1"/>
                </a:solidFill>
                <a:latin typeface="Segoe UI" pitchFamily="34" charset="0"/>
                <a:ea typeface="Segoe UI" pitchFamily="34" charset="0"/>
                <a:cs typeface="Segoe UI" pitchFamily="34" charset="0"/>
              </a:rPr>
              <a:t>Edit country settings</a:t>
            </a:r>
          </a:p>
          <a:p>
            <a:pPr marL="91440" lvl="1" indent="-182880">
              <a:buSzPct val="110000"/>
              <a:buFont typeface="Arial" pitchFamily="34" charset="0"/>
              <a:buChar char="•"/>
            </a:pPr>
            <a:r>
              <a:rPr lang="en-US" sz="1500" dirty="0" smtClean="0">
                <a:solidFill>
                  <a:schemeClr val="bg1"/>
                </a:solidFill>
                <a:latin typeface="Segoe UI" pitchFamily="34" charset="0"/>
                <a:ea typeface="Segoe UI" pitchFamily="34" charset="0"/>
                <a:cs typeface="Segoe UI" pitchFamily="34" charset="0"/>
              </a:rPr>
              <a:t>Add diseases</a:t>
            </a:r>
          </a:p>
          <a:p>
            <a:pPr marL="91440" lvl="1" indent="-182880">
              <a:buSzPct val="110000"/>
              <a:buFont typeface="Arial" pitchFamily="34" charset="0"/>
              <a:buChar char="•"/>
            </a:pPr>
            <a:r>
              <a:rPr lang="en-US" sz="1500" dirty="0" smtClean="0">
                <a:solidFill>
                  <a:schemeClr val="bg1"/>
                </a:solidFill>
                <a:latin typeface="Segoe UI" pitchFamily="34" charset="0"/>
                <a:ea typeface="Segoe UI" pitchFamily="34" charset="0"/>
                <a:cs typeface="Segoe UI" pitchFamily="34" charset="0"/>
              </a:rPr>
              <a:t>View, add, edit users</a:t>
            </a:r>
          </a:p>
          <a:p>
            <a:pPr marL="91440" lvl="1" indent="-182880">
              <a:buSzPct val="110000"/>
              <a:buFont typeface="Arial" pitchFamily="34" charset="0"/>
              <a:buChar char="•"/>
            </a:pPr>
            <a:r>
              <a:rPr lang="en-US" sz="1500" dirty="0" smtClean="0">
                <a:solidFill>
                  <a:schemeClr val="bg1"/>
                </a:solidFill>
                <a:latin typeface="Segoe UI" pitchFamily="34" charset="0"/>
                <a:ea typeface="Segoe UI" pitchFamily="34" charset="0"/>
                <a:cs typeface="Segoe UI" pitchFamily="34" charset="0"/>
              </a:rPr>
              <a:t>View, add edit data</a:t>
            </a:r>
          </a:p>
          <a:p>
            <a:pPr marL="91440" lvl="1" indent="-182880">
              <a:buSzPct val="110000"/>
              <a:buFont typeface="Arial" pitchFamily="34" charset="0"/>
              <a:buChar char="•"/>
            </a:pPr>
            <a:r>
              <a:rPr lang="en-US" sz="1500" dirty="0" smtClean="0">
                <a:solidFill>
                  <a:schemeClr val="bg1"/>
                </a:solidFill>
                <a:latin typeface="Segoe UI" pitchFamily="34" charset="0"/>
                <a:ea typeface="Segoe UI" pitchFamily="34" charset="0"/>
                <a:cs typeface="Segoe UI" pitchFamily="34" charset="0"/>
              </a:rPr>
              <a:t>Run reports</a:t>
            </a:r>
            <a:endParaRPr lang="en-US" sz="1500" dirty="0">
              <a:solidFill>
                <a:schemeClr val="bg1"/>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3351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 a new user</a:t>
            </a:r>
            <a:endParaRPr lang="en-US" dirty="0"/>
          </a:p>
        </p:txBody>
      </p:sp>
      <p:sp>
        <p:nvSpPr>
          <p:cNvPr id="2" name="Text Placeholder 1"/>
          <p:cNvSpPr>
            <a:spLocks noGrp="1"/>
          </p:cNvSpPr>
          <p:nvPr>
            <p:ph type="body" sz="quarter" idx="10"/>
          </p:nvPr>
        </p:nvSpPr>
        <p:spPr>
          <a:prstGeom prst="rect">
            <a:avLst/>
          </a:prstGeom>
        </p:spPr>
        <p:txBody>
          <a:bodyPr>
            <a:noAutofit/>
          </a:bodyPr>
          <a:lstStyle/>
          <a:p>
            <a:pPr marL="457200" lvl="1" indent="-457200">
              <a:spcAft>
                <a:spcPts val="1200"/>
              </a:spcAft>
              <a:buFont typeface="+mj-lt"/>
              <a:buAutoNum type="arabicPeriod"/>
            </a:pPr>
            <a:r>
              <a:rPr lang="en-US" sz="2000" dirty="0" smtClean="0"/>
              <a:t>Click </a:t>
            </a:r>
            <a:r>
              <a:rPr lang="en-US" sz="2000" b="1" dirty="0" smtClean="0"/>
              <a:t>Settings – Edit settings </a:t>
            </a:r>
          </a:p>
          <a:p>
            <a:pPr marL="457200" lvl="1" indent="-457200">
              <a:spcAft>
                <a:spcPts val="1200"/>
              </a:spcAft>
              <a:buFont typeface="+mj-lt"/>
              <a:buAutoNum type="arabicPeriod"/>
            </a:pPr>
            <a:r>
              <a:rPr lang="en-US" sz="2000" dirty="0" smtClean="0"/>
              <a:t>Click on the </a:t>
            </a:r>
            <a:r>
              <a:rPr lang="en-US" sz="2000" b="1" dirty="0" smtClean="0"/>
              <a:t>Users</a:t>
            </a:r>
            <a:r>
              <a:rPr lang="en-US" sz="2000" dirty="0" smtClean="0"/>
              <a:t> tab</a:t>
            </a:r>
          </a:p>
          <a:p>
            <a:pPr marL="457200" lvl="1" indent="-457200">
              <a:spcAft>
                <a:spcPts val="1200"/>
              </a:spcAft>
              <a:buFont typeface="+mj-lt"/>
              <a:buAutoNum type="arabicPeriod"/>
            </a:pPr>
            <a:r>
              <a:rPr lang="en-US" sz="2000" dirty="0" smtClean="0"/>
              <a:t>Select </a:t>
            </a:r>
            <a:r>
              <a:rPr lang="en-US" sz="2000" b="1" dirty="0" smtClean="0"/>
              <a:t>Add new user</a:t>
            </a:r>
          </a:p>
          <a:p>
            <a:pPr marL="457200" lvl="1" indent="-457200">
              <a:spcAft>
                <a:spcPts val="1200"/>
              </a:spcAft>
              <a:buFont typeface="+mj-lt"/>
              <a:buAutoNum type="arabicPeriod"/>
            </a:pPr>
            <a:r>
              <a:rPr lang="en-US" sz="2000" dirty="0" smtClean="0"/>
              <a:t>Set user name: </a:t>
            </a:r>
            <a:r>
              <a:rPr lang="en-US" sz="2000" b="1" dirty="0" smtClean="0"/>
              <a:t>Program manager</a:t>
            </a:r>
          </a:p>
          <a:p>
            <a:pPr marL="457200" lvl="1" indent="-457200">
              <a:spcAft>
                <a:spcPts val="1200"/>
              </a:spcAft>
              <a:buFont typeface="+mj-lt"/>
              <a:buAutoNum type="arabicPeriod"/>
            </a:pPr>
            <a:r>
              <a:rPr lang="en-US" sz="2000" dirty="0" smtClean="0"/>
              <a:t>Set password: (your choice, but write it down) </a:t>
            </a:r>
          </a:p>
          <a:p>
            <a:pPr marL="457200" lvl="1" indent="-457200">
              <a:buFont typeface="+mj-lt"/>
              <a:buAutoNum type="arabicPeriod"/>
            </a:pPr>
            <a:r>
              <a:rPr lang="en-US" sz="2000" dirty="0" smtClean="0"/>
              <a:t>Select roles: </a:t>
            </a:r>
          </a:p>
          <a:p>
            <a:pPr marL="800100" lvl="2" indent="-342900">
              <a:buSzPct val="100000"/>
              <a:buFont typeface="Wingdings" charset="2"/>
              <a:buChar char="§"/>
            </a:pPr>
            <a:r>
              <a:rPr lang="en-US" sz="2000" b="1" dirty="0" smtClean="0"/>
              <a:t>Administrator</a:t>
            </a:r>
          </a:p>
          <a:p>
            <a:pPr marL="800100" lvl="2" indent="-342900">
              <a:buSzPct val="100000"/>
              <a:buFont typeface="Wingdings" charset="2"/>
              <a:buChar char="§"/>
            </a:pPr>
            <a:r>
              <a:rPr lang="en-US" sz="2000" b="1" dirty="0" smtClean="0"/>
              <a:t>Data enterer</a:t>
            </a:r>
          </a:p>
          <a:p>
            <a:pPr marL="800100" lvl="2" indent="-342900">
              <a:spcAft>
                <a:spcPts val="1200"/>
              </a:spcAft>
              <a:buSzPct val="100000"/>
              <a:buFont typeface="Wingdings" charset="2"/>
              <a:buChar char="§"/>
            </a:pPr>
            <a:r>
              <a:rPr lang="en-US" sz="2000" b="1" dirty="0" smtClean="0"/>
              <a:t>Data viewer</a:t>
            </a:r>
          </a:p>
          <a:p>
            <a:pPr marL="457200" lvl="1" indent="-457200">
              <a:spcAft>
                <a:spcPts val="1200"/>
              </a:spcAft>
              <a:buFont typeface="+mj-lt"/>
              <a:buAutoNum type="arabicPeriod"/>
            </a:pPr>
            <a:r>
              <a:rPr lang="en-US" sz="2000" dirty="0" smtClean="0"/>
              <a:t>Press </a:t>
            </a:r>
            <a:r>
              <a:rPr lang="en-US" sz="2000" b="1" dirty="0" smtClean="0"/>
              <a:t>Save</a:t>
            </a:r>
          </a:p>
          <a:p>
            <a:pPr marL="457200" lvl="1" indent="-457200">
              <a:spcAft>
                <a:spcPts val="1200"/>
              </a:spcAft>
              <a:buFont typeface="+mj-lt"/>
              <a:buAutoNum type="arabicPeriod"/>
            </a:pPr>
            <a:r>
              <a:rPr lang="en-US" sz="2000" dirty="0" smtClean="0"/>
              <a:t>Use the </a:t>
            </a:r>
            <a:r>
              <a:rPr lang="en-US" sz="2000" b="1" dirty="0" smtClean="0"/>
              <a:t>Dashboard button </a:t>
            </a:r>
            <a:r>
              <a:rPr lang="en-US" sz="2000" dirty="0" smtClean="0"/>
              <a:t>to return to the settings dashboard</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3"/>
          <p:cNvSpPr txBox="1">
            <a:spLocks/>
          </p:cNvSpPr>
          <p:nvPr/>
        </p:nvSpPr>
        <p:spPr>
          <a:xfrm>
            <a:off x="533400" y="1219200"/>
            <a:ext cx="8153400" cy="3962399"/>
          </a:xfrm>
          <a:prstGeom prst="rect">
            <a:avLst/>
          </a:prstGeom>
        </p:spPr>
        <p:txBody>
          <a:bodyPr vert="horz" lIns="91440" tIns="45720" rIns="91440" bIns="45720" rtlCol="0">
            <a:noAutofit/>
          </a:bodyPr>
          <a:lstStyle/>
          <a:p>
            <a:pPr marL="342900" lvl="0" indent="-342900">
              <a:spcBef>
                <a:spcPct val="20000"/>
              </a:spcBef>
              <a:spcAft>
                <a:spcPts val="1200"/>
              </a:spcAft>
              <a:buClr>
                <a:srgbClr val="066E9F"/>
              </a:buClr>
              <a:buSzPct val="120000"/>
            </a:pPr>
            <a:r>
              <a:rPr kumimoji="0" lang="en-US" sz="22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Database </a:t>
            </a:r>
            <a:r>
              <a:rPr kumimoji="0" lang="en-US"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option allows you to:</a:t>
            </a:r>
          </a:p>
          <a:p>
            <a:pPr marL="640080" marR="0" lvl="0" indent="-342900" algn="l" defTabSz="914400" rtl="0" eaLnBrk="1" fontAlgn="auto" latinLnBrk="0" hangingPunct="1">
              <a:lnSpc>
                <a:spcPct val="100000"/>
              </a:lnSpc>
              <a:spcBef>
                <a:spcPct val="20000"/>
              </a:spcBef>
              <a:spcAft>
                <a:spcPts val="1800"/>
              </a:spcAft>
              <a:buClr>
                <a:srgbClr val="066E9F"/>
              </a:buClr>
              <a:buSzPct val="100000"/>
              <a:buFont typeface="Wingdings" charset="2"/>
              <a:buChar char="§"/>
              <a:tabLst/>
              <a:defRPr/>
            </a:pPr>
            <a:r>
              <a:rPr lang="en-US" sz="2200" b="1" dirty="0" smtClean="0">
                <a:solidFill>
                  <a:srgbClr val="17375D"/>
                </a:solidFill>
                <a:latin typeface="Segoe UI" pitchFamily="34" charset="0"/>
                <a:ea typeface="Segoe UI" pitchFamily="34" charset="0"/>
                <a:cs typeface="Segoe UI" pitchFamily="34" charset="0"/>
              </a:rPr>
              <a:t>Create a copy of the error log file</a:t>
            </a:r>
            <a:r>
              <a:rPr lang="en-US" sz="2200" dirty="0" smtClean="0">
                <a:solidFill>
                  <a:srgbClr val="17375D"/>
                </a:solidFill>
                <a:latin typeface="Segoe UI Semibold" pitchFamily="34" charset="0"/>
                <a:ea typeface="Segoe UI" pitchFamily="34" charset="0"/>
                <a:cs typeface="Segoe UI" pitchFamily="34" charset="0"/>
              </a:rPr>
              <a:t>.</a:t>
            </a:r>
            <a:br>
              <a:rPr lang="en-US" sz="2200" dirty="0" smtClean="0">
                <a:solidFill>
                  <a:srgbClr val="17375D"/>
                </a:solidFill>
                <a:latin typeface="Segoe UI Semibold" pitchFamily="34" charset="0"/>
                <a:ea typeface="Segoe UI" pitchFamily="34" charset="0"/>
                <a:cs typeface="Segoe UI" pitchFamily="34" charset="0"/>
              </a:rPr>
            </a:br>
            <a:r>
              <a:rPr lang="en-US" sz="2200" dirty="0" smtClean="0">
                <a:solidFill>
                  <a:srgbClr val="17375D"/>
                </a:solidFill>
                <a:latin typeface="Segoe UI Light" panose="020B0502040204020203" pitchFamily="34" charset="0"/>
                <a:ea typeface="Segoe UI" pitchFamily="34" charset="0"/>
                <a:cs typeface="Segoe UI Light" panose="020B0502040204020203" pitchFamily="34" charset="0"/>
              </a:rPr>
              <a:t>If you encounter any bugs while using the Integrated NTD Database, you should </a:t>
            </a:r>
            <a:r>
              <a:rPr lang="en-US" sz="2200" b="1" dirty="0" smtClean="0">
                <a:solidFill>
                  <a:srgbClr val="17375D"/>
                </a:solidFill>
                <a:latin typeface="Segoe UI Light" panose="020B0502040204020203" pitchFamily="34" charset="0"/>
                <a:ea typeface="Segoe UI" pitchFamily="34" charset="0"/>
                <a:cs typeface="Segoe UI Light" panose="020B0502040204020203" pitchFamily="34" charset="0"/>
              </a:rPr>
              <a:t>save this log and send it to the appropriate parties</a:t>
            </a:r>
            <a:r>
              <a:rPr lang="en-US" sz="2200" dirty="0" smtClean="0">
                <a:solidFill>
                  <a:srgbClr val="17375D"/>
                </a:solidFill>
                <a:latin typeface="Segoe UI Light" panose="020B0502040204020203" pitchFamily="34" charset="0"/>
                <a:ea typeface="Segoe UI" pitchFamily="34" charset="0"/>
                <a:cs typeface="Segoe UI Light" panose="020B0502040204020203" pitchFamily="34" charset="0"/>
              </a:rPr>
              <a:t>.</a:t>
            </a:r>
          </a:p>
          <a:p>
            <a:pPr marL="640080" indent="-342900">
              <a:spcBef>
                <a:spcPct val="20000"/>
              </a:spcBef>
              <a:buClr>
                <a:srgbClr val="066E9F"/>
              </a:buClr>
              <a:buSzPct val="100000"/>
              <a:buFont typeface="Wingdings" charset="2"/>
              <a:buChar char="§"/>
              <a:defRPr/>
            </a:pPr>
            <a:r>
              <a:rPr lang="en-US" sz="2200" b="1" dirty="0" smtClean="0">
                <a:solidFill>
                  <a:srgbClr val="17375D"/>
                </a:solidFill>
                <a:latin typeface="Segoe UI" pitchFamily="34" charset="0"/>
                <a:ea typeface="Segoe UI" pitchFamily="34" charset="0"/>
                <a:cs typeface="Segoe UI" pitchFamily="34" charset="0"/>
              </a:rPr>
              <a:t>Restore database to backup copy saved at last login. </a:t>
            </a:r>
            <a:r>
              <a:rPr lang="en-US" sz="2200" dirty="0" smtClean="0">
                <a:solidFill>
                  <a:srgbClr val="17375D"/>
                </a:solidFill>
                <a:latin typeface="Segoe UI Semibold" pitchFamily="34" charset="0"/>
                <a:ea typeface="Segoe UI" pitchFamily="34" charset="0"/>
                <a:cs typeface="Segoe UI" pitchFamily="34" charset="0"/>
              </a:rPr>
              <a:t/>
            </a:r>
            <a:br>
              <a:rPr lang="en-US" sz="2200" dirty="0" smtClean="0">
                <a:solidFill>
                  <a:srgbClr val="17375D"/>
                </a:solidFill>
                <a:latin typeface="Segoe UI Semibold" pitchFamily="34" charset="0"/>
                <a:ea typeface="Segoe UI" pitchFamily="34" charset="0"/>
                <a:cs typeface="Segoe UI" pitchFamily="34" charset="0"/>
              </a:rPr>
            </a:br>
            <a:r>
              <a:rPr lang="en-US" sz="2200" dirty="0" smtClean="0">
                <a:solidFill>
                  <a:srgbClr val="17375D"/>
                </a:solidFill>
                <a:latin typeface="Segoe UI" pitchFamily="34" charset="0"/>
                <a:ea typeface="Segoe UI" pitchFamily="34" charset="0"/>
                <a:cs typeface="Segoe UI" pitchFamily="34" charset="0"/>
              </a:rPr>
              <a:t>If you make a large mistake while using your file, you can click </a:t>
            </a:r>
            <a:r>
              <a:rPr lang="en-US" sz="2200" b="1" dirty="0" smtClean="0">
                <a:solidFill>
                  <a:srgbClr val="17375D"/>
                </a:solidFill>
                <a:latin typeface="Segoe UI" pitchFamily="34" charset="0"/>
                <a:ea typeface="Segoe UI" pitchFamily="34" charset="0"/>
                <a:cs typeface="Segoe UI" pitchFamily="34" charset="0"/>
              </a:rPr>
              <a:t>Restore</a:t>
            </a:r>
            <a:r>
              <a:rPr lang="en-US" sz="2200" dirty="0" smtClean="0">
                <a:solidFill>
                  <a:srgbClr val="17375D"/>
                </a:solidFill>
                <a:latin typeface="Segoe UI" pitchFamily="34" charset="0"/>
                <a:ea typeface="Segoe UI" pitchFamily="34" charset="0"/>
                <a:cs typeface="Segoe UI" pitchFamily="34" charset="0"/>
              </a:rPr>
              <a:t> to revert to the older version. </a:t>
            </a:r>
          </a:p>
          <a:p>
            <a:pPr marL="640080" lvl="1">
              <a:spcAft>
                <a:spcPts val="1200"/>
              </a:spcAft>
              <a:buClr>
                <a:srgbClr val="066E9F"/>
              </a:buClr>
              <a:buSzPct val="120000"/>
            </a:pPr>
            <a:endParaRPr kumimoji="0" lang="en-US" sz="2200" i="0" u="none" strike="noStrike" kern="1200" cap="none" spc="0" normalizeH="0" noProof="0" dirty="0" smtClean="0">
              <a:ln>
                <a:noFill/>
              </a:ln>
              <a:solidFill>
                <a:srgbClr val="17375D"/>
              </a:solidFill>
              <a:effectLst/>
              <a:uLnTx/>
              <a:uFillTx/>
              <a:latin typeface="Segoe UI" pitchFamily="34" charset="0"/>
              <a:ea typeface="Segoe UI" pitchFamily="34" charset="0"/>
              <a:cs typeface="Segoe UI" pitchFamily="34" charset="0"/>
            </a:endParaRPr>
          </a:p>
          <a:p>
            <a:pPr marL="640080" marR="0" lvl="0" indent="-342900" algn="l" defTabSz="914400" rtl="0" eaLnBrk="1" fontAlgn="auto" latinLnBrk="0" hangingPunct="1">
              <a:lnSpc>
                <a:spcPct val="100000"/>
              </a:lnSpc>
              <a:spcBef>
                <a:spcPct val="20000"/>
              </a:spcBef>
              <a:spcAft>
                <a:spcPts val="600"/>
              </a:spcAft>
              <a:buClr>
                <a:srgbClr val="066E9F"/>
              </a:buClr>
              <a:buSzPct val="120000"/>
              <a:buFont typeface="Segoe UI" pitchFamily="34" charset="0"/>
              <a:buChar char="◦"/>
              <a:tabLst/>
              <a:defRPr/>
            </a:pPr>
            <a:endParaRPr kumimoji="0" lang="en-US" sz="2400" b="0" i="0" u="none" strike="noStrike" kern="1200" cap="none" spc="0" normalizeH="0" baseline="0" noProof="0" dirty="0">
              <a:ln>
                <a:noFill/>
              </a:ln>
              <a:solidFill>
                <a:srgbClr val="17375D"/>
              </a:solidFill>
              <a:effectLst/>
              <a:uLnTx/>
              <a:uFillTx/>
              <a:latin typeface="Segoe UI Semibold" pitchFamily="34" charset="0"/>
              <a:ea typeface="Segoe UI" pitchFamily="34" charset="0"/>
              <a:cs typeface="Segoe UI" pitchFamily="34" charset="0"/>
            </a:endParaRPr>
          </a:p>
        </p:txBody>
      </p:sp>
      <p:sp>
        <p:nvSpPr>
          <p:cNvPr id="3" name="Text Placeholder 2"/>
          <p:cNvSpPr>
            <a:spLocks noGrp="1"/>
          </p:cNvSpPr>
          <p:nvPr>
            <p:ph type="body" sz="quarter" idx="13"/>
          </p:nvPr>
        </p:nvSpPr>
        <p:spPr>
          <a:xfrm>
            <a:off x="171331" y="42335"/>
            <a:ext cx="2671703" cy="307777"/>
          </a:xfrm>
        </p:spPr>
        <p:txBody>
          <a:bodyPr/>
          <a:lstStyle/>
          <a:p>
            <a:r>
              <a:rPr lang="en-US" dirty="0" smtClean="0">
                <a:solidFill>
                  <a:srgbClr val="DCE6F2"/>
                </a:solidFill>
              </a:rPr>
              <a:t>a tour of the tool : main menu</a:t>
            </a:r>
            <a:endParaRPr lang="en-US" dirty="0">
              <a:solidFill>
                <a:srgbClr val="DCE6F2"/>
              </a:solidFill>
            </a:endParaRPr>
          </a:p>
        </p:txBody>
      </p:sp>
      <p:sp>
        <p:nvSpPr>
          <p:cNvPr id="27" name="Title 20"/>
          <p:cNvSpPr>
            <a:spLocks noGrp="1"/>
          </p:cNvSpPr>
          <p:nvPr>
            <p:ph type="title"/>
          </p:nvPr>
        </p:nvSpPr>
        <p:spPr>
          <a:xfrm>
            <a:off x="152400" y="369094"/>
            <a:ext cx="1733511" cy="516255"/>
          </a:xfrm>
        </p:spPr>
        <p:txBody>
          <a:bodyPr/>
          <a:lstStyle/>
          <a:p>
            <a:r>
              <a:rPr lang="en-US" sz="2600" dirty="0" smtClean="0">
                <a:solidFill>
                  <a:srgbClr val="066E9F"/>
                </a:solidFill>
              </a:rPr>
              <a:t>Settings</a:t>
            </a:r>
            <a:endParaRPr lang="en-US" sz="2600" dirty="0">
              <a:solidFill>
                <a:srgbClr val="066E9F"/>
              </a:solidFill>
            </a:endParaRPr>
          </a:p>
        </p:txBody>
      </p:sp>
    </p:spTree>
    <p:extLst>
      <p:ext uri="{BB962C8B-B14F-4D97-AF65-F5344CB8AC3E}">
        <p14:creationId xmlns:p14="http://schemas.microsoft.com/office/powerpoint/2010/main" val="29036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txBox="1">
            <a:spLocks/>
          </p:cNvSpPr>
          <p:nvPr/>
        </p:nvSpPr>
        <p:spPr>
          <a:xfrm>
            <a:off x="685800" y="1143000"/>
            <a:ext cx="7391400" cy="4190999"/>
          </a:xfrm>
          <a:prstGeom prst="rect">
            <a:avLst/>
          </a:prstGeom>
        </p:spPr>
        <p:txBody>
          <a:bodyPr vert="horz" lIns="91440" tIns="45720" rIns="91440" bIns="45720" rtlCol="0">
            <a:noAutofit/>
          </a:bodyPr>
          <a:lstStyle/>
          <a:p>
            <a:pPr lvl="0">
              <a:spcBef>
                <a:spcPct val="20000"/>
              </a:spcBef>
              <a:spcAft>
                <a:spcPts val="1200"/>
              </a:spcAft>
              <a:buClr>
                <a:srgbClr val="066E9F"/>
              </a:buClr>
              <a:buSzPct val="120000"/>
            </a:pPr>
            <a:r>
              <a:rPr lang="en-US" sz="2200" b="1" dirty="0" smtClean="0">
                <a:solidFill>
                  <a:srgbClr val="17375D"/>
                </a:solidFill>
                <a:latin typeface="Segoe UI" pitchFamily="34" charset="0"/>
                <a:ea typeface="Segoe UI" pitchFamily="34" charset="0"/>
                <a:cs typeface="Segoe UI" pitchFamily="34" charset="0"/>
              </a:rPr>
              <a:t>Country statistics </a:t>
            </a:r>
            <a:r>
              <a:rPr lang="en-US" sz="2200" dirty="0" smtClean="0">
                <a:solidFill>
                  <a:srgbClr val="17375D"/>
                </a:solidFill>
                <a:latin typeface="Segoe UI" pitchFamily="34" charset="0"/>
                <a:ea typeface="Segoe UI" pitchFamily="34" charset="0"/>
                <a:cs typeface="Segoe UI" pitchFamily="34" charset="0"/>
              </a:rPr>
              <a:t>is where you update your country level population data each year such as percentages for different age groups and the growth rate. </a:t>
            </a:r>
            <a:endParaRPr kumimoji="0" lang="en-US"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297180" marR="0" lvl="0" algn="l" defTabSz="914400" rtl="0" eaLnBrk="1" fontAlgn="auto" latinLnBrk="0" hangingPunct="1">
              <a:lnSpc>
                <a:spcPct val="100000"/>
              </a:lnSpc>
              <a:spcBef>
                <a:spcPct val="20000"/>
              </a:spcBef>
              <a:spcAft>
                <a:spcPts val="600"/>
              </a:spcAft>
              <a:buClr>
                <a:srgbClr val="066E9F"/>
              </a:buClr>
              <a:buSzPct val="120000"/>
              <a:tabLst/>
              <a:defRPr/>
            </a:pPr>
            <a:endParaRPr kumimoji="0" lang="en-US" sz="2400" b="0" i="0" u="none" strike="noStrike" kern="1200" cap="none" spc="0" normalizeH="0" baseline="0" noProof="0" dirty="0">
              <a:ln>
                <a:noFill/>
              </a:ln>
              <a:solidFill>
                <a:srgbClr val="17375D"/>
              </a:solidFill>
              <a:effectLst/>
              <a:uLnTx/>
              <a:uFillTx/>
              <a:latin typeface="Segoe UI Semibold" pitchFamily="34" charset="0"/>
              <a:ea typeface="Segoe UI" pitchFamily="34" charset="0"/>
              <a:cs typeface="Segoe UI" pitchFamily="34" charset="0"/>
            </a:endParaRPr>
          </a:p>
        </p:txBody>
      </p:sp>
      <p:sp>
        <p:nvSpPr>
          <p:cNvPr id="3" name="Text Placeholder 2"/>
          <p:cNvSpPr>
            <a:spLocks noGrp="1"/>
          </p:cNvSpPr>
          <p:nvPr>
            <p:ph type="body" sz="quarter" idx="13"/>
          </p:nvPr>
        </p:nvSpPr>
        <p:spPr>
          <a:xfrm>
            <a:off x="171331" y="42335"/>
            <a:ext cx="2671703" cy="307777"/>
          </a:xfrm>
        </p:spPr>
        <p:txBody>
          <a:bodyPr/>
          <a:lstStyle/>
          <a:p>
            <a:r>
              <a:rPr lang="en-US" dirty="0">
                <a:solidFill>
                  <a:srgbClr val="DCE6F2"/>
                </a:solidFill>
              </a:rPr>
              <a:t>a</a:t>
            </a:r>
            <a:r>
              <a:rPr lang="en-US" dirty="0" smtClean="0">
                <a:solidFill>
                  <a:srgbClr val="DCE6F2"/>
                </a:solidFill>
              </a:rPr>
              <a:t> tour of the tool : main menu</a:t>
            </a:r>
            <a:endParaRPr lang="en-US" dirty="0">
              <a:solidFill>
                <a:srgbClr val="DCE6F2"/>
              </a:solidFill>
            </a:endParaRPr>
          </a:p>
        </p:txBody>
      </p:sp>
      <p:sp>
        <p:nvSpPr>
          <p:cNvPr id="21" name="Title 20"/>
          <p:cNvSpPr>
            <a:spLocks noGrp="1"/>
          </p:cNvSpPr>
          <p:nvPr>
            <p:ph type="title"/>
          </p:nvPr>
        </p:nvSpPr>
        <p:spPr>
          <a:xfrm>
            <a:off x="152400" y="369094"/>
            <a:ext cx="1733511" cy="516255"/>
          </a:xfrm>
        </p:spPr>
        <p:txBody>
          <a:bodyPr/>
          <a:lstStyle/>
          <a:p>
            <a:r>
              <a:rPr lang="en-US" sz="2600" dirty="0" smtClean="0">
                <a:solidFill>
                  <a:srgbClr val="066E9F"/>
                </a:solidFill>
              </a:rPr>
              <a:t>Settings</a:t>
            </a:r>
            <a:endParaRPr lang="en-US" sz="2600" dirty="0">
              <a:solidFill>
                <a:srgbClr val="066E9F"/>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3"/>
          <p:cNvSpPr txBox="1">
            <a:spLocks/>
          </p:cNvSpPr>
          <p:nvPr/>
        </p:nvSpPr>
        <p:spPr>
          <a:xfrm>
            <a:off x="685800" y="1219200"/>
            <a:ext cx="7391400" cy="3962399"/>
          </a:xfrm>
          <a:prstGeom prst="rect">
            <a:avLst/>
          </a:prstGeom>
        </p:spPr>
        <p:txBody>
          <a:bodyPr vert="horz" lIns="91440" tIns="45720" rIns="91440" bIns="45720" rtlCol="0">
            <a:noAutofit/>
          </a:bodyPr>
          <a:lstStyle/>
          <a:p>
            <a:pPr marL="342900" lvl="0" indent="-342900">
              <a:spcBef>
                <a:spcPct val="20000"/>
              </a:spcBef>
              <a:spcAft>
                <a:spcPts val="1200"/>
              </a:spcAft>
              <a:buClr>
                <a:srgbClr val="066E9F"/>
              </a:buClr>
              <a:buSzPct val="120000"/>
            </a:pPr>
            <a:r>
              <a:rPr kumimoji="0" lang="en-US" sz="22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The Administrative units </a:t>
            </a:r>
            <a:r>
              <a:rPr kumimoji="0" lang="en-US"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option allows you to:</a:t>
            </a:r>
          </a:p>
          <a:p>
            <a:pPr marL="640080" marR="0" lvl="0" indent="-342900" algn="l" defTabSz="914400" rtl="0" eaLnBrk="1" fontAlgn="auto" latinLnBrk="0" hangingPunct="1">
              <a:lnSpc>
                <a:spcPct val="100000"/>
              </a:lnSpc>
              <a:spcBef>
                <a:spcPct val="20000"/>
              </a:spcBef>
              <a:spcAft>
                <a:spcPts val="1200"/>
              </a:spcAft>
              <a:buClr>
                <a:srgbClr val="066E9F"/>
              </a:buClr>
              <a:buSzPct val="100000"/>
              <a:buFont typeface="Wingdings" charset="2"/>
              <a:buChar char="§"/>
              <a:tabLst/>
              <a:defRPr/>
            </a:pPr>
            <a:r>
              <a:rPr lang="en-US" sz="2200" dirty="0" smtClean="0">
                <a:solidFill>
                  <a:srgbClr val="17375D"/>
                </a:solidFill>
                <a:latin typeface="Segoe UI" pitchFamily="34" charset="0"/>
                <a:ea typeface="Segoe UI" pitchFamily="34" charset="0"/>
                <a:cs typeface="Segoe UI" pitchFamily="34" charset="0"/>
              </a:rPr>
              <a:t>Add administrative units</a:t>
            </a:r>
          </a:p>
          <a:p>
            <a:pPr marL="640080" marR="0" lvl="0" indent="-342900" algn="l" defTabSz="914400" rtl="0" eaLnBrk="1" fontAlgn="auto" latinLnBrk="0" hangingPunct="1">
              <a:lnSpc>
                <a:spcPct val="100000"/>
              </a:lnSpc>
              <a:spcBef>
                <a:spcPct val="20000"/>
              </a:spcBef>
              <a:spcAft>
                <a:spcPts val="1200"/>
              </a:spcAft>
              <a:buClr>
                <a:srgbClr val="066E9F"/>
              </a:buClr>
              <a:buSzPct val="100000"/>
              <a:buFont typeface="Wingdings" charset="2"/>
              <a:buChar char="§"/>
              <a:tabLst/>
              <a:defRPr/>
            </a:pPr>
            <a:r>
              <a:rPr lang="en-US" sz="2200" noProof="0" dirty="0" smtClean="0">
                <a:solidFill>
                  <a:srgbClr val="17375D"/>
                </a:solidFill>
                <a:latin typeface="Segoe UI" pitchFamily="34" charset="0"/>
                <a:ea typeface="Segoe UI" pitchFamily="34" charset="0"/>
                <a:cs typeface="Segoe UI" pitchFamily="34" charset="0"/>
              </a:rPr>
              <a:t>Delete administrative units</a:t>
            </a:r>
          </a:p>
          <a:p>
            <a:pPr marL="640080" indent="-342900">
              <a:spcBef>
                <a:spcPct val="20000"/>
              </a:spcBef>
              <a:spcAft>
                <a:spcPts val="1200"/>
              </a:spcAft>
              <a:buClr>
                <a:srgbClr val="066E9F"/>
              </a:buClr>
              <a:buSzPct val="100000"/>
              <a:buFont typeface="Wingdings" charset="2"/>
              <a:buChar char="§"/>
              <a:defRPr/>
            </a:pPr>
            <a:r>
              <a:rPr lang="en-US" sz="2200" dirty="0">
                <a:solidFill>
                  <a:srgbClr val="17375D"/>
                </a:solidFill>
                <a:latin typeface="Segoe UI" pitchFamily="34" charset="0"/>
                <a:ea typeface="Segoe UI" pitchFamily="34" charset="0"/>
                <a:cs typeface="Segoe UI" pitchFamily="34" charset="0"/>
              </a:rPr>
              <a:t>Order administrative </a:t>
            </a:r>
            <a:r>
              <a:rPr lang="en-US" sz="2200" dirty="0" smtClean="0">
                <a:solidFill>
                  <a:srgbClr val="17375D"/>
                </a:solidFill>
                <a:latin typeface="Segoe UI" pitchFamily="34" charset="0"/>
                <a:ea typeface="Segoe UI" pitchFamily="34" charset="0"/>
                <a:cs typeface="Segoe UI" pitchFamily="34" charset="0"/>
              </a:rPr>
              <a:t>units</a:t>
            </a:r>
            <a:endParaRPr lang="en-US" sz="2200" noProof="0" dirty="0" smtClean="0">
              <a:solidFill>
                <a:srgbClr val="17375D"/>
              </a:solidFill>
              <a:latin typeface="Segoe UI" pitchFamily="34" charset="0"/>
              <a:ea typeface="Segoe UI" pitchFamily="34" charset="0"/>
              <a:cs typeface="Segoe UI" pitchFamily="34" charset="0"/>
            </a:endParaRPr>
          </a:p>
          <a:p>
            <a:pPr marL="640080" marR="0" lvl="0" indent="-342900" algn="l" defTabSz="914400" rtl="0" eaLnBrk="1" fontAlgn="auto" latinLnBrk="0" hangingPunct="1">
              <a:lnSpc>
                <a:spcPct val="100000"/>
              </a:lnSpc>
              <a:spcBef>
                <a:spcPct val="20000"/>
              </a:spcBef>
              <a:spcAft>
                <a:spcPts val="1200"/>
              </a:spcAft>
              <a:buClr>
                <a:srgbClr val="066E9F"/>
              </a:buClr>
              <a:buSzPct val="100000"/>
              <a:buFont typeface="Wingdings" charset="2"/>
              <a:buChar char="§"/>
              <a:tabLst/>
              <a:defRPr/>
            </a:pPr>
            <a:r>
              <a:rPr kumimoji="0" lang="en-US" sz="2200" i="0" u="none" strike="noStrike" kern="1200" cap="none" spc="0" normalizeH="0" dirty="0" smtClean="0">
                <a:ln>
                  <a:noFill/>
                </a:ln>
                <a:solidFill>
                  <a:srgbClr val="17375D"/>
                </a:solidFill>
                <a:effectLst/>
                <a:uLnTx/>
                <a:uFillTx/>
                <a:latin typeface="Segoe UI" pitchFamily="34" charset="0"/>
                <a:ea typeface="Segoe UI" pitchFamily="34" charset="0"/>
                <a:cs typeface="Segoe UI" pitchFamily="34" charset="0"/>
              </a:rPr>
              <a:t>Split administrative units</a:t>
            </a:r>
          </a:p>
          <a:p>
            <a:pPr marL="640080" marR="0" lvl="0" indent="-342900" algn="l" defTabSz="914400" rtl="0" eaLnBrk="1" fontAlgn="auto" latinLnBrk="0" hangingPunct="1">
              <a:lnSpc>
                <a:spcPct val="100000"/>
              </a:lnSpc>
              <a:spcBef>
                <a:spcPct val="20000"/>
              </a:spcBef>
              <a:spcAft>
                <a:spcPts val="1200"/>
              </a:spcAft>
              <a:buClr>
                <a:srgbClr val="066E9F"/>
              </a:buClr>
              <a:buSzPct val="100000"/>
              <a:buFont typeface="Wingdings" charset="2"/>
              <a:buChar char="§"/>
              <a:tabLst/>
              <a:defRPr/>
            </a:pPr>
            <a:r>
              <a:rPr lang="en-US" sz="2200" noProof="0" dirty="0" smtClean="0">
                <a:solidFill>
                  <a:srgbClr val="17375D"/>
                </a:solidFill>
                <a:latin typeface="Segoe UI" pitchFamily="34" charset="0"/>
                <a:ea typeface="Segoe UI" pitchFamily="34" charset="0"/>
                <a:cs typeface="Segoe UI" pitchFamily="34" charset="0"/>
              </a:rPr>
              <a:t>Merge administrative units</a:t>
            </a:r>
          </a:p>
          <a:p>
            <a:pPr marL="297180" marR="0" lvl="0" algn="l" defTabSz="914400" rtl="0" eaLnBrk="1" fontAlgn="auto" latinLnBrk="0" hangingPunct="1">
              <a:lnSpc>
                <a:spcPct val="100000"/>
              </a:lnSpc>
              <a:spcBef>
                <a:spcPct val="20000"/>
              </a:spcBef>
              <a:spcAft>
                <a:spcPts val="1200"/>
              </a:spcAft>
              <a:buClr>
                <a:srgbClr val="066E9F"/>
              </a:buClr>
              <a:buSzPct val="100000"/>
              <a:tabLst/>
              <a:defRPr/>
            </a:pPr>
            <a:endParaRPr lang="en-US" sz="2200" noProof="0" dirty="0" smtClean="0">
              <a:solidFill>
                <a:srgbClr val="17375D"/>
              </a:solidFill>
              <a:latin typeface="Segoe UI" pitchFamily="34" charset="0"/>
              <a:ea typeface="Segoe UI" pitchFamily="34" charset="0"/>
              <a:cs typeface="Segoe UI" pitchFamily="34" charset="0"/>
            </a:endParaRPr>
          </a:p>
          <a:p>
            <a:pPr marL="297180" marR="0" lvl="0" algn="l" defTabSz="914400" rtl="0" eaLnBrk="1" fontAlgn="auto" latinLnBrk="0" hangingPunct="1">
              <a:lnSpc>
                <a:spcPct val="100000"/>
              </a:lnSpc>
              <a:spcBef>
                <a:spcPct val="20000"/>
              </a:spcBef>
              <a:spcAft>
                <a:spcPts val="600"/>
              </a:spcAft>
              <a:buClr>
                <a:srgbClr val="066E9F"/>
              </a:buClr>
              <a:buSzPct val="120000"/>
              <a:tabLst/>
              <a:defRPr/>
            </a:pPr>
            <a:endParaRPr kumimoji="0" lang="en-US" sz="2400" b="0" i="0" u="none" strike="noStrike" kern="1200" cap="none" spc="0" normalizeH="0" baseline="0" noProof="0" dirty="0">
              <a:ln>
                <a:noFill/>
              </a:ln>
              <a:solidFill>
                <a:srgbClr val="17375D"/>
              </a:solidFill>
              <a:effectLst/>
              <a:uLnTx/>
              <a:uFillTx/>
              <a:latin typeface="Segoe UI Semibold" pitchFamily="34" charset="0"/>
              <a:ea typeface="Segoe UI" pitchFamily="34" charset="0"/>
              <a:cs typeface="Segoe UI" pitchFamily="34" charset="0"/>
            </a:endParaRPr>
          </a:p>
        </p:txBody>
      </p:sp>
      <p:sp>
        <p:nvSpPr>
          <p:cNvPr id="3" name="Text Placeholder 2"/>
          <p:cNvSpPr>
            <a:spLocks noGrp="1"/>
          </p:cNvSpPr>
          <p:nvPr>
            <p:ph type="body" sz="quarter" idx="13"/>
          </p:nvPr>
        </p:nvSpPr>
        <p:spPr>
          <a:xfrm>
            <a:off x="171331" y="42335"/>
            <a:ext cx="2671703" cy="307777"/>
          </a:xfrm>
        </p:spPr>
        <p:txBody>
          <a:bodyPr/>
          <a:lstStyle/>
          <a:p>
            <a:r>
              <a:rPr lang="en-US" dirty="0" smtClean="0">
                <a:solidFill>
                  <a:srgbClr val="DCE6F2"/>
                </a:solidFill>
              </a:rPr>
              <a:t>a tour of the tool : main menu</a:t>
            </a:r>
            <a:endParaRPr lang="en-US" dirty="0">
              <a:solidFill>
                <a:srgbClr val="DCE6F2"/>
              </a:solidFill>
            </a:endParaRPr>
          </a:p>
        </p:txBody>
      </p:sp>
      <p:sp>
        <p:nvSpPr>
          <p:cNvPr id="27" name="Title 20"/>
          <p:cNvSpPr>
            <a:spLocks noGrp="1"/>
          </p:cNvSpPr>
          <p:nvPr>
            <p:ph type="title"/>
          </p:nvPr>
        </p:nvSpPr>
        <p:spPr>
          <a:xfrm>
            <a:off x="152400" y="369094"/>
            <a:ext cx="3582336" cy="516255"/>
          </a:xfrm>
        </p:spPr>
        <p:txBody>
          <a:bodyPr/>
          <a:lstStyle/>
          <a:p>
            <a:r>
              <a:rPr lang="en-US" sz="2600" dirty="0" smtClean="0">
                <a:solidFill>
                  <a:srgbClr val="066E9F"/>
                </a:solidFill>
              </a:rPr>
              <a:t>Administrative units</a:t>
            </a:r>
            <a:endParaRPr lang="en-US" sz="2600" dirty="0">
              <a:solidFill>
                <a:srgbClr val="066E9F"/>
              </a:solidFill>
            </a:endParaRPr>
          </a:p>
        </p:txBody>
      </p:sp>
    </p:spTree>
    <p:extLst>
      <p:ext uri="{BB962C8B-B14F-4D97-AF65-F5344CB8AC3E}">
        <p14:creationId xmlns:p14="http://schemas.microsoft.com/office/powerpoint/2010/main" val="296289963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txBox="1">
            <a:spLocks/>
          </p:cNvSpPr>
          <p:nvPr/>
        </p:nvSpPr>
        <p:spPr>
          <a:xfrm>
            <a:off x="685800" y="1143000"/>
            <a:ext cx="7391400" cy="4190999"/>
          </a:xfrm>
          <a:prstGeom prst="rect">
            <a:avLst/>
          </a:prstGeom>
        </p:spPr>
        <p:txBody>
          <a:bodyPr vert="horz" lIns="91440" tIns="45720" rIns="91440" bIns="45720" rtlCol="0">
            <a:noAutofit/>
          </a:bodyPr>
          <a:lstStyle/>
          <a:p>
            <a:pPr lvl="0">
              <a:spcBef>
                <a:spcPct val="20000"/>
              </a:spcBef>
              <a:spcAft>
                <a:spcPts val="1200"/>
              </a:spcAft>
              <a:buClr>
                <a:srgbClr val="066E9F"/>
              </a:buClr>
              <a:buSzPct val="120000"/>
            </a:pPr>
            <a:r>
              <a:rPr kumimoji="0" lang="en-US" sz="22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Add </a:t>
            </a:r>
            <a:r>
              <a:rPr lang="en-US" sz="2200" b="1" dirty="0" smtClean="0">
                <a:solidFill>
                  <a:srgbClr val="17375D"/>
                </a:solidFill>
                <a:latin typeface="Segoe UI" pitchFamily="34" charset="0"/>
                <a:ea typeface="Segoe UI" pitchFamily="34" charset="0"/>
                <a:cs typeface="Segoe UI" pitchFamily="34" charset="0"/>
              </a:rPr>
              <a:t>administrative unit </a:t>
            </a:r>
            <a:r>
              <a:rPr kumimoji="0" lang="en-US"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option allows you to add new locations, such as:</a:t>
            </a:r>
          </a:p>
          <a:p>
            <a:pPr marL="640080" marR="0" lvl="0" indent="-342900" algn="l" defTabSz="914400" rtl="0" eaLnBrk="1" fontAlgn="auto" latinLnBrk="0" hangingPunct="1">
              <a:lnSpc>
                <a:spcPct val="100000"/>
              </a:lnSpc>
              <a:spcBef>
                <a:spcPct val="20000"/>
              </a:spcBef>
              <a:spcAft>
                <a:spcPts val="1200"/>
              </a:spcAft>
              <a:buClr>
                <a:srgbClr val="066E9F"/>
              </a:buClr>
              <a:buSzPct val="100000"/>
              <a:buFont typeface="Wingdings" charset="2"/>
              <a:buChar char="§"/>
              <a:tabLst/>
              <a:defRPr/>
            </a:pPr>
            <a:r>
              <a:rPr lang="en-US" sz="2200" b="1" dirty="0" smtClean="0">
                <a:solidFill>
                  <a:srgbClr val="17375D"/>
                </a:solidFill>
                <a:latin typeface="Segoe UI Semibold" pitchFamily="34" charset="0"/>
                <a:ea typeface="Segoe UI" pitchFamily="34" charset="0"/>
                <a:cs typeface="Segoe UI" pitchFamily="34" charset="0"/>
              </a:rPr>
              <a:t>Provinces</a:t>
            </a:r>
          </a:p>
          <a:p>
            <a:pPr marL="640080" marR="0" lvl="0" indent="-342900" algn="l" defTabSz="914400" rtl="0" eaLnBrk="1" fontAlgn="auto" latinLnBrk="0" hangingPunct="1">
              <a:lnSpc>
                <a:spcPct val="100000"/>
              </a:lnSpc>
              <a:spcBef>
                <a:spcPct val="20000"/>
              </a:spcBef>
              <a:spcAft>
                <a:spcPts val="1200"/>
              </a:spcAft>
              <a:buClr>
                <a:srgbClr val="066E9F"/>
              </a:buClr>
              <a:buSzPct val="100000"/>
              <a:buFont typeface="Wingdings" charset="2"/>
              <a:buChar char="§"/>
              <a:tabLst/>
              <a:defRPr/>
            </a:pPr>
            <a:r>
              <a:rPr kumimoji="0" lang="en-US" sz="2200" b="1" i="0" u="none" strike="noStrike" kern="1200" cap="none" spc="0" normalizeH="0" baseline="0" noProof="0" dirty="0" smtClean="0">
                <a:ln>
                  <a:noFill/>
                </a:ln>
                <a:solidFill>
                  <a:srgbClr val="17375D"/>
                </a:solidFill>
                <a:effectLst/>
                <a:uLnTx/>
                <a:uFillTx/>
                <a:latin typeface="Segoe UI Semibold" pitchFamily="34" charset="0"/>
                <a:ea typeface="Segoe UI" pitchFamily="34" charset="0"/>
                <a:cs typeface="Segoe UI" pitchFamily="34" charset="0"/>
              </a:rPr>
              <a:t>Districts</a:t>
            </a:r>
          </a:p>
          <a:p>
            <a:pPr marL="640080" marR="0" lvl="0" indent="-342900" algn="l" defTabSz="914400" rtl="0" eaLnBrk="1" fontAlgn="auto" latinLnBrk="0" hangingPunct="1">
              <a:lnSpc>
                <a:spcPct val="100000"/>
              </a:lnSpc>
              <a:spcBef>
                <a:spcPct val="20000"/>
              </a:spcBef>
              <a:spcAft>
                <a:spcPts val="1200"/>
              </a:spcAft>
              <a:buClr>
                <a:srgbClr val="066E9F"/>
              </a:buClr>
              <a:buSzPct val="100000"/>
              <a:buFont typeface="Wingdings" charset="2"/>
              <a:buChar char="§"/>
              <a:tabLst/>
              <a:defRPr/>
            </a:pPr>
            <a:r>
              <a:rPr lang="en-US" sz="2200" b="1" dirty="0" smtClean="0">
                <a:solidFill>
                  <a:srgbClr val="17375D"/>
                </a:solidFill>
                <a:latin typeface="Segoe UI Semibold" pitchFamily="34" charset="0"/>
                <a:ea typeface="Segoe UI" pitchFamily="34" charset="0"/>
                <a:cs typeface="Segoe UI" pitchFamily="34" charset="0"/>
              </a:rPr>
              <a:t>Villages</a:t>
            </a:r>
          </a:p>
          <a:p>
            <a:pPr marL="640080" marR="0" lvl="0" indent="-342900" algn="l" defTabSz="914400" rtl="0" eaLnBrk="1" fontAlgn="auto" latinLnBrk="0" hangingPunct="1">
              <a:lnSpc>
                <a:spcPct val="100000"/>
              </a:lnSpc>
              <a:spcBef>
                <a:spcPct val="20000"/>
              </a:spcBef>
              <a:buClr>
                <a:srgbClr val="066E9F"/>
              </a:buClr>
              <a:buSzPct val="100000"/>
              <a:buFont typeface="Wingdings" charset="2"/>
              <a:buChar char="§"/>
              <a:tabLst/>
              <a:defRPr/>
            </a:pPr>
            <a:r>
              <a:rPr kumimoji="0" lang="en-US" sz="2200" b="1" i="0" u="none" strike="noStrike" kern="1200" cap="none" spc="0" normalizeH="0" baseline="0" noProof="0" dirty="0" smtClean="0">
                <a:ln>
                  <a:noFill/>
                </a:ln>
                <a:solidFill>
                  <a:srgbClr val="17375D"/>
                </a:solidFill>
                <a:effectLst/>
                <a:uLnTx/>
                <a:uFillTx/>
                <a:latin typeface="Segoe UI Semibold" pitchFamily="34" charset="0"/>
                <a:ea typeface="Segoe UI" pitchFamily="34" charset="0"/>
                <a:cs typeface="Segoe UI" pitchFamily="34" charset="0"/>
              </a:rPr>
              <a:t>Communities</a:t>
            </a:r>
            <a:br>
              <a:rPr kumimoji="0" lang="en-US" sz="2200" b="1" i="0" u="none" strike="noStrike" kern="1200" cap="none" spc="0" normalizeH="0" baseline="0" noProof="0" dirty="0" smtClean="0">
                <a:ln>
                  <a:noFill/>
                </a:ln>
                <a:solidFill>
                  <a:srgbClr val="17375D"/>
                </a:solidFill>
                <a:effectLst/>
                <a:uLnTx/>
                <a:uFillTx/>
                <a:latin typeface="Segoe UI Semibold" pitchFamily="34" charset="0"/>
                <a:ea typeface="Segoe UI" pitchFamily="34" charset="0"/>
                <a:cs typeface="Segoe UI" pitchFamily="34" charset="0"/>
              </a:rPr>
            </a:br>
            <a:endParaRPr kumimoji="0" lang="en-US" sz="22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R="0" fontAlgn="auto">
              <a:lnSpc>
                <a:spcPct val="100000"/>
              </a:lnSpc>
              <a:spcBef>
                <a:spcPct val="20000"/>
              </a:spcBef>
              <a:spcAft>
                <a:spcPts val="1200"/>
              </a:spcAft>
              <a:buClr>
                <a:srgbClr val="066E9F"/>
              </a:buClr>
              <a:buSzPct val="120000"/>
              <a:tabLst/>
              <a:defRPr/>
            </a:pPr>
            <a:r>
              <a:rPr lang="en-US" sz="2200" dirty="0">
                <a:solidFill>
                  <a:srgbClr val="17375D"/>
                </a:solidFill>
                <a:latin typeface="Segoe UI" pitchFamily="34" charset="0"/>
                <a:ea typeface="Segoe UI" pitchFamily="34" charset="0"/>
                <a:cs typeface="Segoe UI" pitchFamily="34" charset="0"/>
              </a:rPr>
              <a:t>Up to seven administrative levels are allowed in the </a:t>
            </a:r>
            <a:r>
              <a:rPr lang="en-US" sz="2200" dirty="0" smtClean="0">
                <a:solidFill>
                  <a:srgbClr val="17375D"/>
                </a:solidFill>
                <a:latin typeface="Segoe UI" pitchFamily="34" charset="0"/>
                <a:ea typeface="Segoe UI" pitchFamily="34" charset="0"/>
                <a:cs typeface="Segoe UI" pitchFamily="34" charset="0"/>
              </a:rPr>
              <a:t>tool.</a:t>
            </a:r>
            <a:endParaRPr lang="en-US" sz="2200" dirty="0">
              <a:solidFill>
                <a:srgbClr val="17375D"/>
              </a:solidFill>
              <a:latin typeface="Segoe UI" pitchFamily="34" charset="0"/>
              <a:ea typeface="Segoe UI" pitchFamily="34" charset="0"/>
              <a:cs typeface="Segoe UI" pitchFamily="34" charset="0"/>
            </a:endParaRPr>
          </a:p>
        </p:txBody>
      </p:sp>
      <p:sp>
        <p:nvSpPr>
          <p:cNvPr id="3" name="Text Placeholder 2"/>
          <p:cNvSpPr>
            <a:spLocks noGrp="1"/>
          </p:cNvSpPr>
          <p:nvPr>
            <p:ph type="body" sz="quarter" idx="13"/>
          </p:nvPr>
        </p:nvSpPr>
        <p:spPr>
          <a:xfrm>
            <a:off x="171331" y="42335"/>
            <a:ext cx="2671703" cy="307777"/>
          </a:xfrm>
        </p:spPr>
        <p:txBody>
          <a:bodyPr/>
          <a:lstStyle/>
          <a:p>
            <a:r>
              <a:rPr lang="en-US" dirty="0">
                <a:solidFill>
                  <a:srgbClr val="DCE6F2"/>
                </a:solidFill>
              </a:rPr>
              <a:t>a</a:t>
            </a:r>
            <a:r>
              <a:rPr lang="en-US" dirty="0" smtClean="0">
                <a:solidFill>
                  <a:srgbClr val="DCE6F2"/>
                </a:solidFill>
              </a:rPr>
              <a:t> tour of the tool : main menu</a:t>
            </a:r>
            <a:endParaRPr lang="en-US" dirty="0">
              <a:solidFill>
                <a:srgbClr val="DCE6F2"/>
              </a:solidFill>
            </a:endParaRPr>
          </a:p>
        </p:txBody>
      </p:sp>
      <p:sp>
        <p:nvSpPr>
          <p:cNvPr id="21" name="Title 20"/>
          <p:cNvSpPr>
            <a:spLocks noGrp="1"/>
          </p:cNvSpPr>
          <p:nvPr>
            <p:ph type="title"/>
          </p:nvPr>
        </p:nvSpPr>
        <p:spPr>
          <a:xfrm>
            <a:off x="152400" y="369094"/>
            <a:ext cx="3582336" cy="516255"/>
          </a:xfrm>
        </p:spPr>
        <p:txBody>
          <a:bodyPr/>
          <a:lstStyle/>
          <a:p>
            <a:r>
              <a:rPr lang="en-US" sz="2600" dirty="0" smtClean="0">
                <a:solidFill>
                  <a:srgbClr val="066E9F"/>
                </a:solidFill>
              </a:rPr>
              <a:t>Administrative units</a:t>
            </a:r>
            <a:endParaRPr lang="en-US" sz="2600" dirty="0">
              <a:solidFill>
                <a:srgbClr val="066E9F"/>
              </a:solidFill>
            </a:endParaRPr>
          </a:p>
        </p:txBody>
      </p:sp>
      <p:sp>
        <p:nvSpPr>
          <p:cNvPr id="11" name="Rectangle 10"/>
          <p:cNvSpPr/>
          <p:nvPr/>
        </p:nvSpPr>
        <p:spPr>
          <a:xfrm>
            <a:off x="0" y="5410200"/>
            <a:ext cx="9144000" cy="11747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TextBox 11"/>
          <p:cNvSpPr txBox="1"/>
          <p:nvPr/>
        </p:nvSpPr>
        <p:spPr>
          <a:xfrm>
            <a:off x="990600" y="5678269"/>
            <a:ext cx="6864158" cy="646331"/>
          </a:xfrm>
          <a:prstGeom prst="rect">
            <a:avLst/>
          </a:prstGeom>
          <a:noFill/>
        </p:spPr>
        <p:txBody>
          <a:bodyPr wrap="square" rtlCol="0">
            <a:spAutoFit/>
          </a:bodyPr>
          <a:lstStyle/>
          <a:p>
            <a:r>
              <a:rPr lang="en-US" b="1" dirty="0" smtClean="0">
                <a:solidFill>
                  <a:srgbClr val="932323"/>
                </a:solidFill>
                <a:latin typeface="Segoe UI" pitchFamily="34" charset="0"/>
                <a:ea typeface="Segoe UI" pitchFamily="34" charset="0"/>
                <a:cs typeface="Segoe UI" pitchFamily="34" charset="0"/>
              </a:rPr>
              <a:t>Important note:</a:t>
            </a:r>
            <a:r>
              <a:rPr lang="en-US" b="1" dirty="0" smtClean="0">
                <a:solidFill>
                  <a:srgbClr val="932323"/>
                </a:solidFill>
                <a:latin typeface="Segoe UI Semibold" pitchFamily="34" charset="0"/>
                <a:ea typeface="Segoe UI" pitchFamily="34" charset="0"/>
                <a:cs typeface="Segoe UI" pitchFamily="34" charset="0"/>
              </a:rPr>
              <a:t> </a:t>
            </a:r>
            <a:r>
              <a:rPr lang="en-US" dirty="0" smtClean="0">
                <a:solidFill>
                  <a:srgbClr val="17375D"/>
                </a:solidFill>
                <a:latin typeface="Segoe UI Semibold" pitchFamily="34" charset="0"/>
                <a:ea typeface="Segoe UI" pitchFamily="34" charset="0"/>
                <a:cs typeface="Segoe UI" pitchFamily="34" charset="0"/>
              </a:rPr>
              <a:t>If you add a new location, you need to go to the </a:t>
            </a:r>
            <a:r>
              <a:rPr lang="en-US" b="1" dirty="0" smtClean="0">
                <a:solidFill>
                  <a:srgbClr val="17375D"/>
                </a:solidFill>
                <a:latin typeface="Segoe UI" pitchFamily="34" charset="0"/>
                <a:ea typeface="Segoe UI" pitchFamily="34" charset="0"/>
                <a:cs typeface="Segoe UI" pitchFamily="34" charset="0"/>
              </a:rPr>
              <a:t>Demography activity </a:t>
            </a:r>
            <a:r>
              <a:rPr lang="en-US" dirty="0" smtClean="0">
                <a:solidFill>
                  <a:srgbClr val="17375D"/>
                </a:solidFill>
                <a:latin typeface="Segoe UI Semibold" pitchFamily="34" charset="0"/>
                <a:ea typeface="Segoe UI" pitchFamily="34" charset="0"/>
                <a:cs typeface="Segoe UI" pitchFamily="34" charset="0"/>
              </a:rPr>
              <a:t>to enter population information.</a:t>
            </a:r>
            <a:endParaRPr lang="en-US" dirty="0">
              <a:solidFill>
                <a:srgbClr val="17375D"/>
              </a:solidFill>
              <a:latin typeface="Segoe UI Semibold" pitchFamily="34" charset="0"/>
              <a:ea typeface="Segoe UI" pitchFamily="34" charset="0"/>
              <a:cs typeface="Segoe UI" pitchFamily="34" charset="0"/>
            </a:endParaRPr>
          </a:p>
        </p:txBody>
      </p:sp>
    </p:spTree>
    <p:extLst>
      <p:ext uri="{BB962C8B-B14F-4D97-AF65-F5344CB8AC3E}">
        <p14:creationId xmlns:p14="http://schemas.microsoft.com/office/powerpoint/2010/main" val="301328520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 an administrative unit</a:t>
            </a:r>
            <a:endParaRPr lang="en-US" dirty="0"/>
          </a:p>
        </p:txBody>
      </p:sp>
      <p:sp>
        <p:nvSpPr>
          <p:cNvPr id="2" name="Text Placeholder 1"/>
          <p:cNvSpPr>
            <a:spLocks noGrp="1"/>
          </p:cNvSpPr>
          <p:nvPr>
            <p:ph type="body" sz="quarter" idx="10"/>
          </p:nvPr>
        </p:nvSpPr>
        <p:spPr>
          <a:prstGeom prst="rect">
            <a:avLst/>
          </a:prstGeom>
        </p:spPr>
        <p:txBody>
          <a:bodyPr>
            <a:noAutofit/>
          </a:bodyPr>
          <a:lstStyle/>
          <a:p>
            <a:pPr marL="457200" lvl="1" indent="-457200">
              <a:spcAft>
                <a:spcPts val="1200"/>
              </a:spcAft>
              <a:buFont typeface="+mj-lt"/>
              <a:buAutoNum type="arabicPeriod"/>
            </a:pPr>
            <a:r>
              <a:rPr lang="en-US" sz="2000" dirty="0" smtClean="0"/>
              <a:t>Click </a:t>
            </a:r>
            <a:r>
              <a:rPr lang="en-US" sz="2000" b="1" dirty="0" smtClean="0"/>
              <a:t>Administrative units</a:t>
            </a:r>
          </a:p>
          <a:p>
            <a:pPr marL="457200" lvl="1" indent="-457200">
              <a:spcAft>
                <a:spcPts val="1200"/>
              </a:spcAft>
              <a:buFont typeface="+mj-lt"/>
              <a:buAutoNum type="arabicPeriod"/>
            </a:pPr>
            <a:r>
              <a:rPr lang="en-US" sz="2000" dirty="0" smtClean="0"/>
              <a:t>Select </a:t>
            </a:r>
            <a:r>
              <a:rPr lang="en-US" sz="2000" b="1" dirty="0" smtClean="0"/>
              <a:t>Add administrative units</a:t>
            </a:r>
          </a:p>
          <a:p>
            <a:pPr marL="457200" lvl="1" indent="-457200">
              <a:spcAft>
                <a:spcPts val="1200"/>
              </a:spcAft>
              <a:buFont typeface="+mj-lt"/>
              <a:buAutoNum type="arabicPeriod"/>
            </a:pPr>
            <a:r>
              <a:rPr lang="en-US" sz="2000" dirty="0" smtClean="0"/>
              <a:t>Name: </a:t>
            </a:r>
            <a:r>
              <a:rPr lang="en-US" sz="2000" b="1" dirty="0" smtClean="0"/>
              <a:t>London</a:t>
            </a:r>
          </a:p>
          <a:p>
            <a:pPr marL="457200" lvl="1" indent="-457200">
              <a:spcAft>
                <a:spcPts val="1200"/>
              </a:spcAft>
              <a:buFont typeface="+mj-lt"/>
              <a:buAutoNum type="arabicPeriod"/>
            </a:pPr>
            <a:r>
              <a:rPr lang="en-US" sz="2000" dirty="0" smtClean="0"/>
              <a:t>Latitude (if applicable): 51</a:t>
            </a:r>
          </a:p>
          <a:p>
            <a:pPr marL="457200" lvl="1" indent="-457200">
              <a:spcAft>
                <a:spcPts val="1200"/>
              </a:spcAft>
              <a:buFont typeface="+mj-lt"/>
              <a:buAutoNum type="arabicPeriod"/>
            </a:pPr>
            <a:r>
              <a:rPr lang="en-US" sz="2000" dirty="0" smtClean="0"/>
              <a:t>Longitude (if applicable): 0.1275</a:t>
            </a:r>
          </a:p>
          <a:p>
            <a:pPr marL="457200" lvl="1" indent="-457200">
              <a:spcAft>
                <a:spcPts val="1200"/>
              </a:spcAft>
              <a:buFont typeface="+mj-lt"/>
              <a:buAutoNum type="arabicPeriod"/>
            </a:pPr>
            <a:r>
              <a:rPr lang="en-US" sz="2000" dirty="0" smtClean="0"/>
              <a:t>Select a Province for London</a:t>
            </a:r>
          </a:p>
          <a:p>
            <a:pPr marL="457200" lvl="1" indent="-457200">
              <a:spcAft>
                <a:spcPts val="1200"/>
              </a:spcAft>
              <a:buFont typeface="+mj-lt"/>
              <a:buAutoNum type="arabicPeriod"/>
            </a:pPr>
            <a:r>
              <a:rPr lang="en-US" sz="2000" dirty="0" smtClean="0"/>
              <a:t>Press </a:t>
            </a:r>
            <a:r>
              <a:rPr lang="en-US" sz="2000" b="1" dirty="0" smtClean="0"/>
              <a:t>Save</a:t>
            </a:r>
          </a:p>
          <a:p>
            <a:pPr marL="457200" lvl="1" indent="-457200">
              <a:spcAft>
                <a:spcPts val="1200"/>
              </a:spcAft>
              <a:buFont typeface="+mj-lt"/>
              <a:buAutoNum type="arabicPeriod"/>
            </a:pPr>
            <a:r>
              <a:rPr lang="en-US" sz="2000" dirty="0" smtClean="0"/>
              <a:t>Find London on the Administrative unit tree</a:t>
            </a:r>
          </a:p>
        </p:txBody>
      </p:sp>
    </p:spTree>
    <p:extLst>
      <p:ext uri="{BB962C8B-B14F-4D97-AF65-F5344CB8AC3E}">
        <p14:creationId xmlns:p14="http://schemas.microsoft.com/office/powerpoint/2010/main" val="306465592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txBox="1">
            <a:spLocks/>
          </p:cNvSpPr>
          <p:nvPr/>
        </p:nvSpPr>
        <p:spPr>
          <a:xfrm>
            <a:off x="685800" y="1143000"/>
            <a:ext cx="7391400" cy="4190999"/>
          </a:xfrm>
          <a:prstGeom prst="rect">
            <a:avLst/>
          </a:prstGeom>
        </p:spPr>
        <p:txBody>
          <a:bodyPr vert="horz" lIns="91440" tIns="45720" rIns="91440" bIns="45720" rtlCol="0">
            <a:noAutofit/>
          </a:bodyPr>
          <a:lstStyle/>
          <a:p>
            <a:pPr lvl="0">
              <a:spcBef>
                <a:spcPct val="20000"/>
              </a:spcBef>
              <a:spcAft>
                <a:spcPts val="1200"/>
              </a:spcAft>
              <a:buClr>
                <a:srgbClr val="066E9F"/>
              </a:buClr>
              <a:buSzPct val="120000"/>
            </a:pPr>
            <a:r>
              <a:rPr kumimoji="0" lang="en-US" sz="22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Delete </a:t>
            </a:r>
            <a:r>
              <a:rPr lang="en-US" sz="2200" b="1" dirty="0" smtClean="0">
                <a:solidFill>
                  <a:srgbClr val="17375D"/>
                </a:solidFill>
                <a:latin typeface="Segoe UI" pitchFamily="34" charset="0"/>
                <a:ea typeface="Segoe UI" pitchFamily="34" charset="0"/>
                <a:cs typeface="Segoe UI" pitchFamily="34" charset="0"/>
              </a:rPr>
              <a:t>administrative unit </a:t>
            </a:r>
            <a:r>
              <a:rPr kumimoji="0" lang="en-US"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option allows you to permanently delete</a:t>
            </a:r>
            <a:r>
              <a:rPr kumimoji="0" lang="en-US" sz="2200" b="0" i="0" u="none" strike="noStrike" kern="1200" cap="none" spc="0" normalizeH="0" noProof="0" dirty="0" smtClean="0">
                <a:ln>
                  <a:noFill/>
                </a:ln>
                <a:solidFill>
                  <a:srgbClr val="17375D"/>
                </a:solidFill>
                <a:effectLst/>
                <a:uLnTx/>
                <a:uFillTx/>
                <a:latin typeface="Segoe UI" pitchFamily="34" charset="0"/>
                <a:ea typeface="Segoe UI" pitchFamily="34" charset="0"/>
                <a:cs typeface="Segoe UI" pitchFamily="34" charset="0"/>
              </a:rPr>
              <a:t> locations. </a:t>
            </a:r>
            <a:endParaRPr kumimoji="0" lang="en-US"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p:txBody>
      </p:sp>
      <p:sp>
        <p:nvSpPr>
          <p:cNvPr id="3" name="Text Placeholder 2"/>
          <p:cNvSpPr>
            <a:spLocks noGrp="1"/>
          </p:cNvSpPr>
          <p:nvPr>
            <p:ph type="body" sz="quarter" idx="13"/>
          </p:nvPr>
        </p:nvSpPr>
        <p:spPr>
          <a:xfrm>
            <a:off x="171331" y="42335"/>
            <a:ext cx="2671703" cy="307777"/>
          </a:xfrm>
        </p:spPr>
        <p:txBody>
          <a:bodyPr/>
          <a:lstStyle/>
          <a:p>
            <a:r>
              <a:rPr lang="en-US" dirty="0">
                <a:solidFill>
                  <a:srgbClr val="DCE6F2"/>
                </a:solidFill>
              </a:rPr>
              <a:t>a</a:t>
            </a:r>
            <a:r>
              <a:rPr lang="en-US" dirty="0" smtClean="0">
                <a:solidFill>
                  <a:srgbClr val="DCE6F2"/>
                </a:solidFill>
              </a:rPr>
              <a:t> tour of the tool : main menu</a:t>
            </a:r>
            <a:endParaRPr lang="en-US" dirty="0">
              <a:solidFill>
                <a:srgbClr val="DCE6F2"/>
              </a:solidFill>
            </a:endParaRPr>
          </a:p>
        </p:txBody>
      </p:sp>
      <p:sp>
        <p:nvSpPr>
          <p:cNvPr id="21" name="Title 20"/>
          <p:cNvSpPr>
            <a:spLocks noGrp="1"/>
          </p:cNvSpPr>
          <p:nvPr>
            <p:ph type="title"/>
          </p:nvPr>
        </p:nvSpPr>
        <p:spPr>
          <a:xfrm>
            <a:off x="152400" y="369094"/>
            <a:ext cx="3582336" cy="516255"/>
          </a:xfrm>
        </p:spPr>
        <p:txBody>
          <a:bodyPr/>
          <a:lstStyle/>
          <a:p>
            <a:r>
              <a:rPr lang="en-US" sz="2600" dirty="0" smtClean="0">
                <a:solidFill>
                  <a:srgbClr val="066E9F"/>
                </a:solidFill>
              </a:rPr>
              <a:t>Administrative units</a:t>
            </a:r>
            <a:endParaRPr lang="en-US" sz="2600" dirty="0">
              <a:solidFill>
                <a:srgbClr val="066E9F"/>
              </a:solidFill>
            </a:endParaRPr>
          </a:p>
        </p:txBody>
      </p:sp>
      <p:sp>
        <p:nvSpPr>
          <p:cNvPr id="11" name="Rectangle 10"/>
          <p:cNvSpPr/>
          <p:nvPr/>
        </p:nvSpPr>
        <p:spPr>
          <a:xfrm>
            <a:off x="0" y="5410200"/>
            <a:ext cx="9144000" cy="11747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TextBox 11"/>
          <p:cNvSpPr txBox="1"/>
          <p:nvPr/>
        </p:nvSpPr>
        <p:spPr>
          <a:xfrm>
            <a:off x="1676400" y="5678269"/>
            <a:ext cx="5791200" cy="646331"/>
          </a:xfrm>
          <a:prstGeom prst="rect">
            <a:avLst/>
          </a:prstGeom>
          <a:noFill/>
        </p:spPr>
        <p:txBody>
          <a:bodyPr wrap="square" rtlCol="0">
            <a:spAutoFit/>
          </a:bodyPr>
          <a:lstStyle/>
          <a:p>
            <a:r>
              <a:rPr lang="en-US" b="1" dirty="0" smtClean="0">
                <a:solidFill>
                  <a:srgbClr val="932323"/>
                </a:solidFill>
                <a:latin typeface="Segoe UI" pitchFamily="34" charset="0"/>
                <a:ea typeface="Segoe UI" pitchFamily="34" charset="0"/>
                <a:cs typeface="Segoe UI" pitchFamily="34" charset="0"/>
              </a:rPr>
              <a:t>Important note:</a:t>
            </a:r>
            <a:r>
              <a:rPr lang="en-US" b="1" dirty="0" smtClean="0">
                <a:solidFill>
                  <a:srgbClr val="932323"/>
                </a:solidFill>
                <a:latin typeface="Segoe UI Semibold" pitchFamily="34" charset="0"/>
                <a:ea typeface="Segoe UI" pitchFamily="34" charset="0"/>
                <a:cs typeface="Segoe UI" pitchFamily="34" charset="0"/>
              </a:rPr>
              <a:t> </a:t>
            </a:r>
            <a:r>
              <a:rPr lang="en-US" dirty="0" smtClean="0">
                <a:solidFill>
                  <a:srgbClr val="17375D"/>
                </a:solidFill>
                <a:latin typeface="Segoe UI Semibold" pitchFamily="34" charset="0"/>
                <a:ea typeface="Segoe UI" pitchFamily="34" charset="0"/>
                <a:cs typeface="Segoe UI" pitchFamily="34" charset="0"/>
              </a:rPr>
              <a:t>You can only delete an administrative unit if there are no units below it on the tree. </a:t>
            </a:r>
            <a:endParaRPr lang="en-US" dirty="0">
              <a:solidFill>
                <a:srgbClr val="17375D"/>
              </a:solidFill>
              <a:latin typeface="Segoe UI Semibold" pitchFamily="34" charset="0"/>
              <a:ea typeface="Segoe UI" pitchFamily="34" charset="0"/>
              <a:cs typeface="Segoe UI" pitchFamily="34" charset="0"/>
            </a:endParaRPr>
          </a:p>
        </p:txBody>
      </p:sp>
    </p:spTree>
    <p:extLst>
      <p:ext uri="{BB962C8B-B14F-4D97-AF65-F5344CB8AC3E}">
        <p14:creationId xmlns:p14="http://schemas.microsoft.com/office/powerpoint/2010/main" val="418567645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Delete an administrative unit</a:t>
            </a:r>
            <a:endParaRPr lang="en-US" dirty="0"/>
          </a:p>
        </p:txBody>
      </p:sp>
      <p:sp>
        <p:nvSpPr>
          <p:cNvPr id="2" name="Text Placeholder 1"/>
          <p:cNvSpPr>
            <a:spLocks noGrp="1"/>
          </p:cNvSpPr>
          <p:nvPr>
            <p:ph type="body" sz="quarter" idx="10"/>
          </p:nvPr>
        </p:nvSpPr>
        <p:spPr>
          <a:prstGeom prst="rect">
            <a:avLst/>
          </a:prstGeom>
        </p:spPr>
        <p:txBody>
          <a:bodyPr>
            <a:noAutofit/>
          </a:bodyPr>
          <a:lstStyle/>
          <a:p>
            <a:pPr marL="457200" lvl="1" indent="-457200">
              <a:spcAft>
                <a:spcPts val="1200"/>
              </a:spcAft>
              <a:buFont typeface="+mj-lt"/>
              <a:buAutoNum type="arabicPeriod"/>
            </a:pPr>
            <a:r>
              <a:rPr lang="en-US" sz="2000" dirty="0"/>
              <a:t>Click </a:t>
            </a:r>
            <a:r>
              <a:rPr lang="en-US" sz="2000" b="1" dirty="0"/>
              <a:t>Administrative </a:t>
            </a:r>
            <a:r>
              <a:rPr lang="en-US" sz="2000" b="1" dirty="0" smtClean="0"/>
              <a:t>units</a:t>
            </a:r>
            <a:endParaRPr lang="en-US" sz="2000" dirty="0" smtClean="0"/>
          </a:p>
          <a:p>
            <a:pPr marL="457200" lvl="1" indent="-457200">
              <a:spcAft>
                <a:spcPts val="1200"/>
              </a:spcAft>
              <a:buFont typeface="+mj-lt"/>
              <a:buAutoNum type="arabicPeriod"/>
            </a:pPr>
            <a:r>
              <a:rPr lang="en-US" sz="2000" dirty="0" smtClean="0"/>
              <a:t>Select </a:t>
            </a:r>
            <a:r>
              <a:rPr lang="en-US" sz="2000" b="1" dirty="0" smtClean="0"/>
              <a:t>Delete administrative units</a:t>
            </a:r>
          </a:p>
          <a:p>
            <a:pPr marL="457200" lvl="1" indent="-457200">
              <a:spcAft>
                <a:spcPts val="1200"/>
              </a:spcAft>
              <a:buFont typeface="+mj-lt"/>
              <a:buAutoNum type="arabicPeriod"/>
            </a:pPr>
            <a:r>
              <a:rPr lang="en-US" sz="2000" dirty="0" smtClean="0"/>
              <a:t>Find London and click “Delete”</a:t>
            </a:r>
          </a:p>
          <a:p>
            <a:pPr marL="457200" lvl="1" indent="-457200">
              <a:spcAft>
                <a:spcPts val="1200"/>
              </a:spcAft>
              <a:buFont typeface="+mj-lt"/>
              <a:buAutoNum type="arabicPeriod"/>
            </a:pPr>
            <a:r>
              <a:rPr lang="en-US" sz="2000" dirty="0" smtClean="0"/>
              <a:t>Click </a:t>
            </a:r>
            <a:r>
              <a:rPr lang="en-US" sz="2000" b="1" dirty="0" smtClean="0"/>
              <a:t>Yes</a:t>
            </a:r>
          </a:p>
          <a:p>
            <a:pPr marL="457200" lvl="1" indent="-457200">
              <a:spcAft>
                <a:spcPts val="1200"/>
              </a:spcAft>
              <a:buFont typeface="+mj-lt"/>
              <a:buAutoNum type="arabicPeriod"/>
            </a:pPr>
            <a:r>
              <a:rPr lang="en-US" sz="2000" dirty="0" smtClean="0"/>
              <a:t>Click </a:t>
            </a:r>
            <a:r>
              <a:rPr lang="en-US" sz="2000" b="1" dirty="0" smtClean="0"/>
              <a:t>Done</a:t>
            </a:r>
          </a:p>
          <a:p>
            <a:pPr marL="457200" lvl="1" indent="-457200">
              <a:spcAft>
                <a:spcPts val="1200"/>
              </a:spcAft>
              <a:buFont typeface="+mj-lt"/>
              <a:buAutoNum type="arabicPeriod"/>
            </a:pPr>
            <a:r>
              <a:rPr lang="en-US" sz="2000" dirty="0" smtClean="0"/>
              <a:t>Notice London is no longer on the administrative unit tree</a:t>
            </a:r>
          </a:p>
        </p:txBody>
      </p:sp>
    </p:spTree>
    <p:extLst>
      <p:ext uri="{BB962C8B-B14F-4D97-AF65-F5344CB8AC3E}">
        <p14:creationId xmlns:p14="http://schemas.microsoft.com/office/powerpoint/2010/main" val="250681666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71331" y="59269"/>
            <a:ext cx="2725683" cy="307777"/>
          </a:xfrm>
        </p:spPr>
        <p:txBody>
          <a:bodyPr/>
          <a:lstStyle/>
          <a:p>
            <a:r>
              <a:rPr lang="en-US" dirty="0"/>
              <a:t>a tour of the </a:t>
            </a:r>
            <a:r>
              <a:rPr lang="en-US" dirty="0" smtClean="0"/>
              <a:t>tool: main menu</a:t>
            </a:r>
            <a:endParaRPr lang="en-US" dirty="0"/>
          </a:p>
        </p:txBody>
      </p:sp>
      <p:sp>
        <p:nvSpPr>
          <p:cNvPr id="4" name="Content Placeholder 3"/>
          <p:cNvSpPr>
            <a:spLocks noGrp="1"/>
          </p:cNvSpPr>
          <p:nvPr>
            <p:ph idx="1"/>
          </p:nvPr>
        </p:nvSpPr>
        <p:spPr>
          <a:xfrm>
            <a:off x="533400" y="1143000"/>
            <a:ext cx="3200400" cy="4525963"/>
          </a:xfrm>
        </p:spPr>
        <p:txBody>
          <a:bodyPr/>
          <a:lstStyle/>
          <a:p>
            <a:pPr marL="0" lvl="0" indent="0">
              <a:buNone/>
            </a:pPr>
            <a:r>
              <a:rPr lang="en-US" b="1" dirty="0" smtClean="0">
                <a:solidFill>
                  <a:srgbClr val="17375D"/>
                </a:solidFill>
              </a:rPr>
              <a:t>Order administrative units </a:t>
            </a:r>
            <a:r>
              <a:rPr lang="en-US" dirty="0" smtClean="0">
                <a:solidFill>
                  <a:srgbClr val="17375D"/>
                </a:solidFill>
              </a:rPr>
              <a:t>option </a:t>
            </a:r>
            <a:r>
              <a:rPr lang="en-US" dirty="0">
                <a:solidFill>
                  <a:srgbClr val="17375D"/>
                </a:solidFill>
              </a:rPr>
              <a:t>allows you to </a:t>
            </a:r>
            <a:r>
              <a:rPr lang="en-US" dirty="0" smtClean="0"/>
              <a:t>change the order that the administrative units appear on the tree.</a:t>
            </a:r>
          </a:p>
          <a:p>
            <a:pPr marL="0" indent="0">
              <a:buNone/>
            </a:pPr>
            <a:endParaRPr lang="en-US" dirty="0" smtClean="0"/>
          </a:p>
          <a:p>
            <a:pPr marL="0" indent="0">
              <a:buNone/>
            </a:pPr>
            <a:endParaRPr lang="en-US" dirty="0" smtClean="0"/>
          </a:p>
        </p:txBody>
      </p:sp>
      <p:sp>
        <p:nvSpPr>
          <p:cNvPr id="2" name="Title 1"/>
          <p:cNvSpPr>
            <a:spLocks noGrp="1"/>
          </p:cNvSpPr>
          <p:nvPr>
            <p:ph type="title"/>
          </p:nvPr>
        </p:nvSpPr>
        <p:spPr>
          <a:xfrm>
            <a:off x="152400" y="369094"/>
            <a:ext cx="3236494" cy="516255"/>
          </a:xfrm>
        </p:spPr>
        <p:txBody>
          <a:bodyPr/>
          <a:lstStyle/>
          <a:p>
            <a:pPr algn="l"/>
            <a:r>
              <a:rPr lang="en-US" dirty="0" smtClean="0"/>
              <a:t>Administrative Units</a:t>
            </a:r>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4033" t="5951" r="3554" b="4789"/>
          <a:stretch/>
        </p:blipFill>
        <p:spPr>
          <a:xfrm>
            <a:off x="3733800" y="1219200"/>
            <a:ext cx="4953000" cy="4344542"/>
          </a:xfrm>
          <a:prstGeom prst="rect">
            <a:avLst/>
          </a:prstGeom>
          <a:effectLst>
            <a:outerShdw blurRad="63500" sx="101000" sy="101000" algn="ctr" rotWithShape="0">
              <a:schemeClr val="bg1">
                <a:lumMod val="50000"/>
                <a:alpha val="40000"/>
              </a:schemeClr>
            </a:outerShdw>
          </a:effectLst>
        </p:spPr>
      </p:pic>
    </p:spTree>
    <p:extLst>
      <p:ext uri="{BB962C8B-B14F-4D97-AF65-F5344CB8AC3E}">
        <p14:creationId xmlns:p14="http://schemas.microsoft.com/office/powerpoint/2010/main" val="1626637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a:spLocks noGrp="1"/>
          </p:cNvSpPr>
          <p:nvPr>
            <p:ph idx="1"/>
          </p:nvPr>
        </p:nvSpPr>
        <p:spPr>
          <a:xfrm>
            <a:off x="1676400" y="1600200"/>
            <a:ext cx="6654801" cy="4525963"/>
          </a:xfrm>
        </p:spPr>
        <p:txBody>
          <a:bodyPr>
            <a:normAutofit fontScale="25000" lnSpcReduction="20000"/>
          </a:bodyPr>
          <a:lstStyle/>
          <a:p>
            <a:pPr marL="0" lvl="2" indent="-274320">
              <a:lnSpc>
                <a:spcPct val="120000"/>
              </a:lnSpc>
              <a:spcBef>
                <a:spcPts val="200"/>
              </a:spcBef>
              <a:spcAft>
                <a:spcPts val="4800"/>
              </a:spcAft>
              <a:buClr>
                <a:srgbClr val="066E9F"/>
              </a:buClr>
              <a:buSzPct val="120000"/>
              <a:buNone/>
              <a:defRPr/>
            </a:pPr>
            <a:r>
              <a:rPr lang="en-US" sz="8000" dirty="0" smtClean="0">
                <a:solidFill>
                  <a:srgbClr val="17375D"/>
                </a:solidFill>
              </a:rPr>
              <a:t>To store large volumes of M&amp;E data generated by Neglected Tropical Disease programs over time</a:t>
            </a:r>
          </a:p>
          <a:p>
            <a:pPr marL="0" lvl="2" indent="-274320">
              <a:lnSpc>
                <a:spcPct val="120000"/>
              </a:lnSpc>
              <a:spcBef>
                <a:spcPts val="200"/>
              </a:spcBef>
              <a:spcAft>
                <a:spcPts val="4800"/>
              </a:spcAft>
              <a:buClr>
                <a:srgbClr val="066E9F"/>
              </a:buClr>
              <a:buSzPct val="120000"/>
              <a:buNone/>
              <a:defRPr/>
            </a:pPr>
            <a:r>
              <a:rPr lang="en-US" sz="8000" dirty="0" smtClean="0">
                <a:solidFill>
                  <a:srgbClr val="17375D"/>
                </a:solidFill>
              </a:rPr>
              <a:t>To assist with data management and analysis at the country level, thereby supporting programmatic </a:t>
            </a:r>
            <a:br>
              <a:rPr lang="en-US" sz="8000" dirty="0" smtClean="0">
                <a:solidFill>
                  <a:srgbClr val="17375D"/>
                </a:solidFill>
              </a:rPr>
            </a:br>
            <a:r>
              <a:rPr lang="en-US" sz="8000" dirty="0" smtClean="0">
                <a:solidFill>
                  <a:srgbClr val="17375D"/>
                </a:solidFill>
              </a:rPr>
              <a:t>decision-making</a:t>
            </a:r>
          </a:p>
          <a:p>
            <a:pPr marL="0" lvl="2" indent="-274320">
              <a:lnSpc>
                <a:spcPct val="120000"/>
              </a:lnSpc>
              <a:spcBef>
                <a:spcPts val="200"/>
              </a:spcBef>
              <a:spcAft>
                <a:spcPts val="3000"/>
              </a:spcAft>
              <a:buClr>
                <a:srgbClr val="066E9F"/>
              </a:buClr>
              <a:buSzPct val="120000"/>
              <a:buNone/>
              <a:defRPr/>
            </a:pPr>
            <a:r>
              <a:rPr lang="en-US" sz="8000" dirty="0" smtClean="0">
                <a:solidFill>
                  <a:srgbClr val="17375D"/>
                </a:solidFill>
              </a:rPr>
              <a:t>To strengthen the capacity for data sharing between countries, WHO, and partners </a:t>
            </a:r>
          </a:p>
          <a:p>
            <a:pPr lvl="1">
              <a:buNone/>
              <a:defRPr/>
            </a:pPr>
            <a:endParaRPr lang="en-US" sz="2400" dirty="0" smtClean="0"/>
          </a:p>
          <a:p>
            <a:pPr lvl="1">
              <a:buNone/>
              <a:defRPr/>
            </a:pPr>
            <a:r>
              <a:rPr lang="en-US" sz="2400" i="1" dirty="0" smtClean="0"/>
              <a:t>	</a:t>
            </a:r>
          </a:p>
          <a:p>
            <a:pPr lvl="1">
              <a:buNone/>
              <a:defRPr/>
            </a:pPr>
            <a:r>
              <a:rPr lang="en-US" sz="2400" i="1" dirty="0" smtClean="0"/>
              <a:t>			</a:t>
            </a:r>
            <a:endParaRPr lang="en-US" sz="2400" i="1" dirty="0"/>
          </a:p>
          <a:p>
            <a:pPr marL="384175" lvl="1" indent="0">
              <a:buFont typeface="Calibri" charset="0"/>
              <a:buNone/>
              <a:defRPr/>
            </a:pPr>
            <a:endParaRPr lang="en-US" sz="2400" dirty="0" smtClean="0"/>
          </a:p>
          <a:p>
            <a:pPr lvl="1">
              <a:buFont typeface="Calibri" charset="0"/>
              <a:buChar char="◦"/>
              <a:defRPr/>
            </a:pPr>
            <a:endParaRPr lang="en-US" sz="2400" dirty="0"/>
          </a:p>
          <a:p>
            <a:pPr eaLnBrk="1" hangingPunct="1">
              <a:lnSpc>
                <a:spcPct val="110000"/>
              </a:lnSpc>
              <a:buFont typeface="Arial" charset="0"/>
              <a:buNone/>
              <a:defRPr/>
            </a:pPr>
            <a:endParaRPr lang="en-US" sz="2400" b="1" dirty="0">
              <a:ea typeface="MS PGothic" charset="0"/>
            </a:endParaRPr>
          </a:p>
          <a:p>
            <a:pPr eaLnBrk="1" hangingPunct="1">
              <a:lnSpc>
                <a:spcPct val="80000"/>
              </a:lnSpc>
              <a:buFont typeface="Calibri" charset="0"/>
              <a:buNone/>
              <a:defRPr/>
            </a:pPr>
            <a:endParaRPr lang="en-US" sz="2400" dirty="0">
              <a:ea typeface="MS PGothic" charset="0"/>
            </a:endParaRPr>
          </a:p>
        </p:txBody>
      </p:sp>
      <p:sp>
        <p:nvSpPr>
          <p:cNvPr id="3" name="Title 2"/>
          <p:cNvSpPr>
            <a:spLocks noGrp="1"/>
          </p:cNvSpPr>
          <p:nvPr>
            <p:ph type="title"/>
          </p:nvPr>
        </p:nvSpPr>
        <p:spPr>
          <a:xfrm>
            <a:off x="135469" y="206613"/>
            <a:ext cx="4064235" cy="580787"/>
          </a:xfrm>
        </p:spPr>
        <p:txBody>
          <a:bodyPr/>
          <a:lstStyle/>
          <a:p>
            <a:r>
              <a:rPr lang="en-US" dirty="0"/>
              <a:t>Goals of the system</a:t>
            </a:r>
          </a:p>
        </p:txBody>
      </p:sp>
      <p:sp>
        <p:nvSpPr>
          <p:cNvPr id="14" name="Title 1"/>
          <p:cNvSpPr txBox="1">
            <a:spLocks/>
          </p:cNvSpPr>
          <p:nvPr/>
        </p:nvSpPr>
        <p:spPr>
          <a:xfrm>
            <a:off x="1165455" y="1625600"/>
            <a:ext cx="553185" cy="611188"/>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85000"/>
              </a:lnSpc>
              <a:spcBef>
                <a:spcPct val="0"/>
              </a:spcBef>
              <a:spcAft>
                <a:spcPts val="0"/>
              </a:spcAft>
              <a:buClrTx/>
              <a:buSzTx/>
              <a:buFontTx/>
              <a:buNone/>
              <a:tabLst/>
              <a:defRPr/>
            </a:pPr>
            <a:r>
              <a:rPr kumimoji="0" lang="en-US" sz="3800" b="1" i="0" u="none" strike="noStrike" kern="1200" cap="none" spc="-50" normalizeH="0" baseline="0" noProof="0" dirty="0" smtClean="0">
                <a:ln>
                  <a:noFill/>
                </a:ln>
                <a:solidFill>
                  <a:srgbClr val="066E9F"/>
                </a:solidFill>
                <a:effectLst/>
                <a:uLnTx/>
                <a:uFillTx/>
                <a:latin typeface="Microsoft Sans Serif" pitchFamily="34" charset="0"/>
                <a:ea typeface="Segoe UI" pitchFamily="34" charset="0"/>
                <a:cs typeface="Microsoft Sans Serif" pitchFamily="34" charset="0"/>
              </a:rPr>
              <a:t>1</a:t>
            </a:r>
            <a:endParaRPr kumimoji="0" lang="en-US" sz="3800" b="1" i="0" u="none" strike="noStrike" kern="1200" cap="none" spc="-50" normalizeH="0" baseline="0" noProof="0" dirty="0">
              <a:ln>
                <a:noFill/>
              </a:ln>
              <a:solidFill>
                <a:srgbClr val="066E9F"/>
              </a:solidFill>
              <a:effectLst/>
              <a:uLnTx/>
              <a:uFillTx/>
              <a:latin typeface="Microsoft Sans Serif" pitchFamily="34" charset="0"/>
              <a:ea typeface="Segoe UI" pitchFamily="34" charset="0"/>
              <a:cs typeface="Microsoft Sans Serif" pitchFamily="34" charset="0"/>
            </a:endParaRPr>
          </a:p>
        </p:txBody>
      </p:sp>
      <p:sp>
        <p:nvSpPr>
          <p:cNvPr id="15" name="Title 1"/>
          <p:cNvSpPr txBox="1">
            <a:spLocks/>
          </p:cNvSpPr>
          <p:nvPr/>
        </p:nvSpPr>
        <p:spPr>
          <a:xfrm>
            <a:off x="1168401" y="2760134"/>
            <a:ext cx="553185" cy="762000"/>
          </a:xfrm>
          <a:prstGeom prst="rect">
            <a:avLst/>
          </a:prstGeom>
        </p:spPr>
        <p:txBody>
          <a:bodyPr vert="horz" lIns="91440" tIns="45720" rIns="91440" bIns="45720" rtlCol="0" anchor="ctr" anchorCtr="0">
            <a:normAutofit/>
          </a:bodyPr>
          <a:lstStyle/>
          <a:p>
            <a:pPr marL="0" marR="0" lvl="0" indent="0" algn="ctr" defTabSz="914400" rtl="0" eaLnBrk="1" fontAlgn="auto" latinLnBrk="0" hangingPunct="1">
              <a:lnSpc>
                <a:spcPct val="85000"/>
              </a:lnSpc>
              <a:spcBef>
                <a:spcPct val="0"/>
              </a:spcBef>
              <a:spcAft>
                <a:spcPts val="0"/>
              </a:spcAft>
              <a:buClrTx/>
              <a:buSzTx/>
              <a:buFontTx/>
              <a:buNone/>
              <a:tabLst/>
              <a:defRPr/>
            </a:pPr>
            <a:r>
              <a:rPr kumimoji="0" lang="en-US" sz="3800" b="1" i="0" u="none" strike="noStrike" kern="1200" cap="none" spc="-50" normalizeH="0" baseline="0" noProof="0" dirty="0" smtClean="0">
                <a:ln>
                  <a:noFill/>
                </a:ln>
                <a:solidFill>
                  <a:srgbClr val="066E9F"/>
                </a:solidFill>
                <a:effectLst/>
                <a:uLnTx/>
                <a:uFillTx/>
                <a:latin typeface="Microsoft Sans Serif" pitchFamily="34" charset="0"/>
                <a:ea typeface="Segoe UI" pitchFamily="34" charset="0"/>
                <a:cs typeface="Microsoft Sans Serif" pitchFamily="34" charset="0"/>
              </a:rPr>
              <a:t>2</a:t>
            </a:r>
            <a:endParaRPr kumimoji="0" lang="en-US" sz="3800" b="1" i="0" u="none" strike="noStrike" kern="1200" cap="none" spc="-50" normalizeH="0" baseline="0" noProof="0" dirty="0">
              <a:ln>
                <a:noFill/>
              </a:ln>
              <a:solidFill>
                <a:srgbClr val="066E9F"/>
              </a:solidFill>
              <a:effectLst/>
              <a:uLnTx/>
              <a:uFillTx/>
              <a:latin typeface="Microsoft Sans Serif" pitchFamily="34" charset="0"/>
              <a:ea typeface="Segoe UI" pitchFamily="34" charset="0"/>
              <a:cs typeface="Microsoft Sans Serif" pitchFamily="34" charset="0"/>
            </a:endParaRPr>
          </a:p>
        </p:txBody>
      </p:sp>
      <p:sp>
        <p:nvSpPr>
          <p:cNvPr id="16" name="Title 1"/>
          <p:cNvSpPr txBox="1">
            <a:spLocks/>
          </p:cNvSpPr>
          <p:nvPr/>
        </p:nvSpPr>
        <p:spPr>
          <a:xfrm>
            <a:off x="1168401" y="4394199"/>
            <a:ext cx="553185" cy="609600"/>
          </a:xfrm>
          <a:prstGeom prst="rect">
            <a:avLst/>
          </a:prstGeom>
        </p:spPr>
        <p:txBody>
          <a:bodyPr vert="horz" lIns="91440" tIns="45720" rIns="91440" bIns="45720" rtlCol="0" anchor="ctr" anchorCtr="0">
            <a:normAutofit/>
          </a:bodyPr>
          <a:lstStyle/>
          <a:p>
            <a:pPr marL="0" marR="0" lvl="0" indent="0" algn="ctr" defTabSz="914400" rtl="0" eaLnBrk="1" fontAlgn="auto" latinLnBrk="0" hangingPunct="1">
              <a:lnSpc>
                <a:spcPct val="85000"/>
              </a:lnSpc>
              <a:spcBef>
                <a:spcPct val="0"/>
              </a:spcBef>
              <a:spcAft>
                <a:spcPts val="0"/>
              </a:spcAft>
              <a:buClrTx/>
              <a:buSzTx/>
              <a:buFontTx/>
              <a:buNone/>
              <a:tabLst/>
              <a:defRPr/>
            </a:pPr>
            <a:r>
              <a:rPr kumimoji="0" lang="en-US" sz="3800" b="1" i="0" u="none" strike="noStrike" kern="1200" cap="none" spc="-50" normalizeH="0" baseline="0" noProof="0" dirty="0" smtClean="0">
                <a:ln>
                  <a:noFill/>
                </a:ln>
                <a:solidFill>
                  <a:srgbClr val="066E9F"/>
                </a:solidFill>
                <a:effectLst/>
                <a:uLnTx/>
                <a:uFillTx/>
                <a:latin typeface="Microsoft Sans Serif" pitchFamily="34" charset="0"/>
                <a:ea typeface="Segoe UI" pitchFamily="34" charset="0"/>
                <a:cs typeface="Microsoft Sans Serif" pitchFamily="34" charset="0"/>
              </a:rPr>
              <a:t>3</a:t>
            </a:r>
            <a:endParaRPr kumimoji="0" lang="en-US" sz="3800" b="1" i="0" u="none" strike="noStrike" kern="1200" cap="none" spc="-50" normalizeH="0" baseline="0" noProof="0" dirty="0">
              <a:ln>
                <a:noFill/>
              </a:ln>
              <a:solidFill>
                <a:srgbClr val="066E9F"/>
              </a:solidFill>
              <a:effectLst/>
              <a:uLnTx/>
              <a:uFillTx/>
              <a:latin typeface="Microsoft Sans Serif" pitchFamily="34" charset="0"/>
              <a:ea typeface="Segoe UI" pitchFamily="34" charset="0"/>
              <a:cs typeface="Microsoft Sans Serif" pitchFamily="34" charset="0"/>
            </a:endParaRPr>
          </a:p>
        </p:txBody>
      </p:sp>
      <p:cxnSp>
        <p:nvCxnSpPr>
          <p:cNvPr id="18" name="Straight Connector 17"/>
          <p:cNvCxnSpPr/>
          <p:nvPr/>
        </p:nvCxnSpPr>
        <p:spPr>
          <a:xfrm>
            <a:off x="1320802" y="2615044"/>
            <a:ext cx="6629399" cy="6928"/>
          </a:xfrm>
          <a:prstGeom prst="line">
            <a:avLst/>
          </a:prstGeom>
          <a:ln w="25400" cap="rnd">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320802" y="4120572"/>
            <a:ext cx="6629399" cy="6928"/>
          </a:xfrm>
          <a:prstGeom prst="line">
            <a:avLst/>
          </a:prstGeom>
          <a:ln w="25400" cap="rnd">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71331" y="59269"/>
            <a:ext cx="2725683" cy="307777"/>
          </a:xfrm>
        </p:spPr>
        <p:txBody>
          <a:bodyPr/>
          <a:lstStyle/>
          <a:p>
            <a:r>
              <a:rPr lang="en-US" dirty="0"/>
              <a:t>a tour of the </a:t>
            </a:r>
            <a:r>
              <a:rPr lang="en-US" dirty="0" smtClean="0"/>
              <a:t>tool: main menu</a:t>
            </a:r>
            <a:endParaRPr lang="en-US" dirty="0"/>
          </a:p>
        </p:txBody>
      </p:sp>
      <p:sp>
        <p:nvSpPr>
          <p:cNvPr id="4" name="Content Placeholder 3"/>
          <p:cNvSpPr>
            <a:spLocks noGrp="1"/>
          </p:cNvSpPr>
          <p:nvPr>
            <p:ph idx="1"/>
          </p:nvPr>
        </p:nvSpPr>
        <p:spPr>
          <a:xfrm>
            <a:off x="533400" y="1143000"/>
            <a:ext cx="8229600" cy="4525963"/>
          </a:xfrm>
        </p:spPr>
        <p:txBody>
          <a:bodyPr/>
          <a:lstStyle/>
          <a:p>
            <a:pPr marL="0" indent="0">
              <a:spcAft>
                <a:spcPts val="1200"/>
              </a:spcAft>
              <a:buSzPct val="120000"/>
              <a:buNone/>
            </a:pPr>
            <a:r>
              <a:rPr lang="en-US" b="1" dirty="0" smtClean="0">
                <a:solidFill>
                  <a:srgbClr val="17375D"/>
                </a:solidFill>
              </a:rPr>
              <a:t>Split </a:t>
            </a:r>
            <a:r>
              <a:rPr lang="en-US" b="1" dirty="0">
                <a:solidFill>
                  <a:srgbClr val="17375D"/>
                </a:solidFill>
              </a:rPr>
              <a:t>administrative </a:t>
            </a:r>
            <a:r>
              <a:rPr lang="en-US" b="1" dirty="0" smtClean="0">
                <a:solidFill>
                  <a:srgbClr val="17375D"/>
                </a:solidFill>
              </a:rPr>
              <a:t>units </a:t>
            </a:r>
            <a:r>
              <a:rPr lang="en-US" dirty="0">
                <a:solidFill>
                  <a:srgbClr val="17375D"/>
                </a:solidFill>
              </a:rPr>
              <a:t>option allows you to </a:t>
            </a:r>
            <a:r>
              <a:rPr lang="en-US" dirty="0" smtClean="0">
                <a:solidFill>
                  <a:srgbClr val="17375D"/>
                </a:solidFill>
              </a:rPr>
              <a:t>split </a:t>
            </a:r>
            <a:r>
              <a:rPr lang="en-US" dirty="0" smtClean="0"/>
              <a:t>administrative </a:t>
            </a:r>
            <a:r>
              <a:rPr lang="en-US" dirty="0"/>
              <a:t>units </a:t>
            </a:r>
            <a:r>
              <a:rPr lang="en-US" dirty="0" smtClean="0"/>
              <a:t>into multiple new units. </a:t>
            </a:r>
            <a:endParaRPr lang="en-US" dirty="0"/>
          </a:p>
          <a:p>
            <a:pPr marL="0" indent="0">
              <a:spcAft>
                <a:spcPts val="1200"/>
              </a:spcAft>
              <a:buSzPct val="120000"/>
              <a:buNone/>
            </a:pPr>
            <a:r>
              <a:rPr lang="en-US" b="1" dirty="0" smtClean="0">
                <a:solidFill>
                  <a:srgbClr val="17375D"/>
                </a:solidFill>
              </a:rPr>
              <a:t>Merge </a:t>
            </a:r>
            <a:r>
              <a:rPr lang="en-US" b="1" dirty="0">
                <a:solidFill>
                  <a:srgbClr val="17375D"/>
                </a:solidFill>
              </a:rPr>
              <a:t>administrative </a:t>
            </a:r>
            <a:r>
              <a:rPr lang="en-US" b="1" dirty="0" smtClean="0">
                <a:solidFill>
                  <a:srgbClr val="17375D"/>
                </a:solidFill>
              </a:rPr>
              <a:t>units </a:t>
            </a:r>
            <a:r>
              <a:rPr lang="en-US" dirty="0">
                <a:solidFill>
                  <a:srgbClr val="17375D"/>
                </a:solidFill>
              </a:rPr>
              <a:t>option allows you to </a:t>
            </a:r>
            <a:r>
              <a:rPr lang="en-US" dirty="0" smtClean="0">
                <a:solidFill>
                  <a:srgbClr val="17375D"/>
                </a:solidFill>
              </a:rPr>
              <a:t>merge multiple </a:t>
            </a:r>
            <a:r>
              <a:rPr lang="en-US" dirty="0" smtClean="0"/>
              <a:t>administrative </a:t>
            </a:r>
            <a:r>
              <a:rPr lang="en-US" dirty="0"/>
              <a:t>units into </a:t>
            </a:r>
            <a:r>
              <a:rPr lang="en-US" dirty="0" smtClean="0"/>
              <a:t>a single new unit.</a:t>
            </a:r>
            <a:endParaRPr lang="en-US" dirty="0"/>
          </a:p>
          <a:p>
            <a:pPr marL="0" indent="0">
              <a:buNone/>
            </a:pPr>
            <a:r>
              <a:rPr lang="en-US" dirty="0" smtClean="0"/>
              <a:t>These two redistricting items will be covered later in this training. </a:t>
            </a:r>
          </a:p>
          <a:p>
            <a:pPr marL="0" indent="0">
              <a:buNone/>
            </a:pPr>
            <a:endParaRPr lang="en-US" dirty="0" smtClean="0"/>
          </a:p>
        </p:txBody>
      </p:sp>
      <p:sp>
        <p:nvSpPr>
          <p:cNvPr id="2" name="Title 1"/>
          <p:cNvSpPr>
            <a:spLocks noGrp="1"/>
          </p:cNvSpPr>
          <p:nvPr>
            <p:ph type="title"/>
          </p:nvPr>
        </p:nvSpPr>
        <p:spPr>
          <a:xfrm>
            <a:off x="152400" y="369094"/>
            <a:ext cx="3236494" cy="516255"/>
          </a:xfrm>
        </p:spPr>
        <p:txBody>
          <a:bodyPr/>
          <a:lstStyle/>
          <a:p>
            <a:pPr algn="l"/>
            <a:r>
              <a:rPr lang="en-US" dirty="0" smtClean="0"/>
              <a:t>Administrative Units</a:t>
            </a:r>
            <a:endParaRPr lang="en-US" dirty="0"/>
          </a:p>
        </p:txBody>
      </p:sp>
    </p:spTree>
    <p:extLst>
      <p:ext uri="{BB962C8B-B14F-4D97-AF65-F5344CB8AC3E}">
        <p14:creationId xmlns:p14="http://schemas.microsoft.com/office/powerpoint/2010/main" val="333026863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3"/>
          <p:cNvSpPr txBox="1">
            <a:spLocks/>
          </p:cNvSpPr>
          <p:nvPr/>
        </p:nvSpPr>
        <p:spPr>
          <a:xfrm>
            <a:off x="685800" y="1143000"/>
            <a:ext cx="7391400" cy="3962399"/>
          </a:xfrm>
          <a:prstGeom prst="rect">
            <a:avLst/>
          </a:prstGeom>
        </p:spPr>
        <p:txBody>
          <a:bodyPr vert="horz" lIns="91440" tIns="45720" rIns="91440" bIns="45720" rtlCol="0">
            <a:noAutofit/>
          </a:bodyPr>
          <a:lstStyle/>
          <a:p>
            <a:pPr lvl="0" indent="-342900">
              <a:spcBef>
                <a:spcPct val="20000"/>
              </a:spcBef>
              <a:spcAft>
                <a:spcPts val="2400"/>
              </a:spcAft>
              <a:buClr>
                <a:srgbClr val="066E9F"/>
              </a:buClr>
              <a:buSzPct val="120000"/>
            </a:pPr>
            <a:r>
              <a:rPr kumimoji="0" lang="en-US" sz="22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Import</a:t>
            </a:r>
            <a:r>
              <a:rPr kumimoji="0" lang="en-US" sz="2200" b="1" i="0" u="none" strike="noStrike" kern="1200" cap="none" spc="0" normalizeH="0" baseline="0" noProof="0" dirty="0" smtClean="0">
                <a:ln>
                  <a:noFill/>
                </a:ln>
                <a:solidFill>
                  <a:srgbClr val="066E9F"/>
                </a:solidFill>
                <a:effectLst/>
                <a:uLnTx/>
                <a:uFillTx/>
                <a:latin typeface="Segoe UI" pitchFamily="34" charset="0"/>
                <a:ea typeface="Segoe UI" pitchFamily="34" charset="0"/>
                <a:cs typeface="Segoe UI" pitchFamily="34" charset="0"/>
              </a:rPr>
              <a:t> </a:t>
            </a:r>
            <a:r>
              <a:rPr lang="en-US" sz="2200" dirty="0" smtClean="0">
                <a:solidFill>
                  <a:srgbClr val="17375D"/>
                </a:solidFill>
                <a:latin typeface="Segoe UI" pitchFamily="34" charset="0"/>
                <a:ea typeface="Segoe UI" pitchFamily="34" charset="0"/>
                <a:cs typeface="Segoe UI" pitchFamily="34" charset="0"/>
              </a:rPr>
              <a:t>option </a:t>
            </a:r>
            <a:r>
              <a:rPr kumimoji="0" lang="en-US"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will enable</a:t>
            </a:r>
            <a:r>
              <a:rPr kumimoji="0" lang="en-US" sz="2200" b="0" i="0" u="none" strike="noStrike" kern="1200" cap="none" spc="0" normalizeH="0" noProof="0" dirty="0" smtClean="0">
                <a:ln>
                  <a:noFill/>
                </a:ln>
                <a:solidFill>
                  <a:srgbClr val="17375D"/>
                </a:solidFill>
                <a:effectLst/>
                <a:uLnTx/>
                <a:uFillTx/>
                <a:latin typeface="Segoe UI" pitchFamily="34" charset="0"/>
                <a:ea typeface="Segoe UI" pitchFamily="34" charset="0"/>
                <a:cs typeface="Segoe UI" pitchFamily="34" charset="0"/>
              </a:rPr>
              <a:t> you to bulk import data.</a:t>
            </a:r>
          </a:p>
          <a:p>
            <a:pPr lvl="0" indent="-342900">
              <a:spcBef>
                <a:spcPct val="20000"/>
              </a:spcBef>
              <a:spcAft>
                <a:spcPts val="1200"/>
              </a:spcAft>
              <a:buClr>
                <a:srgbClr val="066E9F"/>
              </a:buClr>
              <a:buSzPct val="120000"/>
            </a:pPr>
            <a:r>
              <a:rPr lang="en-US" sz="2200" b="1" dirty="0" smtClean="0">
                <a:solidFill>
                  <a:srgbClr val="17375D"/>
                </a:solidFill>
                <a:latin typeface="Segoe UI" pitchFamily="34" charset="0"/>
                <a:ea typeface="Segoe UI" pitchFamily="34" charset="0"/>
                <a:cs typeface="Segoe UI" pitchFamily="34" charset="0"/>
              </a:rPr>
              <a:t>Reports</a:t>
            </a:r>
            <a:r>
              <a:rPr lang="en-US" sz="2200" b="1" dirty="0" smtClean="0">
                <a:solidFill>
                  <a:srgbClr val="066E9F"/>
                </a:solidFill>
                <a:latin typeface="Segoe UI" pitchFamily="34" charset="0"/>
                <a:ea typeface="Segoe UI" pitchFamily="34" charset="0"/>
                <a:cs typeface="Segoe UI" pitchFamily="34" charset="0"/>
              </a:rPr>
              <a:t> </a:t>
            </a:r>
            <a:r>
              <a:rPr lang="en-US" sz="2200" dirty="0" smtClean="0">
                <a:solidFill>
                  <a:srgbClr val="17375D"/>
                </a:solidFill>
                <a:latin typeface="Segoe UI" pitchFamily="34" charset="0"/>
                <a:ea typeface="Segoe UI" pitchFamily="34" charset="0"/>
                <a:cs typeface="Segoe UI" pitchFamily="34" charset="0"/>
              </a:rPr>
              <a:t>option will provide an interface to run custom and standard reports.</a:t>
            </a:r>
          </a:p>
          <a:p>
            <a:pPr lvl="0" indent="-342900">
              <a:spcBef>
                <a:spcPct val="20000"/>
              </a:spcBef>
              <a:spcAft>
                <a:spcPts val="1200"/>
              </a:spcAft>
              <a:buClr>
                <a:srgbClr val="066E9F"/>
              </a:buClr>
              <a:buSzPct val="120000"/>
            </a:pPr>
            <a:r>
              <a:rPr lang="en-US" sz="2200" b="1" dirty="0" smtClean="0">
                <a:solidFill>
                  <a:srgbClr val="17375D"/>
                </a:solidFill>
                <a:latin typeface="Segoe UI" pitchFamily="34" charset="0"/>
                <a:ea typeface="Segoe UI" pitchFamily="34" charset="0"/>
                <a:cs typeface="Segoe UI" pitchFamily="34" charset="0"/>
              </a:rPr>
              <a:t>An overview of both of these sections will be </a:t>
            </a:r>
            <a:br>
              <a:rPr lang="en-US" sz="2200" b="1" dirty="0" smtClean="0">
                <a:solidFill>
                  <a:srgbClr val="17375D"/>
                </a:solidFill>
                <a:latin typeface="Segoe UI" pitchFamily="34" charset="0"/>
                <a:ea typeface="Segoe UI" pitchFamily="34" charset="0"/>
                <a:cs typeface="Segoe UI" pitchFamily="34" charset="0"/>
              </a:rPr>
            </a:br>
            <a:r>
              <a:rPr lang="en-US" sz="2200" b="1" dirty="0" smtClean="0">
                <a:solidFill>
                  <a:srgbClr val="17375D"/>
                </a:solidFill>
                <a:latin typeface="Segoe UI" pitchFamily="34" charset="0"/>
                <a:ea typeface="Segoe UI" pitchFamily="34" charset="0"/>
                <a:cs typeface="Segoe UI" pitchFamily="34" charset="0"/>
              </a:rPr>
              <a:t>covered later in this tutorial</a:t>
            </a:r>
            <a:r>
              <a:rPr lang="en-US" sz="2200" dirty="0" smtClean="0">
                <a:solidFill>
                  <a:srgbClr val="17375D"/>
                </a:solidFill>
                <a:latin typeface="Segoe UI" pitchFamily="34" charset="0"/>
                <a:ea typeface="Segoe UI" pitchFamily="34" charset="0"/>
                <a:cs typeface="Segoe UI" pitchFamily="34" charset="0"/>
              </a:rPr>
              <a:t>.</a:t>
            </a:r>
            <a:endParaRPr lang="en-US" sz="2200" dirty="0">
              <a:solidFill>
                <a:srgbClr val="17375D"/>
              </a:solidFill>
              <a:latin typeface="Segoe UI Semibold" pitchFamily="34" charset="0"/>
              <a:ea typeface="Segoe UI" pitchFamily="34" charset="0"/>
              <a:cs typeface="Segoe UI" pitchFamily="34" charset="0"/>
            </a:endParaRPr>
          </a:p>
        </p:txBody>
      </p:sp>
      <p:sp>
        <p:nvSpPr>
          <p:cNvPr id="7" name="Text Placeholder 2"/>
          <p:cNvSpPr>
            <a:spLocks noGrp="1"/>
          </p:cNvSpPr>
          <p:nvPr>
            <p:ph type="body" sz="quarter" idx="13"/>
          </p:nvPr>
        </p:nvSpPr>
        <p:spPr>
          <a:xfrm>
            <a:off x="171331" y="42335"/>
            <a:ext cx="2671703" cy="307777"/>
          </a:xfrm>
        </p:spPr>
        <p:txBody>
          <a:bodyPr/>
          <a:lstStyle/>
          <a:p>
            <a:r>
              <a:rPr lang="en-US" dirty="0">
                <a:solidFill>
                  <a:srgbClr val="DCE6F2"/>
                </a:solidFill>
              </a:rPr>
              <a:t>a</a:t>
            </a:r>
            <a:r>
              <a:rPr lang="en-US" dirty="0" smtClean="0">
                <a:solidFill>
                  <a:srgbClr val="DCE6F2"/>
                </a:solidFill>
              </a:rPr>
              <a:t> tour of the tool : main menu</a:t>
            </a:r>
            <a:endParaRPr lang="en-US" dirty="0">
              <a:solidFill>
                <a:srgbClr val="DCE6F2"/>
              </a:solidFill>
            </a:endParaRPr>
          </a:p>
        </p:txBody>
      </p:sp>
      <p:sp>
        <p:nvSpPr>
          <p:cNvPr id="12" name="Title 20"/>
          <p:cNvSpPr>
            <a:spLocks noGrp="1"/>
          </p:cNvSpPr>
          <p:nvPr>
            <p:ph type="title"/>
          </p:nvPr>
        </p:nvSpPr>
        <p:spPr>
          <a:xfrm>
            <a:off x="152400" y="369094"/>
            <a:ext cx="3477704" cy="516255"/>
          </a:xfrm>
        </p:spPr>
        <p:txBody>
          <a:bodyPr/>
          <a:lstStyle/>
          <a:p>
            <a:r>
              <a:rPr lang="en-US" sz="2600" dirty="0" smtClean="0">
                <a:solidFill>
                  <a:srgbClr val="066E9F"/>
                </a:solidFill>
              </a:rPr>
              <a:t>Import and Reports</a:t>
            </a:r>
            <a:endParaRPr lang="en-US" sz="2600" dirty="0">
              <a:solidFill>
                <a:srgbClr val="066E9F"/>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a:spLocks noGrp="1"/>
          </p:cNvSpPr>
          <p:nvPr>
            <p:ph type="body" sz="quarter" idx="13"/>
          </p:nvPr>
        </p:nvSpPr>
        <p:spPr>
          <a:xfrm>
            <a:off x="171331" y="42335"/>
            <a:ext cx="2671703" cy="307777"/>
          </a:xfrm>
        </p:spPr>
        <p:txBody>
          <a:bodyPr/>
          <a:lstStyle/>
          <a:p>
            <a:r>
              <a:rPr lang="en-US" dirty="0">
                <a:solidFill>
                  <a:srgbClr val="DCE6F2"/>
                </a:solidFill>
              </a:rPr>
              <a:t>a</a:t>
            </a:r>
            <a:r>
              <a:rPr lang="en-US" dirty="0" smtClean="0">
                <a:solidFill>
                  <a:srgbClr val="DCE6F2"/>
                </a:solidFill>
              </a:rPr>
              <a:t> tour of the tool : main menu</a:t>
            </a:r>
            <a:endParaRPr lang="en-US" dirty="0">
              <a:solidFill>
                <a:srgbClr val="DCE6F2"/>
              </a:solidFill>
            </a:endParaRPr>
          </a:p>
        </p:txBody>
      </p:sp>
      <p:sp>
        <p:nvSpPr>
          <p:cNvPr id="4" name="Content Placeholder 3"/>
          <p:cNvSpPr>
            <a:spLocks noGrp="1"/>
          </p:cNvSpPr>
          <p:nvPr>
            <p:ph idx="1"/>
          </p:nvPr>
        </p:nvSpPr>
        <p:spPr>
          <a:xfrm>
            <a:off x="685800" y="990600"/>
            <a:ext cx="7848600" cy="5334000"/>
          </a:xfrm>
        </p:spPr>
        <p:txBody>
          <a:bodyPr/>
          <a:lstStyle/>
          <a:p>
            <a:pPr>
              <a:lnSpc>
                <a:spcPts val="2000"/>
              </a:lnSpc>
              <a:spcBef>
                <a:spcPts val="450"/>
              </a:spcBef>
              <a:spcAft>
                <a:spcPts val="600"/>
              </a:spcAft>
              <a:buNone/>
            </a:pPr>
            <a:r>
              <a:rPr lang="en-US" dirty="0" smtClean="0"/>
              <a:t>There are three selections under the help option:</a:t>
            </a:r>
          </a:p>
          <a:p>
            <a:pPr marL="525780">
              <a:lnSpc>
                <a:spcPts val="2000"/>
              </a:lnSpc>
              <a:spcBef>
                <a:spcPts val="528"/>
              </a:spcBef>
              <a:spcAft>
                <a:spcPts val="1800"/>
              </a:spcAft>
              <a:buSzPct val="100000"/>
              <a:buFont typeface="Wingdings" charset="2"/>
              <a:buChar char="§"/>
            </a:pPr>
            <a:r>
              <a:rPr lang="en-US" sz="2200" b="1" dirty="0" smtClean="0"/>
              <a:t>View help</a:t>
            </a:r>
            <a:r>
              <a:rPr lang="en-US" sz="2200" dirty="0" smtClean="0">
                <a:latin typeface="Segoe UI Semibold" pitchFamily="34" charset="0"/>
              </a:rPr>
              <a:t>. </a:t>
            </a:r>
            <a:r>
              <a:rPr lang="en-US" sz="2200" dirty="0" smtClean="0"/>
              <a:t>Takes you to the help feature in the tool. Click here to look up definitions of terms or get information on different topics. </a:t>
            </a:r>
          </a:p>
          <a:p>
            <a:pPr marL="525780">
              <a:lnSpc>
                <a:spcPts val="2000"/>
              </a:lnSpc>
              <a:spcBef>
                <a:spcPts val="450"/>
              </a:spcBef>
              <a:spcAft>
                <a:spcPts val="1800"/>
              </a:spcAft>
              <a:buSzPct val="100000"/>
              <a:buFont typeface="Wingdings" charset="2"/>
              <a:buChar char="§"/>
            </a:pPr>
            <a:r>
              <a:rPr lang="en-US" b="1" dirty="0" smtClean="0"/>
              <a:t>View PowerPoint tutorial.</a:t>
            </a:r>
            <a:r>
              <a:rPr lang="en-US" dirty="0" smtClean="0"/>
              <a:t> View this tutorial </a:t>
            </a:r>
          </a:p>
          <a:p>
            <a:pPr marL="525780">
              <a:lnSpc>
                <a:spcPts val="2000"/>
              </a:lnSpc>
              <a:spcBef>
                <a:spcPts val="450"/>
              </a:spcBef>
              <a:spcAft>
                <a:spcPts val="1800"/>
              </a:spcAft>
              <a:buSzPct val="100000"/>
              <a:buFont typeface="Wingdings" charset="2"/>
              <a:buChar char="§"/>
            </a:pPr>
            <a:r>
              <a:rPr lang="en-US" sz="2200" b="1" dirty="0" smtClean="0"/>
              <a:t>Check for updates</a:t>
            </a:r>
            <a:r>
              <a:rPr lang="en-US" sz="2200" dirty="0" smtClean="0">
                <a:latin typeface="Segoe UI Semibold" pitchFamily="34" charset="0"/>
              </a:rPr>
              <a:t>. </a:t>
            </a:r>
            <a:r>
              <a:rPr lang="en-US" sz="2200" dirty="0" smtClean="0"/>
              <a:t>If you are connected to the Internet, you can click here to check if a new version is available. </a:t>
            </a:r>
          </a:p>
          <a:p>
            <a:pPr marL="914400" indent="-365760">
              <a:lnSpc>
                <a:spcPts val="2000"/>
              </a:lnSpc>
              <a:spcBef>
                <a:spcPts val="450"/>
              </a:spcBef>
              <a:spcAft>
                <a:spcPts val="600"/>
              </a:spcAft>
              <a:buFont typeface="Lucida Grande"/>
              <a:buChar char="-"/>
            </a:pPr>
            <a:r>
              <a:rPr lang="en-US" sz="2000" dirty="0" smtClean="0"/>
              <a:t>Updated versions include bug fixes and new features. </a:t>
            </a:r>
          </a:p>
          <a:p>
            <a:pPr marL="914400" indent="-365760">
              <a:lnSpc>
                <a:spcPts val="2000"/>
              </a:lnSpc>
              <a:spcBef>
                <a:spcPts val="450"/>
              </a:spcBef>
              <a:spcAft>
                <a:spcPts val="1800"/>
              </a:spcAft>
              <a:buFont typeface="Lucida Grande"/>
              <a:buChar char="-"/>
            </a:pPr>
            <a:r>
              <a:rPr lang="en-US" sz="2000" dirty="0" smtClean="0"/>
              <a:t>The Integrated NTD Database </a:t>
            </a:r>
            <a:r>
              <a:rPr lang="en-US" sz="2000" dirty="0"/>
              <a:t>also checks for updates each time you open it, but if you decline to download a </a:t>
            </a:r>
            <a:r>
              <a:rPr lang="en-US" sz="2000" dirty="0" smtClean="0"/>
              <a:t/>
            </a:r>
            <a:br>
              <a:rPr lang="en-US" sz="2000" dirty="0" smtClean="0"/>
            </a:br>
            <a:r>
              <a:rPr lang="en-US" sz="2000" dirty="0" smtClean="0"/>
              <a:t>new </a:t>
            </a:r>
            <a:r>
              <a:rPr lang="en-US" sz="2000" dirty="0"/>
              <a:t>version at that time, you can click here later to download the update. </a:t>
            </a:r>
          </a:p>
          <a:p>
            <a:pPr marL="525780">
              <a:lnSpc>
                <a:spcPts val="2000"/>
              </a:lnSpc>
              <a:spcBef>
                <a:spcPts val="450"/>
              </a:spcBef>
              <a:spcAft>
                <a:spcPts val="1200"/>
              </a:spcAft>
              <a:buSzPct val="100000"/>
              <a:buFont typeface="Wingdings" charset="2"/>
              <a:buChar char="§"/>
            </a:pPr>
            <a:r>
              <a:rPr lang="en-US" b="1" dirty="0"/>
              <a:t>About. </a:t>
            </a:r>
            <a:r>
              <a:rPr lang="en-US" dirty="0"/>
              <a:t>Provides information about the tool. </a:t>
            </a:r>
          </a:p>
        </p:txBody>
      </p:sp>
      <p:sp>
        <p:nvSpPr>
          <p:cNvPr id="11" name="Title 20"/>
          <p:cNvSpPr>
            <a:spLocks noGrp="1"/>
          </p:cNvSpPr>
          <p:nvPr>
            <p:ph type="title"/>
          </p:nvPr>
        </p:nvSpPr>
        <p:spPr>
          <a:xfrm>
            <a:off x="152400" y="369094"/>
            <a:ext cx="2340707" cy="516255"/>
          </a:xfrm>
        </p:spPr>
        <p:txBody>
          <a:bodyPr/>
          <a:lstStyle/>
          <a:p>
            <a:r>
              <a:rPr lang="en-US" sz="2600" dirty="0" smtClean="0">
                <a:solidFill>
                  <a:srgbClr val="066E9F"/>
                </a:solidFill>
              </a:rPr>
              <a:t>Help feature</a:t>
            </a:r>
            <a:endParaRPr lang="en-US" sz="2600" dirty="0">
              <a:solidFill>
                <a:srgbClr val="066E9F"/>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a:spLocks noGrp="1"/>
          </p:cNvSpPr>
          <p:nvPr>
            <p:ph type="body" sz="quarter" idx="13"/>
          </p:nvPr>
        </p:nvSpPr>
        <p:spPr>
          <a:xfrm>
            <a:off x="171331" y="42335"/>
            <a:ext cx="1638919" cy="307777"/>
          </a:xfrm>
        </p:spPr>
        <p:txBody>
          <a:bodyPr/>
          <a:lstStyle/>
          <a:p>
            <a:r>
              <a:rPr lang="en-US" dirty="0" smtClean="0">
                <a:solidFill>
                  <a:srgbClr val="DCE6F2"/>
                </a:solidFill>
              </a:rPr>
              <a:t>a tour of the tool</a:t>
            </a:r>
            <a:endParaRPr lang="en-US" dirty="0">
              <a:solidFill>
                <a:srgbClr val="DCE6F2"/>
              </a:solidFill>
            </a:endParaRPr>
          </a:p>
        </p:txBody>
      </p:sp>
      <p:sp>
        <p:nvSpPr>
          <p:cNvPr id="4" name="Content Placeholder 3"/>
          <p:cNvSpPr>
            <a:spLocks noGrp="1"/>
          </p:cNvSpPr>
          <p:nvPr>
            <p:ph idx="1"/>
          </p:nvPr>
        </p:nvSpPr>
        <p:spPr/>
        <p:txBody>
          <a:bodyPr/>
          <a:lstStyle/>
          <a:p>
            <a:pPr marL="0">
              <a:spcAft>
                <a:spcPts val="1200"/>
              </a:spcAft>
              <a:buNone/>
            </a:pPr>
            <a:r>
              <a:rPr lang="en-US" dirty="0" smtClean="0"/>
              <a:t>The Dashboard shows all of the data modules that can be entered into the Integrated NTD Database, organized by the following activities:</a:t>
            </a:r>
          </a:p>
          <a:p>
            <a:pPr marL="525780">
              <a:spcAft>
                <a:spcPts val="600"/>
              </a:spcAft>
              <a:buSzPct val="100000"/>
              <a:buFont typeface="Wingdings" charset="2"/>
              <a:buChar char="§"/>
            </a:pPr>
            <a:r>
              <a:rPr lang="en-US" sz="2000" b="1" dirty="0" smtClean="0">
                <a:latin typeface="Segoe UI Semibold" pitchFamily="34" charset="0"/>
              </a:rPr>
              <a:t>Demography</a:t>
            </a:r>
          </a:p>
          <a:p>
            <a:pPr marL="525780">
              <a:spcAft>
                <a:spcPts val="600"/>
              </a:spcAft>
              <a:buSzPct val="100000"/>
              <a:buFont typeface="Wingdings" charset="2"/>
              <a:buChar char="§"/>
            </a:pPr>
            <a:r>
              <a:rPr lang="en-US" sz="2000" b="1" dirty="0" smtClean="0">
                <a:latin typeface="Segoe UI Semibold" pitchFamily="34" charset="0"/>
              </a:rPr>
              <a:t>Disease Distribution</a:t>
            </a:r>
          </a:p>
          <a:p>
            <a:pPr marL="525780">
              <a:spcAft>
                <a:spcPts val="600"/>
              </a:spcAft>
              <a:buSzPct val="100000"/>
              <a:buFont typeface="Wingdings" charset="2"/>
              <a:buChar char="§"/>
            </a:pPr>
            <a:r>
              <a:rPr lang="en-US" sz="2000" b="1" dirty="0" smtClean="0">
                <a:latin typeface="Segoe UI Semibold" pitchFamily="34" charset="0"/>
              </a:rPr>
              <a:t>Surveys</a:t>
            </a:r>
          </a:p>
          <a:p>
            <a:pPr marL="525780">
              <a:spcAft>
                <a:spcPts val="600"/>
              </a:spcAft>
              <a:buSzPct val="100000"/>
              <a:buFont typeface="Wingdings" charset="2"/>
              <a:buChar char="§"/>
            </a:pPr>
            <a:r>
              <a:rPr lang="en-US" sz="2000" b="1" dirty="0" smtClean="0">
                <a:latin typeface="Segoe UI Semibold" pitchFamily="34" charset="0"/>
              </a:rPr>
              <a:t>Interventions</a:t>
            </a:r>
          </a:p>
          <a:p>
            <a:pPr marL="525780">
              <a:spcAft>
                <a:spcPts val="600"/>
              </a:spcAft>
              <a:buSzPct val="100000"/>
              <a:buFont typeface="Wingdings" charset="2"/>
              <a:buChar char="§"/>
            </a:pPr>
            <a:r>
              <a:rPr lang="en-US" sz="2000" b="1" dirty="0" smtClean="0">
                <a:latin typeface="Segoe UI Semibold" pitchFamily="34" charset="0"/>
              </a:rPr>
              <a:t>Process Indicators</a:t>
            </a:r>
          </a:p>
        </p:txBody>
      </p:sp>
      <p:sp>
        <p:nvSpPr>
          <p:cNvPr id="2" name="Title 1"/>
          <p:cNvSpPr>
            <a:spLocks noGrp="1"/>
          </p:cNvSpPr>
          <p:nvPr>
            <p:ph type="title"/>
          </p:nvPr>
        </p:nvSpPr>
        <p:spPr>
          <a:xfrm>
            <a:off x="152400" y="369094"/>
            <a:ext cx="4120428" cy="516255"/>
          </a:xfrm>
        </p:spPr>
        <p:txBody>
          <a:bodyPr/>
          <a:lstStyle/>
          <a:p>
            <a:r>
              <a:rPr lang="en-US" dirty="0" smtClean="0">
                <a:solidFill>
                  <a:srgbClr val="066E9F"/>
                </a:solidFill>
              </a:rPr>
              <a:t>The Activity Dashboard</a:t>
            </a:r>
            <a:endParaRPr lang="en-US" dirty="0">
              <a:solidFill>
                <a:srgbClr val="066E9F"/>
              </a:solidFill>
            </a:endParaRPr>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r="40537"/>
          <a:stretch/>
        </p:blipFill>
        <p:spPr>
          <a:xfrm>
            <a:off x="4794250" y="2286000"/>
            <a:ext cx="2673350" cy="3202096"/>
          </a:xfrm>
          <a:prstGeom prst="rect">
            <a:avLst/>
          </a:prstGeom>
          <a:effectLst>
            <a:outerShdw blurRad="63500" sx="102000" sy="102000" algn="ctr" rotWithShape="0">
              <a:schemeClr val="bg1">
                <a:lumMod val="65000"/>
                <a:alpha val="40000"/>
              </a:schemeClr>
            </a:outerShdw>
          </a:effectLst>
        </p:spPr>
      </p:pic>
      <p:sp>
        <p:nvSpPr>
          <p:cNvPr id="15" name="Rounded Rectangle 14"/>
          <p:cNvSpPr/>
          <p:nvPr/>
        </p:nvSpPr>
        <p:spPr>
          <a:xfrm rot="10800000">
            <a:off x="4946650" y="2697402"/>
            <a:ext cx="1676400" cy="211226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ight Arrow 15"/>
          <p:cNvSpPr/>
          <p:nvPr/>
        </p:nvSpPr>
        <p:spPr>
          <a:xfrm>
            <a:off x="4489450" y="2872916"/>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71331" y="42335"/>
            <a:ext cx="3445953" cy="566309"/>
          </a:xfrm>
        </p:spPr>
        <p:txBody>
          <a:bodyPr/>
          <a:lstStyle/>
          <a:p>
            <a:r>
              <a:rPr lang="en-US" dirty="0">
                <a:solidFill>
                  <a:srgbClr val="DCE6F2"/>
                </a:solidFill>
              </a:rPr>
              <a:t>a tour of the tool : activity dashboard</a:t>
            </a:r>
          </a:p>
          <a:p>
            <a:endParaRPr lang="en-US" dirty="0"/>
          </a:p>
        </p:txBody>
      </p:sp>
      <p:sp>
        <p:nvSpPr>
          <p:cNvPr id="4" name="Content Placeholder 3"/>
          <p:cNvSpPr>
            <a:spLocks noGrp="1"/>
          </p:cNvSpPr>
          <p:nvPr>
            <p:ph idx="1"/>
          </p:nvPr>
        </p:nvSpPr>
        <p:spPr>
          <a:xfrm>
            <a:off x="685800" y="1143000"/>
            <a:ext cx="2931484" cy="4525963"/>
          </a:xfrm>
        </p:spPr>
        <p:txBody>
          <a:bodyPr/>
          <a:lstStyle/>
          <a:p>
            <a:pPr marL="0" indent="0">
              <a:spcAft>
                <a:spcPts val="1200"/>
              </a:spcAft>
              <a:buNone/>
            </a:pPr>
            <a:r>
              <a:rPr lang="en-US" dirty="0" smtClean="0"/>
              <a:t>The data and information showing for the specific activities on the Activity Dashboard will always apply to the location selected on the Administrative unit tree.</a:t>
            </a:r>
            <a:endParaRPr lang="en-US" sz="2200" dirty="0" smtClean="0"/>
          </a:p>
        </p:txBody>
      </p:sp>
      <p:sp>
        <p:nvSpPr>
          <p:cNvPr id="12" name="Title 20"/>
          <p:cNvSpPr>
            <a:spLocks noGrp="1"/>
          </p:cNvSpPr>
          <p:nvPr>
            <p:ph type="title"/>
          </p:nvPr>
        </p:nvSpPr>
        <p:spPr>
          <a:xfrm>
            <a:off x="152400" y="369094"/>
            <a:ext cx="5945403" cy="516255"/>
          </a:xfrm>
        </p:spPr>
        <p:txBody>
          <a:bodyPr/>
          <a:lstStyle/>
          <a:p>
            <a:r>
              <a:rPr lang="en-US" sz="2600" dirty="0" smtClean="0">
                <a:solidFill>
                  <a:srgbClr val="066E9F"/>
                </a:solidFill>
              </a:rPr>
              <a:t>Important feature of the Dashboard</a:t>
            </a:r>
            <a:endParaRPr lang="en-US" sz="2600" dirty="0">
              <a:solidFill>
                <a:srgbClr val="066E9F"/>
              </a:solidFill>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8907"/>
          <a:stretch/>
        </p:blipFill>
        <p:spPr>
          <a:xfrm>
            <a:off x="4191000" y="1243508"/>
            <a:ext cx="4326467" cy="3234377"/>
          </a:xfrm>
          <a:prstGeom prst="rect">
            <a:avLst/>
          </a:prstGeom>
          <a:effectLst>
            <a:outerShdw blurRad="63500" sx="102000" sy="102000" algn="ctr" rotWithShape="0">
              <a:schemeClr val="bg1">
                <a:lumMod val="65000"/>
                <a:alpha val="40000"/>
              </a:schemeClr>
            </a:outerShdw>
          </a:effectLst>
        </p:spPr>
      </p:pic>
      <p:sp>
        <p:nvSpPr>
          <p:cNvPr id="6" name="Rounded Rectangle 5"/>
          <p:cNvSpPr/>
          <p:nvPr/>
        </p:nvSpPr>
        <p:spPr>
          <a:xfrm rot="10800000">
            <a:off x="6460069" y="1350264"/>
            <a:ext cx="685800" cy="2286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Arrow 6"/>
          <p:cNvSpPr/>
          <p:nvPr/>
        </p:nvSpPr>
        <p:spPr>
          <a:xfrm>
            <a:off x="3810000" y="2852508"/>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6104464" y="1295400"/>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Explore the Activity Dashboard</a:t>
            </a:r>
            <a:endParaRPr lang="en-US" dirty="0"/>
          </a:p>
        </p:txBody>
      </p:sp>
      <p:sp>
        <p:nvSpPr>
          <p:cNvPr id="2" name="Text Placeholder 1"/>
          <p:cNvSpPr>
            <a:spLocks noGrp="1"/>
          </p:cNvSpPr>
          <p:nvPr>
            <p:ph type="body" sz="quarter" idx="10"/>
          </p:nvPr>
        </p:nvSpPr>
        <p:spPr>
          <a:prstGeom prst="rect">
            <a:avLst/>
          </a:prstGeom>
        </p:spPr>
        <p:txBody>
          <a:bodyPr>
            <a:noAutofit/>
          </a:bodyPr>
          <a:lstStyle/>
          <a:p>
            <a:pPr marL="457200" lvl="1" indent="-457200">
              <a:spcAft>
                <a:spcPts val="1200"/>
              </a:spcAft>
              <a:buFont typeface="+mj-lt"/>
              <a:buAutoNum type="arabicPeriod"/>
            </a:pPr>
            <a:r>
              <a:rPr lang="en-US" sz="2000" dirty="0" smtClean="0"/>
              <a:t>Use the</a:t>
            </a:r>
            <a:r>
              <a:rPr lang="en-US" sz="2000" b="1" dirty="0" smtClean="0"/>
              <a:t>+</a:t>
            </a:r>
            <a:r>
              <a:rPr lang="en-US" sz="2000" dirty="0" smtClean="0"/>
              <a:t> and </a:t>
            </a:r>
            <a:r>
              <a:rPr lang="en-US" sz="2000" b="1" dirty="0" smtClean="0"/>
              <a:t>–</a:t>
            </a:r>
            <a:r>
              <a:rPr lang="en-US" sz="2000" dirty="0" smtClean="0"/>
              <a:t> controls to expand and contract the activities on the Dashboard.</a:t>
            </a:r>
            <a:endParaRPr lang="en-US" sz="2000" b="1" dirty="0" smtClean="0"/>
          </a:p>
          <a:p>
            <a:pPr marL="457200" lvl="1" indent="-457200">
              <a:spcAft>
                <a:spcPts val="1200"/>
              </a:spcAft>
              <a:buFont typeface="+mj-lt"/>
              <a:buAutoNum type="arabicPeriod"/>
            </a:pPr>
            <a:r>
              <a:rPr lang="en-US" sz="2000" dirty="0" smtClean="0"/>
              <a:t>Select different locations from within the Location Tree.</a:t>
            </a:r>
          </a:p>
          <a:p>
            <a:pPr marL="457200" lvl="1" indent="-457200">
              <a:spcAft>
                <a:spcPts val="1200"/>
              </a:spcAft>
              <a:buNone/>
            </a:pPr>
            <a:endParaRPr lang="en-US" sz="2000" b="1" dirty="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entry: Form by form</a:t>
            </a:r>
            <a:endParaRPr lang="en-US" dirty="0"/>
          </a:p>
        </p:txBody>
      </p:sp>
      <p:sp>
        <p:nvSpPr>
          <p:cNvPr id="3" name="Text Placeholder 2"/>
          <p:cNvSpPr>
            <a:spLocks noGrp="1"/>
          </p:cNvSpPr>
          <p:nvPr>
            <p:ph type="body" idx="1"/>
          </p:nvPr>
        </p:nvSpPr>
        <p:spPr/>
        <p:txBody>
          <a:bodyPr/>
          <a:lstStyle/>
          <a:p>
            <a:r>
              <a:rPr lang="en-US" dirty="0"/>
              <a:t>The </a:t>
            </a:r>
            <a:r>
              <a:rPr lang="en-US" dirty="0" smtClean="0"/>
              <a:t>Integrated NTD Database </a:t>
            </a:r>
            <a:r>
              <a:rPr lang="en-US" dirty="0"/>
              <a:t>is organized by administrative units. In the data entry section, you can enter and analyze data for NTD activities that take place in each region, district, community, or other </a:t>
            </a:r>
            <a:r>
              <a:rPr lang="en-US" dirty="0" smtClean="0"/>
              <a:t>location.</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105400"/>
            <a:ext cx="9144000" cy="14795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 name="Content Placeholder 2"/>
          <p:cNvSpPr>
            <a:spLocks noGrp="1"/>
          </p:cNvSpPr>
          <p:nvPr>
            <p:ph idx="1"/>
          </p:nvPr>
        </p:nvSpPr>
        <p:spPr>
          <a:prstGeom prst="rect">
            <a:avLst/>
          </a:prstGeom>
        </p:spPr>
        <p:txBody>
          <a:bodyPr/>
          <a:lstStyle/>
          <a:p>
            <a:pPr marL="0" lvl="1" indent="0">
              <a:lnSpc>
                <a:spcPct val="100000"/>
              </a:lnSpc>
              <a:spcAft>
                <a:spcPts val="1800"/>
              </a:spcAft>
              <a:buNone/>
              <a:defRPr/>
            </a:pPr>
            <a:r>
              <a:rPr lang="en-US" sz="2200" dirty="0"/>
              <a:t>There are </a:t>
            </a:r>
            <a:r>
              <a:rPr lang="en-US" sz="2200" dirty="0" smtClean="0"/>
              <a:t>six data </a:t>
            </a:r>
            <a:r>
              <a:rPr lang="en-US" sz="2200" dirty="0"/>
              <a:t>entry modules in the </a:t>
            </a:r>
            <a:r>
              <a:rPr lang="en-US" sz="2200" dirty="0" smtClean="0"/>
              <a:t/>
            </a:r>
            <a:br>
              <a:rPr lang="en-US" sz="2200" dirty="0" smtClean="0"/>
            </a:br>
            <a:r>
              <a:rPr lang="en-US" sz="2200" dirty="0" smtClean="0"/>
              <a:t>Integrated NTD Database:</a:t>
            </a:r>
            <a:endParaRPr lang="en-US" sz="2200" dirty="0"/>
          </a:p>
          <a:p>
            <a:pPr lvl="1">
              <a:spcAft>
                <a:spcPts val="600"/>
              </a:spcAft>
              <a:buSzPct val="100000"/>
              <a:buFont typeface="Wingdings" charset="2"/>
              <a:buChar char="§"/>
              <a:defRPr/>
            </a:pPr>
            <a:r>
              <a:rPr lang="en-US" sz="2200" b="1" dirty="0">
                <a:latin typeface="Segoe UI Semibold" pitchFamily="34" charset="0"/>
              </a:rPr>
              <a:t>Demography</a:t>
            </a:r>
          </a:p>
          <a:p>
            <a:pPr lvl="1">
              <a:spcAft>
                <a:spcPts val="600"/>
              </a:spcAft>
              <a:buSzPct val="100000"/>
              <a:buFont typeface="Wingdings" charset="2"/>
              <a:buChar char="§"/>
              <a:defRPr/>
            </a:pPr>
            <a:r>
              <a:rPr lang="en-US" sz="2200" b="1" dirty="0">
                <a:latin typeface="Segoe UI Semibold" pitchFamily="34" charset="0"/>
              </a:rPr>
              <a:t>Disease Distribution</a:t>
            </a:r>
          </a:p>
          <a:p>
            <a:pPr lvl="1">
              <a:spcAft>
                <a:spcPts val="600"/>
              </a:spcAft>
              <a:buSzPct val="100000"/>
              <a:buFont typeface="Wingdings" charset="2"/>
              <a:buChar char="§"/>
              <a:defRPr/>
            </a:pPr>
            <a:r>
              <a:rPr lang="en-US" sz="2200" b="1" dirty="0">
                <a:latin typeface="Segoe UI Semibold" pitchFamily="34" charset="0"/>
              </a:rPr>
              <a:t>Surveys</a:t>
            </a:r>
          </a:p>
          <a:p>
            <a:pPr lvl="1">
              <a:spcAft>
                <a:spcPts val="600"/>
              </a:spcAft>
              <a:buSzPct val="100000"/>
              <a:buFont typeface="Wingdings" charset="2"/>
              <a:buChar char="§"/>
              <a:defRPr/>
            </a:pPr>
            <a:r>
              <a:rPr lang="en-US" sz="2200" b="1" dirty="0">
                <a:latin typeface="Segoe UI Semibold" pitchFamily="34" charset="0"/>
              </a:rPr>
              <a:t>Interventions</a:t>
            </a:r>
          </a:p>
          <a:p>
            <a:pPr lvl="1">
              <a:spcAft>
                <a:spcPts val="600"/>
              </a:spcAft>
              <a:buSzPct val="100000"/>
              <a:buFont typeface="Wingdings" charset="2"/>
              <a:buChar char="§"/>
              <a:defRPr/>
            </a:pPr>
            <a:r>
              <a:rPr lang="en-US" sz="2200" b="1" dirty="0">
                <a:latin typeface="Segoe UI Semibold" pitchFamily="34" charset="0"/>
              </a:rPr>
              <a:t>Process </a:t>
            </a:r>
            <a:r>
              <a:rPr lang="en-US" sz="2200" b="1" dirty="0" smtClean="0">
                <a:latin typeface="Segoe UI Semibold" pitchFamily="34" charset="0"/>
              </a:rPr>
              <a:t>Indicators</a:t>
            </a:r>
            <a:endParaRPr lang="en-US" sz="2200" b="1" i="1" dirty="0"/>
          </a:p>
          <a:p>
            <a:pPr lvl="1">
              <a:buNone/>
              <a:defRPr/>
            </a:pPr>
            <a:r>
              <a:rPr lang="en-US" sz="2400" i="1" dirty="0"/>
              <a:t>	</a:t>
            </a:r>
          </a:p>
        </p:txBody>
      </p:sp>
      <p:sp>
        <p:nvSpPr>
          <p:cNvPr id="2" name="Title 1"/>
          <p:cNvSpPr>
            <a:spLocks noGrp="1"/>
          </p:cNvSpPr>
          <p:nvPr>
            <p:ph type="title"/>
          </p:nvPr>
        </p:nvSpPr>
        <p:spPr>
          <a:xfrm>
            <a:off x="135469" y="206613"/>
            <a:ext cx="5013337" cy="580787"/>
          </a:xfrm>
        </p:spPr>
        <p:txBody>
          <a:bodyPr/>
          <a:lstStyle/>
          <a:p>
            <a:r>
              <a:rPr lang="en-US" dirty="0"/>
              <a:t>Data entry: Form by form</a:t>
            </a:r>
          </a:p>
        </p:txBody>
      </p:sp>
      <p:sp>
        <p:nvSpPr>
          <p:cNvPr id="7" name="TextBox 6"/>
          <p:cNvSpPr txBox="1"/>
          <p:nvPr/>
        </p:nvSpPr>
        <p:spPr>
          <a:xfrm>
            <a:off x="1041399" y="5384796"/>
            <a:ext cx="7086600" cy="923330"/>
          </a:xfrm>
          <a:prstGeom prst="rect">
            <a:avLst/>
          </a:prstGeom>
          <a:noFill/>
        </p:spPr>
        <p:txBody>
          <a:bodyPr wrap="square" rtlCol="0">
            <a:spAutoFit/>
          </a:bodyPr>
          <a:lstStyle/>
          <a:p>
            <a:r>
              <a:rPr lang="en-US" b="1" dirty="0" smtClean="0">
                <a:solidFill>
                  <a:srgbClr val="932323"/>
                </a:solidFill>
                <a:latin typeface="Segoe UI" pitchFamily="34" charset="0"/>
                <a:ea typeface="Segoe UI" pitchFamily="34" charset="0"/>
                <a:cs typeface="Segoe UI" pitchFamily="34" charset="0"/>
              </a:rPr>
              <a:t>Important note:</a:t>
            </a:r>
            <a:r>
              <a:rPr lang="en-US" b="1" dirty="0" smtClean="0">
                <a:solidFill>
                  <a:srgbClr val="932323"/>
                </a:solidFill>
                <a:latin typeface="Segoe UI Semibold" pitchFamily="34" charset="0"/>
                <a:ea typeface="Segoe UI" pitchFamily="34" charset="0"/>
                <a:cs typeface="Segoe UI" pitchFamily="34" charset="0"/>
              </a:rPr>
              <a:t> </a:t>
            </a:r>
            <a:r>
              <a:rPr lang="en-US" dirty="0" smtClean="0">
                <a:solidFill>
                  <a:srgbClr val="17375D"/>
                </a:solidFill>
                <a:latin typeface="Segoe UI Semibold" pitchFamily="34" charset="0"/>
                <a:ea typeface="Segoe UI" pitchFamily="34" charset="0"/>
                <a:cs typeface="Segoe UI" pitchFamily="34" charset="0"/>
              </a:rPr>
              <a:t>Any data you enter in the system will be stored. Therefore you should be careful not to enter duplicate data – there is no automatic check to ensure you don’t.</a:t>
            </a:r>
            <a:endParaRPr lang="en-US" dirty="0">
              <a:solidFill>
                <a:srgbClr val="17375D"/>
              </a:solidFill>
              <a:latin typeface="Segoe UI Semibold" pitchFamily="34" charset="0"/>
              <a:ea typeface="Segoe UI" pitchFamily="34" charset="0"/>
              <a:cs typeface="Segoe UI" pitchFamily="34" charset="0"/>
            </a:endParaRPr>
          </a:p>
        </p:txBody>
      </p:sp>
    </p:spTree>
    <p:extLst>
      <p:ext uri="{BB962C8B-B14F-4D97-AF65-F5344CB8AC3E}">
        <p14:creationId xmlns:p14="http://schemas.microsoft.com/office/powerpoint/2010/main" val="328387571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type="body" sz="quarter" idx="13"/>
          </p:nvPr>
        </p:nvSpPr>
        <p:spPr>
          <a:xfrm>
            <a:off x="171331" y="42335"/>
            <a:ext cx="4324469" cy="307777"/>
          </a:xfrm>
        </p:spPr>
        <p:txBody>
          <a:bodyPr>
            <a:normAutofit/>
          </a:bodyPr>
          <a:lstStyle/>
          <a:p>
            <a:r>
              <a:rPr lang="en-US" dirty="0" smtClean="0">
                <a:solidFill>
                  <a:srgbClr val="DCE6F2"/>
                </a:solidFill>
              </a:rPr>
              <a:t>data entry : </a:t>
            </a:r>
            <a:r>
              <a:rPr lang="en-US" dirty="0">
                <a:solidFill>
                  <a:srgbClr val="DCE6F2"/>
                </a:solidFill>
              </a:rPr>
              <a:t>form by form</a:t>
            </a:r>
          </a:p>
        </p:txBody>
      </p:sp>
      <p:sp>
        <p:nvSpPr>
          <p:cNvPr id="4" name="Content Placeholder 3"/>
          <p:cNvSpPr>
            <a:spLocks noGrp="1"/>
          </p:cNvSpPr>
          <p:nvPr>
            <p:ph idx="1"/>
          </p:nvPr>
        </p:nvSpPr>
        <p:spPr/>
        <p:txBody>
          <a:bodyPr/>
          <a:lstStyle/>
          <a:p>
            <a:pPr marL="0" lvl="0" indent="0">
              <a:spcAft>
                <a:spcPts val="1200"/>
              </a:spcAft>
              <a:buNone/>
            </a:pPr>
            <a:r>
              <a:rPr lang="en-US" sz="2400" dirty="0">
                <a:solidFill>
                  <a:srgbClr val="066E9F"/>
                </a:solidFill>
                <a:latin typeface="Segoe UI Semibold" pitchFamily="34" charset="0"/>
              </a:rPr>
              <a:t>Custom indicators and </a:t>
            </a:r>
            <a:r>
              <a:rPr lang="en-US" sz="2400" dirty="0" smtClean="0">
                <a:solidFill>
                  <a:srgbClr val="066E9F"/>
                </a:solidFill>
                <a:latin typeface="Segoe UI Semibold" pitchFamily="34" charset="0"/>
              </a:rPr>
              <a:t>forms</a:t>
            </a:r>
            <a:endParaRPr lang="en-US" dirty="0" smtClean="0"/>
          </a:p>
          <a:p>
            <a:pPr marL="0" indent="0">
              <a:spcAft>
                <a:spcPts val="1200"/>
              </a:spcAft>
              <a:buNone/>
            </a:pPr>
            <a:r>
              <a:rPr lang="en-US" dirty="0" smtClean="0"/>
              <a:t>The Integrated NTD Database contains default indicators for each data entry form. </a:t>
            </a:r>
          </a:p>
          <a:p>
            <a:pPr marL="525780">
              <a:spcAft>
                <a:spcPts val="1200"/>
              </a:spcAft>
              <a:buSzPct val="100000"/>
              <a:buFont typeface="Wingdings" charset="2"/>
              <a:buChar char="§"/>
            </a:pPr>
            <a:r>
              <a:rPr lang="en-US" dirty="0"/>
              <a:t>You can add custom indicators to any form or </a:t>
            </a:r>
            <a:r>
              <a:rPr lang="en-US" dirty="0" smtClean="0"/>
              <a:t/>
            </a:r>
            <a:br>
              <a:rPr lang="en-US" dirty="0" smtClean="0"/>
            </a:br>
            <a:r>
              <a:rPr lang="en-US" dirty="0" smtClean="0"/>
              <a:t>even </a:t>
            </a:r>
            <a:r>
              <a:rPr lang="en-US" dirty="0"/>
              <a:t>add entirely new forms altogether. </a:t>
            </a:r>
          </a:p>
          <a:p>
            <a:pPr marL="525780">
              <a:spcAft>
                <a:spcPts val="800"/>
              </a:spcAft>
              <a:buSzPct val="100000"/>
              <a:buFont typeface="Wingdings" charset="2"/>
              <a:buChar char="§"/>
            </a:pPr>
            <a:r>
              <a:rPr lang="en-US" dirty="0"/>
              <a:t>These </a:t>
            </a:r>
            <a:r>
              <a:rPr lang="en-US" dirty="0" smtClean="0"/>
              <a:t>new </a:t>
            </a:r>
            <a:r>
              <a:rPr lang="en-US" dirty="0"/>
              <a:t>indicators</a:t>
            </a:r>
            <a:r>
              <a:rPr lang="en-US" dirty="0" smtClean="0"/>
              <a:t> and forms will automatically show up in the custom report builder. </a:t>
            </a:r>
          </a:p>
          <a:p>
            <a:pPr marL="0" indent="0">
              <a:buNone/>
            </a:pPr>
            <a:endParaRPr lang="en-US" dirty="0" smtClean="0"/>
          </a:p>
        </p:txBody>
      </p:sp>
      <p:sp>
        <p:nvSpPr>
          <p:cNvPr id="2" name="Title 1"/>
          <p:cNvSpPr>
            <a:spLocks noGrp="1"/>
          </p:cNvSpPr>
          <p:nvPr>
            <p:ph type="title"/>
          </p:nvPr>
        </p:nvSpPr>
        <p:spPr>
          <a:xfrm>
            <a:off x="152400" y="369094"/>
            <a:ext cx="3422637" cy="516255"/>
          </a:xfrm>
        </p:spPr>
        <p:txBody>
          <a:bodyPr/>
          <a:lstStyle/>
          <a:p>
            <a:pPr algn="l"/>
            <a:r>
              <a:rPr lang="en-US" dirty="0" smtClean="0"/>
              <a:t>Data entry features</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9185" y="4724400"/>
            <a:ext cx="2492721" cy="1066800"/>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266804114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a:spLocks noGrp="1"/>
          </p:cNvSpPr>
          <p:nvPr>
            <p:ph type="body" sz="quarter" idx="13"/>
          </p:nvPr>
        </p:nvSpPr>
        <p:spPr>
          <a:xfrm>
            <a:off x="171331" y="42335"/>
            <a:ext cx="5772269" cy="307777"/>
          </a:xfrm>
        </p:spPr>
        <p:txBody>
          <a:bodyPr/>
          <a:lstStyle/>
          <a:p>
            <a:r>
              <a:rPr lang="en-US" dirty="0">
                <a:solidFill>
                  <a:srgbClr val="DCE6F2"/>
                </a:solidFill>
              </a:rPr>
              <a:t>d</a:t>
            </a:r>
            <a:r>
              <a:rPr lang="en-US" dirty="0" smtClean="0">
                <a:solidFill>
                  <a:srgbClr val="DCE6F2"/>
                </a:solidFill>
              </a:rPr>
              <a:t>ata entry : form by form : data entry features</a:t>
            </a:r>
            <a:endParaRPr lang="en-US" dirty="0">
              <a:solidFill>
                <a:srgbClr val="DCE6F2"/>
              </a:solidFill>
            </a:endParaRPr>
          </a:p>
        </p:txBody>
      </p:sp>
      <p:sp>
        <p:nvSpPr>
          <p:cNvPr id="4" name="Content Placeholder 3"/>
          <p:cNvSpPr>
            <a:spLocks noGrp="1"/>
          </p:cNvSpPr>
          <p:nvPr>
            <p:ph idx="1"/>
          </p:nvPr>
        </p:nvSpPr>
        <p:spPr/>
        <p:txBody>
          <a:bodyPr/>
          <a:lstStyle/>
          <a:p>
            <a:pPr marL="0" indent="0">
              <a:spcAft>
                <a:spcPts val="1200"/>
              </a:spcAft>
              <a:buNone/>
            </a:pPr>
            <a:r>
              <a:rPr lang="en-US" dirty="0" smtClean="0"/>
              <a:t>There are numerous calculations provided at the bottom of the data entry forms to help you analyze your program.</a:t>
            </a:r>
          </a:p>
          <a:p>
            <a:pPr marL="0" indent="0">
              <a:spcAft>
                <a:spcPts val="1200"/>
              </a:spcAft>
              <a:buNone/>
            </a:pPr>
            <a:r>
              <a:rPr lang="en-US" dirty="0" smtClean="0"/>
              <a:t>To computer these values, click ‘Calculate’ </a:t>
            </a:r>
          </a:p>
          <a:p>
            <a:pPr marL="0" indent="0">
              <a:buNone/>
            </a:pPr>
            <a:r>
              <a:rPr lang="en-US" dirty="0" smtClean="0"/>
              <a:t>These calculated fields </a:t>
            </a:r>
            <a:br>
              <a:rPr lang="en-US" dirty="0" smtClean="0"/>
            </a:br>
            <a:r>
              <a:rPr lang="en-US" dirty="0" smtClean="0"/>
              <a:t>are also included in the </a:t>
            </a:r>
            <a:br>
              <a:rPr lang="en-US" dirty="0" smtClean="0"/>
            </a:br>
            <a:r>
              <a:rPr lang="en-US" dirty="0" smtClean="0"/>
              <a:t>custom report builder.    	</a:t>
            </a:r>
            <a:endParaRPr lang="en-US" dirty="0"/>
          </a:p>
        </p:txBody>
      </p:sp>
      <p:sp>
        <p:nvSpPr>
          <p:cNvPr id="12" name="Title 20"/>
          <p:cNvSpPr>
            <a:spLocks noGrp="1"/>
          </p:cNvSpPr>
          <p:nvPr>
            <p:ph type="title"/>
          </p:nvPr>
        </p:nvSpPr>
        <p:spPr>
          <a:xfrm>
            <a:off x="152400" y="369094"/>
            <a:ext cx="3048180" cy="516255"/>
          </a:xfrm>
        </p:spPr>
        <p:txBody>
          <a:bodyPr/>
          <a:lstStyle/>
          <a:p>
            <a:r>
              <a:rPr lang="en-US" sz="2600" dirty="0" smtClean="0">
                <a:solidFill>
                  <a:srgbClr val="066E9F"/>
                </a:solidFill>
              </a:rPr>
              <a:t>Calculated fields</a:t>
            </a:r>
            <a:endParaRPr lang="en-US" sz="2600" dirty="0">
              <a:solidFill>
                <a:srgbClr val="066E9F"/>
              </a:solidFill>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3460856"/>
            <a:ext cx="3092573" cy="1384088"/>
          </a:xfrm>
          <a:prstGeom prst="rect">
            <a:avLst/>
          </a:prstGeom>
          <a:effectLst>
            <a:outerShdw blurRad="63500" sx="102000" sy="102000" algn="ctr" rotWithShape="0">
              <a:schemeClr val="bg1">
                <a:lumMod val="50000"/>
                <a:alpha val="40000"/>
              </a:schemeClr>
            </a:outerShdw>
          </a:effectLst>
        </p:spPr>
      </p:pic>
    </p:spTree>
    <p:extLst>
      <p:ext uri="{BB962C8B-B14F-4D97-AF65-F5344CB8AC3E}">
        <p14:creationId xmlns:p14="http://schemas.microsoft.com/office/powerpoint/2010/main" val="26680411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9261" y="1803401"/>
            <a:ext cx="8243740" cy="2844799"/>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09600" y="1066801"/>
            <a:ext cx="7772400" cy="457199"/>
          </a:xfrm>
        </p:spPr>
        <p:txBody>
          <a:bodyPr/>
          <a:lstStyle/>
          <a:p>
            <a:pPr marL="182880">
              <a:spcAft>
                <a:spcPts val="800"/>
              </a:spcAft>
              <a:buSzPct val="100000"/>
              <a:buNone/>
            </a:pPr>
            <a:r>
              <a:rPr lang="en-US" dirty="0" smtClean="0">
                <a:latin typeface="Segoe UI Semibold" pitchFamily="34" charset="0"/>
              </a:rPr>
              <a:t>The database can be used in a variety of scenarios</a:t>
            </a:r>
            <a:endParaRPr lang="en-US" dirty="0">
              <a:latin typeface="Segoe UI Semibold" pitchFamily="34" charset="0"/>
            </a:endParaRPr>
          </a:p>
        </p:txBody>
      </p:sp>
      <p:sp>
        <p:nvSpPr>
          <p:cNvPr id="6" name="Rectangle 5"/>
          <p:cNvSpPr/>
          <p:nvPr/>
        </p:nvSpPr>
        <p:spPr>
          <a:xfrm>
            <a:off x="519262" y="1981202"/>
            <a:ext cx="2693662" cy="3047999"/>
          </a:xfrm>
          <a:prstGeom prst="rect">
            <a:avLst/>
          </a:prstGeom>
          <a:solidFill>
            <a:srgbClr val="17375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spcAft>
                <a:spcPts val="600"/>
              </a:spcAft>
              <a:buSzPct val="110000"/>
            </a:pPr>
            <a:r>
              <a:rPr lang="en-US" b="1" dirty="0" smtClean="0">
                <a:solidFill>
                  <a:schemeClr val="bg1"/>
                </a:solidFill>
                <a:latin typeface="Segoe UI" pitchFamily="34" charset="0"/>
                <a:ea typeface="Segoe UI" pitchFamily="34" charset="0"/>
                <a:cs typeface="Segoe UI" pitchFamily="34" charset="0"/>
              </a:rPr>
              <a:t>Data storage</a:t>
            </a:r>
          </a:p>
          <a:p>
            <a:pPr marL="285750" lvl="1" indent="-285750">
              <a:spcAft>
                <a:spcPts val="300"/>
              </a:spcAft>
              <a:buSzPct val="110000"/>
              <a:buFontTx/>
              <a:buChar char="-"/>
            </a:pPr>
            <a:r>
              <a:rPr lang="en-US" sz="1700" dirty="0" smtClean="0">
                <a:solidFill>
                  <a:schemeClr val="bg1"/>
                </a:solidFill>
                <a:latin typeface="Segoe UI" pitchFamily="34" charset="0"/>
                <a:ea typeface="Segoe UI" pitchFamily="34" charset="0"/>
                <a:cs typeface="Segoe UI" pitchFamily="34" charset="0"/>
              </a:rPr>
              <a:t>Treatment data</a:t>
            </a:r>
          </a:p>
          <a:p>
            <a:pPr marL="285750" lvl="1" indent="-285750">
              <a:spcAft>
                <a:spcPts val="300"/>
              </a:spcAft>
              <a:buSzPct val="110000"/>
              <a:buFontTx/>
              <a:buChar char="-"/>
            </a:pPr>
            <a:r>
              <a:rPr lang="en-US" sz="1700" dirty="0" smtClean="0">
                <a:solidFill>
                  <a:schemeClr val="bg1"/>
                </a:solidFill>
                <a:latin typeface="Segoe UI" pitchFamily="34" charset="0"/>
                <a:ea typeface="Segoe UI" pitchFamily="34" charset="0"/>
                <a:cs typeface="Segoe UI" pitchFamily="34" charset="0"/>
              </a:rPr>
              <a:t>Survey data</a:t>
            </a:r>
          </a:p>
          <a:p>
            <a:pPr marL="285750" lvl="1" indent="-285750">
              <a:spcAft>
                <a:spcPts val="300"/>
              </a:spcAft>
              <a:buSzPct val="110000"/>
              <a:buFontTx/>
              <a:buChar char="-"/>
            </a:pPr>
            <a:r>
              <a:rPr lang="en-US" sz="1700" dirty="0" smtClean="0">
                <a:solidFill>
                  <a:schemeClr val="bg1"/>
                </a:solidFill>
                <a:latin typeface="Segoe UI" pitchFamily="34" charset="0"/>
                <a:ea typeface="Segoe UI" pitchFamily="34" charset="0"/>
                <a:cs typeface="Segoe UI" pitchFamily="34" charset="0"/>
              </a:rPr>
              <a:t>Supply chain management</a:t>
            </a:r>
          </a:p>
          <a:p>
            <a:pPr marL="285750" lvl="1" indent="-285750">
              <a:spcAft>
                <a:spcPts val="300"/>
              </a:spcAft>
              <a:buSzPct val="110000"/>
              <a:buFontTx/>
              <a:buChar char="-"/>
            </a:pPr>
            <a:r>
              <a:rPr lang="en-US" sz="1700" dirty="0" smtClean="0">
                <a:solidFill>
                  <a:schemeClr val="bg1"/>
                </a:solidFill>
                <a:latin typeface="Segoe UI" pitchFamily="34" charset="0"/>
                <a:ea typeface="Segoe UI" pitchFamily="34" charset="0"/>
                <a:cs typeface="Segoe UI" pitchFamily="34" charset="0"/>
              </a:rPr>
              <a:t>Training data</a:t>
            </a:r>
          </a:p>
          <a:p>
            <a:pPr marL="285750" lvl="1" indent="-285750">
              <a:spcAft>
                <a:spcPts val="300"/>
              </a:spcAft>
              <a:buSzPct val="110000"/>
              <a:buFontTx/>
              <a:buChar char="-"/>
            </a:pPr>
            <a:r>
              <a:rPr lang="en-US" sz="1700" dirty="0" smtClean="0">
                <a:solidFill>
                  <a:schemeClr val="bg1"/>
                </a:solidFill>
                <a:latin typeface="Segoe UI" pitchFamily="34" charset="0"/>
                <a:ea typeface="Segoe UI" pitchFamily="34" charset="0"/>
                <a:cs typeface="Segoe UI" pitchFamily="34" charset="0"/>
              </a:rPr>
              <a:t>Other interventions</a:t>
            </a:r>
          </a:p>
          <a:p>
            <a:pPr marL="285750" lvl="1" indent="-285750">
              <a:spcAft>
                <a:spcPts val="300"/>
              </a:spcAft>
              <a:buSzPct val="110000"/>
              <a:buFontTx/>
              <a:buChar char="-"/>
            </a:pPr>
            <a:endParaRPr lang="en-US" sz="1700" dirty="0" smtClean="0">
              <a:solidFill>
                <a:schemeClr val="bg1"/>
              </a:solidFill>
              <a:latin typeface="Segoe UI" pitchFamily="34" charset="0"/>
              <a:ea typeface="Segoe UI" pitchFamily="34" charset="0"/>
              <a:cs typeface="Segoe UI" pitchFamily="34" charset="0"/>
            </a:endParaRPr>
          </a:p>
          <a:p>
            <a:pPr marL="285750" lvl="1" indent="-285750">
              <a:spcAft>
                <a:spcPts val="300"/>
              </a:spcAft>
              <a:buSzPct val="110000"/>
              <a:buFontTx/>
              <a:buChar char="-"/>
            </a:pPr>
            <a:endParaRPr lang="en-US" sz="1700" dirty="0">
              <a:solidFill>
                <a:schemeClr val="bg1"/>
              </a:solidFill>
              <a:latin typeface="Segoe UI" pitchFamily="34" charset="0"/>
              <a:ea typeface="Segoe UI" pitchFamily="34" charset="0"/>
              <a:cs typeface="Segoe UI" pitchFamily="34" charset="0"/>
            </a:endParaRPr>
          </a:p>
        </p:txBody>
      </p:sp>
      <p:sp>
        <p:nvSpPr>
          <p:cNvPr id="8" name="Rectangle 7"/>
          <p:cNvSpPr/>
          <p:nvPr/>
        </p:nvSpPr>
        <p:spPr>
          <a:xfrm>
            <a:off x="3349592" y="1981201"/>
            <a:ext cx="2603394" cy="3047999"/>
          </a:xfrm>
          <a:prstGeom prst="rect">
            <a:avLst/>
          </a:prstGeom>
          <a:solidFill>
            <a:srgbClr val="6633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spcAft>
                <a:spcPts val="600"/>
              </a:spcAft>
              <a:buSzPct val="110000"/>
            </a:pPr>
            <a:r>
              <a:rPr lang="en-US" b="1" dirty="0" smtClean="0">
                <a:solidFill>
                  <a:schemeClr val="bg1"/>
                </a:solidFill>
                <a:latin typeface="Segoe UI" pitchFamily="34" charset="0"/>
                <a:ea typeface="Segoe UI" pitchFamily="34" charset="0"/>
                <a:cs typeface="Segoe UI" pitchFamily="34" charset="0"/>
              </a:rPr>
              <a:t>Review and analysis</a:t>
            </a:r>
            <a:endParaRPr lang="en-US" b="1" dirty="0">
              <a:solidFill>
                <a:schemeClr val="bg1"/>
              </a:solidFill>
              <a:latin typeface="Segoe UI" pitchFamily="34" charset="0"/>
              <a:ea typeface="Segoe UI" pitchFamily="34" charset="0"/>
              <a:cs typeface="Segoe UI" pitchFamily="34" charset="0"/>
            </a:endParaRPr>
          </a:p>
          <a:p>
            <a:pPr marL="285750" lvl="1" indent="-285750">
              <a:spcAft>
                <a:spcPts val="600"/>
              </a:spcAft>
              <a:buSzPct val="110000"/>
              <a:buFontTx/>
              <a:buChar char="-"/>
            </a:pPr>
            <a:r>
              <a:rPr lang="en-US" sz="1700" dirty="0" smtClean="0">
                <a:solidFill>
                  <a:schemeClr val="bg1"/>
                </a:solidFill>
                <a:latin typeface="Segoe UI" pitchFamily="34" charset="0"/>
                <a:ea typeface="Segoe UI" pitchFamily="34" charset="0"/>
                <a:cs typeface="Segoe UI" pitchFamily="34" charset="0"/>
              </a:rPr>
              <a:t>Review meetings</a:t>
            </a:r>
          </a:p>
          <a:p>
            <a:pPr marL="285750" lvl="1" indent="-285750">
              <a:spcAft>
                <a:spcPts val="600"/>
              </a:spcAft>
              <a:buSzPct val="110000"/>
              <a:buFontTx/>
              <a:buChar char="-"/>
            </a:pPr>
            <a:r>
              <a:rPr lang="en-US" sz="1700" dirty="0" smtClean="0">
                <a:solidFill>
                  <a:schemeClr val="bg1"/>
                </a:solidFill>
                <a:latin typeface="Segoe UI" pitchFamily="34" charset="0"/>
                <a:ea typeface="Segoe UI" pitchFamily="34" charset="0"/>
                <a:cs typeface="Segoe UI" pitchFamily="34" charset="0"/>
              </a:rPr>
              <a:t>Feedback to sub-national levels</a:t>
            </a:r>
          </a:p>
          <a:p>
            <a:pPr marL="285750" lvl="1" indent="-285750">
              <a:spcAft>
                <a:spcPts val="600"/>
              </a:spcAft>
              <a:buSzPct val="110000"/>
              <a:buFontTx/>
              <a:buChar char="-"/>
            </a:pPr>
            <a:r>
              <a:rPr lang="en-US" sz="1700" dirty="0" smtClean="0">
                <a:solidFill>
                  <a:schemeClr val="bg1"/>
                </a:solidFill>
                <a:latin typeface="Segoe UI" pitchFamily="34" charset="0"/>
                <a:ea typeface="Segoe UI" pitchFamily="34" charset="0"/>
                <a:cs typeface="Segoe UI" pitchFamily="34" charset="0"/>
              </a:rPr>
              <a:t>Guide work planning</a:t>
            </a:r>
          </a:p>
          <a:p>
            <a:pPr marL="285750" lvl="1" indent="-285750">
              <a:spcAft>
                <a:spcPts val="600"/>
              </a:spcAft>
              <a:buSzPct val="110000"/>
              <a:buFontTx/>
              <a:buChar char="-"/>
            </a:pPr>
            <a:endParaRPr lang="en-US" sz="1700" dirty="0">
              <a:solidFill>
                <a:schemeClr val="bg1"/>
              </a:solidFill>
              <a:latin typeface="Segoe UI" pitchFamily="34" charset="0"/>
              <a:ea typeface="Segoe UI" pitchFamily="34" charset="0"/>
              <a:cs typeface="Segoe UI" pitchFamily="34" charset="0"/>
            </a:endParaRPr>
          </a:p>
        </p:txBody>
      </p:sp>
      <p:sp>
        <p:nvSpPr>
          <p:cNvPr id="9" name="Rectangle 8"/>
          <p:cNvSpPr/>
          <p:nvPr/>
        </p:nvSpPr>
        <p:spPr>
          <a:xfrm>
            <a:off x="6102919" y="1981201"/>
            <a:ext cx="2507682" cy="3047999"/>
          </a:xfrm>
          <a:prstGeom prst="rect">
            <a:avLst/>
          </a:prstGeom>
          <a:solidFill>
            <a:srgbClr val="59884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spcAft>
                <a:spcPts val="600"/>
              </a:spcAft>
              <a:buSzPct val="110000"/>
            </a:pPr>
            <a:r>
              <a:rPr lang="en-US" b="1" dirty="0" smtClean="0">
                <a:solidFill>
                  <a:schemeClr val="bg1"/>
                </a:solidFill>
                <a:latin typeface="Segoe UI" pitchFamily="34" charset="0"/>
                <a:ea typeface="Segoe UI" pitchFamily="34" charset="0"/>
                <a:cs typeface="Segoe UI" pitchFamily="34" charset="0"/>
              </a:rPr>
              <a:t>Reporting</a:t>
            </a:r>
          </a:p>
          <a:p>
            <a:pPr marL="285750" lvl="1" indent="-285750">
              <a:spcAft>
                <a:spcPts val="600"/>
              </a:spcAft>
              <a:buSzPct val="110000"/>
              <a:buFontTx/>
              <a:buChar char="-"/>
            </a:pPr>
            <a:r>
              <a:rPr lang="en-US" dirty="0" smtClean="0">
                <a:solidFill>
                  <a:schemeClr val="bg1"/>
                </a:solidFill>
                <a:latin typeface="Segoe UI" pitchFamily="34" charset="0"/>
                <a:ea typeface="Segoe UI" pitchFamily="34" charset="0"/>
                <a:cs typeface="Segoe UI" pitchFamily="34" charset="0"/>
              </a:rPr>
              <a:t>National reports</a:t>
            </a:r>
          </a:p>
          <a:p>
            <a:pPr marL="285750" lvl="1" indent="-285750">
              <a:spcAft>
                <a:spcPts val="600"/>
              </a:spcAft>
              <a:buSzPct val="110000"/>
              <a:buFontTx/>
              <a:buChar char="-"/>
            </a:pPr>
            <a:r>
              <a:rPr lang="en-US" dirty="0" smtClean="0">
                <a:solidFill>
                  <a:schemeClr val="bg1"/>
                </a:solidFill>
                <a:latin typeface="Segoe UI" pitchFamily="34" charset="0"/>
                <a:ea typeface="Segoe UI" pitchFamily="34" charset="0"/>
                <a:cs typeface="Segoe UI" pitchFamily="34" charset="0"/>
              </a:rPr>
              <a:t>Ad hoc data requests</a:t>
            </a:r>
          </a:p>
          <a:p>
            <a:pPr marL="285750" lvl="1" indent="-285750">
              <a:spcAft>
                <a:spcPts val="600"/>
              </a:spcAft>
              <a:buSzPct val="110000"/>
              <a:buFontTx/>
              <a:buChar char="-"/>
            </a:pPr>
            <a:r>
              <a:rPr lang="en-US" dirty="0" smtClean="0">
                <a:solidFill>
                  <a:schemeClr val="bg1"/>
                </a:solidFill>
                <a:latin typeface="Segoe UI" pitchFamily="34" charset="0"/>
                <a:ea typeface="Segoe UI" pitchFamily="34" charset="0"/>
                <a:cs typeface="Segoe UI" pitchFamily="34" charset="0"/>
              </a:rPr>
              <a:t>WHO (JRF, TAS Eligibility Form, elimination dossier)</a:t>
            </a:r>
          </a:p>
          <a:p>
            <a:pPr marL="285750" lvl="1" indent="-285750">
              <a:spcAft>
                <a:spcPts val="600"/>
              </a:spcAft>
              <a:buSzPct val="110000"/>
              <a:buFontTx/>
              <a:buChar char="-"/>
            </a:pPr>
            <a:r>
              <a:rPr lang="en-US" dirty="0" smtClean="0">
                <a:solidFill>
                  <a:schemeClr val="bg1"/>
                </a:solidFill>
                <a:latin typeface="Segoe UI" pitchFamily="34" charset="0"/>
                <a:ea typeface="Segoe UI" pitchFamily="34" charset="0"/>
                <a:cs typeface="Segoe UI" pitchFamily="34" charset="0"/>
              </a:rPr>
              <a:t>Partners</a:t>
            </a:r>
          </a:p>
          <a:p>
            <a:pPr marL="285750" lvl="1" indent="-285750">
              <a:spcAft>
                <a:spcPts val="600"/>
              </a:spcAft>
              <a:buSzPct val="110000"/>
              <a:buFontTx/>
              <a:buChar char="-"/>
            </a:pPr>
            <a:endParaRPr lang="en-US" dirty="0">
              <a:solidFill>
                <a:schemeClr val="bg1"/>
              </a:solidFill>
              <a:latin typeface="Segoe UI" pitchFamily="34" charset="0"/>
              <a:ea typeface="Segoe UI" pitchFamily="34" charset="0"/>
              <a:cs typeface="Segoe UI" pitchFamily="34" charset="0"/>
            </a:endParaRPr>
          </a:p>
          <a:p>
            <a:pPr marL="0" lvl="1">
              <a:spcAft>
                <a:spcPts val="600"/>
              </a:spcAft>
              <a:buSzPct val="110000"/>
            </a:pPr>
            <a:endParaRPr lang="en-US" b="1" dirty="0">
              <a:solidFill>
                <a:schemeClr val="bg1"/>
              </a:solidFill>
              <a:latin typeface="Segoe UI" pitchFamily="34" charset="0"/>
              <a:ea typeface="Segoe UI" pitchFamily="34" charset="0"/>
              <a:cs typeface="Segoe UI" pitchFamily="34" charset="0"/>
            </a:endParaRPr>
          </a:p>
          <a:p>
            <a:pPr marL="0" lvl="1">
              <a:buSzPct val="110000"/>
            </a:pPr>
            <a:endParaRPr lang="en-US" sz="1700" dirty="0">
              <a:solidFill>
                <a:schemeClr val="bg1"/>
              </a:solidFill>
              <a:latin typeface="Segoe UI" pitchFamily="34" charset="0"/>
              <a:ea typeface="Segoe UI" pitchFamily="34" charset="0"/>
              <a:cs typeface="Segoe UI" pitchFamily="34" charset="0"/>
            </a:endParaRPr>
          </a:p>
        </p:txBody>
      </p:sp>
      <p:sp>
        <p:nvSpPr>
          <p:cNvPr id="4" name="Title 3"/>
          <p:cNvSpPr>
            <a:spLocks noGrp="1"/>
          </p:cNvSpPr>
          <p:nvPr>
            <p:ph type="title"/>
          </p:nvPr>
        </p:nvSpPr>
        <p:spPr>
          <a:xfrm>
            <a:off x="135469" y="206613"/>
            <a:ext cx="6839180" cy="580787"/>
          </a:xfrm>
        </p:spPr>
        <p:txBody>
          <a:bodyPr/>
          <a:lstStyle/>
          <a:p>
            <a:r>
              <a:rPr lang="en-US" dirty="0"/>
              <a:t>How and when the tool can be used</a:t>
            </a:r>
          </a:p>
        </p:txBody>
      </p:sp>
    </p:spTree>
    <p:extLst>
      <p:ext uri="{BB962C8B-B14F-4D97-AF65-F5344CB8AC3E}">
        <p14:creationId xmlns:p14="http://schemas.microsoft.com/office/powerpoint/2010/main" val="3159016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type="body" sz="quarter" idx="13"/>
          </p:nvPr>
        </p:nvSpPr>
        <p:spPr/>
        <p:txBody>
          <a:bodyPr>
            <a:normAutofit/>
          </a:bodyPr>
          <a:lstStyle/>
          <a:p>
            <a:r>
              <a:rPr lang="en-US" dirty="0" smtClean="0">
                <a:solidFill>
                  <a:srgbClr val="DCE6F2"/>
                </a:solidFill>
              </a:rPr>
              <a:t>data entry : </a:t>
            </a:r>
            <a:r>
              <a:rPr lang="en-US" dirty="0">
                <a:solidFill>
                  <a:srgbClr val="DCE6F2"/>
                </a:solidFill>
              </a:rPr>
              <a:t>form by form</a:t>
            </a:r>
          </a:p>
        </p:txBody>
      </p:sp>
      <p:sp>
        <p:nvSpPr>
          <p:cNvPr id="4" name="Content Placeholder 3"/>
          <p:cNvSpPr>
            <a:spLocks noGrp="1"/>
          </p:cNvSpPr>
          <p:nvPr>
            <p:ph idx="1"/>
          </p:nvPr>
        </p:nvSpPr>
        <p:spPr/>
        <p:txBody>
          <a:bodyPr/>
          <a:lstStyle/>
          <a:p>
            <a:pPr marL="0" indent="0">
              <a:spcAft>
                <a:spcPts val="1200"/>
              </a:spcAft>
              <a:buNone/>
            </a:pPr>
            <a:r>
              <a:rPr lang="en-US" dirty="0" smtClean="0"/>
              <a:t>The Integrated NTD Database stores the demography that you enter in the tool. </a:t>
            </a:r>
            <a:endParaRPr lang="en-US" dirty="0"/>
          </a:p>
          <a:p>
            <a:pPr marL="0" indent="0">
              <a:buNone/>
            </a:pPr>
            <a:r>
              <a:rPr lang="en-US" dirty="0" smtClean="0"/>
              <a:t>You can edit demography </a:t>
            </a:r>
            <a:br>
              <a:rPr lang="en-US" dirty="0" smtClean="0"/>
            </a:br>
            <a:r>
              <a:rPr lang="en-US" dirty="0" smtClean="0"/>
              <a:t>from the dashboard from </a:t>
            </a:r>
            <a:br>
              <a:rPr lang="en-US" dirty="0" smtClean="0"/>
            </a:br>
            <a:r>
              <a:rPr lang="en-US" dirty="0" smtClean="0"/>
              <a:t>the aggregating level down, </a:t>
            </a:r>
            <a:br>
              <a:rPr lang="en-US" dirty="0" smtClean="0"/>
            </a:br>
            <a:r>
              <a:rPr lang="en-US" dirty="0" smtClean="0"/>
              <a:t>but for higher levels you can </a:t>
            </a:r>
            <a:br>
              <a:rPr lang="en-US" dirty="0" smtClean="0"/>
            </a:br>
            <a:r>
              <a:rPr lang="en-US" dirty="0" smtClean="0"/>
              <a:t>only view data, since these </a:t>
            </a:r>
            <a:br>
              <a:rPr lang="en-US" dirty="0" smtClean="0"/>
            </a:br>
            <a:r>
              <a:rPr lang="en-US" dirty="0" smtClean="0"/>
              <a:t>numbers are summed for you. </a:t>
            </a:r>
            <a:endParaRPr lang="en-US" dirty="0"/>
          </a:p>
        </p:txBody>
      </p:sp>
      <p:sp>
        <p:nvSpPr>
          <p:cNvPr id="2" name="Title 1"/>
          <p:cNvSpPr>
            <a:spLocks noGrp="1"/>
          </p:cNvSpPr>
          <p:nvPr>
            <p:ph type="title"/>
          </p:nvPr>
        </p:nvSpPr>
        <p:spPr>
          <a:xfrm>
            <a:off x="152400" y="369094"/>
            <a:ext cx="2468007" cy="516255"/>
          </a:xfrm>
        </p:spPr>
        <p:txBody>
          <a:bodyPr/>
          <a:lstStyle/>
          <a:p>
            <a:pPr algn="l"/>
            <a:r>
              <a:rPr lang="en-US" dirty="0" smtClean="0"/>
              <a:t>Demography</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2384039"/>
            <a:ext cx="2667000" cy="3182121"/>
          </a:xfrm>
          <a:prstGeom prst="rect">
            <a:avLst/>
          </a:prstGeom>
          <a:effectLst>
            <a:outerShdw blurRad="63500" sx="102000" sy="102000" algn="ctr" rotWithShape="0">
              <a:schemeClr val="bg1">
                <a:lumMod val="65000"/>
                <a:alpha val="40000"/>
              </a:schemeClr>
            </a:outerShdw>
          </a:effectLst>
        </p:spPr>
      </p:pic>
      <p:sp>
        <p:nvSpPr>
          <p:cNvPr id="13" name="Rounded Rectangle 12"/>
          <p:cNvSpPr/>
          <p:nvPr/>
        </p:nvSpPr>
        <p:spPr>
          <a:xfrm rot="10800000">
            <a:off x="5435600" y="2876550"/>
            <a:ext cx="1447800" cy="27432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ight Arrow 13"/>
          <p:cNvSpPr/>
          <p:nvPr/>
        </p:nvSpPr>
        <p:spPr>
          <a:xfrm>
            <a:off x="5010150" y="2854706"/>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937327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rmAutofit/>
          </a:bodyPr>
          <a:lstStyle/>
          <a:p>
            <a:r>
              <a:rPr lang="en-US" dirty="0" smtClean="0">
                <a:solidFill>
                  <a:srgbClr val="DCE6F2"/>
                </a:solidFill>
              </a:rPr>
              <a:t>data entry : </a:t>
            </a:r>
            <a:r>
              <a:rPr lang="en-US" dirty="0">
                <a:solidFill>
                  <a:srgbClr val="DCE6F2"/>
                </a:solidFill>
              </a:rPr>
              <a:t>form by form</a:t>
            </a:r>
          </a:p>
        </p:txBody>
      </p:sp>
      <p:sp>
        <p:nvSpPr>
          <p:cNvPr id="4" name="Content Placeholder 3"/>
          <p:cNvSpPr>
            <a:spLocks noGrp="1"/>
          </p:cNvSpPr>
          <p:nvPr>
            <p:ph idx="1"/>
          </p:nvPr>
        </p:nvSpPr>
        <p:spPr/>
        <p:txBody>
          <a:bodyPr/>
          <a:lstStyle/>
          <a:p>
            <a:pPr marL="0" indent="0">
              <a:spcAft>
                <a:spcPts val="1200"/>
              </a:spcAft>
              <a:buNone/>
            </a:pPr>
            <a:r>
              <a:rPr lang="en-US" dirty="0"/>
              <a:t>The </a:t>
            </a:r>
            <a:r>
              <a:rPr lang="en-US" dirty="0" smtClean="0"/>
              <a:t>Integrated NTD Database </a:t>
            </a:r>
            <a:r>
              <a:rPr lang="en-US" dirty="0"/>
              <a:t>automatically creates </a:t>
            </a:r>
            <a:r>
              <a:rPr lang="en-US" dirty="0" smtClean="0"/>
              <a:t>disease distribution forms </a:t>
            </a:r>
            <a:r>
              <a:rPr lang="en-US" dirty="0"/>
              <a:t>for </a:t>
            </a:r>
            <a:r>
              <a:rPr lang="en-US" dirty="0" smtClean="0"/>
              <a:t>every disease </a:t>
            </a:r>
            <a:r>
              <a:rPr lang="en-US" dirty="0"/>
              <a:t>in the tool</a:t>
            </a:r>
            <a:r>
              <a:rPr lang="en-US" dirty="0" smtClean="0"/>
              <a:t>.</a:t>
            </a:r>
          </a:p>
          <a:p>
            <a:pPr marL="0" indent="0">
              <a:buNone/>
            </a:pPr>
            <a:r>
              <a:rPr lang="en-US" dirty="0" smtClean="0"/>
              <a:t>Most </a:t>
            </a:r>
            <a:r>
              <a:rPr lang="en-US" dirty="0"/>
              <a:t>of these forms </a:t>
            </a:r>
            <a:r>
              <a:rPr lang="en-US" dirty="0" smtClean="0"/>
              <a:t/>
            </a:r>
            <a:br>
              <a:rPr lang="en-US" dirty="0" smtClean="0"/>
            </a:br>
            <a:r>
              <a:rPr lang="en-US" dirty="0" smtClean="0"/>
              <a:t>have default indicators</a:t>
            </a:r>
            <a:r>
              <a:rPr lang="en-US" dirty="0"/>
              <a:t> </a:t>
            </a:r>
            <a:r>
              <a:rPr lang="en-US" dirty="0" smtClean="0"/>
              <a:t/>
            </a:r>
            <a:br>
              <a:rPr lang="en-US" dirty="0" smtClean="0"/>
            </a:br>
            <a:r>
              <a:rPr lang="en-US" dirty="0" smtClean="0"/>
              <a:t>provided by WHO. </a:t>
            </a:r>
            <a:endParaRPr lang="en-US" dirty="0"/>
          </a:p>
          <a:p>
            <a:pPr marL="0" indent="0">
              <a:buNone/>
            </a:pPr>
            <a:endParaRPr lang="en-US" dirty="0" smtClean="0"/>
          </a:p>
          <a:p>
            <a:endParaRPr lang="en-US" dirty="0"/>
          </a:p>
          <a:p>
            <a:endParaRPr lang="en-US" dirty="0"/>
          </a:p>
          <a:p>
            <a:endParaRPr lang="en-US" dirty="0"/>
          </a:p>
          <a:p>
            <a:pPr>
              <a:buNone/>
            </a:pPr>
            <a:endParaRPr lang="en-US" dirty="0"/>
          </a:p>
        </p:txBody>
      </p:sp>
      <p:sp>
        <p:nvSpPr>
          <p:cNvPr id="2" name="Title 1"/>
          <p:cNvSpPr>
            <a:spLocks noGrp="1"/>
          </p:cNvSpPr>
          <p:nvPr>
            <p:ph type="title"/>
          </p:nvPr>
        </p:nvSpPr>
        <p:spPr>
          <a:xfrm>
            <a:off x="152400" y="369094"/>
            <a:ext cx="3627947" cy="516255"/>
          </a:xfrm>
        </p:spPr>
        <p:txBody>
          <a:bodyPr/>
          <a:lstStyle/>
          <a:p>
            <a:pPr algn="l"/>
            <a:r>
              <a:rPr lang="en-US" dirty="0" smtClean="0">
                <a:solidFill>
                  <a:srgbClr val="066E9F"/>
                </a:solidFill>
              </a:rPr>
              <a:t>Disease Distribution</a:t>
            </a:r>
            <a:endParaRPr lang="en-US" dirty="0">
              <a:solidFill>
                <a:srgbClr val="066E9F"/>
              </a:solidFill>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733" y="2286000"/>
            <a:ext cx="3441733" cy="3352800"/>
          </a:xfrm>
          <a:prstGeom prst="rect">
            <a:avLst/>
          </a:prstGeom>
        </p:spPr>
      </p:pic>
      <p:sp>
        <p:nvSpPr>
          <p:cNvPr id="13" name="Rounded Rectangle 12"/>
          <p:cNvSpPr/>
          <p:nvPr/>
        </p:nvSpPr>
        <p:spPr>
          <a:xfrm rot="10800000">
            <a:off x="4737100" y="3361944"/>
            <a:ext cx="1968500" cy="27432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ight Arrow 13"/>
          <p:cNvSpPr/>
          <p:nvPr/>
        </p:nvSpPr>
        <p:spPr>
          <a:xfrm>
            <a:off x="4356100" y="3352800"/>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7434180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Enter Disease Distribution - Leprosy</a:t>
            </a:r>
          </a:p>
        </p:txBody>
      </p:sp>
      <p:sp>
        <p:nvSpPr>
          <p:cNvPr id="2" name="Text Placeholder 1"/>
          <p:cNvSpPr>
            <a:spLocks noGrp="1"/>
          </p:cNvSpPr>
          <p:nvPr>
            <p:ph type="body" sz="quarter" idx="10"/>
          </p:nvPr>
        </p:nvSpPr>
        <p:spPr>
          <a:xfrm>
            <a:off x="762000" y="1143000"/>
            <a:ext cx="7696200" cy="1600200"/>
          </a:xfrm>
        </p:spPr>
        <p:txBody>
          <a:bodyPr>
            <a:noAutofit/>
          </a:bodyPr>
          <a:lstStyle/>
          <a:p>
            <a:pPr marL="457200" indent="-457200">
              <a:spcAft>
                <a:spcPts val="600"/>
              </a:spcAft>
              <a:buAutoNum type="arabicPeriod"/>
            </a:pPr>
            <a:r>
              <a:rPr lang="en-US" sz="1900" dirty="0" smtClean="0"/>
              <a:t>Select </a:t>
            </a:r>
            <a:r>
              <a:rPr lang="en-US" sz="1900" b="1" dirty="0" smtClean="0"/>
              <a:t>Kora</a:t>
            </a:r>
            <a:r>
              <a:rPr lang="en-US" sz="1900" dirty="0" smtClean="0"/>
              <a:t> (in North Region) from the Administrative unit tree.</a:t>
            </a:r>
          </a:p>
          <a:p>
            <a:pPr marL="457200" indent="-457200">
              <a:spcAft>
                <a:spcPts val="600"/>
              </a:spcAft>
              <a:buAutoNum type="arabicPeriod"/>
            </a:pPr>
            <a:r>
              <a:rPr lang="en-US" sz="1900" dirty="0" smtClean="0"/>
              <a:t>Choose </a:t>
            </a:r>
            <a:r>
              <a:rPr lang="en-US" sz="1900" b="1" dirty="0" smtClean="0"/>
              <a:t>Leprosy</a:t>
            </a:r>
            <a:r>
              <a:rPr lang="en-US" sz="1900" dirty="0" smtClean="0"/>
              <a:t> from the Disease Distribution drop down list.</a:t>
            </a:r>
          </a:p>
          <a:p>
            <a:pPr marL="457200" indent="-457200">
              <a:spcAft>
                <a:spcPts val="600"/>
              </a:spcAft>
              <a:buAutoNum type="arabicPeriod"/>
            </a:pPr>
            <a:r>
              <a:rPr lang="en-US" sz="1900" dirty="0" smtClean="0"/>
              <a:t>Enter the data listed below into the form.</a:t>
            </a:r>
            <a:endParaRPr lang="en-US" sz="1900" dirty="0"/>
          </a:p>
          <a:p>
            <a:pPr marL="0" indent="0">
              <a:buNone/>
            </a:pPr>
            <a:endParaRPr lang="en-US" dirty="0" smtClean="0"/>
          </a:p>
        </p:txBody>
      </p:sp>
      <p:sp>
        <p:nvSpPr>
          <p:cNvPr id="9" name="Text Placeholder 1"/>
          <p:cNvSpPr txBox="1">
            <a:spLocks/>
          </p:cNvSpPr>
          <p:nvPr/>
        </p:nvSpPr>
        <p:spPr>
          <a:xfrm>
            <a:off x="533400" y="2743200"/>
            <a:ext cx="8229600" cy="3048000"/>
          </a:xfrm>
          <a:prstGeom prst="rect">
            <a:avLst/>
          </a:prstGeom>
        </p:spPr>
        <p:txBody>
          <a:bodyPr vert="horz" lIns="91440" tIns="45720" rIns="91440" bIns="45720" numCol="2" rtlCol="0">
            <a:noAutofit/>
          </a:bodyPr>
          <a:lstStyle/>
          <a:p>
            <a:pPr marL="0" marR="0" lvl="1"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lang="en-US" sz="1700" dirty="0" smtClean="0">
                <a:solidFill>
                  <a:srgbClr val="17375D"/>
                </a:solidFill>
                <a:latin typeface="Segoe UI" pitchFamily="34" charset="0"/>
                <a:ea typeface="Segoe UI" pitchFamily="34" charset="0"/>
                <a:cs typeface="Segoe UI" pitchFamily="34" charset="0"/>
              </a:rPr>
              <a:t>Start date data </a:t>
            </a:r>
            <a: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apply to: </a:t>
            </a:r>
            <a:r>
              <a:rPr kumimoji="0" lang="en-US" sz="17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March</a:t>
            </a:r>
            <a:r>
              <a:rPr lang="en-US" sz="1700" b="1" dirty="0" smtClean="0">
                <a:solidFill>
                  <a:srgbClr val="17375D"/>
                </a:solidFill>
                <a:latin typeface="Segoe UI" pitchFamily="34" charset="0"/>
                <a:ea typeface="Segoe UI" pitchFamily="34" charset="0"/>
                <a:cs typeface="Segoe UI" pitchFamily="34" charset="0"/>
              </a:rPr>
              <a:t> 1 </a:t>
            </a:r>
            <a:r>
              <a:rPr kumimoji="0" lang="en-US" sz="17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2014</a:t>
            </a:r>
          </a:p>
          <a:p>
            <a:pPr marL="0" marR="0" lvl="1"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Case finding strategy: </a:t>
            </a:r>
            <a:r>
              <a:rPr kumimoji="0" lang="en-US" sz="17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Active</a:t>
            </a:r>
          </a:p>
          <a:p>
            <a:pPr marL="0" marR="0" lvl="1"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Total number of MB new cases: </a:t>
            </a:r>
            <a:r>
              <a:rPr kumimoji="0" lang="en-US" sz="17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100</a:t>
            </a:r>
          </a:p>
          <a:p>
            <a:pPr marL="0" marR="0" lvl="1"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
            </a:r>
            <a:b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br>
            <a: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Total number of female new cases: </a:t>
            </a:r>
            <a:r>
              <a:rPr kumimoji="0" lang="en-US" sz="17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40</a:t>
            </a:r>
          </a:p>
          <a:p>
            <a:pPr marL="0" marR="0" lvl="1"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
            </a:r>
            <a:b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br>
            <a: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MB Cases registered for MDT at the beginning of the year: </a:t>
            </a:r>
            <a:r>
              <a:rPr kumimoji="0" lang="en-US" sz="17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10</a:t>
            </a:r>
            <a:endPar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0" marR="0" lvl="1"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kumimoji="0" lang="en-US" sz="1700" b="0" i="0" u="none" strike="noStrike" kern="1200" cap="none" spc="0" normalizeH="0" baseline="0" noProof="0" dirty="0" err="1" smtClean="0">
                <a:ln>
                  <a:noFill/>
                </a:ln>
                <a:solidFill>
                  <a:srgbClr val="17375D"/>
                </a:solidFill>
                <a:effectLst/>
                <a:uLnTx/>
                <a:uFillTx/>
                <a:latin typeface="Segoe UI" pitchFamily="34" charset="0"/>
                <a:ea typeface="Segoe UI" pitchFamily="34" charset="0"/>
                <a:cs typeface="Segoe UI" pitchFamily="34" charset="0"/>
              </a:rPr>
              <a:t>Endemicity</a:t>
            </a:r>
            <a: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 status: </a:t>
            </a:r>
            <a:r>
              <a:rPr kumimoji="0" lang="en-US" sz="17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High</a:t>
            </a:r>
          </a:p>
          <a:p>
            <a:pPr marL="0" marR="0" lvl="1"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Total number of new cases: </a:t>
            </a:r>
            <a:r>
              <a:rPr kumimoji="0" lang="en-US" sz="17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120</a:t>
            </a:r>
          </a:p>
          <a:p>
            <a:pPr marL="0" marR="0" lvl="1"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Total number of children among new cases: </a:t>
            </a:r>
            <a:r>
              <a:rPr kumimoji="0" lang="en-US" sz="17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30</a:t>
            </a:r>
          </a:p>
          <a:p>
            <a:pPr marL="0" marR="0" lvl="1"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Prevalence (cases registered for MDT) </a:t>
            </a:r>
            <a:b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br>
            <a: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at the beginning of the year: </a:t>
            </a:r>
            <a:r>
              <a:rPr kumimoji="0" lang="en-US" sz="17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20</a:t>
            </a:r>
          </a:p>
          <a:p>
            <a:pPr marL="0" marR="0" lvl="1"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Prevalence (cases registered for MDT) </a:t>
            </a:r>
            <a:b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br>
            <a: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at the end of the year : </a:t>
            </a:r>
            <a:r>
              <a:rPr kumimoji="0" lang="en-US" sz="17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35</a:t>
            </a:r>
            <a:endParaRPr kumimoji="0" lang="en-US" sz="1700" b="1" i="0" u="none" strike="noStrike" kern="1200" cap="none" spc="0" normalizeH="0" baseline="0" noProof="0" dirty="0">
              <a:ln>
                <a:noFill/>
              </a:ln>
              <a:solidFill>
                <a:srgbClr val="17375D"/>
              </a:solidFill>
              <a:effectLst/>
              <a:uLnTx/>
              <a:uFillTx/>
              <a:latin typeface="Segoe UI" pitchFamily="34" charset="0"/>
              <a:ea typeface="Segoe UI" pitchFamily="34" charset="0"/>
              <a:cs typeface="Segoe UI" pitchFamily="34" charset="0"/>
            </a:endParaRPr>
          </a:p>
        </p:txBody>
      </p:sp>
      <p:sp>
        <p:nvSpPr>
          <p:cNvPr id="10" name="TextBox 9"/>
          <p:cNvSpPr txBox="1"/>
          <p:nvPr/>
        </p:nvSpPr>
        <p:spPr>
          <a:xfrm>
            <a:off x="4555066" y="5943600"/>
            <a:ext cx="4572000" cy="784830"/>
          </a:xfrm>
          <a:prstGeom prst="rect">
            <a:avLst/>
          </a:prstGeom>
          <a:noFill/>
        </p:spPr>
        <p:txBody>
          <a:bodyPr wrap="square" rtlCol="0">
            <a:spAutoFit/>
          </a:bodyPr>
          <a:lstStyle/>
          <a:p>
            <a:pPr marL="0" lvl="1" indent="0">
              <a:spcAft>
                <a:spcPts val="1200"/>
              </a:spcAft>
              <a:buNone/>
              <a:defRPr/>
            </a:pPr>
            <a:r>
              <a:rPr lang="en-US" sz="1700" b="1" dirty="0" smtClean="0">
                <a:solidFill>
                  <a:srgbClr val="17375D"/>
                </a:solidFill>
                <a:latin typeface="Segoe UI Semibold" pitchFamily="34" charset="0"/>
              </a:rPr>
              <a:t>When </a:t>
            </a:r>
            <a:r>
              <a:rPr lang="en-US" sz="1700" b="1" dirty="0">
                <a:solidFill>
                  <a:srgbClr val="17375D"/>
                </a:solidFill>
                <a:latin typeface="Segoe UI Semibold" pitchFamily="34" charset="0"/>
              </a:rPr>
              <a:t>finished, click </a:t>
            </a:r>
            <a:r>
              <a:rPr lang="en-US" sz="1700" b="1" dirty="0" smtClean="0">
                <a:solidFill>
                  <a:srgbClr val="17375D"/>
                </a:solidFill>
                <a:latin typeface="Segoe UI" pitchFamily="34" charset="0"/>
                <a:ea typeface="Segoe UI" pitchFamily="34" charset="0"/>
                <a:cs typeface="Segoe UI" pitchFamily="34" charset="0"/>
              </a:rPr>
              <a:t>Save</a:t>
            </a:r>
            <a:endParaRPr lang="en-US" dirty="0">
              <a:solidFill>
                <a:srgbClr val="17375D"/>
              </a:solidFill>
            </a:endParaRPr>
          </a:p>
          <a:p>
            <a:endParaRPr lang="en-US" dirty="0"/>
          </a:p>
        </p:txBody>
      </p:sp>
    </p:spTree>
    <p:extLst>
      <p:ext uri="{BB962C8B-B14F-4D97-AF65-F5344CB8AC3E}">
        <p14:creationId xmlns:p14="http://schemas.microsoft.com/office/powerpoint/2010/main" val="285720176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5410200"/>
            <a:ext cx="9144000" cy="11747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Text Placeholder 2"/>
          <p:cNvSpPr>
            <a:spLocks noGrp="1"/>
          </p:cNvSpPr>
          <p:nvPr>
            <p:ph type="body" sz="quarter" idx="13"/>
          </p:nvPr>
        </p:nvSpPr>
        <p:spPr>
          <a:xfrm>
            <a:off x="171331" y="42335"/>
            <a:ext cx="5010269" cy="307777"/>
          </a:xfrm>
        </p:spPr>
        <p:txBody>
          <a:bodyPr>
            <a:normAutofit/>
          </a:bodyPr>
          <a:lstStyle/>
          <a:p>
            <a:r>
              <a:rPr lang="en-US" dirty="0" smtClean="0">
                <a:solidFill>
                  <a:schemeClr val="accent1">
                    <a:lumMod val="20000"/>
                    <a:lumOff val="80000"/>
                  </a:schemeClr>
                </a:solidFill>
              </a:rPr>
              <a:t>data entry : </a:t>
            </a:r>
            <a:r>
              <a:rPr lang="en-US" dirty="0">
                <a:solidFill>
                  <a:schemeClr val="accent1">
                    <a:lumMod val="20000"/>
                    <a:lumOff val="80000"/>
                  </a:schemeClr>
                </a:solidFill>
              </a:rPr>
              <a:t>form by form</a:t>
            </a:r>
          </a:p>
        </p:txBody>
      </p:sp>
      <p:sp>
        <p:nvSpPr>
          <p:cNvPr id="12" name="Content Placeholder 3"/>
          <p:cNvSpPr>
            <a:spLocks noGrp="1"/>
          </p:cNvSpPr>
          <p:nvPr>
            <p:ph idx="1"/>
          </p:nvPr>
        </p:nvSpPr>
        <p:spPr>
          <a:xfrm>
            <a:off x="685800" y="1066801"/>
            <a:ext cx="8077200" cy="4191000"/>
          </a:xfrm>
        </p:spPr>
        <p:txBody>
          <a:bodyPr>
            <a:noAutofit/>
          </a:bodyPr>
          <a:lstStyle/>
          <a:p>
            <a:pPr marL="0" indent="0">
              <a:spcAft>
                <a:spcPts val="1200"/>
              </a:spcAft>
              <a:buNone/>
            </a:pPr>
            <a:r>
              <a:rPr lang="en-US" dirty="0"/>
              <a:t>The survey module is where you record the </a:t>
            </a:r>
            <a:r>
              <a:rPr lang="en-US" dirty="0" smtClean="0"/>
              <a:t>surveys </a:t>
            </a:r>
            <a:br>
              <a:rPr lang="en-US" dirty="0" smtClean="0"/>
            </a:br>
            <a:r>
              <a:rPr lang="en-US" dirty="0" smtClean="0"/>
              <a:t>that </a:t>
            </a:r>
            <a:r>
              <a:rPr lang="en-US" dirty="0"/>
              <a:t>took place in your </a:t>
            </a:r>
            <a:r>
              <a:rPr lang="en-US" dirty="0" smtClean="0"/>
              <a:t>country.</a:t>
            </a:r>
          </a:p>
          <a:p>
            <a:pPr marL="502920" indent="-320040">
              <a:spcAft>
                <a:spcPts val="1800"/>
              </a:spcAft>
            </a:pPr>
            <a:r>
              <a:rPr lang="en-US" sz="2000" dirty="0" smtClean="0">
                <a:latin typeface="Segoe UI Semibold" pitchFamily="34" charset="0"/>
              </a:rPr>
              <a:t>Includes mapping, baseline, mid-term, among others</a:t>
            </a:r>
          </a:p>
          <a:p>
            <a:pPr marL="502920" indent="-320040"/>
            <a:r>
              <a:rPr lang="en-US" sz="2000" dirty="0">
                <a:latin typeface="Segoe UI Semibold" pitchFamily="34" charset="0"/>
              </a:rPr>
              <a:t>Allows you to choose multiple locations that encompass an Ecological Zone, Evaluation Unit, or Sub-districts. </a:t>
            </a:r>
            <a:r>
              <a:rPr lang="en-US" sz="2000" dirty="0" smtClean="0">
                <a:latin typeface="Segoe UI Semibold" pitchFamily="34" charset="0"/>
              </a:rPr>
              <a:t/>
            </a:r>
            <a:br>
              <a:rPr lang="en-US" sz="2000" dirty="0" smtClean="0">
                <a:latin typeface="Segoe UI Semibold" pitchFamily="34" charset="0"/>
              </a:rPr>
            </a:br>
            <a:endParaRPr lang="en-US" sz="2000" dirty="0" smtClean="0">
              <a:latin typeface="Segoe UI Semibold" pitchFamily="34" charset="0"/>
            </a:endParaRPr>
          </a:p>
          <a:p>
            <a:pPr marL="502920" indent="-320040"/>
            <a:r>
              <a:rPr lang="en-US" sz="2000" dirty="0" smtClean="0">
                <a:latin typeface="Segoe UI Semibold" pitchFamily="34" charset="0"/>
              </a:rPr>
              <a:t>Enables </a:t>
            </a:r>
            <a:r>
              <a:rPr lang="en-US" sz="2000" dirty="0">
                <a:latin typeface="Segoe UI Semibold" pitchFamily="34" charset="0"/>
              </a:rPr>
              <a:t>you to add sentinel sites to your tool, giving you the option to choose the same site again in the future. </a:t>
            </a:r>
            <a:endParaRPr lang="en-US" dirty="0"/>
          </a:p>
        </p:txBody>
      </p:sp>
      <p:sp>
        <p:nvSpPr>
          <p:cNvPr id="2" name="Title 1"/>
          <p:cNvSpPr>
            <a:spLocks noGrp="1"/>
          </p:cNvSpPr>
          <p:nvPr>
            <p:ph type="title"/>
          </p:nvPr>
        </p:nvSpPr>
        <p:spPr>
          <a:xfrm>
            <a:off x="152400" y="369094"/>
            <a:ext cx="1715250" cy="516255"/>
          </a:xfrm>
        </p:spPr>
        <p:txBody>
          <a:bodyPr/>
          <a:lstStyle/>
          <a:p>
            <a:pPr algn="l"/>
            <a:r>
              <a:rPr lang="en-US" dirty="0" smtClean="0">
                <a:solidFill>
                  <a:srgbClr val="066E9F"/>
                </a:solidFill>
              </a:rPr>
              <a:t>Surveys</a:t>
            </a:r>
            <a:endParaRPr lang="en-US" dirty="0">
              <a:solidFill>
                <a:srgbClr val="066E9F"/>
              </a:solidFill>
            </a:endParaRPr>
          </a:p>
        </p:txBody>
      </p:sp>
      <p:sp>
        <p:nvSpPr>
          <p:cNvPr id="9" name="TextBox 8"/>
          <p:cNvSpPr txBox="1"/>
          <p:nvPr/>
        </p:nvSpPr>
        <p:spPr>
          <a:xfrm>
            <a:off x="897466" y="5553670"/>
            <a:ext cx="7391400" cy="923330"/>
          </a:xfrm>
          <a:prstGeom prst="rect">
            <a:avLst/>
          </a:prstGeom>
          <a:noFill/>
        </p:spPr>
        <p:txBody>
          <a:bodyPr wrap="square" rtlCol="0">
            <a:spAutoFit/>
          </a:bodyPr>
          <a:lstStyle/>
          <a:p>
            <a:r>
              <a:rPr lang="en-US" b="1" dirty="0" smtClean="0">
                <a:solidFill>
                  <a:srgbClr val="932323"/>
                </a:solidFill>
                <a:latin typeface="Segoe UI" pitchFamily="34" charset="0"/>
                <a:ea typeface="Segoe UI" pitchFamily="34" charset="0"/>
                <a:cs typeface="Segoe UI" pitchFamily="34" charset="0"/>
              </a:rPr>
              <a:t>Important note:</a:t>
            </a:r>
            <a:r>
              <a:rPr lang="en-US" b="1" dirty="0" smtClean="0">
                <a:solidFill>
                  <a:srgbClr val="932323"/>
                </a:solidFill>
                <a:latin typeface="Segoe UI Semibold" pitchFamily="34" charset="0"/>
                <a:ea typeface="Segoe UI" pitchFamily="34" charset="0"/>
                <a:cs typeface="Segoe UI" pitchFamily="34" charset="0"/>
              </a:rPr>
              <a:t> </a:t>
            </a:r>
            <a:r>
              <a:rPr lang="en-US" dirty="0" smtClean="0">
                <a:solidFill>
                  <a:srgbClr val="17375D"/>
                </a:solidFill>
                <a:latin typeface="Segoe UI Semibold" pitchFamily="34" charset="0"/>
                <a:ea typeface="Segoe UI" pitchFamily="34" charset="0"/>
                <a:cs typeface="Segoe UI" pitchFamily="34" charset="0"/>
              </a:rPr>
              <a:t>You can only add sentinel sites, but cannot edit or delete them at this time. Therefore if you make a typo when entering one, you should enter another. </a:t>
            </a:r>
            <a:endParaRPr lang="en-US" dirty="0">
              <a:solidFill>
                <a:srgbClr val="17375D"/>
              </a:solidFill>
              <a:latin typeface="Segoe UI Semibold" pitchFamily="34" charset="0"/>
              <a:ea typeface="Segoe UI" pitchFamily="34" charset="0"/>
              <a:cs typeface="Segoe UI" pitchFamily="34" charset="0"/>
            </a:endParaRPr>
          </a:p>
        </p:txBody>
      </p:sp>
    </p:spTree>
    <p:extLst>
      <p:ext uri="{BB962C8B-B14F-4D97-AF65-F5344CB8AC3E}">
        <p14:creationId xmlns:p14="http://schemas.microsoft.com/office/powerpoint/2010/main" val="253208609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smtClean="0"/>
              <a:t>Enter Schistosomiasis Sentinel/Spot Check Site Survey</a:t>
            </a:r>
            <a:endParaRPr lang="en-US" sz="2400" dirty="0"/>
          </a:p>
        </p:txBody>
      </p:sp>
      <p:sp>
        <p:nvSpPr>
          <p:cNvPr id="2" name="Text Placeholder 1"/>
          <p:cNvSpPr>
            <a:spLocks noGrp="1"/>
          </p:cNvSpPr>
          <p:nvPr>
            <p:ph type="body" sz="quarter" idx="10"/>
          </p:nvPr>
        </p:nvSpPr>
        <p:spPr>
          <a:xfrm>
            <a:off x="762000" y="1143000"/>
            <a:ext cx="7696200" cy="4953000"/>
          </a:xfrm>
        </p:spPr>
        <p:txBody>
          <a:bodyPr>
            <a:noAutofit/>
          </a:bodyPr>
          <a:lstStyle/>
          <a:p>
            <a:pPr marL="457200" indent="-457200">
              <a:spcAft>
                <a:spcPts val="600"/>
              </a:spcAft>
              <a:buAutoNum type="arabicPeriod"/>
            </a:pPr>
            <a:r>
              <a:rPr lang="en-US" sz="1600" dirty="0" smtClean="0"/>
              <a:t>Select </a:t>
            </a:r>
            <a:r>
              <a:rPr lang="en-US" sz="1600" b="1" dirty="0" smtClean="0"/>
              <a:t>Lusson</a:t>
            </a:r>
            <a:r>
              <a:rPr lang="en-US" sz="1600" dirty="0" smtClean="0"/>
              <a:t> from the Administrative unit tree.</a:t>
            </a:r>
          </a:p>
          <a:p>
            <a:pPr marL="457200" indent="-457200">
              <a:spcAft>
                <a:spcPts val="600"/>
              </a:spcAft>
              <a:buAutoNum type="arabicPeriod"/>
            </a:pPr>
            <a:r>
              <a:rPr lang="en-US" sz="1600" dirty="0" smtClean="0"/>
              <a:t>Choose </a:t>
            </a:r>
            <a:r>
              <a:rPr lang="en-US" sz="1600" b="1" dirty="0"/>
              <a:t>Schistosomiasis </a:t>
            </a:r>
            <a:r>
              <a:rPr lang="en-US" sz="1600" b="1" dirty="0" smtClean="0"/>
              <a:t>Sentinel/Spot </a:t>
            </a:r>
            <a:r>
              <a:rPr lang="en-US" sz="1600" b="1" dirty="0"/>
              <a:t>Check Site Survey</a:t>
            </a:r>
            <a:r>
              <a:rPr lang="en-US" sz="1600" b="1" dirty="0" smtClean="0"/>
              <a:t> </a:t>
            </a:r>
            <a:r>
              <a:rPr lang="en-US" sz="1600" dirty="0" smtClean="0"/>
              <a:t>from the Survey drop down list</a:t>
            </a:r>
          </a:p>
          <a:p>
            <a:pPr marL="457200" indent="-457200">
              <a:spcAft>
                <a:spcPts val="600"/>
              </a:spcAft>
              <a:buAutoNum type="arabicPeriod"/>
            </a:pPr>
            <a:r>
              <a:rPr lang="en-US" sz="1600" dirty="0"/>
              <a:t>Choose </a:t>
            </a:r>
            <a:r>
              <a:rPr lang="en-US" sz="1600" b="1" dirty="0"/>
              <a:t>District</a:t>
            </a:r>
            <a:r>
              <a:rPr lang="en-US" sz="1600" dirty="0"/>
              <a:t> for Level of implementation</a:t>
            </a:r>
          </a:p>
          <a:p>
            <a:pPr marL="457200" indent="-457200">
              <a:buAutoNum type="arabicPeriod"/>
            </a:pPr>
            <a:r>
              <a:rPr lang="en-US" sz="1600" dirty="0"/>
              <a:t>Select the following districts for the survey:</a:t>
            </a:r>
          </a:p>
          <a:p>
            <a:pPr marL="742950" lvl="2" indent="-285750">
              <a:buSzPct val="100000"/>
              <a:buFont typeface="Wingdings" charset="2"/>
              <a:buChar char="§"/>
            </a:pPr>
            <a:r>
              <a:rPr lang="en-US" sz="1600" b="1" dirty="0"/>
              <a:t>Kora </a:t>
            </a:r>
            <a:r>
              <a:rPr lang="en-US" sz="1600" dirty="0"/>
              <a:t>(in North Province)</a:t>
            </a:r>
          </a:p>
          <a:p>
            <a:pPr marL="742950" lvl="2" indent="-285750">
              <a:spcAft>
                <a:spcPts val="600"/>
              </a:spcAft>
              <a:buSzPct val="100000"/>
              <a:buFont typeface="Wingdings" charset="2"/>
              <a:buChar char="§"/>
            </a:pPr>
            <a:r>
              <a:rPr lang="en-US" sz="1600" b="1" dirty="0"/>
              <a:t>Lusson </a:t>
            </a:r>
            <a:r>
              <a:rPr lang="en-US" sz="1600" dirty="0"/>
              <a:t>(in North Province)</a:t>
            </a:r>
          </a:p>
          <a:p>
            <a:pPr marL="457200" indent="-457200">
              <a:spcAft>
                <a:spcPts val="600"/>
              </a:spcAft>
              <a:buAutoNum type="arabicPeriod"/>
            </a:pPr>
            <a:r>
              <a:rPr lang="en-US" sz="1600" dirty="0" smtClean="0"/>
              <a:t>Click </a:t>
            </a:r>
            <a:r>
              <a:rPr lang="en-US" sz="1600" b="1" dirty="0"/>
              <a:t>Select</a:t>
            </a:r>
            <a:r>
              <a:rPr lang="en-US" sz="1600" dirty="0"/>
              <a:t> button</a:t>
            </a:r>
          </a:p>
          <a:p>
            <a:pPr marL="457200" indent="-457200">
              <a:spcAft>
                <a:spcPts val="600"/>
              </a:spcAft>
              <a:buAutoNum type="arabicPeriod"/>
            </a:pPr>
            <a:r>
              <a:rPr lang="en-US" sz="1600" dirty="0"/>
              <a:t>Enter type of site: </a:t>
            </a:r>
            <a:r>
              <a:rPr lang="en-US" sz="1600" b="1" dirty="0"/>
              <a:t>Sentinel</a:t>
            </a:r>
          </a:p>
          <a:p>
            <a:pPr marL="457200" indent="-457200">
              <a:spcAft>
                <a:spcPts val="600"/>
              </a:spcAft>
              <a:buAutoNum type="arabicPeriod"/>
            </a:pPr>
            <a:r>
              <a:rPr lang="en-US" sz="1600" dirty="0"/>
              <a:t>Click </a:t>
            </a:r>
            <a:r>
              <a:rPr lang="en-US" sz="1600" b="1" dirty="0"/>
              <a:t>Add new site &gt;</a:t>
            </a:r>
          </a:p>
          <a:p>
            <a:pPr marL="457200" indent="-457200">
              <a:spcAft>
                <a:spcPts val="600"/>
              </a:spcAft>
              <a:buAutoNum type="arabicPeriod"/>
            </a:pPr>
            <a:r>
              <a:rPr lang="en-US" sz="1600" dirty="0"/>
              <a:t>Site name: </a:t>
            </a:r>
            <a:r>
              <a:rPr lang="en-US" sz="1600" b="1" dirty="0"/>
              <a:t>Main School    </a:t>
            </a:r>
            <a:endParaRPr lang="en-US" sz="1600" b="1" dirty="0" smtClean="0"/>
          </a:p>
          <a:p>
            <a:pPr marL="457200" indent="-457200">
              <a:spcAft>
                <a:spcPts val="600"/>
              </a:spcAft>
              <a:buAutoNum type="arabicPeriod"/>
            </a:pPr>
            <a:r>
              <a:rPr lang="en-US" sz="1600" dirty="0" smtClean="0"/>
              <a:t>Latitude</a:t>
            </a:r>
            <a:r>
              <a:rPr lang="en-US" sz="1600" dirty="0"/>
              <a:t>: </a:t>
            </a:r>
            <a:r>
              <a:rPr lang="en-US" sz="1600" b="1" dirty="0"/>
              <a:t>10</a:t>
            </a:r>
            <a:r>
              <a:rPr lang="en-US" sz="1600" dirty="0"/>
              <a:t>	</a:t>
            </a:r>
            <a:endParaRPr lang="en-US" sz="1600" dirty="0" smtClean="0"/>
          </a:p>
          <a:p>
            <a:pPr marL="457200" indent="-457200">
              <a:spcAft>
                <a:spcPts val="600"/>
              </a:spcAft>
              <a:buAutoNum type="arabicPeriod"/>
            </a:pPr>
            <a:r>
              <a:rPr lang="en-US" sz="1600" dirty="0" smtClean="0"/>
              <a:t>Longitude</a:t>
            </a:r>
            <a:r>
              <a:rPr lang="en-US" sz="1600" dirty="0"/>
              <a:t>: </a:t>
            </a:r>
            <a:r>
              <a:rPr lang="en-US" sz="1600" b="1" dirty="0"/>
              <a:t>20</a:t>
            </a:r>
          </a:p>
          <a:p>
            <a:pPr marL="457200" indent="-457200">
              <a:buAutoNum type="arabicPeriod"/>
            </a:pPr>
            <a:r>
              <a:rPr lang="en-US" sz="1600" dirty="0" smtClean="0"/>
              <a:t>Click </a:t>
            </a:r>
            <a:r>
              <a:rPr lang="en-US" sz="1600" b="1" dirty="0" smtClean="0"/>
              <a:t>Save </a:t>
            </a:r>
            <a:r>
              <a:rPr lang="en-US" sz="1600" dirty="0" smtClean="0"/>
              <a:t>and continue to enter data from the next slide.</a:t>
            </a:r>
            <a:endParaRPr lang="en-US" sz="1600" dirty="0"/>
          </a:p>
          <a:p>
            <a:pPr marL="0" indent="0">
              <a:buNone/>
            </a:pPr>
            <a:endParaRPr lang="en-US" dirty="0" smtClean="0"/>
          </a:p>
        </p:txBody>
      </p:sp>
    </p:spTree>
    <p:extLst>
      <p:ext uri="{BB962C8B-B14F-4D97-AF65-F5344CB8AC3E}">
        <p14:creationId xmlns:p14="http://schemas.microsoft.com/office/powerpoint/2010/main" val="373527703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14400" y="829736"/>
            <a:ext cx="7696200" cy="5334000"/>
          </a:xfrm>
        </p:spPr>
        <p:txBody>
          <a:bodyPr numCol="2">
            <a:noAutofit/>
          </a:bodyPr>
          <a:lstStyle/>
          <a:p>
            <a:pPr marL="0" lvl="1" indent="0">
              <a:spcAft>
                <a:spcPts val="600"/>
              </a:spcAft>
              <a:buNone/>
              <a:defRPr/>
            </a:pPr>
            <a:r>
              <a:rPr lang="en-US" sz="1400" dirty="0" smtClean="0"/>
              <a:t>Start date data </a:t>
            </a:r>
            <a:r>
              <a:rPr lang="en-US" sz="1400" dirty="0"/>
              <a:t>applies to: </a:t>
            </a:r>
            <a:r>
              <a:rPr lang="en-US" sz="1400" b="1" dirty="0" smtClean="0"/>
              <a:t>February 1 2014</a:t>
            </a:r>
            <a:endParaRPr lang="en-US" sz="1400" b="1" dirty="0"/>
          </a:p>
          <a:p>
            <a:pPr marL="0" lvl="1" indent="0">
              <a:spcAft>
                <a:spcPts val="600"/>
              </a:spcAft>
              <a:buNone/>
              <a:defRPr/>
            </a:pPr>
            <a:r>
              <a:rPr lang="en-US" sz="1400" dirty="0"/>
              <a:t>Casual agent: </a:t>
            </a:r>
            <a:r>
              <a:rPr lang="en-US" sz="1400" b="1" dirty="0"/>
              <a:t>S. mansoni and S. mekongi</a:t>
            </a:r>
          </a:p>
          <a:p>
            <a:pPr marL="0" lvl="1" indent="0">
              <a:spcAft>
                <a:spcPts val="600"/>
              </a:spcAft>
              <a:buNone/>
              <a:defRPr/>
            </a:pPr>
            <a:r>
              <a:rPr lang="en-US" sz="1400" dirty="0" smtClean="0"/>
              <a:t>Date of most recent PC: </a:t>
            </a:r>
            <a:r>
              <a:rPr lang="en-US" sz="1400" b="1" dirty="0" smtClean="0"/>
              <a:t>August 1 2013</a:t>
            </a:r>
          </a:p>
          <a:p>
            <a:pPr marL="0" lvl="1" indent="0">
              <a:spcAft>
                <a:spcPts val="600"/>
              </a:spcAft>
              <a:buNone/>
              <a:defRPr/>
            </a:pPr>
            <a:r>
              <a:rPr lang="en-US" sz="1400" dirty="0"/>
              <a:t>Survey timing: </a:t>
            </a:r>
            <a:r>
              <a:rPr lang="en-US" sz="1400" b="1" dirty="0" smtClean="0"/>
              <a:t>Mid-term</a:t>
            </a:r>
            <a:endParaRPr lang="en-US" sz="1400" dirty="0" smtClean="0"/>
          </a:p>
          <a:p>
            <a:pPr marL="0" lvl="1" indent="0">
              <a:spcAft>
                <a:spcPts val="600"/>
              </a:spcAft>
              <a:buNone/>
              <a:defRPr/>
            </a:pPr>
            <a:r>
              <a:rPr lang="en-US" sz="1400" dirty="0" smtClean="0"/>
              <a:t>Type of site: </a:t>
            </a:r>
            <a:r>
              <a:rPr lang="en-US" sz="1400" b="1" dirty="0" smtClean="0"/>
              <a:t>School</a:t>
            </a:r>
          </a:p>
          <a:p>
            <a:pPr marL="0" lvl="1" indent="0">
              <a:spcAft>
                <a:spcPts val="600"/>
              </a:spcAft>
              <a:buNone/>
              <a:defRPr/>
            </a:pPr>
            <a:r>
              <a:rPr lang="en-US" sz="1400" dirty="0" smtClean="0"/>
              <a:t>Start </a:t>
            </a:r>
            <a:r>
              <a:rPr lang="en-US" sz="1400" dirty="0"/>
              <a:t>date of survey: </a:t>
            </a:r>
            <a:r>
              <a:rPr lang="en-US" sz="1400" b="1" dirty="0"/>
              <a:t>1 March 2013</a:t>
            </a:r>
          </a:p>
          <a:p>
            <a:pPr marL="0" lvl="1" indent="0">
              <a:spcAft>
                <a:spcPts val="600"/>
              </a:spcAft>
              <a:buNone/>
              <a:defRPr/>
            </a:pPr>
            <a:r>
              <a:rPr lang="en-US" sz="1400" dirty="0" smtClean="0"/>
              <a:t>Target </a:t>
            </a:r>
            <a:r>
              <a:rPr lang="en-US" sz="1400" dirty="0"/>
              <a:t>sample size: </a:t>
            </a:r>
            <a:r>
              <a:rPr lang="en-US" sz="1400" b="1" dirty="0" smtClean="0"/>
              <a:t>200</a:t>
            </a:r>
          </a:p>
          <a:p>
            <a:pPr marL="0" lvl="1" indent="0">
              <a:spcAft>
                <a:spcPts val="600"/>
              </a:spcAft>
              <a:buNone/>
              <a:defRPr/>
            </a:pPr>
            <a:r>
              <a:rPr lang="en-US" sz="1400" dirty="0" smtClean="0">
                <a:ea typeface="MS PGothic" charset="0"/>
              </a:rPr>
              <a:t>Number </a:t>
            </a:r>
            <a:r>
              <a:rPr lang="en-US" sz="1400" dirty="0">
                <a:ea typeface="MS PGothic" charset="0"/>
              </a:rPr>
              <a:t>of individuals with </a:t>
            </a:r>
            <a:r>
              <a:rPr lang="en-US" sz="1400" dirty="0" smtClean="0">
                <a:ea typeface="MS PGothic" charset="0"/>
              </a:rPr>
              <a:t/>
            </a:r>
            <a:br>
              <a:rPr lang="en-US" sz="1400" dirty="0" smtClean="0">
                <a:ea typeface="MS PGothic" charset="0"/>
              </a:rPr>
            </a:br>
            <a:r>
              <a:rPr lang="en-US" sz="1400" dirty="0" smtClean="0">
                <a:ea typeface="MS PGothic" charset="0"/>
              </a:rPr>
              <a:t>non-response</a:t>
            </a:r>
            <a:r>
              <a:rPr lang="en-US" sz="1400" dirty="0">
                <a:ea typeface="MS PGothic" charset="0"/>
              </a:rPr>
              <a:t>: </a:t>
            </a:r>
            <a:r>
              <a:rPr lang="en-US" sz="1400" b="1" dirty="0">
                <a:ea typeface="MS PGothic" charset="0"/>
              </a:rPr>
              <a:t>10</a:t>
            </a:r>
          </a:p>
          <a:p>
            <a:pPr marL="0" lvl="1" indent="0">
              <a:spcAft>
                <a:spcPts val="600"/>
              </a:spcAft>
              <a:buNone/>
              <a:defRPr/>
            </a:pPr>
            <a:r>
              <a:rPr lang="en-US" sz="1400" dirty="0">
                <a:ea typeface="MS PGothic" charset="0"/>
              </a:rPr>
              <a:t>Number of individuals positive for </a:t>
            </a:r>
            <a:r>
              <a:rPr lang="en-US" sz="1400" dirty="0" smtClean="0">
                <a:ea typeface="MS PGothic" charset="0"/>
              </a:rPr>
              <a:t/>
            </a:r>
            <a:br>
              <a:rPr lang="en-US" sz="1400" dirty="0" smtClean="0">
                <a:ea typeface="MS PGothic" charset="0"/>
              </a:rPr>
            </a:br>
            <a:r>
              <a:rPr lang="en-US" sz="1400" dirty="0" err="1" smtClean="0">
                <a:ea typeface="MS PGothic" charset="0"/>
              </a:rPr>
              <a:t>haematuria</a:t>
            </a:r>
            <a:r>
              <a:rPr lang="en-US" sz="1400" dirty="0" smtClean="0">
                <a:ea typeface="MS PGothic" charset="0"/>
              </a:rPr>
              <a:t> </a:t>
            </a:r>
            <a:r>
              <a:rPr lang="en-US" sz="1400" dirty="0">
                <a:ea typeface="MS PGothic" charset="0"/>
              </a:rPr>
              <a:t>in urine: </a:t>
            </a:r>
            <a:r>
              <a:rPr lang="en-US" sz="1400" b="1" dirty="0">
                <a:ea typeface="MS PGothic" charset="0"/>
              </a:rPr>
              <a:t>20</a:t>
            </a:r>
          </a:p>
          <a:p>
            <a:pPr marL="0" lvl="1" indent="0">
              <a:spcAft>
                <a:spcPts val="600"/>
              </a:spcAft>
              <a:buNone/>
              <a:defRPr/>
            </a:pPr>
            <a:r>
              <a:rPr lang="en-US" sz="1400" dirty="0"/>
              <a:t>Number of heavy intensity urinary </a:t>
            </a:r>
            <a:br>
              <a:rPr lang="en-US" sz="1400" dirty="0"/>
            </a:br>
            <a:r>
              <a:rPr lang="en-US" sz="1400" dirty="0" err="1"/>
              <a:t>schistosomal</a:t>
            </a:r>
            <a:r>
              <a:rPr lang="en-US" sz="1400" dirty="0"/>
              <a:t> infections: </a:t>
            </a:r>
            <a:r>
              <a:rPr lang="en-US" sz="1400" b="1" dirty="0" smtClean="0"/>
              <a:t>10</a:t>
            </a:r>
            <a:endParaRPr lang="en-US" sz="1400" b="1" dirty="0"/>
          </a:p>
          <a:p>
            <a:pPr marL="0" lvl="1" indent="0">
              <a:spcAft>
                <a:spcPts val="600"/>
              </a:spcAft>
              <a:buNone/>
              <a:defRPr/>
            </a:pPr>
            <a:r>
              <a:rPr lang="en-US" sz="1400" dirty="0" smtClean="0">
                <a:ea typeface="MS PGothic" charset="0"/>
              </a:rPr>
              <a:t>Number of individuals examined for intestinal </a:t>
            </a:r>
            <a:r>
              <a:rPr lang="en-US" sz="1400" dirty="0" err="1" smtClean="0">
                <a:ea typeface="MS PGothic" charset="0"/>
              </a:rPr>
              <a:t>schistosomes</a:t>
            </a:r>
            <a:r>
              <a:rPr lang="en-US" sz="1400" dirty="0" smtClean="0">
                <a:ea typeface="MS PGothic" charset="0"/>
              </a:rPr>
              <a:t>: </a:t>
            </a:r>
            <a:r>
              <a:rPr lang="en-US" sz="1400" b="1" dirty="0" smtClean="0">
                <a:ea typeface="MS PGothic" charset="0"/>
              </a:rPr>
              <a:t>150</a:t>
            </a:r>
          </a:p>
          <a:p>
            <a:pPr marL="0" lvl="1" indent="0">
              <a:spcAft>
                <a:spcPts val="600"/>
              </a:spcAft>
              <a:buNone/>
              <a:defRPr/>
            </a:pPr>
            <a:r>
              <a:rPr lang="en-US" sz="1400" dirty="0" smtClean="0">
                <a:ea typeface="MS PGothic" charset="0"/>
              </a:rPr>
              <a:t>Number of heavy intensity intestinal </a:t>
            </a:r>
            <a:r>
              <a:rPr lang="en-US" sz="1400" dirty="0" err="1" smtClean="0">
                <a:ea typeface="MS PGothic" charset="0"/>
              </a:rPr>
              <a:t>schistosomal</a:t>
            </a:r>
            <a:r>
              <a:rPr lang="en-US" sz="1400" dirty="0" smtClean="0">
                <a:ea typeface="MS PGothic" charset="0"/>
              </a:rPr>
              <a:t> infections: </a:t>
            </a:r>
            <a:r>
              <a:rPr lang="en-US" sz="1400" b="1" dirty="0" smtClean="0">
                <a:ea typeface="MS PGothic" charset="0"/>
              </a:rPr>
              <a:t>10</a:t>
            </a:r>
          </a:p>
          <a:p>
            <a:pPr marL="0" lvl="1" indent="0">
              <a:spcAft>
                <a:spcPts val="600"/>
              </a:spcAft>
              <a:buNone/>
              <a:defRPr/>
            </a:pPr>
            <a:endParaRPr lang="en-US" sz="1400" b="1" dirty="0" smtClean="0">
              <a:ea typeface="MS PGothic" charset="0"/>
            </a:endParaRPr>
          </a:p>
          <a:p>
            <a:pPr marL="0" lvl="1" indent="0">
              <a:spcAft>
                <a:spcPts val="600"/>
              </a:spcAft>
              <a:buNone/>
              <a:defRPr/>
            </a:pPr>
            <a:endParaRPr lang="en-US" sz="1400" b="1" dirty="0" smtClean="0">
              <a:ea typeface="MS PGothic" charset="0"/>
            </a:endParaRPr>
          </a:p>
          <a:p>
            <a:pPr marL="0" lvl="1" indent="0">
              <a:spcAft>
                <a:spcPts val="600"/>
              </a:spcAft>
              <a:buNone/>
              <a:defRPr/>
            </a:pPr>
            <a:r>
              <a:rPr lang="en-US" sz="1400" dirty="0" smtClean="0"/>
              <a:t>Ecological </a:t>
            </a:r>
            <a:r>
              <a:rPr lang="en-US" sz="1400" dirty="0"/>
              <a:t>Zone </a:t>
            </a:r>
            <a:r>
              <a:rPr lang="en-US" sz="1400" dirty="0" smtClean="0"/>
              <a:t>Description: </a:t>
            </a:r>
            <a:r>
              <a:rPr lang="en-US" sz="1400" b="1" dirty="0"/>
              <a:t>Riverside </a:t>
            </a:r>
            <a:r>
              <a:rPr lang="en-US" sz="1400" dirty="0" smtClean="0"/>
              <a:t>(add)</a:t>
            </a:r>
            <a:endParaRPr lang="en-US" sz="1400" dirty="0"/>
          </a:p>
          <a:p>
            <a:pPr marL="0" lvl="1" indent="0">
              <a:spcAft>
                <a:spcPts val="600"/>
              </a:spcAft>
              <a:buNone/>
              <a:defRPr/>
            </a:pPr>
            <a:r>
              <a:rPr lang="en-US" sz="1400" dirty="0"/>
              <a:t>Date of first round of PC (year): </a:t>
            </a:r>
            <a:r>
              <a:rPr lang="en-US" sz="1400" b="1" dirty="0"/>
              <a:t>2010</a:t>
            </a:r>
          </a:p>
          <a:p>
            <a:pPr marL="0" lvl="1" indent="0">
              <a:spcAft>
                <a:spcPts val="600"/>
              </a:spcAft>
              <a:buNone/>
              <a:defRPr/>
            </a:pPr>
            <a:r>
              <a:rPr lang="en-US" sz="1400" dirty="0" smtClean="0"/>
              <a:t>Number of rounds of PC completed prior to survey implementation: </a:t>
            </a:r>
            <a:r>
              <a:rPr lang="en-US" sz="1400" b="1" dirty="0" smtClean="0"/>
              <a:t>2</a:t>
            </a:r>
          </a:p>
          <a:p>
            <a:pPr marL="0" lvl="1" indent="0">
              <a:spcAft>
                <a:spcPts val="600"/>
              </a:spcAft>
              <a:buNone/>
              <a:defRPr/>
            </a:pPr>
            <a:r>
              <a:rPr lang="en-US" sz="1400" dirty="0" smtClean="0"/>
              <a:t>Is this survey a part of cohort study? </a:t>
            </a:r>
            <a:r>
              <a:rPr lang="en-US" sz="1400" b="1" dirty="0" smtClean="0"/>
              <a:t>No</a:t>
            </a:r>
          </a:p>
          <a:p>
            <a:pPr marL="0" lvl="1" indent="0">
              <a:spcAft>
                <a:spcPts val="600"/>
              </a:spcAft>
              <a:buNone/>
              <a:defRPr/>
            </a:pPr>
            <a:r>
              <a:rPr lang="en-US" sz="1400" dirty="0"/>
              <a:t>Test type: </a:t>
            </a:r>
            <a:r>
              <a:rPr lang="en-US" sz="1400" b="1" dirty="0" smtClean="0"/>
              <a:t>CCA</a:t>
            </a:r>
          </a:p>
          <a:p>
            <a:pPr marL="0" lvl="1" indent="0">
              <a:spcAft>
                <a:spcPts val="600"/>
              </a:spcAft>
              <a:buNone/>
              <a:defRPr/>
            </a:pPr>
            <a:r>
              <a:rPr lang="en-US" sz="1400" dirty="0">
                <a:ea typeface="MS PGothic" charset="0"/>
              </a:rPr>
              <a:t>End date of survey: </a:t>
            </a:r>
            <a:r>
              <a:rPr lang="en-US" sz="1400" b="1" dirty="0">
                <a:ea typeface="MS PGothic" charset="0"/>
              </a:rPr>
              <a:t>5 March 2013</a:t>
            </a:r>
          </a:p>
          <a:p>
            <a:pPr marL="0" lvl="1" indent="0">
              <a:spcAft>
                <a:spcPts val="600"/>
              </a:spcAft>
              <a:buNone/>
              <a:defRPr/>
            </a:pPr>
            <a:r>
              <a:rPr lang="en-US" sz="1400" dirty="0">
                <a:ea typeface="MS PGothic" charset="0"/>
              </a:rPr>
              <a:t>Age group surveyed: </a:t>
            </a:r>
            <a:r>
              <a:rPr lang="en-US" sz="1400" b="1" dirty="0">
                <a:ea typeface="MS PGothic" charset="0"/>
              </a:rPr>
              <a:t>SAC</a:t>
            </a:r>
          </a:p>
          <a:p>
            <a:pPr marL="0" lvl="1" indent="0">
              <a:spcAft>
                <a:spcPts val="600"/>
              </a:spcAft>
              <a:buNone/>
              <a:defRPr/>
            </a:pPr>
            <a:r>
              <a:rPr lang="en-US" sz="1400" dirty="0" smtClean="0"/>
              <a:t>Number </a:t>
            </a:r>
            <a:r>
              <a:rPr lang="en-US" sz="1400" dirty="0"/>
              <a:t>of individuals examined for </a:t>
            </a:r>
            <a:r>
              <a:rPr lang="en-US" sz="1400" dirty="0" smtClean="0"/>
              <a:t/>
            </a:r>
            <a:br>
              <a:rPr lang="en-US" sz="1400" dirty="0" smtClean="0"/>
            </a:br>
            <a:r>
              <a:rPr lang="en-US" sz="1400" dirty="0" smtClean="0"/>
              <a:t>urinary </a:t>
            </a:r>
            <a:r>
              <a:rPr lang="en-US" sz="1400" dirty="0"/>
              <a:t>schistosomes: </a:t>
            </a:r>
            <a:r>
              <a:rPr lang="en-US" sz="1400" b="1" dirty="0"/>
              <a:t>150</a:t>
            </a:r>
          </a:p>
          <a:p>
            <a:pPr marL="0" lvl="1" indent="0">
              <a:spcAft>
                <a:spcPts val="600"/>
              </a:spcAft>
              <a:buNone/>
              <a:defRPr/>
            </a:pPr>
            <a:r>
              <a:rPr lang="en-US" sz="1400" dirty="0" smtClean="0"/>
              <a:t>Number of individuals positive for </a:t>
            </a:r>
            <a:r>
              <a:rPr lang="en-US" sz="1400" dirty="0" err="1" smtClean="0"/>
              <a:t>schistosomal</a:t>
            </a:r>
            <a:r>
              <a:rPr lang="en-US" sz="1400" dirty="0" smtClean="0"/>
              <a:t> parasite eggs in urine: </a:t>
            </a:r>
            <a:r>
              <a:rPr lang="en-US" sz="1400" b="1" dirty="0" smtClean="0"/>
              <a:t>50</a:t>
            </a:r>
          </a:p>
          <a:p>
            <a:pPr marL="0" lvl="1" indent="0">
              <a:spcAft>
                <a:spcPts val="600"/>
              </a:spcAft>
              <a:buNone/>
              <a:defRPr/>
            </a:pPr>
            <a:r>
              <a:rPr lang="en-US" sz="1400" dirty="0" smtClean="0"/>
              <a:t>Number of moderate urinary </a:t>
            </a:r>
            <a:r>
              <a:rPr lang="en-US" sz="1400" dirty="0" err="1" smtClean="0"/>
              <a:t>schistosomal</a:t>
            </a:r>
            <a:r>
              <a:rPr lang="en-US" sz="1400" dirty="0" smtClean="0"/>
              <a:t> infections: </a:t>
            </a:r>
            <a:r>
              <a:rPr lang="en-US" sz="1400" b="1" dirty="0" smtClean="0"/>
              <a:t>15</a:t>
            </a:r>
            <a:endParaRPr lang="en-US" sz="1400" b="1" dirty="0"/>
          </a:p>
          <a:p>
            <a:pPr marL="0" lvl="1" indent="0">
              <a:spcAft>
                <a:spcPts val="600"/>
              </a:spcAft>
              <a:buNone/>
              <a:defRPr/>
            </a:pPr>
            <a:r>
              <a:rPr lang="en-US" sz="1400" dirty="0" smtClean="0"/>
              <a:t>Number of individuals positive for intestinal </a:t>
            </a:r>
            <a:r>
              <a:rPr lang="en-US" sz="1400" dirty="0" err="1" smtClean="0"/>
              <a:t>schistosome</a:t>
            </a:r>
            <a:r>
              <a:rPr lang="en-US" sz="1400" dirty="0" smtClean="0"/>
              <a:t> infection: </a:t>
            </a:r>
            <a:r>
              <a:rPr lang="en-US" sz="1400" b="1" dirty="0" smtClean="0"/>
              <a:t>20</a:t>
            </a:r>
          </a:p>
          <a:p>
            <a:pPr marL="0" lvl="1" indent="0">
              <a:spcAft>
                <a:spcPts val="600"/>
              </a:spcAft>
              <a:buNone/>
              <a:defRPr/>
            </a:pPr>
            <a:r>
              <a:rPr lang="en-US" sz="1400" dirty="0" smtClean="0"/>
              <a:t>Number of moderate intensity intestinal </a:t>
            </a:r>
            <a:r>
              <a:rPr lang="en-US" sz="1400" dirty="0" err="1" smtClean="0"/>
              <a:t>schistosomal</a:t>
            </a:r>
            <a:r>
              <a:rPr lang="en-US" sz="1400" dirty="0" smtClean="0"/>
              <a:t> infections: </a:t>
            </a:r>
            <a:r>
              <a:rPr lang="en-US" sz="1400" b="1" dirty="0" smtClean="0"/>
              <a:t>15</a:t>
            </a:r>
          </a:p>
          <a:p>
            <a:pPr marL="0" lvl="1" indent="0">
              <a:buNone/>
              <a:defRPr/>
            </a:pPr>
            <a:r>
              <a:rPr lang="en-US" sz="1400" dirty="0" smtClean="0"/>
              <a:t>Funders/Partners</a:t>
            </a:r>
            <a:r>
              <a:rPr lang="en-US" sz="1400" dirty="0"/>
              <a:t>: </a:t>
            </a:r>
            <a:r>
              <a:rPr lang="en-US" sz="1400" b="1" dirty="0"/>
              <a:t>WHO</a:t>
            </a:r>
            <a:r>
              <a:rPr lang="en-US" sz="1400" dirty="0"/>
              <a:t> (add</a:t>
            </a:r>
            <a:r>
              <a:rPr lang="en-US" sz="1400" dirty="0" smtClean="0"/>
              <a:t>)</a:t>
            </a:r>
            <a:endParaRPr lang="en-US" sz="1400" dirty="0"/>
          </a:p>
        </p:txBody>
      </p:sp>
      <p:sp>
        <p:nvSpPr>
          <p:cNvPr id="4" name="TextBox 3"/>
          <p:cNvSpPr txBox="1"/>
          <p:nvPr/>
        </p:nvSpPr>
        <p:spPr>
          <a:xfrm>
            <a:off x="304800" y="6141095"/>
            <a:ext cx="6400800" cy="507831"/>
          </a:xfrm>
          <a:prstGeom prst="rect">
            <a:avLst/>
          </a:prstGeom>
          <a:noFill/>
        </p:spPr>
        <p:txBody>
          <a:bodyPr wrap="square" rtlCol="0">
            <a:spAutoFit/>
          </a:bodyPr>
          <a:lstStyle/>
          <a:p>
            <a:pPr marL="0" lvl="1">
              <a:spcAft>
                <a:spcPts val="600"/>
              </a:spcAft>
            </a:pPr>
            <a:r>
              <a:rPr lang="en-US" sz="1100" b="1" dirty="0">
                <a:solidFill>
                  <a:srgbClr val="17375D"/>
                </a:solidFill>
                <a:latin typeface="Segoe UI Semibold" pitchFamily="34" charset="0"/>
                <a:ea typeface="Segoe UI" pitchFamily="34" charset="0"/>
                <a:cs typeface="Segoe UI" pitchFamily="34" charset="0"/>
              </a:rPr>
              <a:t>When finished, click </a:t>
            </a:r>
            <a:r>
              <a:rPr lang="en-US" sz="1100" b="1" dirty="0" smtClean="0">
                <a:solidFill>
                  <a:srgbClr val="17375D"/>
                </a:solidFill>
                <a:latin typeface="Segoe UI" pitchFamily="34" charset="0"/>
                <a:ea typeface="Segoe UI" pitchFamily="34" charset="0"/>
                <a:cs typeface="Segoe UI" pitchFamily="34" charset="0"/>
              </a:rPr>
              <a:t>Save</a:t>
            </a:r>
          </a:p>
          <a:p>
            <a:pPr marL="0" lvl="1"/>
            <a:r>
              <a:rPr lang="en-US" sz="1100" b="1" dirty="0">
                <a:solidFill>
                  <a:srgbClr val="17375D"/>
                </a:solidFill>
                <a:latin typeface="Segoe UI Semibold" pitchFamily="34" charset="0"/>
                <a:ea typeface="Segoe UI" pitchFamily="34" charset="0"/>
                <a:cs typeface="Segoe UI" pitchFamily="34" charset="0"/>
              </a:rPr>
              <a:t>Find the </a:t>
            </a:r>
            <a:r>
              <a:rPr lang="en-US" sz="1100" b="1" dirty="0" smtClean="0">
                <a:solidFill>
                  <a:srgbClr val="17375D"/>
                </a:solidFill>
                <a:latin typeface="Segoe UI Semibold" pitchFamily="34" charset="0"/>
                <a:ea typeface="Segoe UI" pitchFamily="34" charset="0"/>
                <a:cs typeface="Segoe UI" pitchFamily="34" charset="0"/>
              </a:rPr>
              <a:t>survey form </a:t>
            </a:r>
            <a:r>
              <a:rPr lang="en-US" sz="1100" b="1" dirty="0">
                <a:solidFill>
                  <a:srgbClr val="17375D"/>
                </a:solidFill>
                <a:latin typeface="Segoe UI Semibold" pitchFamily="34" charset="0"/>
                <a:ea typeface="Segoe UI" pitchFamily="34" charset="0"/>
                <a:cs typeface="Segoe UI" pitchFamily="34" charset="0"/>
              </a:rPr>
              <a:t>you just entered in the </a:t>
            </a:r>
            <a:r>
              <a:rPr lang="en-US" sz="1100" b="1" dirty="0" smtClean="0">
                <a:solidFill>
                  <a:srgbClr val="17375D"/>
                </a:solidFill>
                <a:latin typeface="Segoe UI Semibold" pitchFamily="34" charset="0"/>
                <a:ea typeface="Segoe UI" pitchFamily="34" charset="0"/>
                <a:cs typeface="Segoe UI" pitchFamily="34" charset="0"/>
              </a:rPr>
              <a:t>survey </a:t>
            </a:r>
            <a:r>
              <a:rPr lang="en-US" sz="1100" b="1" dirty="0">
                <a:solidFill>
                  <a:srgbClr val="17375D"/>
                </a:solidFill>
                <a:latin typeface="Segoe UI Semibold" pitchFamily="34" charset="0"/>
                <a:ea typeface="Segoe UI" pitchFamily="34" charset="0"/>
                <a:cs typeface="Segoe UI" pitchFamily="34" charset="0"/>
              </a:rPr>
              <a:t>list box </a:t>
            </a:r>
            <a:r>
              <a:rPr lang="en-US" sz="1100" b="1" dirty="0" smtClean="0">
                <a:solidFill>
                  <a:srgbClr val="17375D"/>
                </a:solidFill>
                <a:latin typeface="Segoe UI Semibold" pitchFamily="34" charset="0"/>
                <a:ea typeface="Segoe UI" pitchFamily="34" charset="0"/>
                <a:cs typeface="Segoe UI" pitchFamily="34" charset="0"/>
              </a:rPr>
              <a:t>for Kora and </a:t>
            </a:r>
            <a:r>
              <a:rPr lang="en-US" sz="1100" b="1" dirty="0" err="1" smtClean="0">
                <a:solidFill>
                  <a:srgbClr val="17375D"/>
                </a:solidFill>
                <a:latin typeface="Segoe UI Semibold" pitchFamily="34" charset="0"/>
                <a:ea typeface="Segoe UI" pitchFamily="34" charset="0"/>
                <a:cs typeface="Segoe UI" pitchFamily="34" charset="0"/>
              </a:rPr>
              <a:t>Lusson</a:t>
            </a:r>
            <a:endParaRPr lang="en-US" sz="1100" b="1" dirty="0">
              <a:solidFill>
                <a:srgbClr val="17375D"/>
              </a:solidFill>
              <a:latin typeface="Segoe UI Semibold" pitchFamily="34" charset="0"/>
              <a:ea typeface="Segoe UI" pitchFamily="34" charset="0"/>
              <a:cs typeface="Segoe UI" pitchFamily="34" charset="0"/>
            </a:endParaRPr>
          </a:p>
        </p:txBody>
      </p:sp>
      <p:sp>
        <p:nvSpPr>
          <p:cNvPr id="3" name="Right Arrow 2"/>
          <p:cNvSpPr/>
          <p:nvPr/>
        </p:nvSpPr>
        <p:spPr>
          <a:xfrm rot="10800000">
            <a:off x="7543800" y="533400"/>
            <a:ext cx="12954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799999"/>
              </a:camera>
              <a:lightRig rig="threePt" dir="t"/>
            </a:scene3d>
          </a:bodyPr>
          <a:lstStyle/>
          <a:p>
            <a:pPr algn="ctr"/>
            <a:r>
              <a:rPr lang="en-US" sz="1200" dirty="0" smtClean="0"/>
              <a:t>Will need to add new item</a:t>
            </a:r>
            <a:endParaRPr lang="en-US" sz="1200" dirty="0"/>
          </a:p>
        </p:txBody>
      </p:sp>
    </p:spTree>
    <p:extLst>
      <p:ext uri="{BB962C8B-B14F-4D97-AF65-F5344CB8AC3E}">
        <p14:creationId xmlns:p14="http://schemas.microsoft.com/office/powerpoint/2010/main" val="180961327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 Single Corner Rectangle 11"/>
          <p:cNvSpPr/>
          <p:nvPr/>
        </p:nvSpPr>
        <p:spPr>
          <a:xfrm>
            <a:off x="12700" y="4059767"/>
            <a:ext cx="8305800" cy="2514600"/>
          </a:xfrm>
          <a:prstGeom prst="round1Rect">
            <a:avLst/>
          </a:prstGeom>
          <a:solidFill>
            <a:srgbClr val="DC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2"/>
          <p:cNvSpPr>
            <a:spLocks noGrp="1"/>
          </p:cNvSpPr>
          <p:nvPr>
            <p:ph type="body" sz="quarter" idx="13"/>
          </p:nvPr>
        </p:nvSpPr>
        <p:spPr/>
        <p:txBody>
          <a:bodyPr>
            <a:normAutofit/>
          </a:bodyPr>
          <a:lstStyle/>
          <a:p>
            <a:r>
              <a:rPr lang="en-US" dirty="0" smtClean="0">
                <a:solidFill>
                  <a:srgbClr val="DCE6F2"/>
                </a:solidFill>
              </a:rPr>
              <a:t>data entry : </a:t>
            </a:r>
            <a:r>
              <a:rPr lang="en-US" dirty="0">
                <a:solidFill>
                  <a:srgbClr val="DCE6F2"/>
                </a:solidFill>
              </a:rPr>
              <a:t>form by form</a:t>
            </a:r>
          </a:p>
        </p:txBody>
      </p:sp>
      <p:sp>
        <p:nvSpPr>
          <p:cNvPr id="4" name="Content Placeholder 3"/>
          <p:cNvSpPr>
            <a:spLocks noGrp="1"/>
          </p:cNvSpPr>
          <p:nvPr>
            <p:ph idx="1"/>
          </p:nvPr>
        </p:nvSpPr>
        <p:spPr/>
        <p:txBody>
          <a:bodyPr>
            <a:normAutofit/>
          </a:bodyPr>
          <a:lstStyle/>
          <a:p>
            <a:pPr marL="0">
              <a:spcAft>
                <a:spcPts val="1200"/>
              </a:spcAft>
              <a:buNone/>
            </a:pPr>
            <a:r>
              <a:rPr lang="en-US" dirty="0"/>
              <a:t>The </a:t>
            </a:r>
            <a:r>
              <a:rPr lang="en-US" dirty="0" smtClean="0"/>
              <a:t>Interventions module </a:t>
            </a:r>
            <a:r>
              <a:rPr lang="en-US" dirty="0"/>
              <a:t>is where you record the interventions that took place in your </a:t>
            </a:r>
            <a:r>
              <a:rPr lang="en-US" dirty="0" smtClean="0"/>
              <a:t>country. </a:t>
            </a:r>
          </a:p>
          <a:p>
            <a:pPr marL="525780">
              <a:spcAft>
                <a:spcPts val="1200"/>
              </a:spcAft>
              <a:buSzPct val="100000"/>
              <a:buFont typeface="Wingdings" charset="2"/>
              <a:buChar char="§"/>
            </a:pPr>
            <a:r>
              <a:rPr lang="en-US" dirty="0">
                <a:latin typeface="Segoe UI Semibold" pitchFamily="34" charset="0"/>
              </a:rPr>
              <a:t>Includes MDA, morbidity management, and others.</a:t>
            </a:r>
          </a:p>
          <a:p>
            <a:pPr marL="525780">
              <a:buSzPct val="100000"/>
              <a:buFont typeface="Wingdings" charset="2"/>
              <a:buChar char="§"/>
            </a:pPr>
            <a:r>
              <a:rPr lang="en-US" dirty="0">
                <a:latin typeface="Segoe UI Semibold" pitchFamily="34" charset="0"/>
              </a:rPr>
              <a:t>PC-MDA interventions are organized by the drugs delivered during the intervention. </a:t>
            </a:r>
          </a:p>
        </p:txBody>
      </p:sp>
      <p:sp>
        <p:nvSpPr>
          <p:cNvPr id="2" name="Title 1"/>
          <p:cNvSpPr>
            <a:spLocks noGrp="1"/>
          </p:cNvSpPr>
          <p:nvPr>
            <p:ph type="title"/>
          </p:nvPr>
        </p:nvSpPr>
        <p:spPr>
          <a:xfrm>
            <a:off x="152400" y="369094"/>
            <a:ext cx="2510478" cy="516255"/>
          </a:xfrm>
        </p:spPr>
        <p:txBody>
          <a:bodyPr/>
          <a:lstStyle/>
          <a:p>
            <a:pPr algn="l"/>
            <a:r>
              <a:rPr lang="en-US" dirty="0" smtClean="0">
                <a:solidFill>
                  <a:srgbClr val="066E9F"/>
                </a:solidFill>
              </a:rPr>
              <a:t>Interventions</a:t>
            </a:r>
            <a:endParaRPr lang="en-US" dirty="0">
              <a:solidFill>
                <a:srgbClr val="066E9F"/>
              </a:solidFill>
            </a:endParaRPr>
          </a:p>
        </p:txBody>
      </p:sp>
      <p:sp>
        <p:nvSpPr>
          <p:cNvPr id="8" name="TextBox 7"/>
          <p:cNvSpPr txBox="1"/>
          <p:nvPr/>
        </p:nvSpPr>
        <p:spPr>
          <a:xfrm>
            <a:off x="469900" y="4203700"/>
            <a:ext cx="4114800" cy="2185214"/>
          </a:xfrm>
          <a:prstGeom prst="rect">
            <a:avLst/>
          </a:prstGeom>
          <a:noFill/>
        </p:spPr>
        <p:txBody>
          <a:bodyPr wrap="square" rtlCol="0">
            <a:spAutoFit/>
          </a:bodyPr>
          <a:lstStyle/>
          <a:p>
            <a:r>
              <a:rPr lang="en-US" b="1" dirty="0" smtClean="0">
                <a:solidFill>
                  <a:srgbClr val="066E9F"/>
                </a:solidFill>
                <a:latin typeface="Segoe UI" pitchFamily="34" charset="0"/>
                <a:ea typeface="Segoe UI" pitchFamily="34" charset="0"/>
                <a:cs typeface="Segoe UI" pitchFamily="34" charset="0"/>
              </a:rPr>
              <a:t>Quick tip:</a:t>
            </a:r>
          </a:p>
          <a:p>
            <a:pPr>
              <a:spcAft>
                <a:spcPts val="1200"/>
              </a:spcAft>
            </a:pPr>
            <a:r>
              <a:rPr lang="en-US" dirty="0" smtClean="0">
                <a:solidFill>
                  <a:srgbClr val="17375D"/>
                </a:solidFill>
                <a:latin typeface="Segoe UI Semibold" pitchFamily="34" charset="0"/>
                <a:ea typeface="Segoe UI" pitchFamily="34" charset="0"/>
                <a:cs typeface="Segoe UI" pitchFamily="34" charset="0"/>
              </a:rPr>
              <a:t>You can add new </a:t>
            </a:r>
            <a:r>
              <a:rPr lang="en-US" b="1" dirty="0" smtClean="0">
                <a:solidFill>
                  <a:srgbClr val="17375D"/>
                </a:solidFill>
                <a:latin typeface="Segoe UI" pitchFamily="34" charset="0"/>
                <a:ea typeface="Segoe UI" pitchFamily="34" charset="0"/>
                <a:cs typeface="Segoe UI" pitchFamily="34" charset="0"/>
              </a:rPr>
              <a:t>custom indicators </a:t>
            </a:r>
            <a:r>
              <a:rPr lang="en-US" dirty="0" smtClean="0">
                <a:solidFill>
                  <a:srgbClr val="17375D"/>
                </a:solidFill>
                <a:latin typeface="Segoe UI Semibold" pitchFamily="34" charset="0"/>
                <a:ea typeface="Segoe UI" pitchFamily="34" charset="0"/>
                <a:cs typeface="Segoe UI" pitchFamily="34" charset="0"/>
              </a:rPr>
              <a:t>to the bottom of any form, below the default indicators. </a:t>
            </a:r>
          </a:p>
          <a:p>
            <a:r>
              <a:rPr lang="en-US" dirty="0" smtClean="0">
                <a:solidFill>
                  <a:srgbClr val="17375D"/>
                </a:solidFill>
                <a:latin typeface="Segoe UI Semibold" pitchFamily="34" charset="0"/>
                <a:ea typeface="Segoe UI" pitchFamily="34" charset="0"/>
                <a:cs typeface="Segoe UI" pitchFamily="34" charset="0"/>
              </a:rPr>
              <a:t>Once you add a custom indicator, it will always appear on that form in the future unless you disable it.</a:t>
            </a:r>
            <a:endParaRPr lang="en-US" dirty="0">
              <a:solidFill>
                <a:srgbClr val="17375D"/>
              </a:solidFill>
              <a:latin typeface="Segoe UI Semibold" pitchFamily="34" charset="0"/>
              <a:ea typeface="Segoe UI" pitchFamily="34" charset="0"/>
              <a:cs typeface="Segoe UI"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9185" y="4724400"/>
            <a:ext cx="2492721" cy="1066800"/>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4142241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smtClean="0"/>
              <a:t>Create </a:t>
            </a:r>
            <a:r>
              <a:rPr lang="en-US" sz="2400" dirty="0"/>
              <a:t>a custom indicator for </a:t>
            </a:r>
            <a:r>
              <a:rPr lang="en-US" sz="2400" dirty="0" smtClean="0"/>
              <a:t>IVM+ALB </a:t>
            </a:r>
            <a:r>
              <a:rPr lang="en-US" sz="2400" dirty="0"/>
              <a:t>Intervention</a:t>
            </a:r>
          </a:p>
        </p:txBody>
      </p:sp>
      <p:sp>
        <p:nvSpPr>
          <p:cNvPr id="2" name="Text Placeholder 1"/>
          <p:cNvSpPr>
            <a:spLocks noGrp="1"/>
          </p:cNvSpPr>
          <p:nvPr>
            <p:ph type="body" sz="quarter" idx="10"/>
          </p:nvPr>
        </p:nvSpPr>
        <p:spPr/>
        <p:txBody>
          <a:bodyPr>
            <a:noAutofit/>
          </a:bodyPr>
          <a:lstStyle/>
          <a:p>
            <a:pPr marL="457200" indent="-457200">
              <a:spcAft>
                <a:spcPts val="1200"/>
              </a:spcAft>
              <a:buAutoNum type="arabicPeriod"/>
            </a:pPr>
            <a:r>
              <a:rPr lang="en-US" sz="1900" dirty="0" smtClean="0"/>
              <a:t>Select </a:t>
            </a:r>
            <a:r>
              <a:rPr lang="en-US" sz="1900" b="1" dirty="0" smtClean="0"/>
              <a:t>Michen</a:t>
            </a:r>
            <a:r>
              <a:rPr lang="en-US" sz="1900" dirty="0" smtClean="0"/>
              <a:t> (in North Region) from the location tree.</a:t>
            </a:r>
          </a:p>
          <a:p>
            <a:pPr marL="457200" indent="-457200">
              <a:spcAft>
                <a:spcPts val="1200"/>
              </a:spcAft>
              <a:buAutoNum type="arabicPeriod"/>
            </a:pPr>
            <a:r>
              <a:rPr lang="en-US" sz="1900" dirty="0" smtClean="0"/>
              <a:t>Select </a:t>
            </a:r>
            <a:r>
              <a:rPr lang="en-US" sz="1900" b="1" dirty="0"/>
              <a:t>IVM+ALB </a:t>
            </a:r>
            <a:r>
              <a:rPr lang="en-US" sz="1900" b="1" dirty="0" smtClean="0"/>
              <a:t>Intervention</a:t>
            </a:r>
            <a:r>
              <a:rPr lang="en-US" sz="1900" dirty="0" smtClean="0"/>
              <a:t>.</a:t>
            </a:r>
            <a:endParaRPr lang="en-US" sz="1900" dirty="0"/>
          </a:p>
          <a:p>
            <a:pPr marL="457200" indent="-457200">
              <a:spcAft>
                <a:spcPts val="1200"/>
              </a:spcAft>
              <a:buAutoNum type="arabicPeriod"/>
            </a:pPr>
            <a:r>
              <a:rPr lang="en-US" sz="1900" dirty="0"/>
              <a:t>Under </a:t>
            </a:r>
            <a:r>
              <a:rPr lang="en-US" sz="1900" dirty="0" smtClean="0"/>
              <a:t>Custom </a:t>
            </a:r>
            <a:r>
              <a:rPr lang="en-US" sz="1900" dirty="0"/>
              <a:t>indicators, click </a:t>
            </a:r>
            <a:r>
              <a:rPr lang="en-US" sz="1900" b="1" dirty="0" smtClean="0"/>
              <a:t>Add/remove indicators</a:t>
            </a:r>
            <a:r>
              <a:rPr lang="en-US" sz="1900" dirty="0" smtClean="0"/>
              <a:t>.</a:t>
            </a:r>
            <a:endParaRPr lang="en-US" sz="1900" dirty="0"/>
          </a:p>
          <a:p>
            <a:pPr marL="457200" indent="-457200">
              <a:spcAft>
                <a:spcPts val="1200"/>
              </a:spcAft>
              <a:buAutoNum type="arabicPeriod"/>
            </a:pPr>
            <a:r>
              <a:rPr lang="en-US" sz="1900" dirty="0"/>
              <a:t>Click </a:t>
            </a:r>
            <a:r>
              <a:rPr lang="en-US" sz="1900" b="1" dirty="0"/>
              <a:t>Add/remove indicator </a:t>
            </a:r>
            <a:r>
              <a:rPr lang="en-US" sz="1900" dirty="0"/>
              <a:t>on custom indicator </a:t>
            </a:r>
            <a:r>
              <a:rPr lang="en-US" sz="1900" dirty="0" smtClean="0"/>
              <a:t>screen.</a:t>
            </a:r>
            <a:endParaRPr lang="en-US" sz="1900" dirty="0"/>
          </a:p>
          <a:p>
            <a:pPr marL="457200" indent="-457200">
              <a:spcAft>
                <a:spcPts val="1200"/>
              </a:spcAft>
              <a:buAutoNum type="arabicPeriod"/>
            </a:pPr>
            <a:r>
              <a:rPr lang="en-US" sz="1900" dirty="0"/>
              <a:t>Custom indicator name: </a:t>
            </a:r>
            <a:r>
              <a:rPr lang="en-US" sz="1900" b="1" dirty="0"/>
              <a:t>Number of community health </a:t>
            </a:r>
            <a:r>
              <a:rPr lang="en-US" sz="1900" b="1" dirty="0" smtClean="0"/>
              <a:t>workers</a:t>
            </a:r>
            <a:endParaRPr lang="en-US" sz="1900" dirty="0"/>
          </a:p>
          <a:p>
            <a:pPr marL="457200" indent="-457200">
              <a:spcAft>
                <a:spcPts val="1200"/>
              </a:spcAft>
              <a:buAutoNum type="arabicPeriod"/>
            </a:pPr>
            <a:r>
              <a:rPr lang="en-US" sz="1900" dirty="0"/>
              <a:t>Data type: </a:t>
            </a:r>
            <a:r>
              <a:rPr lang="en-US" sz="1900" b="1" dirty="0"/>
              <a:t>Number</a:t>
            </a:r>
          </a:p>
          <a:p>
            <a:pPr marL="457200" indent="-457200">
              <a:spcAft>
                <a:spcPts val="1200"/>
              </a:spcAft>
              <a:buAutoNum type="arabicPeriod"/>
            </a:pPr>
            <a:r>
              <a:rPr lang="en-US" sz="1900" dirty="0" smtClean="0"/>
              <a:t>Click </a:t>
            </a:r>
            <a:r>
              <a:rPr lang="en-US" sz="1900" b="1" dirty="0" smtClean="0"/>
              <a:t>Save</a:t>
            </a:r>
            <a:r>
              <a:rPr lang="en-US" sz="1900" dirty="0" smtClean="0"/>
              <a:t>.</a:t>
            </a:r>
          </a:p>
          <a:p>
            <a:pPr marL="457200" indent="-457200">
              <a:buAutoNum type="arabicPeriod"/>
            </a:pPr>
            <a:r>
              <a:rPr lang="en-US" sz="1900" dirty="0" smtClean="0"/>
              <a:t>Continue </a:t>
            </a:r>
            <a:r>
              <a:rPr lang="en-US" sz="1900" dirty="0"/>
              <a:t>to enter the data from the following </a:t>
            </a:r>
            <a:r>
              <a:rPr lang="en-US" sz="1900" dirty="0" smtClean="0"/>
              <a:t>slide.</a:t>
            </a:r>
            <a:endParaRPr lang="en-US" sz="1900" dirty="0"/>
          </a:p>
        </p:txBody>
      </p:sp>
    </p:spTree>
    <p:extLst>
      <p:ext uri="{BB962C8B-B14F-4D97-AF65-F5344CB8AC3E}">
        <p14:creationId xmlns:p14="http://schemas.microsoft.com/office/powerpoint/2010/main" val="277206352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62000" y="914400"/>
            <a:ext cx="7696200" cy="5638800"/>
          </a:xfrm>
        </p:spPr>
        <p:txBody>
          <a:bodyPr numCol="2">
            <a:noAutofit/>
          </a:bodyPr>
          <a:lstStyle/>
          <a:p>
            <a:pPr marL="0" indent="0">
              <a:spcAft>
                <a:spcPts val="800"/>
              </a:spcAft>
              <a:buNone/>
            </a:pPr>
            <a:r>
              <a:rPr lang="en-US" sz="1200" dirty="0" smtClean="0"/>
              <a:t>Start date data applies to: </a:t>
            </a:r>
            <a:r>
              <a:rPr lang="en-US" sz="1200" b="1" dirty="0" smtClean="0"/>
              <a:t>December 10</a:t>
            </a:r>
            <a:r>
              <a:rPr lang="en-US" sz="1200" dirty="0" smtClean="0"/>
              <a:t> </a:t>
            </a:r>
            <a:r>
              <a:rPr lang="en-US" sz="1200" b="1" dirty="0" smtClean="0"/>
              <a:t>2013</a:t>
            </a:r>
          </a:p>
          <a:p>
            <a:pPr marL="0" indent="0">
              <a:spcAft>
                <a:spcPts val="800"/>
              </a:spcAft>
              <a:buNone/>
            </a:pPr>
            <a:r>
              <a:rPr lang="en-US" sz="1200" dirty="0" smtClean="0"/>
              <a:t>Number of treatment rounds planned </a:t>
            </a:r>
            <a:br>
              <a:rPr lang="en-US" sz="1200" dirty="0" smtClean="0"/>
            </a:br>
            <a:r>
              <a:rPr lang="en-US" sz="1200" dirty="0" smtClean="0"/>
              <a:t>for the year: </a:t>
            </a:r>
            <a:r>
              <a:rPr lang="en-US" sz="1200" b="1" dirty="0" smtClean="0"/>
              <a:t>1</a:t>
            </a:r>
          </a:p>
          <a:p>
            <a:pPr marL="0" indent="0">
              <a:spcAft>
                <a:spcPts val="800"/>
              </a:spcAft>
              <a:buNone/>
            </a:pPr>
            <a:r>
              <a:rPr lang="en-US" sz="1200" dirty="0" smtClean="0"/>
              <a:t>Mode of distribution: </a:t>
            </a:r>
            <a:r>
              <a:rPr lang="en-US" sz="1200" b="1" dirty="0" smtClean="0"/>
              <a:t>Community-based</a:t>
            </a:r>
          </a:p>
          <a:p>
            <a:pPr marL="0" indent="0">
              <a:spcAft>
                <a:spcPts val="800"/>
              </a:spcAft>
              <a:buNone/>
            </a:pPr>
            <a:r>
              <a:rPr lang="en-US" sz="1200" dirty="0"/>
              <a:t>End date of MDA: </a:t>
            </a:r>
            <a:r>
              <a:rPr lang="en-US" sz="1200" b="1" dirty="0"/>
              <a:t>10 April 2013</a:t>
            </a:r>
          </a:p>
          <a:p>
            <a:pPr marL="0" indent="0">
              <a:spcAft>
                <a:spcPts val="800"/>
              </a:spcAft>
              <a:buNone/>
            </a:pPr>
            <a:r>
              <a:rPr lang="en-US" sz="1200" dirty="0"/>
              <a:t># eligible females targeted: </a:t>
            </a:r>
            <a:r>
              <a:rPr lang="en-US" sz="1200" b="1" dirty="0" smtClean="0"/>
              <a:t>150</a:t>
            </a:r>
          </a:p>
          <a:p>
            <a:pPr marL="0" indent="0">
              <a:spcAft>
                <a:spcPts val="800"/>
              </a:spcAft>
              <a:buNone/>
            </a:pPr>
            <a:r>
              <a:rPr lang="en-US" sz="1200" dirty="0"/>
              <a:t># SAC targeted: </a:t>
            </a:r>
            <a:r>
              <a:rPr lang="en-US" sz="1200" b="1" dirty="0"/>
              <a:t>120</a:t>
            </a:r>
            <a:endParaRPr lang="en-US" sz="1200" dirty="0"/>
          </a:p>
          <a:p>
            <a:pPr marL="0" indent="0">
              <a:spcAft>
                <a:spcPts val="800"/>
              </a:spcAft>
              <a:buNone/>
            </a:pPr>
            <a:r>
              <a:rPr lang="en-US" sz="1200" dirty="0"/>
              <a:t>Of total, # females targeted for </a:t>
            </a:r>
            <a:r>
              <a:rPr lang="en-US" sz="1200" dirty="0" err="1"/>
              <a:t>Oncho</a:t>
            </a:r>
            <a:r>
              <a:rPr lang="en-US" sz="1200" dirty="0"/>
              <a:t>: </a:t>
            </a:r>
            <a:r>
              <a:rPr lang="en-US" sz="1200" b="1" dirty="0"/>
              <a:t>100</a:t>
            </a:r>
            <a:endParaRPr lang="en-US" sz="1200" dirty="0"/>
          </a:p>
          <a:p>
            <a:pPr marL="0" indent="0">
              <a:spcAft>
                <a:spcPts val="800"/>
              </a:spcAft>
              <a:buNone/>
            </a:pPr>
            <a:r>
              <a:rPr lang="en-US" sz="1200" dirty="0"/>
              <a:t>Of total, targeted for </a:t>
            </a:r>
            <a:r>
              <a:rPr lang="en-US" sz="1200" dirty="0" err="1"/>
              <a:t>oncho</a:t>
            </a:r>
            <a:r>
              <a:rPr lang="en-US" sz="1200" dirty="0"/>
              <a:t>: </a:t>
            </a:r>
            <a:r>
              <a:rPr lang="en-US" sz="1200" b="1" dirty="0"/>
              <a:t>200</a:t>
            </a:r>
            <a:endParaRPr lang="en-US" sz="1200" dirty="0"/>
          </a:p>
          <a:p>
            <a:pPr marL="0" indent="0">
              <a:spcAft>
                <a:spcPts val="800"/>
              </a:spcAft>
              <a:buNone/>
            </a:pPr>
            <a:r>
              <a:rPr lang="en-US" sz="1200" dirty="0"/>
              <a:t># females treated: </a:t>
            </a:r>
            <a:r>
              <a:rPr lang="en-US" sz="1200" b="1" dirty="0"/>
              <a:t>102</a:t>
            </a:r>
            <a:endParaRPr lang="en-US" sz="1200" dirty="0"/>
          </a:p>
          <a:p>
            <a:pPr marL="0" indent="0">
              <a:spcAft>
                <a:spcPts val="800"/>
              </a:spcAft>
              <a:buNone/>
            </a:pPr>
            <a:r>
              <a:rPr lang="en-US" sz="1200" dirty="0"/>
              <a:t># SAC treated: </a:t>
            </a:r>
            <a:r>
              <a:rPr lang="en-US" sz="1200" b="1" dirty="0"/>
              <a:t>100</a:t>
            </a:r>
            <a:endParaRPr lang="en-US" sz="1200" dirty="0"/>
          </a:p>
          <a:p>
            <a:pPr marL="0" indent="0">
              <a:spcAft>
                <a:spcPts val="800"/>
              </a:spcAft>
              <a:buNone/>
            </a:pPr>
            <a:r>
              <a:rPr lang="en-US" sz="1200" dirty="0"/>
              <a:t># males treated: </a:t>
            </a:r>
            <a:r>
              <a:rPr lang="en-US" sz="1200" b="1" dirty="0"/>
              <a:t>148</a:t>
            </a:r>
            <a:endParaRPr lang="en-US" sz="1200" dirty="0"/>
          </a:p>
          <a:p>
            <a:pPr marL="0" indent="0">
              <a:spcAft>
                <a:spcPts val="800"/>
              </a:spcAft>
              <a:buNone/>
            </a:pPr>
            <a:r>
              <a:rPr lang="en-US" sz="1200" dirty="0"/>
              <a:t>Of total, # females treated for </a:t>
            </a:r>
            <a:r>
              <a:rPr lang="en-US" sz="1200" dirty="0" err="1"/>
              <a:t>Oncho</a:t>
            </a:r>
            <a:r>
              <a:rPr lang="en-US" sz="1200" dirty="0"/>
              <a:t>: </a:t>
            </a:r>
            <a:r>
              <a:rPr lang="en-US" sz="1200" b="1" dirty="0"/>
              <a:t>100</a:t>
            </a:r>
          </a:p>
          <a:p>
            <a:pPr marL="0" indent="0">
              <a:spcAft>
                <a:spcPts val="800"/>
              </a:spcAft>
              <a:buNone/>
            </a:pPr>
            <a:r>
              <a:rPr lang="en-US" sz="1200" dirty="0"/>
              <a:t>Of total, treated for </a:t>
            </a:r>
            <a:r>
              <a:rPr lang="en-US" sz="1200" dirty="0" err="1"/>
              <a:t>oncho</a:t>
            </a:r>
            <a:r>
              <a:rPr lang="en-US" sz="1200" dirty="0"/>
              <a:t>: </a:t>
            </a:r>
            <a:r>
              <a:rPr lang="en-US" sz="1200" b="1" dirty="0" smtClean="0"/>
              <a:t>175</a:t>
            </a:r>
          </a:p>
          <a:p>
            <a:pPr marL="0" indent="0">
              <a:spcAft>
                <a:spcPts val="800"/>
              </a:spcAft>
              <a:buNone/>
            </a:pPr>
            <a:endParaRPr lang="en-US" sz="1400" b="1" dirty="0"/>
          </a:p>
          <a:p>
            <a:pPr marL="0" indent="0">
              <a:spcAft>
                <a:spcPts val="800"/>
              </a:spcAft>
              <a:buNone/>
            </a:pPr>
            <a:endParaRPr lang="en-US" sz="1400" b="1" dirty="0" smtClean="0"/>
          </a:p>
          <a:p>
            <a:pPr marL="0" indent="0">
              <a:spcAft>
                <a:spcPts val="800"/>
              </a:spcAft>
              <a:buNone/>
            </a:pPr>
            <a:endParaRPr lang="en-US" sz="1400" b="1" dirty="0" smtClean="0"/>
          </a:p>
          <a:p>
            <a:pPr marL="0" indent="0">
              <a:spcAft>
                <a:spcPts val="800"/>
              </a:spcAft>
              <a:buNone/>
            </a:pPr>
            <a:endParaRPr lang="en-US" sz="1400" b="1" dirty="0"/>
          </a:p>
          <a:p>
            <a:pPr marL="0" indent="0">
              <a:spcAft>
                <a:spcPts val="800"/>
              </a:spcAft>
              <a:buNone/>
            </a:pPr>
            <a:r>
              <a:rPr lang="en-US" sz="1400" dirty="0"/>
              <a:t>Diseases targeted: </a:t>
            </a:r>
            <a:r>
              <a:rPr lang="en-US" sz="1400" b="1" dirty="0"/>
              <a:t>LF, </a:t>
            </a:r>
            <a:r>
              <a:rPr lang="en-US" sz="1400" b="1" dirty="0" err="1"/>
              <a:t>Oncho</a:t>
            </a:r>
            <a:r>
              <a:rPr lang="en-US" sz="1400" b="1" dirty="0"/>
              <a:t>, STH</a:t>
            </a:r>
          </a:p>
          <a:p>
            <a:pPr marL="0" indent="0">
              <a:spcAft>
                <a:spcPts val="800"/>
              </a:spcAft>
              <a:buNone/>
            </a:pPr>
            <a:r>
              <a:rPr lang="en-US" sz="1400" dirty="0"/>
              <a:t>Round number: </a:t>
            </a:r>
            <a:r>
              <a:rPr lang="en-US" sz="1400" b="1" dirty="0"/>
              <a:t>1</a:t>
            </a:r>
          </a:p>
          <a:p>
            <a:pPr marL="0" indent="0">
              <a:spcAft>
                <a:spcPts val="800"/>
              </a:spcAft>
              <a:buNone/>
            </a:pPr>
            <a:r>
              <a:rPr lang="en-US" sz="1400" dirty="0"/>
              <a:t>Start date of MDA: </a:t>
            </a:r>
            <a:r>
              <a:rPr lang="en-US" sz="1400" b="1" dirty="0"/>
              <a:t>5 April </a:t>
            </a:r>
            <a:r>
              <a:rPr lang="en-US" sz="1400" b="1" dirty="0" smtClean="0"/>
              <a:t>2013</a:t>
            </a:r>
          </a:p>
          <a:p>
            <a:pPr marL="0" indent="0">
              <a:spcAft>
                <a:spcPts val="800"/>
              </a:spcAft>
              <a:buNone/>
            </a:pPr>
            <a:r>
              <a:rPr lang="en-US" sz="1400" dirty="0"/>
              <a:t># eligible individuals targeted: </a:t>
            </a:r>
            <a:r>
              <a:rPr lang="en-US" sz="1400" b="1" dirty="0"/>
              <a:t>300</a:t>
            </a:r>
          </a:p>
          <a:p>
            <a:pPr marL="0" indent="0">
              <a:spcAft>
                <a:spcPts val="800"/>
              </a:spcAft>
              <a:buNone/>
            </a:pPr>
            <a:r>
              <a:rPr lang="en-US" sz="1400" dirty="0"/>
              <a:t># eligible males targeted: </a:t>
            </a:r>
            <a:r>
              <a:rPr lang="en-US" sz="1400" b="1" dirty="0"/>
              <a:t>150</a:t>
            </a:r>
          </a:p>
          <a:p>
            <a:pPr marL="0" indent="0">
              <a:spcAft>
                <a:spcPts val="800"/>
              </a:spcAft>
              <a:buNone/>
            </a:pPr>
            <a:r>
              <a:rPr lang="en-US" sz="1400" dirty="0"/>
              <a:t># Adults targeted: </a:t>
            </a:r>
            <a:r>
              <a:rPr lang="en-US" sz="1400" b="1" dirty="0"/>
              <a:t>180</a:t>
            </a:r>
          </a:p>
          <a:p>
            <a:pPr marL="0" indent="0">
              <a:spcAft>
                <a:spcPts val="800"/>
              </a:spcAft>
              <a:buNone/>
            </a:pPr>
            <a:r>
              <a:rPr lang="en-US" sz="1400" dirty="0"/>
              <a:t>Of total, # males targeted for </a:t>
            </a:r>
            <a:r>
              <a:rPr lang="en-US" sz="1400" dirty="0" err="1"/>
              <a:t>Oncho</a:t>
            </a:r>
            <a:r>
              <a:rPr lang="en-US" sz="1400" dirty="0"/>
              <a:t>: </a:t>
            </a:r>
            <a:r>
              <a:rPr lang="en-US" sz="1400" b="1" dirty="0" smtClean="0"/>
              <a:t>100</a:t>
            </a:r>
          </a:p>
          <a:p>
            <a:pPr marL="0" indent="0">
              <a:spcAft>
                <a:spcPts val="800"/>
              </a:spcAft>
              <a:buNone/>
            </a:pPr>
            <a:r>
              <a:rPr lang="en-US" sz="1400" dirty="0"/>
              <a:t># individuals treated</a:t>
            </a:r>
            <a:r>
              <a:rPr lang="en-US" sz="1400" b="1" dirty="0"/>
              <a:t>: 250</a:t>
            </a:r>
          </a:p>
          <a:p>
            <a:pPr marL="0" indent="0">
              <a:spcAft>
                <a:spcPts val="800"/>
              </a:spcAft>
              <a:buNone/>
            </a:pPr>
            <a:r>
              <a:rPr lang="en-US" sz="1400" dirty="0"/>
              <a:t># males treated: </a:t>
            </a:r>
            <a:r>
              <a:rPr lang="en-US" sz="1400" b="1" dirty="0"/>
              <a:t>148</a:t>
            </a:r>
          </a:p>
          <a:p>
            <a:pPr marL="0" indent="0">
              <a:spcAft>
                <a:spcPts val="800"/>
              </a:spcAft>
              <a:buNone/>
            </a:pPr>
            <a:r>
              <a:rPr lang="en-US" sz="1400" dirty="0"/>
              <a:t># Adults treated:</a:t>
            </a:r>
            <a:r>
              <a:rPr lang="en-US" sz="1400" b="1" dirty="0"/>
              <a:t> 140</a:t>
            </a:r>
          </a:p>
          <a:p>
            <a:pPr marL="0" indent="0">
              <a:spcAft>
                <a:spcPts val="800"/>
              </a:spcAft>
              <a:buNone/>
            </a:pPr>
            <a:r>
              <a:rPr lang="en-US" sz="1400" dirty="0"/>
              <a:t>Of total, # males treated for </a:t>
            </a:r>
            <a:r>
              <a:rPr lang="en-US" sz="1400" dirty="0" err="1"/>
              <a:t>Oncho</a:t>
            </a:r>
            <a:r>
              <a:rPr lang="en-US" sz="1400" b="1" dirty="0"/>
              <a:t>: </a:t>
            </a:r>
            <a:r>
              <a:rPr lang="en-US" sz="1400" b="1" dirty="0" smtClean="0"/>
              <a:t>75</a:t>
            </a:r>
          </a:p>
          <a:p>
            <a:pPr marL="0" indent="0">
              <a:spcAft>
                <a:spcPts val="800"/>
              </a:spcAft>
              <a:buNone/>
            </a:pPr>
            <a:r>
              <a:rPr lang="en-US" sz="1400" dirty="0" smtClean="0"/>
              <a:t>Batch reference number (drug and batch numbers):</a:t>
            </a:r>
            <a:r>
              <a:rPr lang="en-US" sz="1400" b="1" dirty="0" smtClean="0"/>
              <a:t> 123456</a:t>
            </a:r>
          </a:p>
          <a:p>
            <a:pPr marL="0" indent="0">
              <a:spcAft>
                <a:spcPts val="800"/>
              </a:spcAft>
              <a:buNone/>
            </a:pPr>
            <a:endParaRPr lang="en-US" sz="1400" b="1" dirty="0" smtClean="0"/>
          </a:p>
          <a:p>
            <a:pPr marL="0" indent="0">
              <a:spcAft>
                <a:spcPts val="800"/>
              </a:spcAft>
              <a:buNone/>
            </a:pPr>
            <a:endParaRPr lang="en-US" sz="1400" b="1" dirty="0" smtClean="0"/>
          </a:p>
          <a:p>
            <a:pPr marL="0" indent="0">
              <a:spcAft>
                <a:spcPts val="800"/>
              </a:spcAft>
              <a:buNone/>
            </a:pPr>
            <a:endParaRPr lang="en-US" sz="1400" b="1" dirty="0" smtClean="0"/>
          </a:p>
          <a:p>
            <a:pPr marL="0" indent="0">
              <a:spcAft>
                <a:spcPts val="800"/>
              </a:spcAft>
              <a:buNone/>
            </a:pPr>
            <a:endParaRPr lang="en-US" sz="1400" dirty="0" smtClean="0"/>
          </a:p>
        </p:txBody>
      </p:sp>
    </p:spTree>
    <p:extLst>
      <p:ext uri="{BB962C8B-B14F-4D97-AF65-F5344CB8AC3E}">
        <p14:creationId xmlns:p14="http://schemas.microsoft.com/office/powerpoint/2010/main" val="114200306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62000" y="914400"/>
            <a:ext cx="7696200" cy="2286000"/>
          </a:xfrm>
        </p:spPr>
        <p:txBody>
          <a:bodyPr numCol="2">
            <a:noAutofit/>
          </a:bodyPr>
          <a:lstStyle/>
          <a:p>
            <a:pPr marL="0" indent="0">
              <a:spcAft>
                <a:spcPts val="800"/>
              </a:spcAft>
              <a:buNone/>
            </a:pPr>
            <a:r>
              <a:rPr lang="en-US" sz="1400" dirty="0" smtClean="0"/>
              <a:t># Serious adverse events reported: </a:t>
            </a:r>
            <a:r>
              <a:rPr lang="en-US" sz="1400" b="1" dirty="0" smtClean="0"/>
              <a:t>2</a:t>
            </a:r>
          </a:p>
          <a:p>
            <a:pPr marL="0" indent="0">
              <a:spcAft>
                <a:spcPts val="800"/>
              </a:spcAft>
              <a:buNone/>
            </a:pPr>
            <a:r>
              <a:rPr lang="en-US" sz="1400" dirty="0" smtClean="0"/>
              <a:t>Upper confidence interval of surveyed coverage: </a:t>
            </a:r>
            <a:r>
              <a:rPr lang="en-US" sz="1400" b="1" dirty="0" smtClean="0"/>
              <a:t>95</a:t>
            </a:r>
          </a:p>
          <a:p>
            <a:pPr marL="0" indent="0">
              <a:spcAft>
                <a:spcPts val="800"/>
              </a:spcAft>
              <a:buNone/>
            </a:pPr>
            <a:r>
              <a:rPr lang="en-US" sz="1400" dirty="0" smtClean="0"/>
              <a:t>Stock-out during MDA?: </a:t>
            </a:r>
            <a:r>
              <a:rPr lang="en-US" sz="1400" b="1" dirty="0" smtClean="0"/>
              <a:t>Yes</a:t>
            </a:r>
          </a:p>
          <a:p>
            <a:pPr marL="0" indent="0">
              <a:spcAft>
                <a:spcPts val="800"/>
              </a:spcAft>
              <a:buNone/>
            </a:pPr>
            <a:r>
              <a:rPr lang="en-US" sz="1400" dirty="0" smtClean="0"/>
              <a:t>Length </a:t>
            </a:r>
            <a:r>
              <a:rPr lang="en-US" sz="1400" dirty="0"/>
              <a:t>of stock-out: </a:t>
            </a:r>
            <a:r>
              <a:rPr lang="en-US" sz="1400" b="1" dirty="0"/>
              <a:t>1-2 </a:t>
            </a:r>
            <a:r>
              <a:rPr lang="en-US" sz="1400" b="1" dirty="0" smtClean="0"/>
              <a:t>days</a:t>
            </a:r>
          </a:p>
          <a:p>
            <a:pPr marL="0" indent="0">
              <a:spcAft>
                <a:spcPts val="800"/>
              </a:spcAft>
              <a:buNone/>
            </a:pPr>
            <a:endParaRPr lang="en-US" sz="1400" b="1" dirty="0"/>
          </a:p>
          <a:p>
            <a:pPr marL="0" indent="0">
              <a:spcAft>
                <a:spcPts val="800"/>
              </a:spcAft>
              <a:buNone/>
            </a:pPr>
            <a:r>
              <a:rPr lang="en-US" sz="1400" dirty="0"/>
              <a:t>Number of community health </a:t>
            </a:r>
            <a:r>
              <a:rPr lang="en-US" sz="1400" dirty="0" smtClean="0"/>
              <a:t>workers: </a:t>
            </a:r>
            <a:r>
              <a:rPr lang="en-US" sz="1400" b="1" dirty="0" smtClean="0"/>
              <a:t>15</a:t>
            </a:r>
            <a:br>
              <a:rPr lang="en-US" sz="1400" b="1" dirty="0" smtClean="0"/>
            </a:br>
            <a:r>
              <a:rPr lang="en-US" sz="1400" dirty="0" smtClean="0"/>
              <a:t>Surveyed coverage: </a:t>
            </a:r>
            <a:r>
              <a:rPr lang="en-US" sz="1400" b="1" dirty="0" smtClean="0"/>
              <a:t>94</a:t>
            </a:r>
          </a:p>
          <a:p>
            <a:pPr marL="0" indent="0">
              <a:spcAft>
                <a:spcPts val="800"/>
              </a:spcAft>
              <a:buNone/>
            </a:pPr>
            <a:r>
              <a:rPr lang="en-US" sz="1400" dirty="0" smtClean="0"/>
              <a:t>Lower confidence interval of surveyed coverage: </a:t>
            </a:r>
            <a:r>
              <a:rPr lang="en-US" sz="1400" b="1" dirty="0" smtClean="0"/>
              <a:t>93</a:t>
            </a:r>
          </a:p>
          <a:p>
            <a:pPr marL="0" indent="0">
              <a:spcAft>
                <a:spcPts val="800"/>
              </a:spcAft>
              <a:buNone/>
            </a:pPr>
            <a:r>
              <a:rPr lang="en-US" sz="1400" dirty="0" smtClean="0"/>
              <a:t>Stock-out drug: </a:t>
            </a:r>
            <a:r>
              <a:rPr lang="en-US" sz="1400" b="1" dirty="0" smtClean="0"/>
              <a:t>IVM</a:t>
            </a:r>
          </a:p>
          <a:p>
            <a:pPr marL="0" indent="0">
              <a:spcAft>
                <a:spcPts val="800"/>
              </a:spcAft>
              <a:buNone/>
            </a:pPr>
            <a:r>
              <a:rPr lang="en-US" sz="1400" dirty="0" smtClean="0"/>
              <a:t>Partner: </a:t>
            </a:r>
            <a:r>
              <a:rPr lang="en-US" sz="1400" b="1" dirty="0" smtClean="0"/>
              <a:t>WHO (add)</a:t>
            </a:r>
          </a:p>
          <a:p>
            <a:pPr marL="0" indent="0">
              <a:spcAft>
                <a:spcPts val="800"/>
              </a:spcAft>
              <a:buNone/>
            </a:pPr>
            <a:endParaRPr lang="en-US" sz="1400" dirty="0" smtClean="0"/>
          </a:p>
        </p:txBody>
      </p:sp>
      <p:sp>
        <p:nvSpPr>
          <p:cNvPr id="4" name="TextBox 3"/>
          <p:cNvSpPr txBox="1"/>
          <p:nvPr/>
        </p:nvSpPr>
        <p:spPr>
          <a:xfrm>
            <a:off x="5105400" y="5105400"/>
            <a:ext cx="3429000" cy="1369606"/>
          </a:xfrm>
          <a:prstGeom prst="rect">
            <a:avLst/>
          </a:prstGeom>
          <a:noFill/>
        </p:spPr>
        <p:txBody>
          <a:bodyPr wrap="square" rtlCol="0">
            <a:spAutoFit/>
          </a:bodyPr>
          <a:lstStyle/>
          <a:p>
            <a:pPr marL="0" lvl="1">
              <a:spcAft>
                <a:spcPts val="600"/>
              </a:spcAft>
            </a:pPr>
            <a:r>
              <a:rPr lang="en-US" sz="1500" b="1" dirty="0">
                <a:solidFill>
                  <a:srgbClr val="17375D"/>
                </a:solidFill>
                <a:latin typeface="Segoe UI Semibold" pitchFamily="34" charset="0"/>
                <a:ea typeface="Segoe UI" pitchFamily="34" charset="0"/>
                <a:cs typeface="Segoe UI" pitchFamily="34" charset="0"/>
              </a:rPr>
              <a:t>When finished, click </a:t>
            </a:r>
            <a:r>
              <a:rPr lang="en-US" sz="1500" b="1" dirty="0" smtClean="0">
                <a:solidFill>
                  <a:srgbClr val="17375D"/>
                </a:solidFill>
                <a:latin typeface="Segoe UI" pitchFamily="34" charset="0"/>
                <a:ea typeface="Segoe UI" pitchFamily="34" charset="0"/>
                <a:cs typeface="Segoe UI" pitchFamily="34" charset="0"/>
              </a:rPr>
              <a:t>Save</a:t>
            </a:r>
          </a:p>
          <a:p>
            <a:pPr marL="0" lvl="1"/>
            <a:r>
              <a:rPr lang="en-US" sz="1500" b="1" dirty="0">
                <a:solidFill>
                  <a:srgbClr val="17375D"/>
                </a:solidFill>
                <a:latin typeface="Segoe UI Semibold" pitchFamily="34" charset="0"/>
                <a:ea typeface="Segoe UI" pitchFamily="34" charset="0"/>
                <a:cs typeface="Segoe UI" pitchFamily="34" charset="0"/>
              </a:rPr>
              <a:t>Find the </a:t>
            </a:r>
            <a:r>
              <a:rPr lang="en-US" sz="1500" b="1" dirty="0" smtClean="0">
                <a:solidFill>
                  <a:srgbClr val="17375D"/>
                </a:solidFill>
                <a:latin typeface="Segoe UI Semibold" pitchFamily="34" charset="0"/>
                <a:ea typeface="Segoe UI" pitchFamily="34" charset="0"/>
                <a:cs typeface="Segoe UI" pitchFamily="34" charset="0"/>
              </a:rPr>
              <a:t>intervention form </a:t>
            </a:r>
            <a:r>
              <a:rPr lang="en-US" sz="1500" b="1" dirty="0">
                <a:solidFill>
                  <a:srgbClr val="17375D"/>
                </a:solidFill>
                <a:latin typeface="Segoe UI Semibold" pitchFamily="34" charset="0"/>
                <a:ea typeface="Segoe UI" pitchFamily="34" charset="0"/>
                <a:cs typeface="Segoe UI" pitchFamily="34" charset="0"/>
              </a:rPr>
              <a:t>you just entered in the </a:t>
            </a:r>
            <a:r>
              <a:rPr lang="en-US" sz="1500" b="1" dirty="0" smtClean="0">
                <a:solidFill>
                  <a:srgbClr val="17375D"/>
                </a:solidFill>
                <a:latin typeface="Segoe UI Semibold" pitchFamily="34" charset="0"/>
                <a:ea typeface="Segoe UI" pitchFamily="34" charset="0"/>
                <a:cs typeface="Segoe UI" pitchFamily="34" charset="0"/>
              </a:rPr>
              <a:t>intervention list </a:t>
            </a:r>
            <a:r>
              <a:rPr lang="en-US" sz="1500" b="1" dirty="0">
                <a:solidFill>
                  <a:srgbClr val="17375D"/>
                </a:solidFill>
                <a:latin typeface="Segoe UI Semibold" pitchFamily="34" charset="0"/>
                <a:ea typeface="Segoe UI" pitchFamily="34" charset="0"/>
                <a:cs typeface="Segoe UI" pitchFamily="34" charset="0"/>
              </a:rPr>
              <a:t>box </a:t>
            </a:r>
            <a:r>
              <a:rPr lang="en-US" sz="1500" b="1" dirty="0" smtClean="0">
                <a:solidFill>
                  <a:srgbClr val="17375D"/>
                </a:solidFill>
                <a:latin typeface="Segoe UI Semibold" pitchFamily="34" charset="0"/>
                <a:ea typeface="Segoe UI" pitchFamily="34" charset="0"/>
                <a:cs typeface="Segoe UI" pitchFamily="34" charset="0"/>
              </a:rPr>
              <a:t>for </a:t>
            </a:r>
            <a:r>
              <a:rPr lang="en-US" sz="1500" b="1" dirty="0" err="1" smtClean="0">
                <a:solidFill>
                  <a:srgbClr val="17375D"/>
                </a:solidFill>
                <a:latin typeface="Segoe UI Semibold" pitchFamily="34" charset="0"/>
                <a:ea typeface="Segoe UI" pitchFamily="34" charset="0"/>
                <a:cs typeface="Segoe UI" pitchFamily="34" charset="0"/>
              </a:rPr>
              <a:t>Michen</a:t>
            </a:r>
            <a:endParaRPr lang="en-US" sz="1500" b="1" dirty="0">
              <a:solidFill>
                <a:srgbClr val="17375D"/>
              </a:solidFill>
              <a:latin typeface="Segoe UI Semibold" pitchFamily="34" charset="0"/>
              <a:ea typeface="Segoe UI" pitchFamily="34" charset="0"/>
              <a:cs typeface="Segoe UI" pitchFamily="34" charset="0"/>
            </a:endParaRPr>
          </a:p>
          <a:p>
            <a:endParaRPr lang="en-US" dirty="0"/>
          </a:p>
        </p:txBody>
      </p:sp>
    </p:spTree>
    <p:extLst>
      <p:ext uri="{BB962C8B-B14F-4D97-AF65-F5344CB8AC3E}">
        <p14:creationId xmlns:p14="http://schemas.microsoft.com/office/powerpoint/2010/main" val="18096132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3657600"/>
            <a:ext cx="8534400" cy="2362200"/>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p:txBody>
          <a:bodyPr/>
          <a:lstStyle/>
          <a:p>
            <a:pPr marL="525780" indent="-342900">
              <a:spcAft>
                <a:spcPts val="800"/>
              </a:spcAft>
              <a:buSzPct val="100000"/>
            </a:pPr>
            <a:r>
              <a:rPr lang="en-US" dirty="0" smtClean="0">
                <a:latin typeface="Segoe UI Semibold" pitchFamily="34" charset="0"/>
              </a:rPr>
              <a:t>National-level NTD program managers</a:t>
            </a:r>
          </a:p>
          <a:p>
            <a:pPr marL="525780" indent="-342900">
              <a:spcAft>
                <a:spcPts val="800"/>
              </a:spcAft>
              <a:buSzPct val="100000"/>
            </a:pPr>
            <a:r>
              <a:rPr lang="en-US" dirty="0" smtClean="0">
                <a:latin typeface="Segoe UI Semibold" pitchFamily="34" charset="0"/>
              </a:rPr>
              <a:t>M&amp;E specialists</a:t>
            </a:r>
          </a:p>
          <a:p>
            <a:pPr marL="525780" indent="-342900">
              <a:spcAft>
                <a:spcPts val="800"/>
              </a:spcAft>
              <a:buSzPct val="100000"/>
            </a:pPr>
            <a:r>
              <a:rPr lang="en-US" dirty="0" smtClean="0">
                <a:latin typeface="Segoe UI Semibold" pitchFamily="34" charset="0"/>
              </a:rPr>
              <a:t>Data managers</a:t>
            </a:r>
            <a:endParaRPr lang="en-US" dirty="0">
              <a:latin typeface="Segoe UI Semibold" pitchFamily="34" charset="0"/>
            </a:endParaRPr>
          </a:p>
        </p:txBody>
      </p:sp>
      <p:sp>
        <p:nvSpPr>
          <p:cNvPr id="4" name="Title 3"/>
          <p:cNvSpPr>
            <a:spLocks noGrp="1"/>
          </p:cNvSpPr>
          <p:nvPr>
            <p:ph type="title"/>
          </p:nvPr>
        </p:nvSpPr>
        <p:spPr>
          <a:xfrm>
            <a:off x="135469" y="206613"/>
            <a:ext cx="2964157" cy="580787"/>
          </a:xfrm>
        </p:spPr>
        <p:txBody>
          <a:bodyPr/>
          <a:lstStyle/>
          <a:p>
            <a:r>
              <a:rPr lang="en-US" dirty="0"/>
              <a:t>Primary users</a:t>
            </a:r>
          </a:p>
        </p:txBody>
      </p:sp>
      <p:sp>
        <p:nvSpPr>
          <p:cNvPr id="6" name="Rectangle 5"/>
          <p:cNvSpPr/>
          <p:nvPr/>
        </p:nvSpPr>
        <p:spPr>
          <a:xfrm>
            <a:off x="519261" y="3876293"/>
            <a:ext cx="2708847" cy="2372108"/>
          </a:xfrm>
          <a:prstGeom prst="rect">
            <a:avLst/>
          </a:prstGeom>
          <a:solidFill>
            <a:srgbClr val="562B7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spcAft>
                <a:spcPts val="600"/>
              </a:spcAft>
              <a:buSzPct val="110000"/>
            </a:pPr>
            <a:r>
              <a:rPr lang="en-US" b="1" dirty="0">
                <a:solidFill>
                  <a:schemeClr val="bg1"/>
                </a:solidFill>
                <a:latin typeface="Segoe UI" pitchFamily="34" charset="0"/>
                <a:ea typeface="Segoe UI" pitchFamily="34" charset="0"/>
                <a:cs typeface="Segoe UI" pitchFamily="34" charset="0"/>
              </a:rPr>
              <a:t>For NTD </a:t>
            </a:r>
            <a:r>
              <a:rPr lang="en-US" b="1" dirty="0" smtClean="0">
                <a:solidFill>
                  <a:schemeClr val="bg1"/>
                </a:solidFill>
                <a:latin typeface="Segoe UI" pitchFamily="34" charset="0"/>
                <a:ea typeface="Segoe UI" pitchFamily="34" charset="0"/>
                <a:cs typeface="Segoe UI" pitchFamily="34" charset="0"/>
              </a:rPr>
              <a:t>programs.</a:t>
            </a:r>
          </a:p>
          <a:p>
            <a:pPr marL="0" lvl="1">
              <a:spcAft>
                <a:spcPts val="300"/>
              </a:spcAft>
              <a:buSzPct val="110000"/>
            </a:pPr>
            <a:r>
              <a:rPr lang="en-US" sz="1700" dirty="0" smtClean="0">
                <a:solidFill>
                  <a:schemeClr val="bg1"/>
                </a:solidFill>
                <a:latin typeface="Segoe UI" pitchFamily="34" charset="0"/>
                <a:ea typeface="Segoe UI" pitchFamily="34" charset="0"/>
                <a:cs typeface="Segoe UI" pitchFamily="34" charset="0"/>
              </a:rPr>
              <a:t>Each database system belongs to national </a:t>
            </a:r>
            <a:r>
              <a:rPr lang="en-US" sz="1700" dirty="0">
                <a:solidFill>
                  <a:schemeClr val="bg1"/>
                </a:solidFill>
                <a:latin typeface="Segoe UI" pitchFamily="34" charset="0"/>
                <a:ea typeface="Segoe UI" pitchFamily="34" charset="0"/>
                <a:cs typeface="Segoe UI" pitchFamily="34" charset="0"/>
              </a:rPr>
              <a:t>NTD program offices, not </a:t>
            </a:r>
            <a:r>
              <a:rPr lang="en-US" sz="1700" dirty="0" smtClean="0">
                <a:solidFill>
                  <a:schemeClr val="bg1"/>
                </a:solidFill>
                <a:latin typeface="Segoe UI" pitchFamily="34" charset="0"/>
                <a:ea typeface="Segoe UI" pitchFamily="34" charset="0"/>
                <a:cs typeface="Segoe UI" pitchFamily="34" charset="0"/>
              </a:rPr>
              <a:t>partners </a:t>
            </a:r>
            <a:r>
              <a:rPr lang="en-US" sz="1700" dirty="0">
                <a:solidFill>
                  <a:schemeClr val="bg1"/>
                </a:solidFill>
                <a:latin typeface="Segoe UI" pitchFamily="34" charset="0"/>
                <a:ea typeface="Segoe UI" pitchFamily="34" charset="0"/>
                <a:cs typeface="Segoe UI" pitchFamily="34" charset="0"/>
              </a:rPr>
              <a:t>or funders. </a:t>
            </a:r>
            <a:r>
              <a:rPr lang="en-US" sz="1700" dirty="0" smtClean="0">
                <a:solidFill>
                  <a:schemeClr val="bg1"/>
                </a:solidFill>
                <a:latin typeface="Segoe UI" pitchFamily="34" charset="0"/>
                <a:ea typeface="Segoe UI" pitchFamily="34" charset="0"/>
                <a:cs typeface="Segoe UI" pitchFamily="34" charset="0"/>
              </a:rPr>
              <a:t>There is no automatic data sharing.</a:t>
            </a:r>
            <a:endParaRPr lang="en-US" sz="1700" dirty="0">
              <a:solidFill>
                <a:schemeClr val="bg1"/>
              </a:solidFill>
              <a:latin typeface="Segoe UI" pitchFamily="34" charset="0"/>
              <a:ea typeface="Segoe UI" pitchFamily="34" charset="0"/>
              <a:cs typeface="Segoe UI" pitchFamily="34" charset="0"/>
            </a:endParaRPr>
          </a:p>
        </p:txBody>
      </p:sp>
      <p:sp>
        <p:nvSpPr>
          <p:cNvPr id="7" name="Rectangle 6"/>
          <p:cNvSpPr/>
          <p:nvPr/>
        </p:nvSpPr>
        <p:spPr>
          <a:xfrm>
            <a:off x="700113" y="3134537"/>
            <a:ext cx="2168671" cy="430887"/>
          </a:xfrm>
          <a:prstGeom prst="rect">
            <a:avLst/>
          </a:prstGeom>
        </p:spPr>
        <p:txBody>
          <a:bodyPr wrap="none">
            <a:spAutoFit/>
          </a:bodyPr>
          <a:lstStyle/>
          <a:p>
            <a:pPr marL="0" lvl="2" indent="-274320">
              <a:spcAft>
                <a:spcPts val="1800"/>
              </a:spcAft>
              <a:buClr>
                <a:srgbClr val="066E9F"/>
              </a:buClr>
              <a:buSzPct val="120000"/>
              <a:buNone/>
              <a:defRPr/>
            </a:pPr>
            <a:r>
              <a:rPr lang="en-US" sz="2200" dirty="0">
                <a:solidFill>
                  <a:srgbClr val="17375D"/>
                </a:solidFill>
                <a:latin typeface="Segoe UI" pitchFamily="34" charset="0"/>
                <a:ea typeface="Segoe UI" pitchFamily="34" charset="0"/>
                <a:cs typeface="Segoe UI" pitchFamily="34" charset="0"/>
              </a:rPr>
              <a:t>The database is:</a:t>
            </a:r>
          </a:p>
        </p:txBody>
      </p:sp>
      <p:sp>
        <p:nvSpPr>
          <p:cNvPr id="8" name="Rectangle 7"/>
          <p:cNvSpPr/>
          <p:nvPr/>
        </p:nvSpPr>
        <p:spPr>
          <a:xfrm>
            <a:off x="3349591" y="3876292"/>
            <a:ext cx="2618071" cy="2372108"/>
          </a:xfrm>
          <a:prstGeom prst="rect">
            <a:avLst/>
          </a:prstGeom>
          <a:solidFill>
            <a:srgbClr val="C55F2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spcAft>
                <a:spcPts val="600"/>
              </a:spcAft>
              <a:buSzPct val="110000"/>
            </a:pPr>
            <a:r>
              <a:rPr lang="en-US" b="1" dirty="0" smtClean="0">
                <a:solidFill>
                  <a:schemeClr val="bg1"/>
                </a:solidFill>
                <a:latin typeface="Segoe UI" pitchFamily="34" charset="0"/>
                <a:ea typeface="Segoe UI" pitchFamily="34" charset="0"/>
                <a:cs typeface="Segoe UI" pitchFamily="34" charset="0"/>
              </a:rPr>
              <a:t>Customizable.</a:t>
            </a:r>
            <a:endParaRPr lang="en-US" b="1" dirty="0">
              <a:solidFill>
                <a:schemeClr val="bg1"/>
              </a:solidFill>
              <a:latin typeface="Segoe UI" pitchFamily="34" charset="0"/>
              <a:ea typeface="Segoe UI" pitchFamily="34" charset="0"/>
              <a:cs typeface="Segoe UI" pitchFamily="34" charset="0"/>
            </a:endParaRPr>
          </a:p>
          <a:p>
            <a:pPr marL="0" lvl="1">
              <a:spcAft>
                <a:spcPts val="600"/>
              </a:spcAft>
              <a:buSzPct val="110000"/>
            </a:pPr>
            <a:r>
              <a:rPr lang="en-US" sz="1700" dirty="0" smtClean="0">
                <a:solidFill>
                  <a:schemeClr val="bg1"/>
                </a:solidFill>
                <a:latin typeface="Segoe UI" pitchFamily="34" charset="0"/>
                <a:ea typeface="Segoe UI" pitchFamily="34" charset="0"/>
                <a:cs typeface="Segoe UI" pitchFamily="34" charset="0"/>
              </a:rPr>
              <a:t>NTD </a:t>
            </a:r>
            <a:r>
              <a:rPr lang="en-US" sz="1700" dirty="0">
                <a:solidFill>
                  <a:schemeClr val="bg1"/>
                </a:solidFill>
                <a:latin typeface="Segoe UI" pitchFamily="34" charset="0"/>
                <a:ea typeface="Segoe UI" pitchFamily="34" charset="0"/>
                <a:cs typeface="Segoe UI" pitchFamily="34" charset="0"/>
              </a:rPr>
              <a:t>programs can tailor the database </a:t>
            </a:r>
            <a:r>
              <a:rPr lang="en-US" sz="1700" dirty="0" smtClean="0">
                <a:solidFill>
                  <a:schemeClr val="bg1"/>
                </a:solidFill>
                <a:latin typeface="Segoe UI" pitchFamily="34" charset="0"/>
                <a:ea typeface="Segoe UI" pitchFamily="34" charset="0"/>
                <a:cs typeface="Segoe UI" pitchFamily="34" charset="0"/>
              </a:rPr>
              <a:t>system to </a:t>
            </a:r>
            <a:r>
              <a:rPr lang="en-US" sz="1700" dirty="0">
                <a:solidFill>
                  <a:schemeClr val="bg1"/>
                </a:solidFill>
                <a:latin typeface="Segoe UI" pitchFamily="34" charset="0"/>
                <a:ea typeface="Segoe UI" pitchFamily="34" charset="0"/>
                <a:cs typeface="Segoe UI" pitchFamily="34" charset="0"/>
              </a:rPr>
              <a:t>fit </a:t>
            </a:r>
            <a:r>
              <a:rPr lang="en-US" sz="1700" dirty="0" smtClean="0">
                <a:solidFill>
                  <a:schemeClr val="bg1"/>
                </a:solidFill>
                <a:latin typeface="Segoe UI" pitchFamily="34" charset="0"/>
                <a:ea typeface="Segoe UI" pitchFamily="34" charset="0"/>
                <a:cs typeface="Segoe UI" pitchFamily="34" charset="0"/>
              </a:rPr>
              <a:t>their country</a:t>
            </a:r>
            <a:r>
              <a:rPr lang="en-US" altLang="en-US" sz="1700" dirty="0" smtClean="0">
                <a:solidFill>
                  <a:schemeClr val="bg1"/>
                </a:solidFill>
                <a:latin typeface="Segoe UI" pitchFamily="34" charset="0"/>
                <a:ea typeface="Segoe UI" pitchFamily="34" charset="0"/>
                <a:cs typeface="Segoe UI" pitchFamily="34" charset="0"/>
              </a:rPr>
              <a:t>’</a:t>
            </a:r>
            <a:r>
              <a:rPr lang="en-US" sz="1700" dirty="0" smtClean="0">
                <a:solidFill>
                  <a:schemeClr val="bg1"/>
                </a:solidFill>
                <a:latin typeface="Segoe UI" pitchFamily="34" charset="0"/>
                <a:ea typeface="Segoe UI" pitchFamily="34" charset="0"/>
                <a:cs typeface="Segoe UI" pitchFamily="34" charset="0"/>
              </a:rPr>
              <a:t>s </a:t>
            </a:r>
            <a:r>
              <a:rPr lang="en-US" sz="1700" dirty="0">
                <a:solidFill>
                  <a:schemeClr val="bg1"/>
                </a:solidFill>
                <a:latin typeface="Segoe UI" pitchFamily="34" charset="0"/>
                <a:ea typeface="Segoe UI" pitchFamily="34" charset="0"/>
                <a:cs typeface="Segoe UI" pitchFamily="34" charset="0"/>
              </a:rPr>
              <a:t>context </a:t>
            </a:r>
            <a:r>
              <a:rPr lang="en-US" sz="1700" dirty="0" smtClean="0">
                <a:solidFill>
                  <a:schemeClr val="bg1"/>
                </a:solidFill>
                <a:latin typeface="Segoe UI" pitchFamily="34" charset="0"/>
                <a:ea typeface="Segoe UI" pitchFamily="34" charset="0"/>
                <a:cs typeface="Segoe UI" pitchFamily="34" charset="0"/>
              </a:rPr>
              <a:t>and </a:t>
            </a:r>
            <a:r>
              <a:rPr lang="en-US" sz="1700" dirty="0">
                <a:solidFill>
                  <a:schemeClr val="bg1"/>
                </a:solidFill>
                <a:latin typeface="Segoe UI" pitchFamily="34" charset="0"/>
                <a:ea typeface="Segoe UI" pitchFamily="34" charset="0"/>
                <a:cs typeface="Segoe UI" pitchFamily="34" charset="0"/>
              </a:rPr>
              <a:t>data management needs.  </a:t>
            </a:r>
          </a:p>
        </p:txBody>
      </p:sp>
      <p:sp>
        <p:nvSpPr>
          <p:cNvPr id="9" name="Rectangle 8"/>
          <p:cNvSpPr/>
          <p:nvPr/>
        </p:nvSpPr>
        <p:spPr>
          <a:xfrm>
            <a:off x="6102918" y="3876292"/>
            <a:ext cx="2521819" cy="2372108"/>
          </a:xfrm>
          <a:prstGeom prst="rect">
            <a:avLst/>
          </a:prstGeom>
          <a:solidFill>
            <a:srgbClr val="59884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spcAft>
                <a:spcPts val="600"/>
              </a:spcAft>
              <a:buSzPct val="110000"/>
            </a:pPr>
            <a:r>
              <a:rPr lang="en-US" b="1" dirty="0" smtClean="0">
                <a:solidFill>
                  <a:schemeClr val="bg1"/>
                </a:solidFill>
                <a:latin typeface="Segoe UI" pitchFamily="34" charset="0"/>
                <a:ea typeface="Segoe UI" pitchFamily="34" charset="0"/>
                <a:cs typeface="Segoe UI" pitchFamily="34" charset="0"/>
              </a:rPr>
              <a:t>Optional.</a:t>
            </a:r>
            <a:endParaRPr lang="en-US" b="1" dirty="0">
              <a:solidFill>
                <a:schemeClr val="bg1"/>
              </a:solidFill>
              <a:latin typeface="Segoe UI" pitchFamily="34" charset="0"/>
              <a:ea typeface="Segoe UI" pitchFamily="34" charset="0"/>
              <a:cs typeface="Segoe UI" pitchFamily="34" charset="0"/>
            </a:endParaRPr>
          </a:p>
          <a:p>
            <a:pPr marL="0" lvl="1">
              <a:buSzPct val="110000"/>
            </a:pPr>
            <a:r>
              <a:rPr lang="en-US" sz="1700" dirty="0" smtClean="0">
                <a:solidFill>
                  <a:schemeClr val="bg1"/>
                </a:solidFill>
                <a:latin typeface="Segoe UI" pitchFamily="34" charset="0"/>
                <a:ea typeface="Segoe UI" pitchFamily="34" charset="0"/>
                <a:cs typeface="Segoe UI" pitchFamily="34" charset="0"/>
              </a:rPr>
              <a:t>The Integrated NTD Database is </a:t>
            </a:r>
            <a:r>
              <a:rPr lang="en-US" sz="1700" dirty="0">
                <a:solidFill>
                  <a:schemeClr val="bg1"/>
                </a:solidFill>
                <a:latin typeface="Segoe UI" pitchFamily="34" charset="0"/>
                <a:ea typeface="Segoe UI" pitchFamily="34" charset="0"/>
                <a:cs typeface="Segoe UI" pitchFamily="34" charset="0"/>
              </a:rPr>
              <a:t>not required. National NTD programs can opt </a:t>
            </a:r>
            <a:r>
              <a:rPr lang="en-US" sz="1700" dirty="0" smtClean="0">
                <a:solidFill>
                  <a:schemeClr val="bg1"/>
                </a:solidFill>
                <a:latin typeface="Segoe UI" pitchFamily="34" charset="0"/>
                <a:ea typeface="Segoe UI" pitchFamily="34" charset="0"/>
                <a:cs typeface="Segoe UI" pitchFamily="34" charset="0"/>
              </a:rPr>
              <a:t>to </a:t>
            </a:r>
            <a:r>
              <a:rPr lang="en-US" sz="1700" dirty="0">
                <a:solidFill>
                  <a:schemeClr val="bg1"/>
                </a:solidFill>
                <a:latin typeface="Segoe UI" pitchFamily="34" charset="0"/>
                <a:ea typeface="Segoe UI" pitchFamily="34" charset="0"/>
                <a:cs typeface="Segoe UI" pitchFamily="34" charset="0"/>
              </a:rPr>
              <a:t>use </a:t>
            </a:r>
            <a:r>
              <a:rPr lang="en-US" sz="1700" dirty="0" smtClean="0">
                <a:solidFill>
                  <a:schemeClr val="bg1"/>
                </a:solidFill>
                <a:latin typeface="Segoe UI" pitchFamily="34" charset="0"/>
                <a:ea typeface="Segoe UI" pitchFamily="34" charset="0"/>
                <a:cs typeface="Segoe UI" pitchFamily="34" charset="0"/>
              </a:rPr>
              <a:t>it or not.</a:t>
            </a:r>
            <a:endParaRPr lang="en-US" sz="1700" dirty="0">
              <a:solidFill>
                <a:schemeClr val="bg1"/>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 Single Corner Rectangle 13"/>
          <p:cNvSpPr/>
          <p:nvPr/>
        </p:nvSpPr>
        <p:spPr>
          <a:xfrm>
            <a:off x="0" y="4682068"/>
            <a:ext cx="9144000" cy="1905000"/>
          </a:xfrm>
          <a:prstGeom prst="round1Rect">
            <a:avLst/>
          </a:prstGeom>
          <a:solidFill>
            <a:srgbClr val="DC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2"/>
          <p:cNvSpPr>
            <a:spLocks noGrp="1"/>
          </p:cNvSpPr>
          <p:nvPr>
            <p:ph type="body" sz="quarter" idx="13"/>
          </p:nvPr>
        </p:nvSpPr>
        <p:spPr>
          <a:xfrm>
            <a:off x="171331" y="42335"/>
            <a:ext cx="4400669" cy="307777"/>
          </a:xfrm>
        </p:spPr>
        <p:txBody>
          <a:bodyPr>
            <a:normAutofit/>
          </a:bodyPr>
          <a:lstStyle/>
          <a:p>
            <a:r>
              <a:rPr lang="en-US" dirty="0" smtClean="0">
                <a:solidFill>
                  <a:srgbClr val="DCE6F2"/>
                </a:solidFill>
              </a:rPr>
              <a:t>data entry: </a:t>
            </a:r>
            <a:r>
              <a:rPr lang="en-US" dirty="0">
                <a:solidFill>
                  <a:srgbClr val="DCE6F2"/>
                </a:solidFill>
              </a:rPr>
              <a:t>form by form</a:t>
            </a:r>
          </a:p>
        </p:txBody>
      </p:sp>
      <p:sp>
        <p:nvSpPr>
          <p:cNvPr id="4" name="Content Placeholder 3"/>
          <p:cNvSpPr>
            <a:spLocks noGrp="1"/>
          </p:cNvSpPr>
          <p:nvPr>
            <p:ph idx="1"/>
          </p:nvPr>
        </p:nvSpPr>
        <p:spPr>
          <a:xfrm>
            <a:off x="685800" y="1143001"/>
            <a:ext cx="7543800" cy="2895600"/>
          </a:xfrm>
        </p:spPr>
        <p:txBody>
          <a:bodyPr>
            <a:noAutofit/>
          </a:bodyPr>
          <a:lstStyle/>
          <a:p>
            <a:pPr marL="0">
              <a:spcAft>
                <a:spcPts val="1200"/>
              </a:spcAft>
              <a:buNone/>
            </a:pPr>
            <a:r>
              <a:rPr lang="en-US" dirty="0"/>
              <a:t>Process indicators can include many types of data that you want to track. </a:t>
            </a:r>
            <a:endParaRPr lang="en-US" dirty="0" smtClean="0"/>
          </a:p>
          <a:p>
            <a:pPr marL="525780">
              <a:buSzPct val="100000"/>
              <a:buFont typeface="Wingdings" charset="2"/>
              <a:buChar char="§"/>
            </a:pPr>
            <a:r>
              <a:rPr lang="en-US" sz="2200" dirty="0" smtClean="0">
                <a:latin typeface="Segoe UI Semibold" pitchFamily="34" charset="0"/>
              </a:rPr>
              <a:t>Currently includes SAEs, training, </a:t>
            </a:r>
            <a:r>
              <a:rPr lang="en-US" sz="2200" dirty="0">
                <a:latin typeface="Segoe UI Semibold" pitchFamily="34" charset="0"/>
              </a:rPr>
              <a:t>and </a:t>
            </a:r>
            <a:r>
              <a:rPr lang="en-US" sz="2200" dirty="0" smtClean="0">
                <a:latin typeface="Segoe UI Semibold" pitchFamily="34" charset="0"/>
              </a:rPr>
              <a:t>supply </a:t>
            </a:r>
            <a:r>
              <a:rPr lang="en-US" sz="2200" dirty="0">
                <a:latin typeface="Segoe UI Semibold" pitchFamily="34" charset="0"/>
              </a:rPr>
              <a:t>chain management </a:t>
            </a:r>
            <a:r>
              <a:rPr lang="en-US" sz="2200" dirty="0" smtClean="0">
                <a:latin typeface="Segoe UI Semibold" pitchFamily="34" charset="0"/>
              </a:rPr>
              <a:t>forms</a:t>
            </a:r>
            <a:r>
              <a:rPr lang="en-US" dirty="0" smtClean="0"/>
              <a:t>. </a:t>
            </a:r>
          </a:p>
          <a:p>
            <a:pPr>
              <a:buNone/>
            </a:pPr>
            <a:r>
              <a:rPr lang="en-US" dirty="0"/>
              <a:t>		</a:t>
            </a:r>
          </a:p>
          <a:p>
            <a:endParaRPr lang="en-US" dirty="0"/>
          </a:p>
        </p:txBody>
      </p:sp>
      <p:sp>
        <p:nvSpPr>
          <p:cNvPr id="2" name="Title 1"/>
          <p:cNvSpPr>
            <a:spLocks noGrp="1"/>
          </p:cNvSpPr>
          <p:nvPr>
            <p:ph type="title"/>
          </p:nvPr>
        </p:nvSpPr>
        <p:spPr>
          <a:xfrm>
            <a:off x="152400" y="369094"/>
            <a:ext cx="3385322" cy="516255"/>
          </a:xfrm>
        </p:spPr>
        <p:txBody>
          <a:bodyPr/>
          <a:lstStyle/>
          <a:p>
            <a:pPr algn="l"/>
            <a:r>
              <a:rPr lang="en-US" dirty="0" smtClean="0"/>
              <a:t>Process Indicators</a:t>
            </a:r>
            <a:endParaRPr lang="en-US" dirty="0"/>
          </a:p>
        </p:txBody>
      </p:sp>
      <p:sp>
        <p:nvSpPr>
          <p:cNvPr id="10" name="TextBox 9"/>
          <p:cNvSpPr txBox="1"/>
          <p:nvPr/>
        </p:nvSpPr>
        <p:spPr>
          <a:xfrm>
            <a:off x="406400" y="4876800"/>
            <a:ext cx="6858000" cy="1354217"/>
          </a:xfrm>
          <a:prstGeom prst="rect">
            <a:avLst/>
          </a:prstGeom>
          <a:noFill/>
        </p:spPr>
        <p:txBody>
          <a:bodyPr wrap="square" rtlCol="0">
            <a:spAutoFit/>
          </a:bodyPr>
          <a:lstStyle/>
          <a:p>
            <a:r>
              <a:rPr lang="en-US" b="1" dirty="0" smtClean="0">
                <a:solidFill>
                  <a:srgbClr val="066E9F"/>
                </a:solidFill>
                <a:latin typeface="Segoe UI" pitchFamily="34" charset="0"/>
                <a:ea typeface="Segoe UI" pitchFamily="34" charset="0"/>
                <a:cs typeface="Segoe UI" pitchFamily="34" charset="0"/>
              </a:rPr>
              <a:t>Quick tip:</a:t>
            </a:r>
          </a:p>
          <a:p>
            <a:pPr>
              <a:spcAft>
                <a:spcPts val="1200"/>
              </a:spcAft>
            </a:pPr>
            <a:r>
              <a:rPr lang="en-US" b="1" dirty="0" smtClean="0">
                <a:solidFill>
                  <a:srgbClr val="17375D"/>
                </a:solidFill>
                <a:latin typeface="Segoe UI Semibold" pitchFamily="34" charset="0"/>
                <a:ea typeface="Segoe UI" pitchFamily="34" charset="0"/>
                <a:cs typeface="Segoe UI" pitchFamily="34" charset="0"/>
              </a:rPr>
              <a:t>You can create a new, </a:t>
            </a:r>
            <a:r>
              <a:rPr lang="en-US" b="1" dirty="0" smtClean="0">
                <a:solidFill>
                  <a:srgbClr val="17375D"/>
                </a:solidFill>
                <a:latin typeface="Segoe UI" pitchFamily="34" charset="0"/>
                <a:ea typeface="Segoe UI" pitchFamily="34" charset="0"/>
                <a:cs typeface="Segoe UI" pitchFamily="34" charset="0"/>
              </a:rPr>
              <a:t>custom form</a:t>
            </a:r>
            <a:r>
              <a:rPr lang="en-US" b="1" dirty="0" smtClean="0">
                <a:solidFill>
                  <a:srgbClr val="17375D"/>
                </a:solidFill>
                <a:latin typeface="Segoe UI Semibold" pitchFamily="34" charset="0"/>
                <a:ea typeface="Segoe UI" pitchFamily="34" charset="0"/>
                <a:cs typeface="Segoe UI" pitchFamily="34" charset="0"/>
              </a:rPr>
              <a:t> </a:t>
            </a:r>
            <a:r>
              <a:rPr lang="en-US" dirty="0" smtClean="0">
                <a:solidFill>
                  <a:srgbClr val="17375D"/>
                </a:solidFill>
                <a:latin typeface="Segoe UI Semibold" pitchFamily="34" charset="0"/>
                <a:ea typeface="Segoe UI" pitchFamily="34" charset="0"/>
                <a:cs typeface="Segoe UI" pitchFamily="34" charset="0"/>
              </a:rPr>
              <a:t>(with all custom indicators) for Survey, Interventions, and Process Indicator modules.</a:t>
            </a:r>
          </a:p>
          <a:p>
            <a:r>
              <a:rPr lang="en-US" dirty="0" smtClean="0">
                <a:solidFill>
                  <a:srgbClr val="17375D"/>
                </a:solidFill>
                <a:latin typeface="Segoe UI Semibold" pitchFamily="34" charset="0"/>
                <a:ea typeface="Segoe UI" pitchFamily="34" charset="0"/>
                <a:cs typeface="Segoe UI" pitchFamily="34" charset="0"/>
              </a:rPr>
              <a:t>From a module drop down list, choose </a:t>
            </a:r>
            <a:r>
              <a:rPr lang="en-US" b="1" dirty="0" smtClean="0">
                <a:solidFill>
                  <a:srgbClr val="17375D"/>
                </a:solidFill>
                <a:latin typeface="Segoe UI" pitchFamily="34" charset="0"/>
                <a:ea typeface="Segoe UI" pitchFamily="34" charset="0"/>
                <a:cs typeface="Segoe UI" pitchFamily="34" charset="0"/>
              </a:rPr>
              <a:t>Add new type</a:t>
            </a:r>
            <a:r>
              <a:rPr lang="en-US" dirty="0" smtClean="0">
                <a:solidFill>
                  <a:srgbClr val="17375D"/>
                </a:solidFill>
                <a:latin typeface="Segoe UI" pitchFamily="34" charset="0"/>
                <a:ea typeface="Segoe UI" pitchFamily="34" charset="0"/>
                <a:cs typeface="Segoe UI" pitchFamily="34" charset="0"/>
              </a:rPr>
              <a:t>.</a:t>
            </a:r>
            <a:endParaRPr lang="en-US" dirty="0">
              <a:solidFill>
                <a:srgbClr val="17375D"/>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3512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0"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 a custom Process Indicator form</a:t>
            </a:r>
            <a:endParaRPr lang="en-US" dirty="0"/>
          </a:p>
        </p:txBody>
      </p:sp>
      <p:sp>
        <p:nvSpPr>
          <p:cNvPr id="2" name="Text Placeholder 1"/>
          <p:cNvSpPr>
            <a:spLocks noGrp="1"/>
          </p:cNvSpPr>
          <p:nvPr>
            <p:ph type="body" sz="quarter" idx="10"/>
          </p:nvPr>
        </p:nvSpPr>
        <p:spPr/>
        <p:txBody>
          <a:bodyPr>
            <a:noAutofit/>
          </a:bodyPr>
          <a:lstStyle/>
          <a:p>
            <a:pPr marL="457200" indent="-457200">
              <a:spcAft>
                <a:spcPts val="600"/>
              </a:spcAft>
              <a:buAutoNum type="arabicPeriod"/>
            </a:pPr>
            <a:r>
              <a:rPr lang="en-US" sz="1900" dirty="0" smtClean="0"/>
              <a:t>Select </a:t>
            </a:r>
            <a:r>
              <a:rPr lang="en-US" sz="1900" b="1" dirty="0" smtClean="0"/>
              <a:t>East</a:t>
            </a:r>
            <a:r>
              <a:rPr lang="en-US" sz="1900" dirty="0" smtClean="0"/>
              <a:t> from the Location Tree.</a:t>
            </a:r>
          </a:p>
          <a:p>
            <a:pPr marL="457200" indent="-457200">
              <a:spcAft>
                <a:spcPts val="600"/>
              </a:spcAft>
              <a:buAutoNum type="arabicPeriod"/>
            </a:pPr>
            <a:r>
              <a:rPr lang="en-US" sz="1900" dirty="0" smtClean="0"/>
              <a:t>Select </a:t>
            </a:r>
            <a:r>
              <a:rPr lang="en-US" sz="1900" b="1" dirty="0"/>
              <a:t>Add new type </a:t>
            </a:r>
            <a:r>
              <a:rPr lang="en-US" sz="1900" dirty="0"/>
              <a:t>from Process Indicators drop down </a:t>
            </a:r>
            <a:r>
              <a:rPr lang="en-US" sz="1900" dirty="0" smtClean="0"/>
              <a:t>list.</a:t>
            </a:r>
            <a:endParaRPr lang="en-US" sz="1900" dirty="0"/>
          </a:p>
          <a:p>
            <a:pPr marL="457200" indent="-457200">
              <a:spcAft>
                <a:spcPts val="600"/>
              </a:spcAft>
              <a:buAutoNum type="arabicPeriod"/>
            </a:pPr>
            <a:r>
              <a:rPr lang="en-US" sz="1900" dirty="0"/>
              <a:t>Name</a:t>
            </a:r>
            <a:r>
              <a:rPr lang="en-US" sz="1900" b="1" dirty="0"/>
              <a:t>: Alternative </a:t>
            </a:r>
            <a:r>
              <a:rPr lang="en-US" sz="1900" b="1" dirty="0" smtClean="0"/>
              <a:t>Strategies: </a:t>
            </a:r>
            <a:r>
              <a:rPr lang="en-US" sz="1900" b="1" dirty="0"/>
              <a:t>Water, Sanitation and Hygiene</a:t>
            </a:r>
          </a:p>
          <a:p>
            <a:pPr marL="457200" indent="-457200">
              <a:spcAft>
                <a:spcPts val="600"/>
              </a:spcAft>
              <a:buAutoNum type="arabicPeriod"/>
            </a:pPr>
            <a:r>
              <a:rPr lang="en-US" sz="1900" dirty="0" smtClean="0"/>
              <a:t>Click </a:t>
            </a:r>
            <a:r>
              <a:rPr lang="en-US" sz="1900" b="1" dirty="0" smtClean="0"/>
              <a:t>Add/remove indicators</a:t>
            </a:r>
            <a:r>
              <a:rPr lang="en-US" sz="1900" dirty="0" smtClean="0"/>
              <a:t>.</a:t>
            </a:r>
            <a:endParaRPr lang="en-US" sz="1900" dirty="0"/>
          </a:p>
          <a:p>
            <a:pPr marL="457200" indent="-457200">
              <a:spcAft>
                <a:spcPts val="600"/>
              </a:spcAft>
              <a:buAutoNum type="arabicPeriod"/>
            </a:pPr>
            <a:r>
              <a:rPr lang="en-US" sz="1900" dirty="0"/>
              <a:t>Add 2-5 custom indicators to your Water, Sanitation and Hygiene form. Try out the different data types. </a:t>
            </a:r>
          </a:p>
          <a:p>
            <a:pPr marL="457200" indent="-457200">
              <a:spcAft>
                <a:spcPts val="600"/>
              </a:spcAft>
              <a:buAutoNum type="arabicPeriod"/>
            </a:pPr>
            <a:r>
              <a:rPr lang="en-US" sz="1900" dirty="0" smtClean="0"/>
              <a:t>Click </a:t>
            </a:r>
            <a:r>
              <a:rPr lang="en-US" sz="1900" b="1" dirty="0" smtClean="0"/>
              <a:t>Save</a:t>
            </a:r>
            <a:r>
              <a:rPr lang="en-US" sz="1900" dirty="0" smtClean="0"/>
              <a:t>.</a:t>
            </a:r>
            <a:endParaRPr lang="en-US" sz="1900" dirty="0"/>
          </a:p>
          <a:p>
            <a:pPr marL="457200" indent="-457200">
              <a:spcAft>
                <a:spcPts val="600"/>
              </a:spcAft>
              <a:buAutoNum type="arabicPeriod"/>
            </a:pPr>
            <a:r>
              <a:rPr lang="en-US" sz="1900" dirty="0"/>
              <a:t>Fill in the data on the </a:t>
            </a:r>
            <a:r>
              <a:rPr lang="en-US" sz="1900" dirty="0" smtClean="0"/>
              <a:t>form.</a:t>
            </a:r>
            <a:endParaRPr lang="en-US" sz="1900" dirty="0"/>
          </a:p>
          <a:p>
            <a:pPr marL="457200" indent="-457200">
              <a:spcAft>
                <a:spcPts val="600"/>
              </a:spcAft>
              <a:buAutoNum type="arabicPeriod"/>
            </a:pPr>
            <a:r>
              <a:rPr lang="en-US" sz="1900" b="1" dirty="0" smtClean="0"/>
              <a:t>Save</a:t>
            </a:r>
            <a:r>
              <a:rPr lang="en-US" sz="1900" dirty="0" smtClean="0"/>
              <a:t> the data on your new form. </a:t>
            </a:r>
            <a:endParaRPr lang="en-US" sz="1900" dirty="0"/>
          </a:p>
        </p:txBody>
      </p:sp>
      <p:sp>
        <p:nvSpPr>
          <p:cNvPr id="4" name="TextBox 3"/>
          <p:cNvSpPr txBox="1"/>
          <p:nvPr/>
        </p:nvSpPr>
        <p:spPr>
          <a:xfrm>
            <a:off x="762000" y="5257800"/>
            <a:ext cx="5105400" cy="1277273"/>
          </a:xfrm>
          <a:prstGeom prst="rect">
            <a:avLst/>
          </a:prstGeom>
          <a:noFill/>
        </p:spPr>
        <p:txBody>
          <a:bodyPr wrap="square" rtlCol="0">
            <a:spAutoFit/>
          </a:bodyPr>
          <a:lstStyle/>
          <a:p>
            <a:pPr marL="0" lvl="1">
              <a:spcAft>
                <a:spcPts val="600"/>
              </a:spcAft>
            </a:pPr>
            <a:r>
              <a:rPr lang="en-US" b="1" dirty="0">
                <a:solidFill>
                  <a:srgbClr val="17375D"/>
                </a:solidFill>
                <a:latin typeface="Segoe UI Semibold" pitchFamily="34" charset="0"/>
              </a:rPr>
              <a:t>When finished, click </a:t>
            </a:r>
            <a:r>
              <a:rPr lang="en-US" b="1" dirty="0" smtClean="0">
                <a:solidFill>
                  <a:srgbClr val="17375D"/>
                </a:solidFill>
                <a:latin typeface="Segoe UI" pitchFamily="34" charset="0"/>
                <a:ea typeface="Segoe UI" pitchFamily="34" charset="0"/>
                <a:cs typeface="Segoe UI" pitchFamily="34" charset="0"/>
              </a:rPr>
              <a:t>Save</a:t>
            </a:r>
            <a:r>
              <a:rPr lang="en-US" dirty="0" smtClean="0">
                <a:solidFill>
                  <a:srgbClr val="17375D"/>
                </a:solidFill>
                <a:latin typeface="Segoe UI" pitchFamily="34" charset="0"/>
                <a:ea typeface="Segoe UI" pitchFamily="34" charset="0"/>
                <a:cs typeface="Segoe UI" pitchFamily="34" charset="0"/>
              </a:rPr>
              <a:t>.</a:t>
            </a:r>
          </a:p>
          <a:p>
            <a:pPr marL="0" lvl="1"/>
            <a:r>
              <a:rPr lang="en-US" b="1" dirty="0">
                <a:solidFill>
                  <a:srgbClr val="17375D"/>
                </a:solidFill>
                <a:latin typeface="Segoe UI Semibold" pitchFamily="34" charset="0"/>
              </a:rPr>
              <a:t>Find the </a:t>
            </a:r>
            <a:r>
              <a:rPr lang="en-US" b="1" dirty="0" smtClean="0">
                <a:solidFill>
                  <a:srgbClr val="17375D"/>
                </a:solidFill>
                <a:latin typeface="Segoe UI Semibold" pitchFamily="34" charset="0"/>
              </a:rPr>
              <a:t>Process Indicator form </a:t>
            </a:r>
            <a:r>
              <a:rPr lang="en-US" b="1" dirty="0">
                <a:solidFill>
                  <a:srgbClr val="17375D"/>
                </a:solidFill>
                <a:latin typeface="Segoe UI Semibold" pitchFamily="34" charset="0"/>
              </a:rPr>
              <a:t>you just entered in the </a:t>
            </a:r>
            <a:r>
              <a:rPr lang="en-US" b="1" dirty="0" smtClean="0">
                <a:solidFill>
                  <a:srgbClr val="17375D"/>
                </a:solidFill>
                <a:latin typeface="Segoe UI Semibold" pitchFamily="34" charset="0"/>
              </a:rPr>
              <a:t>survey </a:t>
            </a:r>
            <a:r>
              <a:rPr lang="en-US" b="1" dirty="0">
                <a:solidFill>
                  <a:srgbClr val="17375D"/>
                </a:solidFill>
                <a:latin typeface="Segoe UI Semibold" pitchFamily="34" charset="0"/>
              </a:rPr>
              <a:t>list box </a:t>
            </a:r>
            <a:r>
              <a:rPr lang="en-US" b="1" dirty="0" smtClean="0">
                <a:solidFill>
                  <a:srgbClr val="17375D"/>
                </a:solidFill>
                <a:latin typeface="Segoe UI Semibold" pitchFamily="34" charset="0"/>
              </a:rPr>
              <a:t>East.</a:t>
            </a:r>
            <a:endParaRPr lang="en-US" b="1" dirty="0">
              <a:solidFill>
                <a:srgbClr val="17375D"/>
              </a:solidFill>
              <a:latin typeface="Segoe UI Semibold" pitchFamily="34" charset="0"/>
            </a:endParaRPr>
          </a:p>
          <a:p>
            <a:endParaRPr lang="en-US" dirty="0"/>
          </a:p>
        </p:txBody>
      </p:sp>
    </p:spTree>
    <p:extLst>
      <p:ext uri="{BB962C8B-B14F-4D97-AF65-F5344CB8AC3E}">
        <p14:creationId xmlns:p14="http://schemas.microsoft.com/office/powerpoint/2010/main" val="372140361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entry: Bulk importing</a:t>
            </a:r>
            <a:endParaRPr lang="en-US" dirty="0"/>
          </a:p>
        </p:txBody>
      </p:sp>
      <p:sp>
        <p:nvSpPr>
          <p:cNvPr id="3" name="Text Placeholder 2"/>
          <p:cNvSpPr>
            <a:spLocks noGrp="1"/>
          </p:cNvSpPr>
          <p:nvPr>
            <p:ph type="body" idx="1"/>
          </p:nvPr>
        </p:nvSpPr>
        <p:spPr>
          <a:xfrm>
            <a:off x="685800" y="4648200"/>
            <a:ext cx="6553200" cy="1447800"/>
          </a:xfrm>
        </p:spPr>
        <p:txBody>
          <a:bodyPr/>
          <a:lstStyle/>
          <a:p>
            <a:r>
              <a:rPr lang="en-US" dirty="0" smtClean="0"/>
              <a:t>The second way to enter information into the database is through bulk importing.</a:t>
            </a:r>
            <a:endParaRPr lang="en-US" dirty="0"/>
          </a:p>
        </p:txBody>
      </p:sp>
    </p:spTree>
    <p:extLst>
      <p:ext uri="{BB962C8B-B14F-4D97-AF65-F5344CB8AC3E}">
        <p14:creationId xmlns:p14="http://schemas.microsoft.com/office/powerpoint/2010/main" val="179330760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1"/>
            <a:ext cx="8229600" cy="4343400"/>
          </a:xfrm>
          <a:prstGeom prst="rect">
            <a:avLst/>
          </a:prstGeom>
        </p:spPr>
        <p:txBody>
          <a:bodyPr/>
          <a:lstStyle/>
          <a:p>
            <a:pPr marL="0" indent="0">
              <a:spcAft>
                <a:spcPts val="1200"/>
              </a:spcAft>
              <a:buNone/>
            </a:pPr>
            <a:r>
              <a:rPr lang="en-US" dirty="0" smtClean="0"/>
              <a:t>Rather than entering information into the database form by form for activities, you can also bulk import your data.</a:t>
            </a:r>
          </a:p>
          <a:p>
            <a:pPr marL="0" indent="0">
              <a:spcAft>
                <a:spcPts val="1200"/>
              </a:spcAft>
              <a:buNone/>
            </a:pPr>
            <a:r>
              <a:rPr lang="en-US" dirty="0" smtClean="0"/>
              <a:t>There are three steps to bulk importing:</a:t>
            </a:r>
          </a:p>
          <a:p>
            <a:pPr marL="640080" lvl="1" indent="-457200">
              <a:spcAft>
                <a:spcPts val="1200"/>
              </a:spcAft>
              <a:buFont typeface="+mj-lt"/>
              <a:buAutoNum type="arabicPeriod"/>
            </a:pPr>
            <a:r>
              <a:rPr lang="en-US" sz="2200" dirty="0" smtClean="0">
                <a:latin typeface="Segoe UI Semibold" pitchFamily="34" charset="0"/>
              </a:rPr>
              <a:t>Create the import file</a:t>
            </a:r>
          </a:p>
          <a:p>
            <a:pPr marL="640080" lvl="1" indent="-457200">
              <a:spcAft>
                <a:spcPts val="1200"/>
              </a:spcAft>
              <a:buFont typeface="+mj-lt"/>
              <a:buAutoNum type="arabicPeriod"/>
            </a:pPr>
            <a:r>
              <a:rPr lang="en-US" sz="2200" dirty="0" smtClean="0">
                <a:latin typeface="Segoe UI Semibold" pitchFamily="34" charset="0"/>
              </a:rPr>
              <a:t>Fill in the import file</a:t>
            </a:r>
          </a:p>
          <a:p>
            <a:pPr marL="640080" lvl="1" indent="-457200">
              <a:spcAft>
                <a:spcPts val="2400"/>
              </a:spcAft>
              <a:buFont typeface="+mj-lt"/>
              <a:buAutoNum type="arabicPeriod"/>
            </a:pPr>
            <a:r>
              <a:rPr lang="en-US" sz="2200" dirty="0" smtClean="0">
                <a:latin typeface="Segoe UI Semibold" pitchFamily="34" charset="0"/>
              </a:rPr>
              <a:t>Upload the import file</a:t>
            </a:r>
            <a:endParaRPr lang="en-US" dirty="0" smtClean="0"/>
          </a:p>
          <a:p>
            <a:pPr marL="0" indent="0">
              <a:buNone/>
            </a:pPr>
            <a:r>
              <a:rPr lang="en-US" b="1" dirty="0" smtClean="0"/>
              <a:t>Bulk importing is intended to save you time and effort. </a:t>
            </a:r>
          </a:p>
        </p:txBody>
      </p:sp>
      <p:sp>
        <p:nvSpPr>
          <p:cNvPr id="2" name="Title 1"/>
          <p:cNvSpPr>
            <a:spLocks noGrp="1"/>
          </p:cNvSpPr>
          <p:nvPr>
            <p:ph type="title"/>
          </p:nvPr>
        </p:nvSpPr>
        <p:spPr>
          <a:xfrm>
            <a:off x="135469" y="206613"/>
            <a:ext cx="5250423" cy="580787"/>
          </a:xfrm>
        </p:spPr>
        <p:txBody>
          <a:bodyPr/>
          <a:lstStyle/>
          <a:p>
            <a:r>
              <a:rPr lang="en-US" dirty="0"/>
              <a:t>Data entry: Bulk importing</a:t>
            </a:r>
          </a:p>
        </p:txBody>
      </p:sp>
      <p:sp>
        <p:nvSpPr>
          <p:cNvPr id="8" name="Rectangle 7"/>
          <p:cNvSpPr/>
          <p:nvPr/>
        </p:nvSpPr>
        <p:spPr>
          <a:xfrm>
            <a:off x="0" y="5105400"/>
            <a:ext cx="9144000" cy="14795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TextBox 8"/>
          <p:cNvSpPr txBox="1"/>
          <p:nvPr/>
        </p:nvSpPr>
        <p:spPr>
          <a:xfrm>
            <a:off x="533400" y="5257800"/>
            <a:ext cx="8001000" cy="1200329"/>
          </a:xfrm>
          <a:prstGeom prst="rect">
            <a:avLst/>
          </a:prstGeom>
          <a:noFill/>
        </p:spPr>
        <p:txBody>
          <a:bodyPr wrap="square" rtlCol="0">
            <a:spAutoFit/>
          </a:bodyPr>
          <a:lstStyle/>
          <a:p>
            <a:r>
              <a:rPr lang="en-US" b="1" dirty="0" smtClean="0">
                <a:solidFill>
                  <a:srgbClr val="932323"/>
                </a:solidFill>
                <a:latin typeface="Segoe UI" pitchFamily="34" charset="0"/>
                <a:ea typeface="Segoe UI" pitchFamily="34" charset="0"/>
                <a:cs typeface="Segoe UI" pitchFamily="34" charset="0"/>
              </a:rPr>
              <a:t>Important note:</a:t>
            </a:r>
            <a:r>
              <a:rPr lang="en-US" b="1" dirty="0" smtClean="0">
                <a:solidFill>
                  <a:srgbClr val="932323"/>
                </a:solidFill>
                <a:latin typeface="Segoe UI Semibold" pitchFamily="34" charset="0"/>
                <a:ea typeface="Segoe UI" pitchFamily="34" charset="0"/>
                <a:cs typeface="Segoe UI" pitchFamily="34" charset="0"/>
              </a:rPr>
              <a:t> </a:t>
            </a:r>
            <a:r>
              <a:rPr lang="en-US" dirty="0" smtClean="0">
                <a:solidFill>
                  <a:srgbClr val="17375D"/>
                </a:solidFill>
                <a:latin typeface="Segoe UI Semibold" pitchFamily="34" charset="0"/>
                <a:ea typeface="Segoe UI" pitchFamily="34" charset="0"/>
                <a:cs typeface="Segoe UI" pitchFamily="34" charset="0"/>
              </a:rPr>
              <a:t>Only data that is entered for individual administrative units can be imported. If your surveys take place in more than one administrative unit at a time, e.g. STH Mapping Surveys in an Ecological Zone, they must be entered form by form. </a:t>
            </a:r>
            <a:endParaRPr lang="en-US" dirty="0">
              <a:solidFill>
                <a:srgbClr val="17375D"/>
              </a:solidFill>
              <a:latin typeface="Segoe UI Semibold" pitchFamily="34" charset="0"/>
              <a:ea typeface="Segoe UI" pitchFamily="34" charset="0"/>
              <a:cs typeface="Segoe UI" pitchFamily="34" charset="0"/>
            </a:endParaRPr>
          </a:p>
        </p:txBody>
      </p:sp>
    </p:spTree>
    <p:extLst>
      <p:ext uri="{BB962C8B-B14F-4D97-AF65-F5344CB8AC3E}">
        <p14:creationId xmlns:p14="http://schemas.microsoft.com/office/powerpoint/2010/main" val="142997116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type="body" sz="quarter" idx="13"/>
          </p:nvPr>
        </p:nvSpPr>
        <p:spPr/>
        <p:txBody>
          <a:bodyPr>
            <a:noAutofit/>
          </a:bodyPr>
          <a:lstStyle/>
          <a:p>
            <a:r>
              <a:rPr lang="en-US" dirty="0" smtClean="0">
                <a:solidFill>
                  <a:srgbClr val="DCE6F2"/>
                </a:solidFill>
              </a:rPr>
              <a:t>data entry : bulk importing</a:t>
            </a:r>
            <a:endParaRPr lang="en-US" dirty="0">
              <a:solidFill>
                <a:srgbClr val="DCE6F2"/>
              </a:solidFill>
            </a:endParaRPr>
          </a:p>
        </p:txBody>
      </p:sp>
      <p:sp>
        <p:nvSpPr>
          <p:cNvPr id="4" name="Content Placeholder 3"/>
          <p:cNvSpPr>
            <a:spLocks noGrp="1"/>
          </p:cNvSpPr>
          <p:nvPr>
            <p:ph idx="1"/>
          </p:nvPr>
        </p:nvSpPr>
        <p:spPr/>
        <p:txBody>
          <a:bodyPr/>
          <a:lstStyle/>
          <a:p>
            <a:pPr marL="0" indent="0">
              <a:spcAft>
                <a:spcPts val="1200"/>
              </a:spcAft>
              <a:buNone/>
            </a:pPr>
            <a:r>
              <a:rPr lang="en-US" dirty="0" smtClean="0"/>
              <a:t>The first step to bulk importing is </a:t>
            </a:r>
            <a:br>
              <a:rPr lang="en-US" dirty="0" smtClean="0"/>
            </a:br>
            <a:r>
              <a:rPr lang="en-US" dirty="0" smtClean="0"/>
              <a:t>to create the import file: </a:t>
            </a:r>
          </a:p>
          <a:p>
            <a:pPr marL="640080" indent="-457200">
              <a:spcAft>
                <a:spcPts val="1200"/>
              </a:spcAft>
              <a:buFont typeface="+mj-lt"/>
              <a:buAutoNum type="arabicPeriod"/>
            </a:pPr>
            <a:r>
              <a:rPr lang="en-US" sz="2000" dirty="0" smtClean="0"/>
              <a:t>Choose </a:t>
            </a:r>
            <a:r>
              <a:rPr lang="en-US" sz="2000" b="1" dirty="0" smtClean="0"/>
              <a:t>Import </a:t>
            </a:r>
            <a:r>
              <a:rPr lang="en-US" sz="2000" dirty="0" smtClean="0"/>
              <a:t>from the </a:t>
            </a:r>
            <a:br>
              <a:rPr lang="en-US" sz="2000" dirty="0" smtClean="0"/>
            </a:br>
            <a:r>
              <a:rPr lang="en-US" sz="2000" dirty="0" smtClean="0"/>
              <a:t>Main Menu</a:t>
            </a:r>
          </a:p>
          <a:p>
            <a:pPr marL="640080" indent="-457200">
              <a:spcAft>
                <a:spcPts val="1200"/>
              </a:spcAft>
              <a:buFont typeface="+mj-lt"/>
              <a:buAutoNum type="arabicPeriod"/>
            </a:pPr>
            <a:r>
              <a:rPr lang="en-US" sz="2000" dirty="0" smtClean="0"/>
              <a:t>Select the activity</a:t>
            </a:r>
          </a:p>
          <a:p>
            <a:pPr marL="640080" indent="-457200">
              <a:spcAft>
                <a:spcPts val="1200"/>
              </a:spcAft>
              <a:buFont typeface="+mj-lt"/>
              <a:buAutoNum type="arabicPeriod"/>
            </a:pPr>
            <a:r>
              <a:rPr lang="en-US" sz="2000" dirty="0" smtClean="0"/>
              <a:t>Select the type of form to </a:t>
            </a:r>
            <a:br>
              <a:rPr lang="en-US" sz="2000" dirty="0" smtClean="0"/>
            </a:br>
            <a:r>
              <a:rPr lang="en-US" sz="2000" dirty="0" smtClean="0"/>
              <a:t>import from the drop down list</a:t>
            </a:r>
          </a:p>
          <a:p>
            <a:pPr marL="640080" indent="-457200">
              <a:spcAft>
                <a:spcPts val="1200"/>
              </a:spcAft>
              <a:buFont typeface="+mj-lt"/>
              <a:buAutoNum type="arabicPeriod"/>
            </a:pPr>
            <a:r>
              <a:rPr lang="en-US" sz="2000" dirty="0" smtClean="0"/>
              <a:t>Click on </a:t>
            </a:r>
            <a:r>
              <a:rPr lang="en-US" sz="2000" b="1" dirty="0" smtClean="0"/>
              <a:t>Create Import File</a:t>
            </a:r>
            <a:endParaRPr lang="en-US" sz="2000" dirty="0" smtClean="0"/>
          </a:p>
          <a:p>
            <a:pPr marL="640080" indent="-457200">
              <a:spcAft>
                <a:spcPts val="1200"/>
              </a:spcAft>
              <a:buFont typeface="+mj-lt"/>
              <a:buAutoNum type="arabicPeriod"/>
            </a:pPr>
            <a:r>
              <a:rPr lang="en-US" sz="2000" dirty="0" smtClean="0"/>
              <a:t>Select the administrative </a:t>
            </a:r>
            <a:br>
              <a:rPr lang="en-US" sz="2000" dirty="0" smtClean="0"/>
            </a:br>
            <a:r>
              <a:rPr lang="en-US" sz="2000" dirty="0" smtClean="0"/>
              <a:t>units to include</a:t>
            </a:r>
          </a:p>
          <a:p>
            <a:endParaRPr lang="en-US" b="1" dirty="0"/>
          </a:p>
        </p:txBody>
      </p:sp>
      <p:sp>
        <p:nvSpPr>
          <p:cNvPr id="2" name="Title 1"/>
          <p:cNvSpPr>
            <a:spLocks noGrp="1"/>
          </p:cNvSpPr>
          <p:nvPr>
            <p:ph type="title"/>
          </p:nvPr>
        </p:nvSpPr>
        <p:spPr>
          <a:xfrm>
            <a:off x="152400" y="369094"/>
            <a:ext cx="3740054" cy="516255"/>
          </a:xfrm>
        </p:spPr>
        <p:txBody>
          <a:bodyPr/>
          <a:lstStyle/>
          <a:p>
            <a:pPr algn="l"/>
            <a:r>
              <a:rPr lang="en-US" dirty="0" smtClean="0"/>
              <a:t>Create the import file</a:t>
            </a:r>
            <a:endParaRPr lang="en-US" dirty="0"/>
          </a:p>
        </p:txBody>
      </p:sp>
      <p:pic>
        <p:nvPicPr>
          <p:cNvPr id="12" name="Picture 11" descr="103.PNG"/>
          <p:cNvPicPr>
            <a:picLocks noChangeAspect="1"/>
          </p:cNvPicPr>
          <p:nvPr/>
        </p:nvPicPr>
        <p:blipFill>
          <a:blip r:embed="rId3" cstate="print"/>
          <a:srcRect l="950" t="3876" r="60376" b="58497"/>
          <a:stretch>
            <a:fillRect/>
          </a:stretch>
        </p:blipFill>
        <p:spPr>
          <a:xfrm>
            <a:off x="5410200" y="1143000"/>
            <a:ext cx="3124200" cy="2362200"/>
          </a:xfrm>
          <a:prstGeom prst="rect">
            <a:avLst/>
          </a:prstGeom>
          <a:effectLst>
            <a:outerShdw blurRad="63500" sx="102000" sy="102000" algn="ctr" rotWithShape="0">
              <a:schemeClr val="bg1">
                <a:lumMod val="65000"/>
                <a:alpha val="40000"/>
              </a:schemeClr>
            </a:outerShdw>
          </a:effectLst>
        </p:spPr>
      </p:pic>
      <p:grpSp>
        <p:nvGrpSpPr>
          <p:cNvPr id="16" name="Group 15"/>
          <p:cNvGrpSpPr/>
          <p:nvPr/>
        </p:nvGrpSpPr>
        <p:grpSpPr>
          <a:xfrm>
            <a:off x="5029200" y="1981200"/>
            <a:ext cx="3276600" cy="533400"/>
            <a:chOff x="4800600" y="4953000"/>
            <a:chExt cx="3276600" cy="533400"/>
          </a:xfrm>
        </p:grpSpPr>
        <p:sp>
          <p:nvSpPr>
            <p:cNvPr id="13" name="Rounded Rectangle 12"/>
            <p:cNvSpPr/>
            <p:nvPr/>
          </p:nvSpPr>
          <p:spPr>
            <a:xfrm rot="10800000">
              <a:off x="5181600" y="4953000"/>
              <a:ext cx="2895600" cy="5334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ight Arrow 13"/>
            <p:cNvSpPr/>
            <p:nvPr/>
          </p:nvSpPr>
          <p:spPr>
            <a:xfrm>
              <a:off x="4800600" y="5050536"/>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p:cNvGrpSpPr/>
          <p:nvPr/>
        </p:nvGrpSpPr>
        <p:grpSpPr>
          <a:xfrm>
            <a:off x="5029200" y="2508504"/>
            <a:ext cx="1752600" cy="316992"/>
            <a:chOff x="4800600" y="5099304"/>
            <a:chExt cx="1752600" cy="316992"/>
          </a:xfrm>
        </p:grpSpPr>
        <p:sp>
          <p:nvSpPr>
            <p:cNvPr id="18" name="Rounded Rectangle 17"/>
            <p:cNvSpPr/>
            <p:nvPr/>
          </p:nvSpPr>
          <p:spPr>
            <a:xfrm rot="10800000">
              <a:off x="5181600" y="5105400"/>
              <a:ext cx="1371600" cy="3048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ight Arrow 18"/>
            <p:cNvSpPr/>
            <p:nvPr/>
          </p:nvSpPr>
          <p:spPr>
            <a:xfrm>
              <a:off x="4800600" y="5099304"/>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0792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71331" y="59269"/>
            <a:ext cx="1117121" cy="264688"/>
          </a:xfrm>
        </p:spPr>
        <p:txBody>
          <a:bodyPr/>
          <a:lstStyle/>
          <a:p>
            <a:r>
              <a:rPr lang="en-US" dirty="0">
                <a:solidFill>
                  <a:srgbClr val="DCE6F2"/>
                </a:solidFill>
              </a:rPr>
              <a:t>r</a:t>
            </a:r>
            <a:r>
              <a:rPr lang="en-US" dirty="0" smtClean="0">
                <a:solidFill>
                  <a:srgbClr val="DCE6F2"/>
                </a:solidFill>
              </a:rPr>
              <a:t>edistricting</a:t>
            </a:r>
            <a:endParaRPr lang="en-US" dirty="0">
              <a:solidFill>
                <a:srgbClr val="DCE6F2"/>
              </a:solidFill>
            </a:endParaRPr>
          </a:p>
        </p:txBody>
      </p:sp>
      <p:sp>
        <p:nvSpPr>
          <p:cNvPr id="4" name="Content Placeholder 3"/>
          <p:cNvSpPr>
            <a:spLocks noGrp="1"/>
          </p:cNvSpPr>
          <p:nvPr>
            <p:ph idx="1"/>
          </p:nvPr>
        </p:nvSpPr>
        <p:spPr>
          <a:xfrm>
            <a:off x="533400" y="1143000"/>
            <a:ext cx="7848600" cy="4525963"/>
          </a:xfrm>
        </p:spPr>
        <p:txBody>
          <a:bodyPr/>
          <a:lstStyle/>
          <a:p>
            <a:pPr lvl="0">
              <a:spcAft>
                <a:spcPts val="1200"/>
              </a:spcAft>
              <a:buSzPct val="120000"/>
            </a:pPr>
            <a:r>
              <a:rPr lang="en-US" dirty="0">
                <a:solidFill>
                  <a:srgbClr val="17375D"/>
                </a:solidFill>
              </a:rPr>
              <a:t>The Excel import file will list each indicator as a column. Administrative units will be listed as rows. Once you are done entering data, save the file, and close it. The file must be closed before you can import it</a:t>
            </a:r>
            <a:r>
              <a:rPr lang="en-US" dirty="0" smtClean="0">
                <a:solidFill>
                  <a:srgbClr val="17375D"/>
                </a:solidFill>
              </a:rPr>
              <a:t>.</a:t>
            </a:r>
            <a:endParaRPr lang="en-US" dirty="0">
              <a:solidFill>
                <a:srgbClr val="17375D"/>
              </a:solidFill>
            </a:endParaRPr>
          </a:p>
        </p:txBody>
      </p:sp>
      <p:sp>
        <p:nvSpPr>
          <p:cNvPr id="2" name="Title 1"/>
          <p:cNvSpPr>
            <a:spLocks noGrp="1"/>
          </p:cNvSpPr>
          <p:nvPr>
            <p:ph type="title"/>
          </p:nvPr>
        </p:nvSpPr>
        <p:spPr>
          <a:xfrm>
            <a:off x="152400" y="369094"/>
            <a:ext cx="2466373" cy="516255"/>
          </a:xfrm>
        </p:spPr>
        <p:txBody>
          <a:bodyPr/>
          <a:lstStyle/>
          <a:p>
            <a:pPr algn="l"/>
            <a:r>
              <a:rPr lang="en-US" dirty="0" smtClean="0"/>
              <a:t>Bulk importing</a:t>
            </a:r>
            <a:endParaRPr lang="en-US" dirty="0"/>
          </a:p>
        </p:txBody>
      </p:sp>
    </p:spTree>
    <p:extLst>
      <p:ext uri="{BB962C8B-B14F-4D97-AF65-F5344CB8AC3E}">
        <p14:creationId xmlns:p14="http://schemas.microsoft.com/office/powerpoint/2010/main" val="380060647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smtClean="0"/>
              <a:t>Create an import form for </a:t>
            </a:r>
            <a:r>
              <a:rPr lang="en-US" dirty="0" smtClean="0"/>
              <a:t>an Intervention</a:t>
            </a:r>
            <a:endParaRPr lang="en-US" sz="2400" dirty="0"/>
          </a:p>
        </p:txBody>
      </p:sp>
      <p:sp>
        <p:nvSpPr>
          <p:cNvPr id="2" name="Text Placeholder 1"/>
          <p:cNvSpPr>
            <a:spLocks noGrp="1"/>
          </p:cNvSpPr>
          <p:nvPr>
            <p:ph type="body" sz="quarter" idx="10"/>
          </p:nvPr>
        </p:nvSpPr>
        <p:spPr>
          <a:prstGeom prst="rect">
            <a:avLst/>
          </a:prstGeom>
        </p:spPr>
        <p:txBody>
          <a:bodyPr>
            <a:normAutofit fontScale="92500" lnSpcReduction="10000"/>
          </a:bodyPr>
          <a:lstStyle/>
          <a:p>
            <a:pPr marL="457200" indent="-457200">
              <a:spcAft>
                <a:spcPts val="600"/>
              </a:spcAft>
              <a:buAutoNum type="arabicPeriod"/>
            </a:pPr>
            <a:r>
              <a:rPr lang="en-US" sz="1900" dirty="0" smtClean="0"/>
              <a:t>Select </a:t>
            </a:r>
            <a:r>
              <a:rPr lang="en-US" sz="1900" b="1" dirty="0" smtClean="0"/>
              <a:t>Interventions </a:t>
            </a:r>
            <a:r>
              <a:rPr lang="en-US" sz="1900" dirty="0" smtClean="0"/>
              <a:t>from the </a:t>
            </a:r>
            <a:r>
              <a:rPr lang="en-US" sz="1900" b="1" dirty="0" smtClean="0"/>
              <a:t>Import</a:t>
            </a:r>
            <a:r>
              <a:rPr lang="en-US" sz="1900" dirty="0" smtClean="0"/>
              <a:t> menu option</a:t>
            </a:r>
          </a:p>
          <a:p>
            <a:pPr marL="457200" indent="-457200">
              <a:spcAft>
                <a:spcPts val="600"/>
              </a:spcAft>
              <a:buAutoNum type="arabicPeriod"/>
            </a:pPr>
            <a:r>
              <a:rPr lang="en-US" sz="1900" dirty="0" smtClean="0"/>
              <a:t>Type: </a:t>
            </a:r>
            <a:r>
              <a:rPr lang="en-US" sz="1900" b="1" dirty="0" smtClean="0"/>
              <a:t>LF Morbidity Management</a:t>
            </a:r>
          </a:p>
          <a:p>
            <a:pPr marL="457200" indent="-457200">
              <a:spcAft>
                <a:spcPts val="600"/>
              </a:spcAft>
              <a:buAutoNum type="arabicPeriod"/>
            </a:pPr>
            <a:r>
              <a:rPr lang="en-US" sz="1900" dirty="0" smtClean="0"/>
              <a:t>Click </a:t>
            </a:r>
            <a:r>
              <a:rPr lang="en-US" sz="1900" b="1" dirty="0" smtClean="0"/>
              <a:t>Create Import File</a:t>
            </a:r>
          </a:p>
          <a:p>
            <a:pPr marL="457200" indent="-457200">
              <a:spcAft>
                <a:spcPts val="600"/>
              </a:spcAft>
              <a:buAutoNum type="arabicPeriod"/>
            </a:pPr>
            <a:r>
              <a:rPr lang="en-US" sz="1900" dirty="0" smtClean="0"/>
              <a:t>Level of implementation: </a:t>
            </a:r>
            <a:r>
              <a:rPr lang="en-US" sz="1900" b="1" dirty="0" smtClean="0"/>
              <a:t>District</a:t>
            </a:r>
          </a:p>
          <a:p>
            <a:pPr marL="457200" indent="-457200">
              <a:buAutoNum type="arabicPeriod"/>
            </a:pPr>
            <a:r>
              <a:rPr lang="en-US" sz="1900" dirty="0" smtClean="0"/>
              <a:t>Select the following Districts (from the </a:t>
            </a:r>
            <a:r>
              <a:rPr lang="en-US" sz="1900" b="1" dirty="0" smtClean="0"/>
              <a:t>South</a:t>
            </a:r>
            <a:r>
              <a:rPr lang="en-US" sz="1900" dirty="0" smtClean="0"/>
              <a:t> Region):</a:t>
            </a:r>
          </a:p>
          <a:p>
            <a:pPr marL="742950" lvl="2" indent="-285750">
              <a:spcBef>
                <a:spcPts val="0"/>
              </a:spcBef>
              <a:buSzPct val="100000"/>
              <a:buFont typeface="Wingdings" charset="2"/>
              <a:buChar char="§"/>
            </a:pPr>
            <a:r>
              <a:rPr lang="en-US" b="1" dirty="0" smtClean="0"/>
              <a:t>Astori</a:t>
            </a:r>
            <a:endParaRPr lang="en-US" dirty="0" smtClean="0"/>
          </a:p>
          <a:p>
            <a:pPr marL="742950" lvl="2" indent="-285750">
              <a:buSzPct val="100000"/>
              <a:buFont typeface="Wingdings" charset="2"/>
              <a:buChar char="§"/>
            </a:pPr>
            <a:r>
              <a:rPr lang="en-US" b="1" dirty="0" smtClean="0"/>
              <a:t>Brodsi</a:t>
            </a:r>
            <a:endParaRPr lang="en-US" dirty="0" smtClean="0"/>
          </a:p>
          <a:p>
            <a:pPr marL="742950" lvl="2" indent="-285750">
              <a:buSzPct val="100000"/>
              <a:buFont typeface="Wingdings" charset="2"/>
              <a:buChar char="§"/>
            </a:pPr>
            <a:r>
              <a:rPr lang="en-US" b="1" dirty="0" smtClean="0"/>
              <a:t>Conichi</a:t>
            </a:r>
            <a:r>
              <a:rPr lang="en-US" b="1" dirty="0"/>
              <a:t> </a:t>
            </a:r>
            <a:endParaRPr lang="en-US" dirty="0" smtClean="0"/>
          </a:p>
          <a:p>
            <a:pPr marL="742950" lvl="2" indent="-285750">
              <a:buSzPct val="100000"/>
              <a:buFont typeface="Wingdings" charset="2"/>
              <a:buChar char="§"/>
            </a:pPr>
            <a:r>
              <a:rPr lang="en-US" b="1" dirty="0" smtClean="0"/>
              <a:t>Druna</a:t>
            </a:r>
            <a:endParaRPr lang="en-US" dirty="0" smtClean="0"/>
          </a:p>
          <a:p>
            <a:pPr marL="742950" lvl="2" indent="-285750">
              <a:buSzPct val="100000"/>
              <a:buFont typeface="Wingdings" charset="2"/>
              <a:buChar char="§"/>
            </a:pPr>
            <a:r>
              <a:rPr lang="en-US" b="1" dirty="0" smtClean="0"/>
              <a:t>Elona</a:t>
            </a:r>
            <a:r>
              <a:rPr lang="en-US" b="1" dirty="0"/>
              <a:t> </a:t>
            </a:r>
            <a:endParaRPr lang="en-US" dirty="0" smtClean="0"/>
          </a:p>
          <a:p>
            <a:pPr marL="742950" lvl="2" indent="-285750">
              <a:spcAft>
                <a:spcPts val="600"/>
              </a:spcAft>
              <a:buSzPct val="100000"/>
              <a:buFont typeface="Wingdings" charset="2"/>
              <a:buChar char="§"/>
            </a:pPr>
            <a:r>
              <a:rPr lang="en-US" b="1" dirty="0" smtClean="0"/>
              <a:t>Flora</a:t>
            </a:r>
            <a:r>
              <a:rPr lang="en-US" sz="1900" b="1" dirty="0"/>
              <a:t> </a:t>
            </a:r>
            <a:endParaRPr lang="en-US" sz="1900" dirty="0" smtClean="0"/>
          </a:p>
          <a:p>
            <a:pPr marL="457200" indent="-457200">
              <a:spcAft>
                <a:spcPts val="600"/>
              </a:spcAft>
              <a:buAutoNum type="arabicPeriod"/>
            </a:pPr>
            <a:r>
              <a:rPr lang="en-US" sz="1900" dirty="0" smtClean="0"/>
              <a:t>Click </a:t>
            </a:r>
            <a:r>
              <a:rPr lang="en-US" sz="1900" b="1" dirty="0" smtClean="0"/>
              <a:t>Next</a:t>
            </a:r>
          </a:p>
          <a:p>
            <a:pPr marL="457200" indent="-457200">
              <a:buAutoNum type="arabicPeriod"/>
            </a:pPr>
            <a:r>
              <a:rPr lang="en-US" sz="1900" dirty="0" smtClean="0"/>
              <a:t>Save the import file on your computer</a:t>
            </a:r>
            <a:r>
              <a:rPr lang="en-US" dirty="0" smtClean="0"/>
              <a:t>	</a:t>
            </a:r>
          </a:p>
          <a:p>
            <a:pPr marL="457200" indent="-457200">
              <a:buNone/>
            </a:pPr>
            <a:endParaRPr lang="en-US" dirty="0" smtClean="0"/>
          </a:p>
          <a:p>
            <a:pPr marL="457200" indent="-457200">
              <a:buAutoNum type="arabicPeriod"/>
            </a:pPr>
            <a:endParaRPr lang="en-US" dirty="0"/>
          </a:p>
        </p:txBody>
      </p:sp>
    </p:spTree>
    <p:extLst>
      <p:ext uri="{BB962C8B-B14F-4D97-AF65-F5344CB8AC3E}">
        <p14:creationId xmlns:p14="http://schemas.microsoft.com/office/powerpoint/2010/main" val="310938930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2400" dirty="0" smtClean="0"/>
              <a:t>Import data for a</a:t>
            </a:r>
            <a:r>
              <a:rPr lang="en-US" dirty="0" smtClean="0"/>
              <a:t> </a:t>
            </a:r>
            <a:br>
              <a:rPr lang="en-US" dirty="0" smtClean="0"/>
            </a:br>
            <a:r>
              <a:rPr lang="en-US" sz="2400" dirty="0" smtClean="0"/>
              <a:t>LF Morbidity </a:t>
            </a:r>
            <a:r>
              <a:rPr lang="en-US" dirty="0" smtClean="0"/>
              <a:t>Management Intervention</a:t>
            </a:r>
            <a:endParaRPr lang="en-US" sz="2400" dirty="0">
              <a:solidFill>
                <a:srgbClr val="066E9F"/>
              </a:solidFill>
            </a:endParaRPr>
          </a:p>
        </p:txBody>
      </p:sp>
      <p:sp>
        <p:nvSpPr>
          <p:cNvPr id="2" name="Text Placeholder 1"/>
          <p:cNvSpPr>
            <a:spLocks noGrp="1"/>
          </p:cNvSpPr>
          <p:nvPr>
            <p:ph type="body" sz="quarter" idx="10"/>
          </p:nvPr>
        </p:nvSpPr>
        <p:spPr>
          <a:xfrm>
            <a:off x="762000" y="1524000"/>
            <a:ext cx="7696200" cy="4953000"/>
          </a:xfrm>
          <a:prstGeom prst="rect">
            <a:avLst/>
          </a:prstGeom>
        </p:spPr>
        <p:txBody>
          <a:bodyPr>
            <a:normAutofit/>
          </a:bodyPr>
          <a:lstStyle/>
          <a:p>
            <a:pPr marL="457200" lvl="1" indent="-457200">
              <a:spcAft>
                <a:spcPts val="1200"/>
              </a:spcAft>
              <a:buFont typeface="+mj-lt"/>
              <a:buAutoNum type="arabicPeriod"/>
            </a:pPr>
            <a:r>
              <a:rPr lang="en-US" sz="1900" dirty="0" smtClean="0"/>
              <a:t>Enter sample data into the LF Morbidity Management worksheet that opened on your computer. Use any numbers you want, they do not need to be accurate. </a:t>
            </a:r>
            <a:endParaRPr lang="en-US" sz="1900" dirty="0"/>
          </a:p>
          <a:p>
            <a:pPr marL="457200" lvl="1" indent="-457200">
              <a:spcAft>
                <a:spcPts val="1200"/>
              </a:spcAft>
              <a:buFont typeface="+mj-lt"/>
              <a:buAutoNum type="arabicPeriod"/>
            </a:pPr>
            <a:r>
              <a:rPr lang="en-US" sz="1900" dirty="0" smtClean="0"/>
              <a:t>Save and Close the import </a:t>
            </a:r>
            <a:r>
              <a:rPr lang="en-US" sz="1900" dirty="0"/>
              <a:t>file.</a:t>
            </a:r>
          </a:p>
          <a:p>
            <a:pPr marL="457200" lvl="1" indent="-457200">
              <a:spcAft>
                <a:spcPts val="1200"/>
              </a:spcAft>
              <a:buFont typeface="+mj-lt"/>
              <a:buAutoNum type="arabicPeriod"/>
            </a:pPr>
            <a:r>
              <a:rPr lang="en-US" sz="1900" dirty="0"/>
              <a:t>Choose </a:t>
            </a:r>
            <a:r>
              <a:rPr lang="en-US" sz="1900" b="1" dirty="0" smtClean="0"/>
              <a:t>Upload </a:t>
            </a:r>
            <a:r>
              <a:rPr lang="en-US" sz="1900" b="1" dirty="0"/>
              <a:t>I</a:t>
            </a:r>
            <a:r>
              <a:rPr lang="en-US" sz="1900" b="1" dirty="0" smtClean="0"/>
              <a:t>mport File</a:t>
            </a:r>
            <a:r>
              <a:rPr lang="en-US" sz="1900" dirty="0" smtClean="0"/>
              <a:t>. </a:t>
            </a:r>
            <a:r>
              <a:rPr lang="en-US" sz="1900" dirty="0"/>
              <a:t>The database will let you know </a:t>
            </a:r>
            <a:r>
              <a:rPr lang="en-US" sz="1900" dirty="0" smtClean="0"/>
              <a:t/>
            </a:r>
            <a:br>
              <a:rPr lang="en-US" sz="1900" dirty="0" smtClean="0"/>
            </a:br>
            <a:r>
              <a:rPr lang="en-US" sz="1900" dirty="0" smtClean="0"/>
              <a:t>if </a:t>
            </a:r>
            <a:r>
              <a:rPr lang="en-US" sz="1900" dirty="0"/>
              <a:t>there are any problems with the import. Fix any errors and </a:t>
            </a:r>
            <a:r>
              <a:rPr lang="en-US" sz="1900" dirty="0" smtClean="0"/>
              <a:t/>
            </a:r>
            <a:br>
              <a:rPr lang="en-US" sz="1900" dirty="0" smtClean="0"/>
            </a:br>
            <a:r>
              <a:rPr lang="en-US" sz="1900" dirty="0" smtClean="0"/>
              <a:t>try </a:t>
            </a:r>
            <a:r>
              <a:rPr lang="en-US" sz="1900" dirty="0"/>
              <a:t>again. </a:t>
            </a:r>
          </a:p>
          <a:p>
            <a:pPr marL="457200" lvl="1" indent="-457200">
              <a:buFont typeface="+mj-lt"/>
              <a:buAutoNum type="arabicPeriod"/>
            </a:pPr>
            <a:r>
              <a:rPr lang="en-US" sz="1900" dirty="0"/>
              <a:t>Once the file imports correctly, Click </a:t>
            </a:r>
            <a:r>
              <a:rPr lang="en-US" sz="1900" b="1" dirty="0" smtClean="0"/>
              <a:t>Finish</a:t>
            </a:r>
            <a:r>
              <a:rPr lang="en-US" sz="1900" dirty="0" smtClean="0"/>
              <a:t>. </a:t>
            </a:r>
            <a:endParaRPr lang="en-US" sz="1900" dirty="0"/>
          </a:p>
          <a:p>
            <a:pPr marL="457200" lvl="1" indent="-457200">
              <a:buNone/>
            </a:pPr>
            <a:endParaRPr lang="en-US" dirty="0" smtClean="0"/>
          </a:p>
          <a:p>
            <a:pPr marL="0" indent="0">
              <a:buNone/>
            </a:pPr>
            <a:endParaRPr lang="en-US" dirty="0"/>
          </a:p>
        </p:txBody>
      </p:sp>
      <p:sp>
        <p:nvSpPr>
          <p:cNvPr id="4" name="TextBox 3"/>
          <p:cNvSpPr txBox="1"/>
          <p:nvPr/>
        </p:nvSpPr>
        <p:spPr>
          <a:xfrm>
            <a:off x="762000" y="5297269"/>
            <a:ext cx="7467600" cy="646331"/>
          </a:xfrm>
          <a:prstGeom prst="rect">
            <a:avLst/>
          </a:prstGeom>
          <a:noFill/>
        </p:spPr>
        <p:txBody>
          <a:bodyPr wrap="square" rtlCol="0">
            <a:spAutoFit/>
          </a:bodyPr>
          <a:lstStyle/>
          <a:p>
            <a:pPr marL="0" lvl="1"/>
            <a:r>
              <a:rPr lang="en-US" b="1" dirty="0" smtClean="0">
                <a:solidFill>
                  <a:srgbClr val="17375D"/>
                </a:solidFill>
                <a:latin typeface="Segoe UI Semibold" pitchFamily="34" charset="0"/>
              </a:rPr>
              <a:t>Find </a:t>
            </a:r>
            <a:r>
              <a:rPr lang="en-US" b="1" dirty="0">
                <a:solidFill>
                  <a:srgbClr val="17375D"/>
                </a:solidFill>
                <a:latin typeface="Segoe UI Semibold" pitchFamily="34" charset="0"/>
              </a:rPr>
              <a:t>the </a:t>
            </a:r>
            <a:r>
              <a:rPr lang="en-US" b="1" dirty="0" smtClean="0">
                <a:solidFill>
                  <a:srgbClr val="17375D"/>
                </a:solidFill>
                <a:latin typeface="Segoe UI Semibold" pitchFamily="34" charset="0"/>
              </a:rPr>
              <a:t>intervention forms </a:t>
            </a:r>
            <a:r>
              <a:rPr lang="en-US" b="1" dirty="0">
                <a:solidFill>
                  <a:srgbClr val="17375D"/>
                </a:solidFill>
                <a:latin typeface="Segoe UI Semibold" pitchFamily="34" charset="0"/>
              </a:rPr>
              <a:t>you just </a:t>
            </a:r>
            <a:r>
              <a:rPr lang="en-US" b="1" dirty="0" smtClean="0">
                <a:solidFill>
                  <a:srgbClr val="17375D"/>
                </a:solidFill>
                <a:latin typeface="Segoe UI Semibold" pitchFamily="34" charset="0"/>
              </a:rPr>
              <a:t>imported in </a:t>
            </a:r>
            <a:r>
              <a:rPr lang="en-US" b="1" dirty="0">
                <a:solidFill>
                  <a:srgbClr val="17375D"/>
                </a:solidFill>
                <a:latin typeface="Segoe UI Semibold" pitchFamily="34" charset="0"/>
              </a:rPr>
              <a:t>the </a:t>
            </a:r>
            <a:r>
              <a:rPr lang="en-US" b="1" dirty="0" smtClean="0">
                <a:solidFill>
                  <a:srgbClr val="17375D"/>
                </a:solidFill>
                <a:latin typeface="Segoe UI Semibold" pitchFamily="34" charset="0"/>
              </a:rPr>
              <a:t>intervention list boxes for Astori, Brodsi, Conichi, Druna, Elona, and Flora.</a:t>
            </a:r>
            <a:endParaRPr lang="en-US" b="1" dirty="0">
              <a:solidFill>
                <a:srgbClr val="17375D"/>
              </a:solidFill>
            </a:endParaRPr>
          </a:p>
        </p:txBody>
      </p:sp>
    </p:spTree>
    <p:extLst>
      <p:ext uri="{BB962C8B-B14F-4D97-AF65-F5344CB8AC3E}">
        <p14:creationId xmlns:p14="http://schemas.microsoft.com/office/powerpoint/2010/main" val="151663365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type="body" sz="quarter" idx="13"/>
          </p:nvPr>
        </p:nvSpPr>
        <p:spPr/>
        <p:txBody>
          <a:bodyPr>
            <a:noAutofit/>
          </a:bodyPr>
          <a:lstStyle/>
          <a:p>
            <a:r>
              <a:rPr lang="en-US" dirty="0" smtClean="0">
                <a:solidFill>
                  <a:srgbClr val="DCE6F2"/>
                </a:solidFill>
              </a:rPr>
              <a:t>data entry : bulk importing</a:t>
            </a:r>
            <a:endParaRPr lang="en-US" dirty="0">
              <a:solidFill>
                <a:srgbClr val="DCE6F2"/>
              </a:solidFill>
            </a:endParaRPr>
          </a:p>
        </p:txBody>
      </p:sp>
      <p:sp>
        <p:nvSpPr>
          <p:cNvPr id="4" name="Content Placeholder 3"/>
          <p:cNvSpPr>
            <a:spLocks noGrp="1"/>
          </p:cNvSpPr>
          <p:nvPr>
            <p:ph idx="1"/>
          </p:nvPr>
        </p:nvSpPr>
        <p:spPr/>
        <p:txBody>
          <a:bodyPr/>
          <a:lstStyle/>
          <a:p>
            <a:pPr marL="0" indent="0">
              <a:spcAft>
                <a:spcPts val="1200"/>
              </a:spcAft>
              <a:buNone/>
            </a:pPr>
            <a:r>
              <a:rPr lang="en-US" dirty="0" smtClean="0"/>
              <a:t>Once data has successfully imported, you may need to review for accuracy, add missing data, or change inaccurate or updated data at a later date.</a:t>
            </a:r>
          </a:p>
          <a:p>
            <a:pPr marL="640080" indent="-457200">
              <a:spcAft>
                <a:spcPts val="600"/>
              </a:spcAft>
              <a:buFont typeface="+mj-lt"/>
              <a:buAutoNum type="arabicPeriod"/>
            </a:pPr>
            <a:r>
              <a:rPr lang="en-US" sz="2000" dirty="0" smtClean="0"/>
              <a:t>From the Dashboard, first select the location.</a:t>
            </a:r>
          </a:p>
          <a:p>
            <a:pPr marL="640080" indent="-457200">
              <a:spcAft>
                <a:spcPts val="8400"/>
              </a:spcAft>
              <a:buFont typeface="+mj-lt"/>
              <a:buAutoNum type="arabicPeriod"/>
            </a:pPr>
            <a:r>
              <a:rPr lang="en-US" sz="2000" dirty="0" smtClean="0"/>
              <a:t>Select the imported form you wish to review by clicking on the </a:t>
            </a:r>
            <a:r>
              <a:rPr lang="en-US" sz="2000" b="1" dirty="0" smtClean="0"/>
              <a:t>view</a:t>
            </a:r>
            <a:r>
              <a:rPr lang="en-US" sz="2000" dirty="0" smtClean="0"/>
              <a:t> link next to the name of the form from the appropriate activity data module.</a:t>
            </a:r>
          </a:p>
          <a:p>
            <a:pPr marL="640080" indent="-457200">
              <a:spcAft>
                <a:spcPts val="600"/>
              </a:spcAft>
              <a:buFont typeface="+mj-lt"/>
              <a:buAutoNum type="arabicPeriod"/>
            </a:pPr>
            <a:r>
              <a:rPr lang="en-US" sz="2000" dirty="0" smtClean="0"/>
              <a:t>This will take you to the screen where you can review, add, and/or change data.</a:t>
            </a:r>
          </a:p>
          <a:p>
            <a:pPr marL="640080" indent="-457200">
              <a:spcAft>
                <a:spcPts val="1200"/>
              </a:spcAft>
              <a:buFont typeface="+mj-lt"/>
              <a:buAutoNum type="arabicPeriod"/>
            </a:pPr>
            <a:r>
              <a:rPr lang="en-US" sz="2000" dirty="0"/>
              <a:t>C</a:t>
            </a:r>
            <a:r>
              <a:rPr lang="en-US" sz="2000" dirty="0" smtClean="0"/>
              <a:t>lick </a:t>
            </a:r>
            <a:r>
              <a:rPr lang="en-US" sz="2000" b="1" dirty="0" smtClean="0"/>
              <a:t>Save</a:t>
            </a:r>
            <a:r>
              <a:rPr lang="en-US" sz="2000" dirty="0" smtClean="0"/>
              <a:t> if you changed anything.</a:t>
            </a:r>
          </a:p>
          <a:p>
            <a:endParaRPr lang="en-US" b="1" dirty="0"/>
          </a:p>
        </p:txBody>
      </p:sp>
      <p:sp>
        <p:nvSpPr>
          <p:cNvPr id="2" name="Title 1"/>
          <p:cNvSpPr>
            <a:spLocks noGrp="1"/>
          </p:cNvSpPr>
          <p:nvPr>
            <p:ph type="title"/>
          </p:nvPr>
        </p:nvSpPr>
        <p:spPr>
          <a:xfrm>
            <a:off x="152400" y="369094"/>
            <a:ext cx="5537902" cy="516255"/>
          </a:xfrm>
        </p:spPr>
        <p:txBody>
          <a:bodyPr/>
          <a:lstStyle/>
          <a:p>
            <a:pPr algn="l"/>
            <a:r>
              <a:rPr lang="en-US" dirty="0" smtClean="0"/>
              <a:t>Reviewing/Editing imported data</a:t>
            </a:r>
            <a:endParaRPr lang="en-US" dirty="0"/>
          </a:p>
        </p:txBody>
      </p:sp>
      <p:pic>
        <p:nvPicPr>
          <p:cNvPr id="8" name="Picture 7" descr="306.PNG"/>
          <p:cNvPicPr>
            <a:picLocks noChangeAspect="1"/>
          </p:cNvPicPr>
          <p:nvPr/>
        </p:nvPicPr>
        <p:blipFill>
          <a:blip r:embed="rId3" cstate="print"/>
          <a:srcRect l="17500" t="37736" r="49646" b="56132"/>
          <a:stretch>
            <a:fillRect/>
          </a:stretch>
        </p:blipFill>
        <p:spPr>
          <a:xfrm>
            <a:off x="1447799" y="3962400"/>
            <a:ext cx="6085051" cy="617376"/>
          </a:xfrm>
          <a:prstGeom prst="rect">
            <a:avLst/>
          </a:prstGeom>
          <a:effectLst>
            <a:outerShdw blurRad="63500" sx="101000" sy="101000" algn="ctr" rotWithShape="0">
              <a:schemeClr val="bg1">
                <a:lumMod val="50000"/>
                <a:alpha val="40000"/>
              </a:schemeClr>
            </a:outerShdw>
          </a:effectLst>
        </p:spPr>
      </p:pic>
      <p:sp>
        <p:nvSpPr>
          <p:cNvPr id="9" name="Rounded Rectangle 8"/>
          <p:cNvSpPr/>
          <p:nvPr/>
        </p:nvSpPr>
        <p:spPr>
          <a:xfrm rot="10800000">
            <a:off x="6422136" y="4187952"/>
            <a:ext cx="512064" cy="20116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ight Arrow 9"/>
          <p:cNvSpPr/>
          <p:nvPr/>
        </p:nvSpPr>
        <p:spPr>
          <a:xfrm rot="5400000">
            <a:off x="6473952" y="3639312"/>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0792848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Updating for a new year</a:t>
            </a:r>
            <a:endParaRPr lang="en-US" dirty="0"/>
          </a:p>
        </p:txBody>
      </p:sp>
      <p:sp>
        <p:nvSpPr>
          <p:cNvPr id="3" name="Text Placeholder 2"/>
          <p:cNvSpPr>
            <a:spLocks noGrp="1"/>
          </p:cNvSpPr>
          <p:nvPr>
            <p:ph type="body" idx="1"/>
          </p:nvPr>
        </p:nvSpPr>
        <p:spPr/>
        <p:txBody>
          <a:bodyPr/>
          <a:lstStyle/>
          <a:p>
            <a:r>
              <a:rPr lang="en-US" dirty="0" smtClean="0"/>
              <a:t>The Integrated NTD Database can help you </a:t>
            </a:r>
            <a:br>
              <a:rPr lang="en-US" dirty="0" smtClean="0"/>
            </a:br>
            <a:r>
              <a:rPr lang="en-US" dirty="0" smtClean="0"/>
              <a:t>update your information for a new year. </a:t>
            </a:r>
            <a:endParaRPr lang="en-US" dirty="0"/>
          </a:p>
        </p:txBody>
      </p:sp>
    </p:spTree>
    <p:extLst>
      <p:ext uri="{BB962C8B-B14F-4D97-AF65-F5344CB8AC3E}">
        <p14:creationId xmlns:p14="http://schemas.microsoft.com/office/powerpoint/2010/main" val="40896987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9268</TotalTime>
  <Words>6315</Words>
  <Application>Microsoft Office PowerPoint</Application>
  <PresentationFormat>On-screen Show (4:3)</PresentationFormat>
  <Paragraphs>1045</Paragraphs>
  <Slides>134</Slides>
  <Notes>123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134</vt:i4>
      </vt:variant>
    </vt:vector>
  </HeadingPairs>
  <TitlesOfParts>
    <vt:vector size="144" baseType="lpstr">
      <vt:lpstr>MS PGothic</vt:lpstr>
      <vt:lpstr>Arial</vt:lpstr>
      <vt:lpstr>Calibri</vt:lpstr>
      <vt:lpstr>Lucida Grande</vt:lpstr>
      <vt:lpstr>Microsoft Sans Serif</vt:lpstr>
      <vt:lpstr>Segoe UI</vt:lpstr>
      <vt:lpstr>Segoe UI Light</vt:lpstr>
      <vt:lpstr>Segoe UI Semibold</vt:lpstr>
      <vt:lpstr>Wingdings</vt:lpstr>
      <vt:lpstr>Office Theme</vt:lpstr>
      <vt:lpstr>The Integrated NTD Database</vt:lpstr>
      <vt:lpstr>Introduction</vt:lpstr>
      <vt:lpstr>Course overview</vt:lpstr>
      <vt:lpstr>Context</vt:lpstr>
      <vt:lpstr>Partners and contributors</vt:lpstr>
      <vt:lpstr>Primary functions</vt:lpstr>
      <vt:lpstr>Goals of the system</vt:lpstr>
      <vt:lpstr>How and when the tool can be used</vt:lpstr>
      <vt:lpstr>Primary users</vt:lpstr>
      <vt:lpstr>Data management</vt:lpstr>
      <vt:lpstr>Demography</vt:lpstr>
      <vt:lpstr>Disease Distribution </vt:lpstr>
      <vt:lpstr>Surveys</vt:lpstr>
      <vt:lpstr>Interventions</vt:lpstr>
      <vt:lpstr>Process Indicators</vt:lpstr>
      <vt:lpstr>Reports</vt:lpstr>
      <vt:lpstr>WHO/Partner Reports</vt:lpstr>
      <vt:lpstr>Joint Reporting Form</vt:lpstr>
      <vt:lpstr>Standard Reports</vt:lpstr>
      <vt:lpstr>Custom Reports</vt:lpstr>
      <vt:lpstr>Convenient Features</vt:lpstr>
      <vt:lpstr>Installation</vt:lpstr>
      <vt:lpstr>Installation steps</vt:lpstr>
      <vt:lpstr>Install the Access DB Engine32 bit</vt:lpstr>
      <vt:lpstr>Install the Integrated NTD Database</vt:lpstr>
      <vt:lpstr>The opening screen</vt:lpstr>
      <vt:lpstr>The opening screen</vt:lpstr>
      <vt:lpstr>Choose your language</vt:lpstr>
      <vt:lpstr>Recent file</vt:lpstr>
      <vt:lpstr>Browse</vt:lpstr>
      <vt:lpstr>New file</vt:lpstr>
      <vt:lpstr>Create a new file</vt:lpstr>
      <vt:lpstr>Getting Started</vt:lpstr>
      <vt:lpstr>Getting started</vt:lpstr>
      <vt:lpstr>Sign in</vt:lpstr>
      <vt:lpstr>Sign in </vt:lpstr>
      <vt:lpstr>Enter your country information</vt:lpstr>
      <vt:lpstr>Enter Murkonia country information</vt:lpstr>
      <vt:lpstr>Enter Murkonia country settings</vt:lpstr>
      <vt:lpstr>Choose your diseases</vt:lpstr>
      <vt:lpstr>Choose your diseases</vt:lpstr>
      <vt:lpstr>Choose Murkonia diseases</vt:lpstr>
      <vt:lpstr>Adding administrative levels</vt:lpstr>
      <vt:lpstr>Add data for administrative levels: Provinces</vt:lpstr>
      <vt:lpstr>PowerPoint Presentation</vt:lpstr>
      <vt:lpstr>Add data for administrative levels: Districts</vt:lpstr>
      <vt:lpstr>PowerPoint Presentation</vt:lpstr>
      <vt:lpstr>Add data for administrative levels: Villages</vt:lpstr>
      <vt:lpstr>PowerPoint Presentation</vt:lpstr>
      <vt:lpstr>Backing up</vt:lpstr>
      <vt:lpstr>Documentation</vt:lpstr>
      <vt:lpstr>A tour of the tool</vt:lpstr>
      <vt:lpstr>A tour of the tool</vt:lpstr>
      <vt:lpstr>The Administrative Unit Tree</vt:lpstr>
      <vt:lpstr>Expand the Administrative Unit Tree</vt:lpstr>
      <vt:lpstr>The Main Menu</vt:lpstr>
      <vt:lpstr>File</vt:lpstr>
      <vt:lpstr>Settings</vt:lpstr>
      <vt:lpstr>Settings</vt:lpstr>
      <vt:lpstr>Settings</vt:lpstr>
      <vt:lpstr>Add a new user</vt:lpstr>
      <vt:lpstr>Settings</vt:lpstr>
      <vt:lpstr>Settings</vt:lpstr>
      <vt:lpstr>Administrative units</vt:lpstr>
      <vt:lpstr>Administrative units</vt:lpstr>
      <vt:lpstr>Add an administrative unit</vt:lpstr>
      <vt:lpstr>Administrative units</vt:lpstr>
      <vt:lpstr>Delete an administrative unit</vt:lpstr>
      <vt:lpstr>Administrative Units</vt:lpstr>
      <vt:lpstr>Administrative Units</vt:lpstr>
      <vt:lpstr>Import and Reports</vt:lpstr>
      <vt:lpstr>Help feature</vt:lpstr>
      <vt:lpstr>The Activity Dashboard</vt:lpstr>
      <vt:lpstr>Important feature of the Dashboard</vt:lpstr>
      <vt:lpstr>Explore the Activity Dashboard</vt:lpstr>
      <vt:lpstr>Data entry: Form by form</vt:lpstr>
      <vt:lpstr>Data entry: Form by form</vt:lpstr>
      <vt:lpstr>Data entry features</vt:lpstr>
      <vt:lpstr>Calculated fields</vt:lpstr>
      <vt:lpstr>Demography</vt:lpstr>
      <vt:lpstr>Disease Distribution</vt:lpstr>
      <vt:lpstr>Enter Disease Distribution - Leprosy</vt:lpstr>
      <vt:lpstr>Surveys</vt:lpstr>
      <vt:lpstr>Enter Schistosomiasis Sentinel/Spot Check Site Survey</vt:lpstr>
      <vt:lpstr>PowerPoint Presentation</vt:lpstr>
      <vt:lpstr>Interventions</vt:lpstr>
      <vt:lpstr>Create a custom indicator for IVM+ALB Intervention</vt:lpstr>
      <vt:lpstr>PowerPoint Presentation</vt:lpstr>
      <vt:lpstr>PowerPoint Presentation</vt:lpstr>
      <vt:lpstr>Process Indicators</vt:lpstr>
      <vt:lpstr>Add a custom Process Indicator form</vt:lpstr>
      <vt:lpstr>Data entry: Bulk importing</vt:lpstr>
      <vt:lpstr>Data entry: Bulk importing</vt:lpstr>
      <vt:lpstr>Create the import file</vt:lpstr>
      <vt:lpstr>Bulk importing</vt:lpstr>
      <vt:lpstr>Create an import form for an Intervention</vt:lpstr>
      <vt:lpstr>Import data for a  LF Morbidity Management Intervention</vt:lpstr>
      <vt:lpstr>Reviewing/Editing imported data</vt:lpstr>
      <vt:lpstr>Updating for a new year</vt:lpstr>
      <vt:lpstr>Updating for a new year</vt:lpstr>
      <vt:lpstr>Demography</vt:lpstr>
      <vt:lpstr>Disease Distribution</vt:lpstr>
      <vt:lpstr>Redistricting</vt:lpstr>
      <vt:lpstr>Redistricting</vt:lpstr>
      <vt:lpstr>Split administrative units</vt:lpstr>
      <vt:lpstr>Split administrative units</vt:lpstr>
      <vt:lpstr>PowerPoint Presentation</vt:lpstr>
      <vt:lpstr>Merge administrative units</vt:lpstr>
      <vt:lpstr>Merge administrative units</vt:lpstr>
      <vt:lpstr>Reports</vt:lpstr>
      <vt:lpstr>Reports</vt:lpstr>
      <vt:lpstr>Custom report builder</vt:lpstr>
      <vt:lpstr>Generate an LF Morbidity Management Report</vt:lpstr>
      <vt:lpstr>PowerPoint Presentation</vt:lpstr>
      <vt:lpstr>WHO/Partner reports</vt:lpstr>
      <vt:lpstr>Generate a WHO Joint Reporting Form</vt:lpstr>
      <vt:lpstr>Standard reports</vt:lpstr>
      <vt:lpstr>Setting up a Integrated NTD Database for your program</vt:lpstr>
      <vt:lpstr>Setting up a file for your program</vt:lpstr>
      <vt:lpstr>Start a Integrated NTD Database for your program</vt:lpstr>
      <vt:lpstr>Historical Data Entry Plan</vt:lpstr>
      <vt:lpstr>General</vt:lpstr>
      <vt:lpstr>User access</vt:lpstr>
      <vt:lpstr>User responsibilities</vt:lpstr>
      <vt:lpstr>User responsibilities (continued)</vt:lpstr>
      <vt:lpstr>Type of data</vt:lpstr>
      <vt:lpstr>Sources of data</vt:lpstr>
      <vt:lpstr>Quality control of data</vt:lpstr>
      <vt:lpstr>Timeline for data entry</vt:lpstr>
      <vt:lpstr>Criteria/Assumptions</vt:lpstr>
      <vt:lpstr>Documentation</vt:lpstr>
      <vt:lpstr>Budget</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Bhandari, Kalpana</cp:lastModifiedBy>
  <cp:revision>762</cp:revision>
  <cp:lastPrinted>2014-02-12T17:11:29Z</cp:lastPrinted>
  <dcterms:created xsi:type="dcterms:W3CDTF">2013-12-26T18:16:54Z</dcterms:created>
  <dcterms:modified xsi:type="dcterms:W3CDTF">2015-08-27T16:20:48Z</dcterms:modified>
</cp:coreProperties>
</file>