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heme/themeOverride1.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705" r:id="rId3"/>
  </p:sldMasterIdLst>
  <p:notesMasterIdLst>
    <p:notesMasterId r:id="rId143"/>
  </p:notesMasterIdLst>
  <p:handoutMasterIdLst>
    <p:handoutMasterId r:id="rId144"/>
  </p:handoutMasterIdLst>
  <p:sldIdLst>
    <p:sldId id="381" r:id="rId4"/>
    <p:sldId id="258" r:id="rId5"/>
    <p:sldId id="259" r:id="rId6"/>
    <p:sldId id="401" r:id="rId7"/>
    <p:sldId id="261" r:id="rId8"/>
    <p:sldId id="260" r:id="rId9"/>
    <p:sldId id="262" r:id="rId10"/>
    <p:sldId id="402" r:id="rId11"/>
    <p:sldId id="263" r:id="rId12"/>
    <p:sldId id="264" r:id="rId13"/>
    <p:sldId id="265" r:id="rId14"/>
    <p:sldId id="266" r:id="rId15"/>
    <p:sldId id="382" r:id="rId16"/>
    <p:sldId id="383" r:id="rId17"/>
    <p:sldId id="384" r:id="rId18"/>
    <p:sldId id="385" r:id="rId19"/>
    <p:sldId id="386" r:id="rId20"/>
    <p:sldId id="272" r:id="rId21"/>
    <p:sldId id="273" r:id="rId22"/>
    <p:sldId id="403" r:id="rId23"/>
    <p:sldId id="276" r:id="rId24"/>
    <p:sldId id="404"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2" r:id="rId49"/>
    <p:sldId id="303" r:id="rId50"/>
    <p:sldId id="301" r:id="rId51"/>
    <p:sldId id="363" r:id="rId52"/>
    <p:sldId id="361" r:id="rId53"/>
    <p:sldId id="397" r:id="rId54"/>
    <p:sldId id="398" r:id="rId55"/>
    <p:sldId id="304" r:id="rId56"/>
    <p:sldId id="305" r:id="rId57"/>
    <p:sldId id="405" r:id="rId58"/>
    <p:sldId id="406" r:id="rId59"/>
    <p:sldId id="320" r:id="rId60"/>
    <p:sldId id="307" r:id="rId61"/>
    <p:sldId id="308" r:id="rId62"/>
    <p:sldId id="387" r:id="rId63"/>
    <p:sldId id="310" r:id="rId64"/>
    <p:sldId id="388" r:id="rId65"/>
    <p:sldId id="311" r:id="rId66"/>
    <p:sldId id="390" r:id="rId67"/>
    <p:sldId id="389" r:id="rId68"/>
    <p:sldId id="392" r:id="rId69"/>
    <p:sldId id="391" r:id="rId70"/>
    <p:sldId id="393" r:id="rId71"/>
    <p:sldId id="407" r:id="rId72"/>
    <p:sldId id="408" r:id="rId73"/>
    <p:sldId id="312" r:id="rId74"/>
    <p:sldId id="313" r:id="rId75"/>
    <p:sldId id="314" r:id="rId76"/>
    <p:sldId id="315" r:id="rId77"/>
    <p:sldId id="316" r:id="rId78"/>
    <p:sldId id="317" r:id="rId79"/>
    <p:sldId id="318" r:id="rId80"/>
    <p:sldId id="319" r:id="rId81"/>
    <p:sldId id="321" r:id="rId82"/>
    <p:sldId id="322" r:id="rId83"/>
    <p:sldId id="366" r:id="rId84"/>
    <p:sldId id="362" r:id="rId85"/>
    <p:sldId id="323" r:id="rId86"/>
    <p:sldId id="324" r:id="rId87"/>
    <p:sldId id="326" r:id="rId88"/>
    <p:sldId id="327" r:id="rId89"/>
    <p:sldId id="328" r:id="rId90"/>
    <p:sldId id="329" r:id="rId91"/>
    <p:sldId id="330" r:id="rId92"/>
    <p:sldId id="394" r:id="rId93"/>
    <p:sldId id="339" r:id="rId94"/>
    <p:sldId id="332" r:id="rId95"/>
    <p:sldId id="333" r:id="rId96"/>
    <p:sldId id="334" r:id="rId97"/>
    <p:sldId id="335" r:id="rId98"/>
    <p:sldId id="336" r:id="rId99"/>
    <p:sldId id="337" r:id="rId100"/>
    <p:sldId id="338" r:id="rId101"/>
    <p:sldId id="355" r:id="rId102"/>
    <p:sldId id="340" r:id="rId103"/>
    <p:sldId id="341" r:id="rId104"/>
    <p:sldId id="395" r:id="rId105"/>
    <p:sldId id="396" r:id="rId106"/>
    <p:sldId id="367" r:id="rId107"/>
    <p:sldId id="368" r:id="rId108"/>
    <p:sldId id="371" r:id="rId109"/>
    <p:sldId id="374" r:id="rId110"/>
    <p:sldId id="376" r:id="rId111"/>
    <p:sldId id="372" r:id="rId112"/>
    <p:sldId id="377" r:id="rId113"/>
    <p:sldId id="373" r:id="rId114"/>
    <p:sldId id="378" r:id="rId115"/>
    <p:sldId id="379" r:id="rId116"/>
    <p:sldId id="345" r:id="rId117"/>
    <p:sldId id="353" r:id="rId118"/>
    <p:sldId id="347" r:id="rId119"/>
    <p:sldId id="348" r:id="rId120"/>
    <p:sldId id="349" r:id="rId121"/>
    <p:sldId id="350" r:id="rId122"/>
    <p:sldId id="354" r:id="rId123"/>
    <p:sldId id="351" r:id="rId124"/>
    <p:sldId id="356" r:id="rId125"/>
    <p:sldId id="360" r:id="rId126"/>
    <p:sldId id="358" r:id="rId127"/>
    <p:sldId id="399" r:id="rId128"/>
    <p:sldId id="409" r:id="rId129"/>
    <p:sldId id="410" r:id="rId130"/>
    <p:sldId id="411" r:id="rId131"/>
    <p:sldId id="412" r:id="rId132"/>
    <p:sldId id="413" r:id="rId133"/>
    <p:sldId id="414" r:id="rId134"/>
    <p:sldId id="415" r:id="rId135"/>
    <p:sldId id="416" r:id="rId136"/>
    <p:sldId id="417" r:id="rId137"/>
    <p:sldId id="418" r:id="rId138"/>
    <p:sldId id="419" r:id="rId139"/>
    <p:sldId id="420" r:id="rId140"/>
    <p:sldId id="359" r:id="rId141"/>
    <p:sldId id="257" r:id="rId14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nifer Einberg" initials="J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F27"/>
    <a:srgbClr val="3464A0"/>
    <a:srgbClr val="932323"/>
    <a:srgbClr val="663300"/>
    <a:srgbClr val="17375D"/>
    <a:srgbClr val="066E9F"/>
    <a:srgbClr val="598841"/>
    <a:srgbClr val="562B73"/>
    <a:srgbClr val="FCF9BA"/>
    <a:srgbClr val="FAF5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77917" autoAdjust="0"/>
  </p:normalViewPr>
  <p:slideViewPr>
    <p:cSldViewPr>
      <p:cViewPr varScale="1">
        <p:scale>
          <a:sx n="58" d="100"/>
          <a:sy n="58" d="100"/>
        </p:scale>
        <p:origin x="1938"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832"/>
    </p:cViewPr>
  </p:sorterViewPr>
  <p:notesViewPr>
    <p:cSldViewPr>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handoutMaster" Target="handoutMasters/handoutMaster1.xml"/><Relationship Id="rId149" Type="http://schemas.openxmlformats.org/officeDocument/2006/relationships/tableStyles" Target="tableStyle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slide" Target="slides/slide137.xml"/><Relationship Id="rId14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notesMaster" Target="notesMasters/notesMaster1.xml"/><Relationship Id="rId14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LF treatment coverage from 2009-2014</a:t>
            </a:r>
          </a:p>
        </c:rich>
      </c:tx>
      <c:layout>
        <c:manualLayout>
          <c:xMode val="edge"/>
          <c:yMode val="edge"/>
          <c:x val="0.36833596329031815"/>
          <c:y val="2.4132726193635674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Population targeted for treatment</c:v>
                </c:pt>
              </c:strCache>
            </c:strRef>
          </c:tx>
          <c:spPr>
            <a:solidFill>
              <a:schemeClr val="accent1"/>
            </a:solidFill>
            <a:ln>
              <a:noFill/>
            </a:ln>
            <a:effectLst/>
          </c:spPr>
          <c:invertIfNegative val="0"/>
          <c:cat>
            <c:numRef>
              <c:f>Sheet1!$A$3:$A$8</c:f>
              <c:numCache>
                <c:formatCode>General</c:formatCode>
                <c:ptCount val="6"/>
                <c:pt idx="0">
                  <c:v>2009</c:v>
                </c:pt>
                <c:pt idx="1">
                  <c:v>2010</c:v>
                </c:pt>
                <c:pt idx="2">
                  <c:v>2011</c:v>
                </c:pt>
                <c:pt idx="3">
                  <c:v>2012</c:v>
                </c:pt>
                <c:pt idx="4">
                  <c:v>2013</c:v>
                </c:pt>
                <c:pt idx="5">
                  <c:v>2014</c:v>
                </c:pt>
              </c:numCache>
            </c:numRef>
          </c:cat>
          <c:val>
            <c:numRef>
              <c:f>Sheet1!$B$3:$B$8</c:f>
              <c:numCache>
                <c:formatCode>_(* #,##0_);_(* \(#,##0\);_(* "-"??_);_(@_)</c:formatCode>
                <c:ptCount val="6"/>
                <c:pt idx="0">
                  <c:v>99037</c:v>
                </c:pt>
                <c:pt idx="1">
                  <c:v>101013</c:v>
                </c:pt>
                <c:pt idx="2">
                  <c:v>103896</c:v>
                </c:pt>
                <c:pt idx="3">
                  <c:v>914920</c:v>
                </c:pt>
                <c:pt idx="4">
                  <c:v>1872078</c:v>
                </c:pt>
                <c:pt idx="5">
                  <c:v>1328264</c:v>
                </c:pt>
              </c:numCache>
            </c:numRef>
          </c:val>
        </c:ser>
        <c:ser>
          <c:idx val="1"/>
          <c:order val="1"/>
          <c:tx>
            <c:strRef>
              <c:f>Sheet1!$C$2</c:f>
              <c:strCache>
                <c:ptCount val="1"/>
                <c:pt idx="0">
                  <c:v>Treated</c:v>
                </c:pt>
              </c:strCache>
            </c:strRef>
          </c:tx>
          <c:spPr>
            <a:solidFill>
              <a:schemeClr val="accent2"/>
            </a:solidFill>
            <a:ln>
              <a:noFill/>
            </a:ln>
            <a:effectLst/>
          </c:spPr>
          <c:invertIfNegative val="0"/>
          <c:cat>
            <c:numRef>
              <c:f>Sheet1!$A$3:$A$8</c:f>
              <c:numCache>
                <c:formatCode>General</c:formatCode>
                <c:ptCount val="6"/>
                <c:pt idx="0">
                  <c:v>2009</c:v>
                </c:pt>
                <c:pt idx="1">
                  <c:v>2010</c:v>
                </c:pt>
                <c:pt idx="2">
                  <c:v>2011</c:v>
                </c:pt>
                <c:pt idx="3">
                  <c:v>2012</c:v>
                </c:pt>
                <c:pt idx="4">
                  <c:v>2013</c:v>
                </c:pt>
                <c:pt idx="5">
                  <c:v>2014</c:v>
                </c:pt>
              </c:numCache>
            </c:numRef>
          </c:cat>
          <c:val>
            <c:numRef>
              <c:f>Sheet1!$C$3:$C$8</c:f>
              <c:numCache>
                <c:formatCode>_(* #,##0_);_(* \(#,##0\);_(* "-"??_);_(@_)</c:formatCode>
                <c:ptCount val="6"/>
                <c:pt idx="0">
                  <c:v>77442</c:v>
                </c:pt>
                <c:pt idx="1">
                  <c:v>73075</c:v>
                </c:pt>
                <c:pt idx="2">
                  <c:v>84929</c:v>
                </c:pt>
                <c:pt idx="3">
                  <c:v>711399</c:v>
                </c:pt>
                <c:pt idx="4">
                  <c:v>1422298</c:v>
                </c:pt>
                <c:pt idx="5">
                  <c:v>1087431</c:v>
                </c:pt>
              </c:numCache>
            </c:numRef>
          </c:val>
        </c:ser>
        <c:dLbls>
          <c:showLegendKey val="0"/>
          <c:showVal val="0"/>
          <c:showCatName val="0"/>
          <c:showSerName val="0"/>
          <c:showPercent val="0"/>
          <c:showBubbleSize val="0"/>
        </c:dLbls>
        <c:gapWidth val="219"/>
        <c:overlap val="-27"/>
        <c:axId val="403937808"/>
        <c:axId val="403938200"/>
      </c:barChart>
      <c:lineChart>
        <c:grouping val="standard"/>
        <c:varyColors val="0"/>
        <c:ser>
          <c:idx val="2"/>
          <c:order val="2"/>
          <c:tx>
            <c:strRef>
              <c:f>Sheet1!$D$2</c:f>
              <c:strCache>
                <c:ptCount val="1"/>
                <c:pt idx="0">
                  <c:v>Program coverage (%)</c:v>
                </c:pt>
              </c:strCache>
            </c:strRef>
          </c:tx>
          <c:spPr>
            <a:ln w="28575" cap="rnd">
              <a:solidFill>
                <a:schemeClr val="accent3"/>
              </a:solidFill>
              <a:round/>
            </a:ln>
            <a:effectLst/>
          </c:spPr>
          <c:marker>
            <c:symbol val="none"/>
          </c:marker>
          <c:cat>
            <c:numRef>
              <c:f>Sheet1!$A$3:$A$8</c:f>
              <c:numCache>
                <c:formatCode>General</c:formatCode>
                <c:ptCount val="6"/>
                <c:pt idx="0">
                  <c:v>2009</c:v>
                </c:pt>
                <c:pt idx="1">
                  <c:v>2010</c:v>
                </c:pt>
                <c:pt idx="2">
                  <c:v>2011</c:v>
                </c:pt>
                <c:pt idx="3">
                  <c:v>2012</c:v>
                </c:pt>
                <c:pt idx="4">
                  <c:v>2013</c:v>
                </c:pt>
                <c:pt idx="5">
                  <c:v>2014</c:v>
                </c:pt>
              </c:numCache>
            </c:numRef>
          </c:cat>
          <c:val>
            <c:numRef>
              <c:f>Sheet1!$D$3:$D$8</c:f>
              <c:numCache>
                <c:formatCode>0.0%</c:formatCode>
                <c:ptCount val="6"/>
                <c:pt idx="0">
                  <c:v>0.78195018023566953</c:v>
                </c:pt>
                <c:pt idx="1">
                  <c:v>0.72342173779612529</c:v>
                </c:pt>
                <c:pt idx="2">
                  <c:v>0.81744244244244246</c:v>
                </c:pt>
                <c:pt idx="3">
                  <c:v>0.77755322869759103</c:v>
                </c:pt>
                <c:pt idx="4">
                  <c:v>0.75974291669471039</c:v>
                </c:pt>
                <c:pt idx="5">
                  <c:v>0.8186858937681063</c:v>
                </c:pt>
              </c:numCache>
            </c:numRef>
          </c:val>
          <c:smooth val="0"/>
        </c:ser>
        <c:dLbls>
          <c:showLegendKey val="0"/>
          <c:showVal val="0"/>
          <c:showCatName val="0"/>
          <c:showSerName val="0"/>
          <c:showPercent val="0"/>
          <c:showBubbleSize val="0"/>
        </c:dLbls>
        <c:marker val="1"/>
        <c:smooth val="0"/>
        <c:axId val="403938984"/>
        <c:axId val="403938592"/>
      </c:lineChart>
      <c:catAx>
        <c:axId val="40393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938200"/>
        <c:crosses val="autoZero"/>
        <c:auto val="1"/>
        <c:lblAlgn val="ctr"/>
        <c:lblOffset val="100"/>
        <c:noMultiLvlLbl val="0"/>
      </c:catAx>
      <c:valAx>
        <c:axId val="403938200"/>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937808"/>
        <c:crosses val="autoZero"/>
        <c:crossBetween val="between"/>
      </c:valAx>
      <c:valAx>
        <c:axId val="403938592"/>
        <c:scaling>
          <c:orientation val="minMax"/>
          <c:max val="1"/>
        </c:scaling>
        <c:delete val="0"/>
        <c:axPos val="r"/>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938984"/>
        <c:crosses val="max"/>
        <c:crossBetween val="between"/>
      </c:valAx>
      <c:catAx>
        <c:axId val="403938984"/>
        <c:scaling>
          <c:orientation val="minMax"/>
        </c:scaling>
        <c:delete val="1"/>
        <c:axPos val="b"/>
        <c:numFmt formatCode="General" sourceLinked="1"/>
        <c:majorTickMark val="none"/>
        <c:minorTickMark val="none"/>
        <c:tickLblPos val="nextTo"/>
        <c:crossAx val="403938592"/>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672" cy="51274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088" y="1"/>
            <a:ext cx="3076672" cy="512747"/>
          </a:xfrm>
          <a:prstGeom prst="rect">
            <a:avLst/>
          </a:prstGeom>
        </p:spPr>
        <p:txBody>
          <a:bodyPr vert="horz" lIns="91440" tIns="45720" rIns="91440" bIns="45720" rtlCol="0"/>
          <a:lstStyle>
            <a:lvl1pPr algn="r">
              <a:defRPr sz="1200"/>
            </a:lvl1pPr>
          </a:lstStyle>
          <a:p>
            <a:fld id="{C264A5FE-D2C5-41B7-8716-F63ED6A07826}" type="datetimeFigureOut">
              <a:rPr lang="en-US" smtClean="0"/>
              <a:pPr/>
              <a:t>8/27/2015</a:t>
            </a:fld>
            <a:endParaRPr lang="fr-FR" dirty="0"/>
          </a:p>
        </p:txBody>
      </p:sp>
      <p:sp>
        <p:nvSpPr>
          <p:cNvPr id="4" name="Footer Placeholder 3"/>
          <p:cNvSpPr>
            <a:spLocks noGrp="1"/>
          </p:cNvSpPr>
          <p:nvPr>
            <p:ph type="ftr" sz="quarter" idx="2"/>
          </p:nvPr>
        </p:nvSpPr>
        <p:spPr>
          <a:xfrm>
            <a:off x="0" y="9721869"/>
            <a:ext cx="3076672" cy="51274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088" y="9721869"/>
            <a:ext cx="3076672" cy="512745"/>
          </a:xfrm>
          <a:prstGeom prst="rect">
            <a:avLst/>
          </a:prstGeom>
        </p:spPr>
        <p:txBody>
          <a:bodyPr vert="horz" lIns="91440" tIns="45720" rIns="91440" bIns="45720" rtlCol="0" anchor="b"/>
          <a:lstStyle>
            <a:lvl1pPr algn="r">
              <a:defRPr sz="1200"/>
            </a:lvl1pPr>
          </a:lstStyle>
          <a:p>
            <a:fld id="{E1AEAAEA-8BC0-4BF7-B2DD-FB7C9C039AAC}" type="slidenum">
              <a:rPr lang="en-US" smtClean="0"/>
              <a:pPr/>
              <a:t>‹#›</a:t>
            </a:fld>
            <a:endParaRPr lang="fr-FR" dirty="0"/>
          </a:p>
        </p:txBody>
      </p:sp>
    </p:spTree>
    <p:extLst>
      <p:ext uri="{BB962C8B-B14F-4D97-AF65-F5344CB8AC3E}">
        <p14:creationId xmlns:p14="http://schemas.microsoft.com/office/powerpoint/2010/main" val="35249641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1"/>
          </a:xfrm>
          <a:prstGeom prst="rect">
            <a:avLst/>
          </a:prstGeom>
        </p:spPr>
        <p:txBody>
          <a:bodyPr vert="horz" lIns="96651" tIns="48326" rIns="96651" bIns="48326" rtlCol="0"/>
          <a:lstStyle>
            <a:lvl1pPr algn="l">
              <a:defRPr sz="1200"/>
            </a:lvl1pPr>
          </a:lstStyle>
          <a:p>
            <a:endParaRPr lang="en-US" dirty="0"/>
          </a:p>
        </p:txBody>
      </p:sp>
      <p:sp>
        <p:nvSpPr>
          <p:cNvPr id="3" name="Date Placeholder 2"/>
          <p:cNvSpPr>
            <a:spLocks noGrp="1"/>
          </p:cNvSpPr>
          <p:nvPr>
            <p:ph type="dt" idx="1"/>
          </p:nvPr>
        </p:nvSpPr>
        <p:spPr>
          <a:xfrm>
            <a:off x="4021295" y="1"/>
            <a:ext cx="3076363" cy="511731"/>
          </a:xfrm>
          <a:prstGeom prst="rect">
            <a:avLst/>
          </a:prstGeom>
        </p:spPr>
        <p:txBody>
          <a:bodyPr vert="horz" lIns="96651" tIns="48326" rIns="96651" bIns="48326" rtlCol="0"/>
          <a:lstStyle>
            <a:lvl1pPr algn="r">
              <a:defRPr sz="1200"/>
            </a:lvl1pPr>
          </a:lstStyle>
          <a:p>
            <a:fld id="{B80C5CF4-E0F3-4A51-A5CC-AB720AE329C2}" type="datetimeFigureOut">
              <a:rPr lang="en-US" smtClean="0"/>
              <a:pPr/>
              <a:t>8/27/2015</a:t>
            </a:fld>
            <a:endParaRPr lang="fr-FR"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51" tIns="48326" rIns="96651" bIns="48326"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5"/>
            <a:ext cx="3076363" cy="511731"/>
          </a:xfrm>
          <a:prstGeom prst="rect">
            <a:avLst/>
          </a:prstGeom>
        </p:spPr>
        <p:txBody>
          <a:bodyPr vert="horz" lIns="96651" tIns="48326" rIns="96651" bIns="483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5" y="9721105"/>
            <a:ext cx="3076363" cy="511731"/>
          </a:xfrm>
          <a:prstGeom prst="rect">
            <a:avLst/>
          </a:prstGeom>
        </p:spPr>
        <p:txBody>
          <a:bodyPr vert="horz" lIns="96651" tIns="48326" rIns="96651" bIns="48326" rtlCol="0" anchor="b"/>
          <a:lstStyle>
            <a:lvl1pPr algn="r">
              <a:defRPr sz="1200"/>
            </a:lvl1pPr>
          </a:lstStyle>
          <a:p>
            <a:fld id="{45E9835D-0BE7-44FB-988D-7402714052FC}" type="slidenum">
              <a:rPr lang="en-US" smtClean="0"/>
              <a:pPr/>
              <a:t>‹#›</a:t>
            </a:fld>
            <a:endParaRPr lang="fr-FR" dirty="0"/>
          </a:p>
        </p:txBody>
      </p:sp>
    </p:spTree>
    <p:extLst>
      <p:ext uri="{BB962C8B-B14F-4D97-AF65-F5344CB8AC3E}">
        <p14:creationId xmlns:p14="http://schemas.microsoft.com/office/powerpoint/2010/main" val="32358459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6096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736782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92061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9328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098883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0353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11677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28635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68584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22781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248906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12655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974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37818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83358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181132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60243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2184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Parlez du niveau de cumul des données.</a:t>
            </a:r>
          </a:p>
        </p:txBody>
      </p:sp>
    </p:spTree>
    <p:extLst>
      <p:ext uri="{BB962C8B-B14F-4D97-AF65-F5344CB8AC3E}">
        <p14:creationId xmlns:p14="http://schemas.microsoft.com/office/powerpoint/2010/main" val="106475892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utiliser la touche Maj. et la barre espace pour sélectionner toutes les options à la fois. </a:t>
            </a:r>
            <a:r>
              <a:rPr lang="en-US" dirty="0" smtClean="0"/>
              <a:t>	</a:t>
            </a:r>
            <a:endParaRPr lang="fr-FR" dirty="0"/>
          </a:p>
        </p:txBody>
      </p:sp>
    </p:spTree>
    <p:extLst>
      <p:ext uri="{BB962C8B-B14F-4D97-AF65-F5344CB8AC3E}">
        <p14:creationId xmlns:p14="http://schemas.microsoft.com/office/powerpoint/2010/main" val="34826660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montrez comment classer les données en cliquant sur les titres de la colonne.</a:t>
            </a:r>
            <a:endParaRPr lang="fr-FR" dirty="0"/>
          </a:p>
        </p:txBody>
      </p:sp>
    </p:spTree>
    <p:extLst>
      <p:ext uri="{BB962C8B-B14F-4D97-AF65-F5344CB8AC3E}">
        <p14:creationId xmlns:p14="http://schemas.microsoft.com/office/powerpoint/2010/main" val="183729718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449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252531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266605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39057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536893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505247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11296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section, we are going to cover what you need to know</a:t>
            </a:r>
            <a:r>
              <a:rPr lang="en-US" baseline="0" dirty="0" smtClean="0"/>
              <a:t> to plan the database implementation in your country.</a:t>
            </a:r>
            <a:endParaRPr lang="en-US" dirty="0"/>
          </a:p>
        </p:txBody>
      </p:sp>
    </p:spTree>
    <p:extLst>
      <p:ext uri="{BB962C8B-B14F-4D97-AF65-F5344CB8AC3E}">
        <p14:creationId xmlns:p14="http://schemas.microsoft.com/office/powerpoint/2010/main" val="220088287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74266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44748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26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693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7993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278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898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0279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529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4345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 slide</a:t>
            </a:r>
            <a:endParaRPr lang="en-US" dirty="0"/>
          </a:p>
        </p:txBody>
      </p:sp>
    </p:spTree>
    <p:extLst>
      <p:ext uri="{BB962C8B-B14F-4D97-AF65-F5344CB8AC3E}">
        <p14:creationId xmlns:p14="http://schemas.microsoft.com/office/powerpoint/2010/main" val="428362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52951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Revised slide (combined 2 slides</a:t>
            </a:r>
            <a:r>
              <a:rPr lang="en-US" baseline="0" dirty="0" smtClean="0"/>
              <a:t> into one)</a:t>
            </a:r>
            <a:endParaRPr lang="en-US" dirty="0"/>
          </a:p>
        </p:txBody>
      </p:sp>
    </p:spTree>
    <p:extLst>
      <p:ext uri="{BB962C8B-B14F-4D97-AF65-F5344CB8AC3E}">
        <p14:creationId xmlns:p14="http://schemas.microsoft.com/office/powerpoint/2010/main" val="423999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461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8340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6452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3818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9204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626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d'autres langues disponibles prochainement. </a:t>
            </a:r>
            <a:endParaRPr lang="fr-FR" dirty="0"/>
          </a:p>
        </p:txBody>
      </p:sp>
    </p:spTree>
    <p:extLst>
      <p:ext uri="{BB962C8B-B14F-4D97-AF65-F5344CB8AC3E}">
        <p14:creationId xmlns:p14="http://schemas.microsoft.com/office/powerpoint/2010/main" val="59712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585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8484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09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5091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6265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6522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4405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7401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458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6208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369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large volume of data is generated from Monitoring and Evaluation</a:t>
            </a:r>
            <a:r>
              <a:rPr lang="en-US" baseline="0" dirty="0" smtClean="0"/>
              <a:t> activities for NTDs. A situational analysis conducted in 2012 showed that many national programs do not have an integrated NTD database. Some countries had partner-specific database or disease-specific database but there was no standardized database.  A database is necessary for effective storage and management of data.  Access to and use of data is required for effective program implementation.  In addition, with the goal of elimination and control of NTDs by 2020, historical data is required for preparing elimination dossiers. Therefore, i</a:t>
            </a:r>
            <a:r>
              <a:rPr lang="en-US" altLang="en-US" dirty="0" smtClean="0"/>
              <a:t>n February 2013, the fourth NTD STAG Global Working Group Meeting on M&amp;E recommended the development of an integrated NTD database, in order to facilitate integrated data storage, management, and analysis by national programs.  </a:t>
            </a:r>
          </a:p>
        </p:txBody>
      </p:sp>
    </p:spTree>
    <p:extLst>
      <p:ext uri="{BB962C8B-B14F-4D97-AF65-F5344CB8AC3E}">
        <p14:creationId xmlns:p14="http://schemas.microsoft.com/office/powerpoint/2010/main" val="1396387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086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68268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87822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8775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3028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916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5480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3871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7521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Expliquez comment ajouter des villages pour différentes régions avant de poursuivre. </a:t>
            </a:r>
            <a:endParaRPr lang="fr-FR" dirty="0"/>
          </a:p>
        </p:txBody>
      </p:sp>
    </p:spTree>
    <p:extLst>
      <p:ext uri="{BB962C8B-B14F-4D97-AF65-F5344CB8AC3E}">
        <p14:creationId xmlns:p14="http://schemas.microsoft.com/office/powerpoint/2010/main" val="324324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0632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4180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564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06041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623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12099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C55F27"/>
                </a:solidFill>
              </a:rPr>
              <a:t>Alain: added from the EN</a:t>
            </a:r>
            <a:r>
              <a:rPr lang="en-US" baseline="0" dirty="0" smtClean="0">
                <a:solidFill>
                  <a:srgbClr val="C55F27"/>
                </a:solidFill>
              </a:rPr>
              <a:t> version</a:t>
            </a:r>
            <a:endParaRPr lang="en-US" dirty="0">
              <a:solidFill>
                <a:srgbClr val="C55F27"/>
              </a:solidFill>
            </a:endParaRPr>
          </a:p>
        </p:txBody>
      </p:sp>
    </p:spTree>
    <p:extLst>
      <p:ext uri="{BB962C8B-B14F-4D97-AF65-F5344CB8AC3E}">
        <p14:creationId xmlns:p14="http://schemas.microsoft.com/office/powerpoint/2010/main" val="1549948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C55F27"/>
                </a:solidFill>
              </a:rPr>
              <a:t>Alain: added from the EN</a:t>
            </a:r>
            <a:r>
              <a:rPr lang="en-US" baseline="0" dirty="0" smtClean="0">
                <a:solidFill>
                  <a:srgbClr val="C55F27"/>
                </a:solidFill>
              </a:rPr>
              <a:t> version</a:t>
            </a:r>
            <a:endParaRPr lang="en-US" dirty="0">
              <a:solidFill>
                <a:srgbClr val="C55F27"/>
              </a:solidFill>
            </a:endParaRPr>
          </a:p>
        </p:txBody>
      </p:sp>
    </p:spTree>
    <p:extLst>
      <p:ext uri="{BB962C8B-B14F-4D97-AF65-F5344CB8AC3E}">
        <p14:creationId xmlns:p14="http://schemas.microsoft.com/office/powerpoint/2010/main" val="6761230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0824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7786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753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8369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3643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8309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6380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24775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97535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27697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5689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6667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4298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NEW SLIDE</a:t>
            </a:r>
          </a:p>
          <a:p>
            <a:endParaRPr lang="en-US" dirty="0"/>
          </a:p>
        </p:txBody>
      </p:sp>
    </p:spTree>
    <p:extLst>
      <p:ext uri="{BB962C8B-B14F-4D97-AF65-F5344CB8AC3E}">
        <p14:creationId xmlns:p14="http://schemas.microsoft.com/office/powerpoint/2010/main" val="415790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59311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Alain: Added from the </a:t>
            </a:r>
            <a:r>
              <a:rPr lang="en-US" smtClean="0"/>
              <a:t>EN</a:t>
            </a:r>
            <a:r>
              <a:rPr lang="en-US" baseline="0" smtClean="0"/>
              <a:t> version</a:t>
            </a:r>
            <a:endParaRPr lang="en-US" dirty="0"/>
          </a:p>
        </p:txBody>
      </p:sp>
    </p:spTree>
    <p:extLst>
      <p:ext uri="{BB962C8B-B14F-4D97-AF65-F5344CB8AC3E}">
        <p14:creationId xmlns:p14="http://schemas.microsoft.com/office/powerpoint/2010/main" val="27102487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50824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41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4157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7493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Formateur - Les EIG se trouvent désormais sous la rubrique Indicateurs de processus, mais auront prochainement leur propre module.  </a:t>
            </a:r>
            <a:endParaRPr lang="fr-FR" dirty="0"/>
          </a:p>
        </p:txBody>
      </p:sp>
    </p:spTree>
    <p:extLst>
      <p:ext uri="{BB962C8B-B14F-4D97-AF65-F5344CB8AC3E}">
        <p14:creationId xmlns:p14="http://schemas.microsoft.com/office/powerpoint/2010/main" val="8863653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26472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67990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0550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19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SLIDE</a:t>
            </a:r>
            <a:endParaRPr lang="en-US" dirty="0"/>
          </a:p>
        </p:txBody>
      </p:sp>
    </p:spTree>
    <p:extLst>
      <p:ext uri="{BB962C8B-B14F-4D97-AF65-F5344CB8AC3E}">
        <p14:creationId xmlns:p14="http://schemas.microsoft.com/office/powerpoint/2010/main" val="27058640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406190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3498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46632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3664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modifié</a:t>
            </a:r>
            <a:endParaRPr lang="fr-FR" dirty="0"/>
          </a:p>
        </p:txBody>
      </p:sp>
    </p:spTree>
    <p:extLst>
      <p:ext uri="{BB962C8B-B14F-4D97-AF65-F5344CB8AC3E}">
        <p14:creationId xmlns:p14="http://schemas.microsoft.com/office/powerpoint/2010/main" val="24665684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1268"/>
              </a:spcAft>
            </a:pPr>
            <a:r>
              <a:rPr lang="fr-FR" dirty="0" smtClean="0"/>
              <a:t>Le module d'enquête est l'endroit où vous enregistrez les enquête ayant eu lieu dans votre pays, notamment les enquêtes de cartographie, de base, à mi-parcours, entre autres. </a:t>
            </a:r>
          </a:p>
          <a:p>
            <a:pPr>
              <a:spcAft>
                <a:spcPts val="1268"/>
              </a:spcAft>
            </a:pPr>
            <a:endParaRPr lang="fr-FR" dirty="0" smtClean="0"/>
          </a:p>
          <a:p>
            <a:r>
              <a:rPr lang="fr-FR" dirty="0" smtClean="0"/>
              <a:t>Contrairement à la distribution de la maladie, le module Enquêtes permet souvent de choisir plus d'un site et recouvre une zone écologique, une unité d'évaluation ou des sous-districts. À cette fin, il existe un écran supplémentaire de saisie de données pour de nombreuses enquêtes vous permettant de choisir plusieurs sites provenant de niveaux différents. </a:t>
            </a:r>
          </a:p>
          <a:p>
            <a:endParaRPr lang="fr-FR" dirty="0" smtClean="0"/>
          </a:p>
          <a:p>
            <a:r>
              <a:rPr lang="fr-FR" dirty="0" smtClean="0"/>
              <a:t>Par ailleurs, vous pouvez ajouter des sites sentinelles à votre outil, vous donnant la possibilité de choisir de nouveau le même site à l'avenir. </a:t>
            </a:r>
          </a:p>
          <a:p>
            <a:endParaRPr lang="fr-FR" dirty="0"/>
          </a:p>
        </p:txBody>
      </p:sp>
    </p:spTree>
    <p:extLst>
      <p:ext uri="{BB962C8B-B14F-4D97-AF65-F5344CB8AC3E}">
        <p14:creationId xmlns:p14="http://schemas.microsoft.com/office/powerpoint/2010/main" val="42001749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Expliquez comment utiliser la touche ctrl pour une sélection multiple.</a:t>
            </a:r>
            <a:endParaRPr lang="fr-FR" dirty="0"/>
          </a:p>
        </p:txBody>
      </p:sp>
    </p:spTree>
    <p:extLst>
      <p:ext uri="{BB962C8B-B14F-4D97-AF65-F5344CB8AC3E}">
        <p14:creationId xmlns:p14="http://schemas.microsoft.com/office/powerpoint/2010/main" val="258443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84987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913625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27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5874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8003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10764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Les indicateurs de processus peuvent comprendre divers types de données pour lesquels vous voulez effectuer un suivi. Pour le moment, la base de données contient des formulaires portant sur la formation et la gestion de la chaîne d'approvisionnement. </a:t>
            </a:r>
          </a:p>
          <a:p>
            <a:endParaRPr lang="fr-FR" dirty="0" smtClean="0"/>
          </a:p>
          <a:p>
            <a:r>
              <a:rPr lang="fr-FR" dirty="0" smtClean="0"/>
              <a:t>Si vous aimeriez ajouter un formulaire personnalisé (plutôt qu'un indicateur personnalisé), choisissez </a:t>
            </a:r>
            <a:r>
              <a:rPr lang="fr-FR" b="1" dirty="0" smtClean="0"/>
              <a:t>Ajouter un nouveau type</a:t>
            </a:r>
            <a:r>
              <a:rPr lang="fr-FR" dirty="0" smtClean="0"/>
              <a:t> à partir de la liste déroulante. </a:t>
            </a:r>
          </a:p>
          <a:p>
            <a:endParaRPr lang="fr-FR" dirty="0" smtClean="0"/>
          </a:p>
          <a:p>
            <a:r>
              <a:rPr lang="fr-FR" dirty="0" smtClean="0"/>
              <a:t>Vous pouvez ajouter des formulaires personnalisés aux modules enquêtes, interventions et indicateur de processus. </a:t>
            </a:r>
          </a:p>
          <a:p>
            <a:endParaRPr lang="fr-FR" dirty="0"/>
          </a:p>
        </p:txBody>
      </p:sp>
    </p:spTree>
    <p:extLst>
      <p:ext uri="{BB962C8B-B14F-4D97-AF65-F5344CB8AC3E}">
        <p14:creationId xmlns:p14="http://schemas.microsoft.com/office/powerpoint/2010/main" val="11053219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472891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87012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60364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0924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3067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86619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42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p:spTree>
      <p:nvGrpSpPr>
        <p:cNvPr id="1" name=""/>
        <p:cNvGrpSpPr/>
        <p:nvPr/>
      </p:nvGrpSpPr>
      <p:grpSpPr>
        <a:xfrm>
          <a:off x="0" y="0"/>
          <a:ext cx="0" cy="0"/>
          <a:chOff x="0" y="0"/>
          <a:chExt cx="0" cy="0"/>
        </a:xfrm>
      </p:grpSpPr>
      <p:sp>
        <p:nvSpPr>
          <p:cNvPr id="12" name="Rectangle 11"/>
          <p:cNvSpPr/>
          <p:nvPr userDrawn="1"/>
        </p:nvSpPr>
        <p:spPr>
          <a:xfrm>
            <a:off x="0" y="3420533"/>
            <a:ext cx="9144000" cy="1447800"/>
          </a:xfrm>
          <a:prstGeom prst="rect">
            <a:avLst/>
          </a:prstGeom>
          <a:solidFill>
            <a:srgbClr val="3464A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09600" y="5029200"/>
            <a:ext cx="7924800" cy="838200"/>
          </a:xfrm>
          <a:prstGeom prst="rect">
            <a:avLst/>
          </a:prstGeom>
        </p:spPr>
        <p:txBody>
          <a:bodyPr lIns="0">
            <a:noAutofit/>
          </a:bodyPr>
          <a:lstStyle>
            <a:lvl1pPr marL="0" indent="0" algn="l" defTabSz="914400" rtl="0" eaLnBrk="1" latinLnBrk="0" hangingPunct="1">
              <a:buNone/>
              <a:defRPr lang="en-US" sz="3800" kern="1200" spc="-50" dirty="0" smtClean="0">
                <a:solidFill>
                  <a:srgbClr val="066E9F"/>
                </a:solidFill>
                <a:latin typeface="Segoe UI" pitchFamily="34" charset="0"/>
                <a:ea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609600" y="3657600"/>
            <a:ext cx="7772400" cy="936625"/>
          </a:xfrm>
          <a:prstGeom prst="rect">
            <a:avLst/>
          </a:prstGeom>
        </p:spPr>
        <p:txBody>
          <a:bodyPr anchor="t" anchorCtr="0"/>
          <a:lstStyle>
            <a:lvl1pPr marL="0" algn="l" defTabSz="914400" rtl="0" eaLnBrk="1" latinLnBrk="0" hangingPunct="1">
              <a:lnSpc>
                <a:spcPct val="120000"/>
              </a:lnSpc>
              <a:defRPr lang="en-US" sz="4200" kern="1200" spc="-50" dirty="0" smtClean="0">
                <a:solidFill>
                  <a:schemeClr val="bg1"/>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1" name="Rectangle 10"/>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685799" y="2273295"/>
            <a:ext cx="2813714" cy="1076106"/>
            <a:chOff x="6979985" y="2143163"/>
            <a:chExt cx="1613154" cy="616951"/>
          </a:xfrm>
        </p:grpSpPr>
        <p:sp>
          <p:nvSpPr>
            <p:cNvPr id="7" name="Rectangle 6"/>
            <p:cNvSpPr/>
            <p:nvPr userDrawn="1"/>
          </p:nvSpPr>
          <p:spPr>
            <a:xfrm>
              <a:off x="7260968" y="2143163"/>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8" name="Rectangle 7"/>
            <p:cNvSpPr/>
            <p:nvPr userDrawn="1"/>
          </p:nvSpPr>
          <p:spPr>
            <a:xfrm>
              <a:off x="6979985" y="2300286"/>
              <a:ext cx="206375" cy="457201"/>
            </a:xfrm>
            <a:prstGeom prst="rect">
              <a:avLst/>
            </a:prstGeom>
            <a:solidFill>
              <a:srgbClr val="34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solidFill>
                  <a:srgbClr val="562B73"/>
                </a:solidFill>
              </a:endParaRPr>
            </a:p>
          </p:txBody>
        </p:sp>
        <p:sp>
          <p:nvSpPr>
            <p:cNvPr id="9" name="Rectangle 8"/>
            <p:cNvSpPr/>
            <p:nvPr userDrawn="1"/>
          </p:nvSpPr>
          <p:spPr>
            <a:xfrm>
              <a:off x="7541950" y="2357436"/>
              <a:ext cx="206375" cy="400049"/>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0" name="Rectangle 9"/>
            <p:cNvSpPr/>
            <p:nvPr userDrawn="1"/>
          </p:nvSpPr>
          <p:spPr>
            <a:xfrm>
              <a:off x="7822934" y="246221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3" name="Rectangle 12"/>
            <p:cNvSpPr/>
            <p:nvPr/>
          </p:nvSpPr>
          <p:spPr>
            <a:xfrm>
              <a:off x="8386764" y="2689247"/>
              <a:ext cx="206375" cy="7086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sp>
          <p:nvSpPr>
            <p:cNvPr id="14" name="Rectangle 13"/>
            <p:cNvSpPr/>
            <p:nvPr userDrawn="1"/>
          </p:nvSpPr>
          <p:spPr>
            <a:xfrm>
              <a:off x="8108231" y="2590801"/>
              <a:ext cx="206375" cy="16668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cmpd="sng">
                  <a:solidFill>
                    <a:schemeClr val="tx1"/>
                  </a:solidFill>
                </a:ln>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a:p>
            <a:pPr algn="r"/>
            <a:endParaRPr lang="fr-FR" sz="1400" kern="1200" dirty="0">
              <a:solidFill>
                <a:srgbClr val="562B73"/>
              </a:solidFill>
              <a:latin typeface="Segoe UI Semibold" pitchFamily="34" charset="0"/>
              <a:ea typeface="+mn-ea"/>
              <a:cs typeface="+mn-cs"/>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6"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9" name="TextBox 3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42" name="Rectangle 41"/>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3" name="TextBox 42">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5" name="Rectangle 44"/>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62B73"/>
                </a:solidFill>
                <a:latin typeface="Segoe UI Semibold" pitchFamily="34" charset="0"/>
              </a:rPr>
              <a:t>Diapositive suivante</a:t>
            </a: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62B73"/>
                </a:solidFill>
                <a:latin typeface="Segoe UI Semibold" pitchFamily="34" charset="0"/>
              </a:rPr>
              <a:t> Diapositive précédente</a:t>
            </a:r>
            <a:endParaRPr lang="fr-FR" sz="1200" kern="1200" dirty="0" smtClean="0">
              <a:solidFill>
                <a:srgbClr val="562B73"/>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8" name="Rectangle 3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9" name="TextBox 3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0" name="Rectangle 3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5"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9" name="Rectangle 3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0" name="TextBox 3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1" name="Rectangle 4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1" name="TextBox 30"/>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C55F27"/>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C55F27"/>
                </a:solidFill>
                <a:latin typeface="Segoe UI Semibold" pitchFamily="34" charset="0"/>
              </a:rPr>
              <a:t> Diapositive précédente</a:t>
            </a:r>
            <a:endParaRPr lang="fr-FR" sz="1200" kern="1200" dirty="0" smtClean="0">
              <a:solidFill>
                <a:srgbClr val="C55F27"/>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7" name="Rectangle 26"/>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8" name="TextBox 27">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29" name="Rectangle 28"/>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Rectangle 3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4" name="TextBox 33"/>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5" name="Rectangle 34"/>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6" name="TextBox 35">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7" name="Rectangle 36"/>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8" name="TextBox 37"/>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191297591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9" name="Rectangle 2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0" name="TextBox 2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1" name="Rectangle 30"/>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
        <p:nvSpPr>
          <p:cNvPr id="32" name="TextBox 31"/>
          <p:cNvSpPr txBox="1"/>
          <p:nvPr userDrawn="1"/>
        </p:nvSpPr>
        <p:spPr>
          <a:xfrm>
            <a:off x="4724400" y="6169223"/>
            <a:ext cx="3962400" cy="492443"/>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fr-FR" sz="1200" kern="1200" dirty="0" smtClean="0">
                <a:solidFill>
                  <a:srgbClr val="598841"/>
                </a:solidFill>
                <a:latin typeface="Segoe UI Semibold" pitchFamily="34" charset="0"/>
              </a:rPr>
              <a:t>Diapositive suivante</a:t>
            </a:r>
          </a:p>
          <a:p>
            <a:pPr algn="r"/>
            <a:endParaRPr lang="fr-FR" sz="1400" dirty="0">
              <a:solidFill>
                <a:srgbClr val="C55F27"/>
              </a:solidFill>
              <a:latin typeface="Segoe UI Semibold" pitchFamily="34" charset="0"/>
            </a:endParaRPr>
          </a:p>
        </p:txBody>
      </p:sp>
    </p:spTree>
    <p:extLst>
      <p:ext uri="{BB962C8B-B14F-4D97-AF65-F5344CB8AC3E}">
        <p14:creationId xmlns:p14="http://schemas.microsoft.com/office/powerpoint/2010/main" val="2260758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Rectangle 43"/>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5" name="TextBox 44">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598841"/>
                </a:solidFill>
                <a:latin typeface="Segoe UI Semibold" pitchFamily="34" charset="0"/>
              </a:rPr>
              <a:t> Diapositive précédente</a:t>
            </a:r>
            <a:endParaRPr lang="fr-FR" sz="1200" kern="1200" dirty="0" smtClean="0">
              <a:solidFill>
                <a:srgbClr val="598841"/>
              </a:solidFill>
              <a:latin typeface="Segoe UI Semibold" pitchFamily="34" charset="0"/>
              <a:ea typeface="+mn-ea"/>
              <a:cs typeface="+mn-cs"/>
            </a:endParaRPr>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1"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48553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9487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9020152"/>
      </p:ext>
    </p:extLst>
  </p:cSld>
  <p:clrMapOvr>
    <a:masterClrMapping/>
  </p:clrMapOvr>
  <p:timing>
    <p:tnLst>
      <p:par>
        <p:cTn id="1" dur="indefinite" restart="never" nodeType="tmRoot"/>
      </p:par>
    </p:tnLst>
  </p:timing>
  <p:hf sldNum="0"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7624679"/>
      </p:ext>
    </p:extLst>
  </p:cSld>
  <p:clrMapOvr>
    <a:masterClrMapping/>
  </p:clrMapOvr>
  <p:timing>
    <p:tnLst>
      <p:par>
        <p:cTn id="1" dur="indefinite" restart="never" nodeType="tmRoot"/>
      </p:par>
    </p:tnLst>
  </p:timing>
  <p:hf sldNum="0"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781980"/>
      </p:ext>
    </p:extLst>
  </p:cSld>
  <p:clrMapOvr>
    <a:masterClrMapping/>
  </p:clrMapOvr>
  <p:timing>
    <p:tnLst>
      <p:par>
        <p:cTn id="1" dur="indefinite" restart="never" nodeType="tmRoot"/>
      </p:par>
    </p:tnLst>
  </p:timing>
  <p:hf sldNum="0"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2257584"/>
      </p:ext>
    </p:extLst>
  </p:cSld>
  <p:clrMapOvr>
    <a:masterClrMapping/>
  </p:clrMapOvr>
  <p:timing>
    <p:tnLst>
      <p:par>
        <p:cTn id="1" dur="indefinite" restart="never" nodeType="tmRoot"/>
      </p:par>
    </p:tnLst>
  </p:timing>
  <p:hf sldNum="0"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435876"/>
      </p:ext>
    </p:extLst>
  </p:cSld>
  <p:clrMapOvr>
    <a:masterClrMapping/>
  </p:clrMapOvr>
  <p:timing>
    <p:tnLst>
      <p:par>
        <p:cTn id="1" dur="indefinite" restart="never" nodeType="tmRoot"/>
      </p:par>
    </p:tnLst>
  </p:timing>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8872690"/>
      </p:ext>
    </p:extLst>
  </p:cSld>
  <p:clrMapOvr>
    <a:masterClrMapping/>
  </p:clrMapOvr>
  <p:timing>
    <p:tnLst>
      <p:par>
        <p:cTn id="1" dur="indefinite" restart="never" nodeType="tmRoot"/>
      </p:par>
    </p:tnLst>
  </p:timing>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8969570"/>
      </p:ext>
    </p:extLst>
  </p:cSld>
  <p:clrMapOvr>
    <a:masterClrMapping/>
  </p:clrMapOvr>
  <p:timing>
    <p:tnLst>
      <p:par>
        <p:cTn id="1" dur="indefinite" restart="never" nodeType="tmRoot"/>
      </p:par>
    </p:tnLst>
  </p:timing>
  <p:hf sldNum="0"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8727900"/>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1" name="Rectangle 1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8" name="TextBox 17"/>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19" name="Rectangle 18"/>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0" name="TextBox 19">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3669070"/>
      </p:ext>
    </p:extLst>
  </p:cSld>
  <p:clrMapOvr>
    <a:masterClrMapping/>
  </p:clrMapOvr>
  <p:timing>
    <p:tnLst>
      <p:par>
        <p:cTn id="1" dur="indefinite" restart="never" nodeType="tmRoot"/>
      </p:par>
    </p:tnLst>
  </p:timing>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291553"/>
      </p:ext>
    </p:extLst>
  </p:cSld>
  <p:clrMapOvr>
    <a:masterClrMapping/>
  </p:clrMapOvr>
  <p:timing>
    <p:tnLst>
      <p:par>
        <p:cTn id="1" dur="indefinite" restart="never" nodeType="tmRoot"/>
      </p:par>
    </p:tnLst>
  </p:timing>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9500009"/>
      </p:ext>
    </p:extLst>
  </p:cSld>
  <p:clrMapOvr>
    <a:masterClrMapping/>
  </p:clrMapOvr>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6" name="Rectangle 1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19" name="Rectangle 1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0" name="TextBox 1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1" name="TextBox 2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a:t>
            </a:r>
            <a:r>
              <a:rPr lang="en-US" sz="1000" dirty="0" smtClean="0">
                <a:solidFill>
                  <a:prstClr val="white"/>
                </a:solidFill>
                <a:latin typeface="Segoe UI" pitchFamily="34" charset="0"/>
                <a:ea typeface="Segoe UI" pitchFamily="34" charset="0"/>
                <a:cs typeface="Segoe UI" pitchFamily="34" charset="0"/>
              </a:rPr>
              <a:t>2015</a:t>
            </a:r>
            <a:endParaRPr lang="en-US" sz="1000" dirty="0" smtClean="0">
              <a:solidFill>
                <a:prstClr val="white"/>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905625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17" name="Rectangle 1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5" name="TextBox 24"/>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28315431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7" name="Rectangle 1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1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0" name="Rectangle 1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2" name="TextBox 2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63162398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6"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7" name="Rectangle 2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TextBox 27">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12072900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4315735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54424243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0631418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2" name="Rectangle 1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1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17" name="TextBox 16"/>
          <p:cNvSpPr txBox="1"/>
          <p:nvPr userDrawn="1"/>
        </p:nvSpPr>
        <p:spPr>
          <a:xfrm>
            <a:off x="197380" y="6596125"/>
            <a:ext cx="4146019" cy="246221"/>
          </a:xfrm>
          <a:prstGeom prst="rect">
            <a:avLst/>
          </a:prstGeom>
          <a:noFill/>
        </p:spPr>
        <p:txBody>
          <a:bodyPr wrap="square">
            <a:spAutoFit/>
          </a:bodyPr>
          <a:lstStyle/>
          <a:p>
            <a:pPr algn="l">
              <a:defRPr/>
            </a:pPr>
            <a:r>
              <a:rPr lang="fr-FR" sz="1000" b="0" dirty="0" smtClean="0">
                <a:solidFill>
                  <a:schemeClr val="bg1"/>
                </a:solidFill>
                <a:latin typeface="Segoe UI" pitchFamily="34" charset="0"/>
              </a:rPr>
              <a:t>Base de données intégrée des données MTN  |  Formation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1" name="Rectangle 2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TextBox 2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4583238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33722241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39" name="Rectangle 3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1" name="Rectangle 4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2" name="TextBox 4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3" name="TextBox 42"/>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92239129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9" name="Rectangle 3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0" name="TextBox 3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1" name="TextBox 4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83837485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17595531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9138259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Box 38"/>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34" name="Rectangle 33"/>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5"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6" name="Rectangle 35"/>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7" name="TextBox 36">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0842384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25778097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1" name="Rectangle 3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2" name="TextBox 3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3" name="TextBox 32"/>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9138343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4697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215900" y="66675"/>
            <a:ext cx="3365500" cy="307777"/>
          </a:xfrm>
          <a:prstGeom prst="rect">
            <a:avLst/>
          </a:prstGeom>
        </p:spPr>
        <p:txBody>
          <a:bodyPr wrap="square">
            <a:spAutoFit/>
          </a:bodyPr>
          <a:lstStyle/>
          <a:p>
            <a:r>
              <a:rPr lang="fr-FR" sz="1400" b="1" cap="small" spc="100" dirty="0" smtClean="0">
                <a:solidFill>
                  <a:schemeClr val="bg1"/>
                </a:solidFill>
                <a:latin typeface="Segoe UI" pitchFamily="34" charset="0"/>
              </a:rPr>
              <a:t>EXERCICE</a:t>
            </a:r>
            <a:endParaRPr lang="fr-FR" sz="1400" b="1" cap="small" spc="100" dirty="0">
              <a:solidFill>
                <a:schemeClr val="bg1"/>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5" name="TextBox 24"/>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9950584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24078461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22926901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8483154"/>
      </p:ext>
    </p:extLst>
  </p:cSld>
  <p:clrMapOvr>
    <a:masterClrMapping/>
  </p:clrMapOvr>
  <p:timing>
    <p:tnLst>
      <p:par>
        <p:cTn id="1" dur="indefinite" restart="never" nodeType="tmRoot"/>
      </p:par>
    </p:tnLst>
  </p:timing>
  <p:hf sldNum="0" hdr="0" ftr="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6247301"/>
      </p:ext>
    </p:extLst>
  </p:cSld>
  <p:clrMapOvr>
    <a:masterClrMapping/>
  </p:clrMapOvr>
  <p:timing>
    <p:tnLst>
      <p:par>
        <p:cTn id="1" dur="indefinite" restart="never" nodeType="tmRoot"/>
      </p:par>
    </p:tnLst>
  </p:timing>
  <p:hf sldNum="0" hdr="0" ftr="0"/>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5959173"/>
      </p:ext>
    </p:extLst>
  </p:cSld>
  <p:clrMapOvr>
    <a:masterClrMapping/>
  </p:clrMapOvr>
  <p:timing>
    <p:tnLst>
      <p:par>
        <p:cTn id="1" dur="indefinite" restart="never" nodeType="tmRoot"/>
      </p:par>
    </p:tnLst>
  </p:timing>
  <p:hf sldNum="0" hdr="0" ftr="0"/>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1511386"/>
      </p:ext>
    </p:extLst>
  </p:cSld>
  <p:clrMapOvr>
    <a:masterClrMapping/>
  </p:clrMapOvr>
  <p:timing>
    <p:tnLst>
      <p:par>
        <p:cTn id="1" dur="indefinite" restart="never" nodeType="tmRoot"/>
      </p:par>
    </p:tnLst>
  </p:timing>
  <p:hf sldNum="0" hdr="0" ftr="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91857"/>
      </p:ext>
    </p:extLst>
  </p:cSld>
  <p:clrMapOvr>
    <a:masterClrMapping/>
  </p:clrMapOvr>
  <p:timing>
    <p:tnLst>
      <p:par>
        <p:cTn id="1" dur="indefinite" restart="never" nodeType="tmRoot"/>
      </p:par>
    </p:tnLst>
  </p:timing>
  <p:hf sldNum="0" hdr="0" ftr="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191891"/>
      </p:ext>
    </p:extLst>
  </p:cSld>
  <p:clrMapOvr>
    <a:masterClrMapping/>
  </p:clrMapOvr>
  <p:timing>
    <p:tnLst>
      <p:par>
        <p:cTn id="1" dur="indefinite" restart="never" nodeType="tmRoot"/>
      </p:par>
    </p:tnLst>
  </p:timing>
  <p:hf sldNum="0"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8834005"/>
      </p:ext>
    </p:extLst>
  </p:cSld>
  <p:clrMapOvr>
    <a:masterClrMapping/>
  </p:clrMapOvr>
  <p:timing>
    <p:tnLst>
      <p:par>
        <p:cTn id="1" dur="indefinite" restart="never" nodeType="tmRoot"/>
      </p:par>
    </p:tnLst>
  </p:timing>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2" name="Rectangle 21"/>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3"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7" name="TextBox 26"/>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1" name="Rectangle 3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2" name="TextBox 3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3" name="Rectangle 3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0018274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5103998"/>
      </p:ext>
    </p:extLst>
  </p:cSld>
  <p:clrMapOvr>
    <a:masterClrMapping/>
  </p:clrMapOvr>
  <p:timing>
    <p:tnLst>
      <p:par>
        <p:cTn id="1" dur="indefinite" restart="never" nodeType="tmRoot"/>
      </p:par>
    </p:tnLst>
  </p:timing>
  <p:hf sldNum="0" hdr="0" ftr="0"/>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5921960"/>
      </p:ext>
    </p:extLst>
  </p:cSld>
  <p:clrMapOvr>
    <a:masterClrMapping/>
  </p:clrMapOvr>
  <p:timing>
    <p:tnLst>
      <p:par>
        <p:cTn id="1" dur="indefinite" restart="never" nodeType="tmRoot"/>
      </p:par>
    </p:tnLst>
  </p:timing>
  <p:hf sldNum="0" hdr="0" ftr="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081721"/>
      </p:ext>
    </p:extLst>
  </p:cSld>
  <p:clrMapOvr>
    <a:masterClrMapping/>
  </p:clrMapOvr>
  <p:timing>
    <p:tnLst>
      <p:par>
        <p:cTn id="1" dur="indefinite" restart="never" nodeType="tmRoot"/>
      </p:par>
    </p:tnLst>
  </p:timing>
  <p:hf sldNum="0" hdr="0" ftr="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8717831"/>
      </p:ext>
    </p:extLst>
  </p:cSld>
  <p:clrMapOvr>
    <a:masterClrMapping/>
  </p:clrMapOvr>
  <p:timing>
    <p:tnLst>
      <p:par>
        <p:cTn id="1" dur="indefinite" restart="never" nodeType="tmRoot"/>
      </p:par>
    </p:tnLst>
  </p:timing>
  <p:hf sldNum="0" hdr="0" ftr="0"/>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L1">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772400" cy="4525963"/>
          </a:xfrm>
          <a:prstGeom prst="rect">
            <a:avLst/>
          </a:prstGeom>
        </p:spPr>
        <p:txBody>
          <a:bodyPr>
            <a:noAutofit/>
          </a:bodyPr>
          <a:lstStyle>
            <a:lvl1pPr marL="0" indent="0">
              <a:buSzPct val="100000"/>
              <a:buFont typeface="Wingdings" charset="2"/>
              <a:buChar char="§"/>
              <a:defRPr lang="en-US" sz="2400" kern="1200" dirty="0" smtClean="0">
                <a:solidFill>
                  <a:srgbClr val="17375D"/>
                </a:solidFill>
                <a:latin typeface="Segoe UI" pitchFamily="34" charset="0"/>
                <a:ea typeface="Segoe UI" pitchFamily="34" charset="0"/>
                <a:cs typeface="Segoe UI" pitchFamily="34" charset="0"/>
              </a:defRPr>
            </a:lvl1pPr>
            <a:lvl2pPr>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1085850" lvl="1"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Rectangle 34"/>
          <p:cNvSpPr/>
          <p:nvPr userDrawn="1"/>
        </p:nvSpPr>
        <p:spPr>
          <a:xfrm>
            <a:off x="0" y="3"/>
            <a:ext cx="9152467" cy="155443"/>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9" name="Title 28"/>
          <p:cNvSpPr>
            <a:spLocks noGrp="1"/>
          </p:cNvSpPr>
          <p:nvPr userDrawn="1">
            <p:ph type="title"/>
          </p:nvPr>
        </p:nvSpPr>
        <p:spPr>
          <a:xfrm>
            <a:off x="135469" y="206613"/>
            <a:ext cx="5726302" cy="580787"/>
          </a:xfrm>
          <a:prstGeom prst="round2SameRect">
            <a:avLst/>
          </a:prstGeom>
          <a:noFill/>
        </p:spPr>
        <p:txBody>
          <a:bodyPr wrap="none" lIns="182880" rIns="182880">
            <a:spAutoFit/>
          </a:bodyPr>
          <a:lstStyle>
            <a:lvl1pPr algn="l">
              <a:defRPr sz="3000" b="1">
                <a:solidFill>
                  <a:srgbClr val="066E9F"/>
                </a:solidFill>
              </a:defRPr>
            </a:lvl1pPr>
          </a:lstStyle>
          <a:p>
            <a:r>
              <a:rPr lang="en-US" dirty="0" smtClean="0"/>
              <a:t>Click to edit Master title style</a:t>
            </a:r>
            <a:endParaRPr lang="en-US" dirty="0"/>
          </a:p>
        </p:txBody>
      </p:sp>
      <p:sp>
        <p:nvSpPr>
          <p:cNvPr id="16" name="Rectangle 1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19" name="Rectangle 1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0" name="TextBox 1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1" name="TextBox 2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2014</a:t>
            </a:r>
          </a:p>
        </p:txBody>
      </p:sp>
    </p:spTree>
    <p:extLst>
      <p:ext uri="{BB962C8B-B14F-4D97-AF65-F5344CB8AC3E}">
        <p14:creationId xmlns:p14="http://schemas.microsoft.com/office/powerpoint/2010/main" val="32925570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19" name="Rectangle 1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4" name="Rectangle 23"/>
          <p:cNvSpPr/>
          <p:nvPr userDrawn="1"/>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558800" y="3733800"/>
            <a:ext cx="8229600" cy="715963"/>
          </a:xfrm>
          <a:prstGeom prst="rect">
            <a:avLst/>
          </a:prstGeom>
        </p:spPr>
        <p:txBody>
          <a:bodyPr anchor="t"/>
          <a:lstStyle>
            <a:lvl1pPr marL="0" algn="l" defTabSz="914400" rtl="0" eaLnBrk="1" latinLnBrk="0" hangingPunct="1">
              <a:lnSpc>
                <a:spcPct val="120000"/>
              </a:lnSpc>
              <a:defRPr lang="en-US" sz="4200" kern="1200" spc="-50" dirty="0" smtClean="0">
                <a:solidFill>
                  <a:srgbClr val="17375D"/>
                </a:solidFill>
                <a:latin typeface="Segoe UI Semibold"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648200"/>
            <a:ext cx="7772400" cy="1447800"/>
          </a:xfrm>
          <a:prstGeom prst="rect">
            <a:avLst/>
          </a:prstGeom>
        </p:spPr>
        <p:txBody>
          <a:bodyPr lIns="0" anchor="t" anchorCtr="0">
            <a:noAutofit/>
          </a:bodyPr>
          <a:lstStyle>
            <a:lvl1pPr marL="0" indent="0" algn="l" defTabSz="914400" rtl="0" eaLnBrk="1" latinLnBrk="0" hangingPunct="1">
              <a:lnSpc>
                <a:spcPct val="100000"/>
              </a:lnSpc>
              <a:buNone/>
              <a:defRPr lang="en-US" sz="2200" kern="1200" spc="-50" dirty="0" smtClean="0">
                <a:solidFill>
                  <a:srgbClr val="066E9F"/>
                </a:solidFill>
                <a:latin typeface="Segoe UI" pitchFamily="34" charset="0"/>
                <a:ea typeface="Segoe UI" pitchFamily="34" charset="0"/>
                <a:cs typeface="Segoe U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17" name="Rectangle 1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grpSp>
        <p:nvGrpSpPr>
          <p:cNvPr id="20" name="Group 19"/>
          <p:cNvGrpSpPr/>
          <p:nvPr userDrawn="1"/>
        </p:nvGrpSpPr>
        <p:grpSpPr>
          <a:xfrm>
            <a:off x="7010400" y="2734732"/>
            <a:ext cx="1613158" cy="614324"/>
            <a:chOff x="6979980" y="2075432"/>
            <a:chExt cx="1613158" cy="614324"/>
          </a:xfrm>
        </p:grpSpPr>
        <p:sp>
          <p:nvSpPr>
            <p:cNvPr id="22" name="Rectangle 21"/>
            <p:cNvSpPr/>
            <p:nvPr userDrawn="1"/>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userDrawn="1"/>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8" name="Rectangle 27"/>
            <p:cNvSpPr/>
            <p:nvPr userDrawn="1"/>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userDrawn="1"/>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Rectangle 29"/>
            <p:cNvSpPr/>
            <p:nvPr userDrawn="1"/>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userDrawn="1"/>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5" name="TextBox 24"/>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750532960"/>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L2">
    <p:spTree>
      <p:nvGrpSpPr>
        <p:cNvPr id="1" name=""/>
        <p:cNvGrpSpPr/>
        <p:nvPr/>
      </p:nvGrpSpPr>
      <p:grpSpPr>
        <a:xfrm>
          <a:off x="0" y="0"/>
          <a:ext cx="0" cy="0"/>
          <a:chOff x="0" y="0"/>
          <a:chExt cx="0" cy="0"/>
        </a:xfrm>
      </p:grpSpPr>
      <p:sp>
        <p:nvSpPr>
          <p:cNvPr id="33" name="Rectangle 32"/>
          <p:cNvSpPr/>
          <p:nvPr userDrawn="1"/>
        </p:nvSpPr>
        <p:spPr>
          <a:xfrm>
            <a:off x="0" y="0"/>
            <a:ext cx="9152467" cy="6096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26" name="Text Placeholder 25"/>
          <p:cNvSpPr>
            <a:spLocks noGrp="1"/>
          </p:cNvSpPr>
          <p:nvPr>
            <p:ph type="body" sz="quarter" idx="13" hasCustomPrompt="1"/>
          </p:nvPr>
        </p:nvSpPr>
        <p:spPr>
          <a:xfrm>
            <a:off x="171331" y="42335"/>
            <a:ext cx="1733669" cy="307777"/>
          </a:xfrm>
          <a:prstGeom prst="rect">
            <a:avLst/>
          </a:prstGeom>
          <a:noFill/>
        </p:spPr>
        <p:txBody>
          <a:bodyPr wrap="none" lIns="0" rIns="0">
            <a:spAutoFit/>
          </a:bodyPr>
          <a:lstStyle>
            <a:lvl1pPr marL="0" algn="l" defTabSz="914400" rtl="0" eaLnBrk="1" latinLnBrk="0" hangingPunct="1">
              <a:buNone/>
              <a:defRPr lang="en-US" sz="1400" kern="1200" cap="small" spc="100" dirty="0" smtClean="0">
                <a:solidFill>
                  <a:srgbClr val="DCE6F2"/>
                </a:solidFill>
                <a:latin typeface="Segoe UI Semibold" pitchFamily="34" charset="0"/>
                <a:ea typeface="Segoe UI" pitchFamily="34" charset="0"/>
                <a:cs typeface="Segoe UI" pitchFamily="34" charset="0"/>
              </a:defRPr>
            </a:lvl1pPr>
          </a:lstStyle>
          <a:p>
            <a:pPr lvl="0"/>
            <a:r>
              <a:rPr lang="en-US" dirty="0" smtClean="0"/>
              <a:t>click to edit master</a:t>
            </a:r>
            <a:endParaRPr lang="en-US" dirty="0"/>
          </a:p>
        </p:txBody>
      </p:sp>
      <p:sp>
        <p:nvSpPr>
          <p:cNvPr id="40" name="Content Placeholder 2"/>
          <p:cNvSpPr>
            <a:spLocks noGrp="1"/>
          </p:cNvSpPr>
          <p:nvPr>
            <p:ph idx="1"/>
          </p:nvPr>
        </p:nvSpPr>
        <p:spPr>
          <a:xfrm>
            <a:off x="685800" y="1143000"/>
            <a:ext cx="7848600" cy="4525963"/>
          </a:xfrm>
          <a:prstGeom prst="rect">
            <a:avLst/>
          </a:prstGeom>
        </p:spPr>
        <p:txBody>
          <a:bodyPr>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3pPr marL="1143000" indent="-228600">
              <a:buSzPct val="100000"/>
              <a:buFont typeface="Wingdings" charset="2"/>
              <a:buChar char="§"/>
              <a:defRPr>
                <a:solidFill>
                  <a:schemeClr val="tx2">
                    <a:lumMod val="75000"/>
                  </a:schemeClr>
                </a:solidFill>
              </a:defRPr>
            </a:lvl3pPr>
            <a:lvl4pPr marL="1600200" indent="-228600">
              <a:buSzPct val="100000"/>
              <a:buFont typeface="Wingdings" charset="2"/>
              <a:buChar char="§"/>
              <a:defRPr>
                <a:solidFill>
                  <a:schemeClr val="tx2">
                    <a:lumMod val="75000"/>
                  </a:schemeClr>
                </a:solidFill>
              </a:defRPr>
            </a:lvl4pPr>
            <a:lvl5pPr marL="2057400" indent="-228600">
              <a:buSzPct val="100000"/>
              <a:buFont typeface="Wingdings" charset="2"/>
              <a:buChar char="§"/>
              <a:defRPr>
                <a:solidFill>
                  <a:schemeClr val="tx2">
                    <a:lumMod val="75000"/>
                  </a:schemeClr>
                </a:solidFill>
              </a:defRPr>
            </a:lvl5pPr>
          </a:lstStyle>
          <a:p>
            <a:pPr marL="342900" lvl="0" indent="-342900" algn="l" defTabSz="914400" rtl="0" eaLnBrk="1" latinLnBrk="0" hangingPunct="1">
              <a:spcBef>
                <a:spcPct val="20000"/>
              </a:spcBef>
              <a:buClr>
                <a:srgbClr val="066E9F"/>
              </a:buClr>
              <a:buSzPct val="120000"/>
              <a:buFont typeface="Segoe UI" pitchFamily="34" charset="0"/>
              <a:buChar char="◦"/>
            </a:pPr>
            <a:r>
              <a:rPr lang="en-US" dirty="0" smtClean="0"/>
              <a:t>Click to edit Master text styles</a:t>
            </a:r>
          </a:p>
          <a:p>
            <a:pPr marL="342900" lvl="0" indent="-342900" algn="l" defTabSz="914400" rtl="0" eaLnBrk="1" latinLnBrk="0" hangingPunct="1">
              <a:spcBef>
                <a:spcPct val="20000"/>
              </a:spcBef>
              <a:buClr>
                <a:srgbClr val="066E9F"/>
              </a:buClr>
              <a:buSzPct val="120000"/>
              <a:buFont typeface="Segoe UI Semibold" pitchFamily="34" charset="0"/>
              <a:buChar char="◦"/>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69094"/>
            <a:ext cx="5012515" cy="516255"/>
          </a:xfrm>
          <a:prstGeom prst="round2SameRect">
            <a:avLst/>
          </a:prstGeom>
          <a:solidFill>
            <a:schemeClr val="bg1"/>
          </a:solidFill>
        </p:spPr>
        <p:txBody>
          <a:bodyPr vert="horz" wrap="none" lIns="182880" tIns="45720" rIns="182880" bIns="45720" rtlCol="0" anchor="ctr" anchorCtr="0">
            <a:spAutoFit/>
          </a:bodyPr>
          <a:lstStyle>
            <a:lvl1pPr algn="l">
              <a:defRPr lang="en-US" sz="2600" b="1" dirty="0">
                <a:solidFill>
                  <a:srgbClr val="066E9F"/>
                </a:solidFill>
              </a:defRPr>
            </a:lvl1pPr>
          </a:lstStyle>
          <a:p>
            <a:pPr marL="0" lvl="0" algn="l"/>
            <a:r>
              <a:rPr lang="en-US" dirty="0" smtClean="0"/>
              <a:t>Click to edit Master title style</a:t>
            </a:r>
            <a:endParaRPr lang="en-US" dirty="0"/>
          </a:p>
        </p:txBody>
      </p:sp>
      <p:sp>
        <p:nvSpPr>
          <p:cNvPr id="17" name="Rectangle 1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1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0" name="Rectangle 1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1" name="TextBox 2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2" name="TextBox 2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059099294"/>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exercise-blue: single">
    <p:spTree>
      <p:nvGrpSpPr>
        <p:cNvPr id="1" name=""/>
        <p:cNvGrpSpPr/>
        <p:nvPr/>
      </p:nvGrpSpPr>
      <p:grpSpPr>
        <a:xfrm>
          <a:off x="0" y="0"/>
          <a:ext cx="0" cy="0"/>
          <a:chOff x="0" y="0"/>
          <a:chExt cx="0" cy="0"/>
        </a:xfrm>
      </p:grpSpPr>
      <p:sp>
        <p:nvSpPr>
          <p:cNvPr id="6" name="Rectangle 5"/>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9" name="Group 8"/>
          <p:cNvGrpSpPr/>
          <p:nvPr userDrawn="1"/>
        </p:nvGrpSpPr>
        <p:grpSpPr>
          <a:xfrm>
            <a:off x="8000999" y="76200"/>
            <a:ext cx="838201" cy="275451"/>
            <a:chOff x="6837090" y="2143164"/>
            <a:chExt cx="1806129" cy="614325"/>
          </a:xfrm>
        </p:grpSpPr>
        <p:sp>
          <p:nvSpPr>
            <p:cNvPr id="10" name="Rectangle 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2" name="Rectangle 1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8" name="Title 17"/>
          <p:cNvSpPr>
            <a:spLocks noGrp="1"/>
          </p:cNvSpPr>
          <p:nvPr>
            <p:ph type="title"/>
          </p:nvPr>
        </p:nvSpPr>
        <p:spPr>
          <a:xfrm>
            <a:off x="304800" y="457200"/>
            <a:ext cx="8534400" cy="715962"/>
          </a:xfrm>
          <a:prstGeom prst="rect">
            <a:avLst/>
          </a:prstGeom>
        </p:spPr>
        <p:txBody>
          <a:bodyPr/>
          <a:lstStyle>
            <a:lvl1pPr>
              <a:defRPr sz="2400" b="1">
                <a:solidFill>
                  <a:srgbClr val="066E9F"/>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9" name="Text Placeholder 16"/>
          <p:cNvSpPr>
            <a:spLocks noGrp="1"/>
          </p:cNvSpPr>
          <p:nvPr>
            <p:ph type="body" sz="quarter" idx="10"/>
          </p:nvPr>
        </p:nvSpPr>
        <p:spPr>
          <a:xfrm>
            <a:off x="762000" y="1219200"/>
            <a:ext cx="7696200" cy="4953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6"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7" name="Rectangle 26"/>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TextBox 27">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29" name="TextBox 28"/>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89309895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154474944"/>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exercise-orange: single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16532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fr-FR" sz="1200" kern="1200" dirty="0" smtClean="0">
                <a:solidFill>
                  <a:srgbClr val="066E9F"/>
                </a:solidFill>
                <a:latin typeface="Segoe UI Semibold" pitchFamily="34" charset="0"/>
              </a:rPr>
              <a:t>Diapositive suivante</a:t>
            </a:r>
            <a:endParaRPr lang="fr-FR" sz="1200" kern="1200" dirty="0">
              <a:solidFill>
                <a:srgbClr val="066E9F"/>
              </a:solidFill>
              <a:latin typeface="Segoe UI Semibold" pitchFamily="34" charset="0"/>
              <a:ea typeface="+mn-ea"/>
              <a:cs typeface="+mn-cs"/>
            </a:endParaRPr>
          </a:p>
        </p:txBody>
      </p:sp>
      <p:sp>
        <p:nvSpPr>
          <p:cNvPr id="23" name="Rectangle 22"/>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7581543"/>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exercise-green: single ">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77344111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exercise-blue: fir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304800" y="457200"/>
            <a:ext cx="8534400" cy="762000"/>
          </a:xfrm>
          <a:prstGeom prst="rect">
            <a:avLst/>
          </a:prstGeom>
        </p:spPr>
        <p:txBody>
          <a:bodyPr vert="horz"/>
          <a:lstStyle>
            <a:lvl1pPr marL="0" algn="ctr" defTabSz="914400" rtl="0" eaLnBrk="1" latinLnBrk="0" hangingPunct="1">
              <a:spcBef>
                <a:spcPct val="0"/>
              </a:spcBef>
              <a:buNone/>
              <a:defRPr kumimoji="0" lang="en-US" sz="2400" b="1" i="0" u="none" strike="noStrike" kern="1200" cap="none" spc="0" normalizeH="0" baseline="0" noProof="0" dirty="0">
                <a:ln>
                  <a:noFill/>
                </a:ln>
                <a:solidFill>
                  <a:srgbClr val="066E9F"/>
                </a:solidFill>
                <a:effectLst/>
                <a:uLnTx/>
                <a:uFillTx/>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4" name="Text Placeholder 16"/>
          <p:cNvSpPr>
            <a:spLocks noGrp="1"/>
          </p:cNvSpPr>
          <p:nvPr>
            <p:ph type="body" sz="quarter" idx="10"/>
          </p:nvPr>
        </p:nvSpPr>
        <p:spPr>
          <a:xfrm>
            <a:off x="762000" y="1295400"/>
            <a:ext cx="7696200" cy="47244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56874240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415150208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exercise-purple: fir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39" name="Rectangle 3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1" name="Rectangle 4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2" name="TextBox 4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3" name="TextBox 42"/>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32127722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exercise-purple: last">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6"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3" name="TextBox 42"/>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9" name="Rectangle 3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0" name="TextBox 3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1" name="TextBox 4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012629615"/>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exercise-orange: fir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itle 17"/>
          <p:cNvSpPr>
            <a:spLocks noGrp="1"/>
          </p:cNvSpPr>
          <p:nvPr>
            <p:ph type="title"/>
          </p:nvPr>
        </p:nvSpPr>
        <p:spPr>
          <a:xfrm>
            <a:off x="304800" y="457200"/>
            <a:ext cx="8534400" cy="715962"/>
          </a:xfrm>
          <a:prstGeom prst="rect">
            <a:avLst/>
          </a:prstGeom>
        </p:spPr>
        <p:txBody>
          <a:bodyPr/>
          <a:lstStyle>
            <a:lvl1pPr>
              <a:defRPr sz="2400" b="1">
                <a:solidFill>
                  <a:srgbClr val="C55F27"/>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3"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66933264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exercise-orange: last">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5" name="Rectangle 24"/>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7"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8" name="Rectangle 27"/>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TextBox 28">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0" name="TextBox 29"/>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405151251"/>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exercise-green: first ">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24" name="Group 23"/>
          <p:cNvGrpSpPr/>
          <p:nvPr userDrawn="1"/>
        </p:nvGrpSpPr>
        <p:grpSpPr>
          <a:xfrm>
            <a:off x="8000999" y="76200"/>
            <a:ext cx="838201" cy="275451"/>
            <a:chOff x="6837090" y="2143164"/>
            <a:chExt cx="1806129" cy="614325"/>
          </a:xfrm>
        </p:grpSpPr>
        <p:sp>
          <p:nvSpPr>
            <p:cNvPr id="25" name="Rectangle 24"/>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7" name="Rectangle 26"/>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9" name="Rectangle 28"/>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Rectangle 29"/>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1" name="Title 17"/>
          <p:cNvSpPr>
            <a:spLocks noGrp="1"/>
          </p:cNvSpPr>
          <p:nvPr>
            <p:ph type="title"/>
          </p:nvPr>
        </p:nvSpPr>
        <p:spPr>
          <a:xfrm>
            <a:off x="304800" y="457200"/>
            <a:ext cx="8534400" cy="715962"/>
          </a:xfrm>
          <a:prstGeom prst="rect">
            <a:avLst/>
          </a:prstGeom>
        </p:spPr>
        <p:txBody>
          <a:bodyPr/>
          <a:lstStyle>
            <a:lvl1pPr>
              <a:defRPr sz="2400" b="1">
                <a:solidFill>
                  <a:srgbClr val="59884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Box 38"/>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34" name="Rectangle 33"/>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5"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6" name="Rectangle 35"/>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7" name="TextBox 36">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8" name="TextBox 37"/>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972068041"/>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exercise-green: last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88734903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exercise-blue: middle">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7" name="Group 6"/>
          <p:cNvGrpSpPr/>
          <p:nvPr userDrawn="1"/>
        </p:nvGrpSpPr>
        <p:grpSpPr>
          <a:xfrm>
            <a:off x="8000999" y="76200"/>
            <a:ext cx="838201" cy="275451"/>
            <a:chOff x="6837090" y="2143164"/>
            <a:chExt cx="1806129" cy="614325"/>
          </a:xfrm>
        </p:grpSpPr>
        <p:sp>
          <p:nvSpPr>
            <p:cNvPr id="8" name="Rectangle 7"/>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10" name="Rectangle 9"/>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4"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066E9F"/>
                </a:solidFill>
                <a:latin typeface="Segoe UI Semibold" pitchFamily="34" charset="0"/>
              </a:rPr>
              <a:t>continued from previous slide…</a:t>
            </a:r>
            <a:endParaRPr lang="en-US" sz="1200" dirty="0">
              <a:solidFill>
                <a:srgbClr val="066E9F"/>
              </a:solidFill>
              <a:latin typeface="Segoe UI Semibold" pitchFamily="34" charset="0"/>
            </a:endParaRPr>
          </a:p>
        </p:txBody>
      </p:sp>
      <p:sp>
        <p:nvSpPr>
          <p:cNvPr id="22" name="TextBox 21"/>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066E9F"/>
                </a:solidFill>
                <a:latin typeface="Segoe UI Semibold" pitchFamily="34" charset="0"/>
              </a:rPr>
              <a:t>continued on next slide…</a:t>
            </a:r>
            <a:endParaRPr lang="en-US" sz="1200" dirty="0">
              <a:solidFill>
                <a:srgbClr val="066E9F"/>
              </a:solidFill>
              <a:latin typeface="Segoe UI Semibold" pitchFamily="34" charset="0"/>
            </a:endParaRPr>
          </a:p>
        </p:txBody>
      </p:sp>
      <p:sp>
        <p:nvSpPr>
          <p:cNvPr id="28" name="Rectangle 27"/>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1" name="Rectangle 30"/>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2" name="TextBox 31">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3" name="TextBox 32"/>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1560835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ercise-blue: last">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Font typeface="+mj-lt"/>
              <a:buAutoNum type="arabicPeriod"/>
              <a:defRPr sz="2000"/>
            </a:lvl1pPr>
            <a:lvl2pPr marL="742950" indent="-285750">
              <a:buSzPct val="100000"/>
              <a:buFont typeface="Wingdings" charset="2"/>
              <a:buChar char="§"/>
              <a:defRPr/>
            </a:lvl2pPr>
            <a:lvl3pPr marL="1143000" indent="-228600">
              <a:buSzPct val="100000"/>
              <a:buFont typeface="Wingdings" charset="2"/>
              <a:buChar char="§"/>
              <a:defRPr/>
            </a:lvl3pPr>
            <a:lvl4pPr marL="1600200" indent="-228600">
              <a:buSzPct val="100000"/>
              <a:buFont typeface="Wingdings" charset="2"/>
              <a:buChar char="§"/>
              <a:defRPr/>
            </a:lvl4pPr>
            <a:lvl5pPr marL="2057400" indent="-228600">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fr-FR" sz="1200" kern="1200" dirty="0" smtClean="0">
                <a:solidFill>
                  <a:srgbClr val="066E9F"/>
                </a:solidFill>
                <a:latin typeface="Segoe UI Semibold" pitchFamily="34" charset="0"/>
              </a:rPr>
              <a:t> Diapositive précédente</a:t>
            </a:r>
            <a:endParaRPr lang="fr-FR" sz="1200" kern="1200" dirty="0" smtClean="0">
              <a:solidFill>
                <a:srgbClr val="066E9F"/>
              </a:solidFill>
              <a:latin typeface="Segoe UI Semibold" pitchFamily="34" charset="0"/>
              <a:ea typeface="+mn-ea"/>
              <a:cs typeface="+mn-cs"/>
            </a:endParaRPr>
          </a:p>
        </p:txBody>
      </p:sp>
      <p:sp>
        <p:nvSpPr>
          <p:cNvPr id="21" name="Rectangle 20"/>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2"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6" name="TextBox 25"/>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28" name="Rectangle 27"/>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9" name="TextBox 28">
            <a:hlinkClick r:id="rId2" action="ppaction://hlinksldjump"/>
          </p:cNvPr>
          <p:cNvSpPr txBox="1"/>
          <p:nvPr userDrawn="1"/>
        </p:nvSpPr>
        <p:spPr>
          <a:xfrm>
            <a:off x="7010400" y="6604001"/>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Gambaran Singkat</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0" name="Rectangle 29"/>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31" name="TextBox 30">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32" name="Rectangle 31"/>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2743771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7810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exercise-purple: middle">
    <p:spTree>
      <p:nvGrpSpPr>
        <p:cNvPr id="1" name=""/>
        <p:cNvGrpSpPr/>
        <p:nvPr/>
      </p:nvGrpSpPr>
      <p:grpSpPr>
        <a:xfrm>
          <a:off x="0" y="0"/>
          <a:ext cx="0" cy="0"/>
          <a:chOff x="0" y="0"/>
          <a:chExt cx="0" cy="0"/>
        </a:xfrm>
      </p:grpSpPr>
      <p:sp>
        <p:nvSpPr>
          <p:cNvPr id="22" name="Rectangle 21"/>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Rectangle 2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30" name="Group 29"/>
          <p:cNvGrpSpPr/>
          <p:nvPr userDrawn="1"/>
        </p:nvGrpSpPr>
        <p:grpSpPr>
          <a:xfrm>
            <a:off x="8000999" y="76200"/>
            <a:ext cx="838201" cy="275451"/>
            <a:chOff x="6837090" y="2143164"/>
            <a:chExt cx="1806129" cy="614325"/>
          </a:xfrm>
        </p:grpSpPr>
        <p:sp>
          <p:nvSpPr>
            <p:cNvPr id="31" name="Rectangle 30"/>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2" name="Rectangle 31"/>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3" name="Rectangle 32"/>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4" name="Rectangle 33"/>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Rectangle 34"/>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6" name="Rectangle 35"/>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37" name="Text Placeholder 16"/>
          <p:cNvSpPr>
            <a:spLocks noGrp="1"/>
          </p:cNvSpPr>
          <p:nvPr>
            <p:ph type="body" sz="quarter" idx="10"/>
          </p:nvPr>
        </p:nvSpPr>
        <p:spPr>
          <a:xfrm>
            <a:off x="762000" y="990600"/>
            <a:ext cx="7696200" cy="5334000"/>
          </a:xfrm>
          <a:prstGeom prst="rect">
            <a:avLst/>
          </a:prstGeom>
        </p:spPr>
        <p:txBody>
          <a:bodyPr>
            <a:noAutofit/>
          </a:bodyPr>
          <a:lstStyle>
            <a:lvl1pPr marL="457200" indent="-457200">
              <a:buClr>
                <a:srgbClr val="660066"/>
              </a:buClr>
              <a:buFont typeface="+mj-lt"/>
              <a:buAutoNum type="arabicPeriod"/>
              <a:defRPr sz="2000"/>
            </a:lvl1pPr>
            <a:lvl2pPr marL="742950" indent="-285750">
              <a:buClr>
                <a:srgbClr val="660066"/>
              </a:buClr>
              <a:buSzPct val="100000"/>
              <a:buFont typeface="Wingdings" charset="2"/>
              <a:buChar char="§"/>
              <a:defRPr/>
            </a:lvl2pPr>
            <a:lvl3pPr marL="1143000" indent="-228600">
              <a:buClr>
                <a:srgbClr val="660066"/>
              </a:buClr>
              <a:buSzPct val="100000"/>
              <a:buFont typeface="Wingdings" charset="2"/>
              <a:buChar char="§"/>
              <a:defRPr/>
            </a:lvl3pPr>
            <a:lvl4pPr marL="1600200" indent="-228600">
              <a:buClr>
                <a:srgbClr val="660066"/>
              </a:buClr>
              <a:buSzPct val="100000"/>
              <a:buFont typeface="Wingdings" charset="2"/>
              <a:buChar char="§"/>
              <a:defRPr/>
            </a:lvl4pPr>
            <a:lvl5pPr marL="2057400" indent="-228600">
              <a:buClr>
                <a:srgbClr val="660066"/>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TextBox 43"/>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62B73"/>
                </a:solidFill>
                <a:latin typeface="Segoe UI Semibold" pitchFamily="34" charset="0"/>
              </a:rPr>
              <a:t>continued from previous slide…</a:t>
            </a:r>
            <a:endParaRPr lang="en-US" sz="1200" dirty="0">
              <a:solidFill>
                <a:srgbClr val="562B73"/>
              </a:solidFill>
              <a:latin typeface="Segoe UI Semibold" pitchFamily="34" charset="0"/>
            </a:endParaRPr>
          </a:p>
        </p:txBody>
      </p:sp>
      <p:sp>
        <p:nvSpPr>
          <p:cNvPr id="45" name="TextBox 44"/>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62B73"/>
                </a:solidFill>
                <a:latin typeface="Segoe UI Semibold" pitchFamily="34" charset="0"/>
              </a:rPr>
              <a:t>continued on next slide…</a:t>
            </a:r>
            <a:endParaRPr lang="en-US" sz="1200" dirty="0">
              <a:solidFill>
                <a:srgbClr val="562B73"/>
              </a:solidFill>
              <a:latin typeface="Segoe UI Semibold" pitchFamily="34" charset="0"/>
            </a:endParaRPr>
          </a:p>
        </p:txBody>
      </p:sp>
      <p:sp>
        <p:nvSpPr>
          <p:cNvPr id="29" name="Rectangle 28"/>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40" name="Rectangle 3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41" name="TextBox 4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42" name="TextBox 4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71425247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exercise-orange: middle">
    <p:spTree>
      <p:nvGrpSpPr>
        <p:cNvPr id="1" name=""/>
        <p:cNvGrpSpPr/>
        <p:nvPr/>
      </p:nvGrpSpPr>
      <p:grpSpPr>
        <a:xfrm>
          <a:off x="0" y="0"/>
          <a:ext cx="0" cy="0"/>
          <a:chOff x="0" y="0"/>
          <a:chExt cx="0" cy="0"/>
        </a:xfrm>
      </p:grpSpPr>
      <p:sp>
        <p:nvSpPr>
          <p:cNvPr id="2" name="Rectangle 1"/>
          <p:cNvSpPr/>
          <p:nvPr userDrawn="1"/>
        </p:nvSpPr>
        <p:spPr>
          <a:xfrm>
            <a:off x="0" y="0"/>
            <a:ext cx="9162288" cy="662940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Rectangle 2"/>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5" name="Group 4"/>
          <p:cNvGrpSpPr/>
          <p:nvPr userDrawn="1"/>
        </p:nvGrpSpPr>
        <p:grpSpPr>
          <a:xfrm>
            <a:off x="8000999" y="76200"/>
            <a:ext cx="838201" cy="275451"/>
            <a:chOff x="6837090" y="2143164"/>
            <a:chExt cx="1806129" cy="614325"/>
          </a:xfrm>
        </p:grpSpPr>
        <p:sp>
          <p:nvSpPr>
            <p:cNvPr id="6" name="Rectangle 5"/>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8" name="Rectangle 7"/>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C55F27"/>
              </a:buClr>
              <a:buFont typeface="+mj-lt"/>
              <a:buAutoNum type="arabicPeriod"/>
              <a:defRPr sz="2000"/>
            </a:lvl1pPr>
            <a:lvl2pPr marL="742950" indent="-285750">
              <a:buClr>
                <a:srgbClr val="C55F27"/>
              </a:buClr>
              <a:buSzPct val="100000"/>
              <a:buFont typeface="Wingdings" charset="2"/>
              <a:buChar char="§"/>
              <a:defRPr/>
            </a:lvl2pPr>
            <a:lvl3pPr marL="1143000" indent="-228600">
              <a:buClr>
                <a:srgbClr val="C55F27"/>
              </a:buClr>
              <a:buSzPct val="100000"/>
              <a:buFont typeface="Wingdings" charset="2"/>
              <a:buChar char="§"/>
              <a:defRPr/>
            </a:lvl3pPr>
            <a:lvl4pPr marL="1600200" indent="-228600">
              <a:buClr>
                <a:srgbClr val="C55F27"/>
              </a:buClr>
              <a:buSzPct val="100000"/>
              <a:buFont typeface="Wingdings" charset="2"/>
              <a:buChar char="§"/>
              <a:defRPr/>
            </a:lvl4pPr>
            <a:lvl5pPr marL="2057400" indent="-228600">
              <a:buClr>
                <a:srgbClr val="C55F27"/>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Box 18"/>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C55F27"/>
                </a:solidFill>
                <a:latin typeface="Segoe UI Semibold" pitchFamily="34" charset="0"/>
              </a:rPr>
              <a:t>continued from previous slide…</a:t>
            </a:r>
            <a:endParaRPr lang="en-US" sz="1200" dirty="0">
              <a:solidFill>
                <a:srgbClr val="C55F27"/>
              </a:solidFill>
              <a:latin typeface="Segoe UI Semibold" pitchFamily="34" charset="0"/>
            </a:endParaRPr>
          </a:p>
        </p:txBody>
      </p:sp>
      <p:sp>
        <p:nvSpPr>
          <p:cNvPr id="20" name="TextBox 19"/>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C55F27"/>
                </a:solidFill>
                <a:latin typeface="Segoe UI Semibold" pitchFamily="34" charset="0"/>
              </a:rPr>
              <a:t>continued on next slide…</a:t>
            </a:r>
            <a:endParaRPr lang="en-US" sz="1200" dirty="0">
              <a:solidFill>
                <a:srgbClr val="C55F27"/>
              </a:solidFill>
              <a:latin typeface="Segoe UI Semibold" pitchFamily="34" charset="0"/>
            </a:endParaRPr>
          </a:p>
        </p:txBody>
      </p:sp>
      <p:sp>
        <p:nvSpPr>
          <p:cNvPr id="26" name="Rectangle 25"/>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8"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29" name="Rectangle 28"/>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0" name="TextBox 29">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1" name="TextBox 30"/>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2064461310"/>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exercise-green: middle ">
    <p:spTree>
      <p:nvGrpSpPr>
        <p:cNvPr id="1" name=""/>
        <p:cNvGrpSpPr/>
        <p:nvPr/>
      </p:nvGrpSpPr>
      <p:grpSpPr>
        <a:xfrm>
          <a:off x="0" y="0"/>
          <a:ext cx="0" cy="0"/>
          <a:chOff x="0" y="0"/>
          <a:chExt cx="0" cy="0"/>
        </a:xfrm>
      </p:grpSpPr>
      <p:sp>
        <p:nvSpPr>
          <p:cNvPr id="3" name="Rectangle 2"/>
          <p:cNvSpPr/>
          <p:nvPr userDrawn="1"/>
        </p:nvSpPr>
        <p:spPr>
          <a:xfrm>
            <a:off x="0" y="0"/>
            <a:ext cx="9162288" cy="6629400"/>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userDrawn="1"/>
        </p:nvSpPr>
        <p:spPr>
          <a:xfrm>
            <a:off x="215900" y="66675"/>
            <a:ext cx="1295400" cy="307777"/>
          </a:xfrm>
          <a:prstGeom prst="rect">
            <a:avLst/>
          </a:prstGeom>
        </p:spPr>
        <p:txBody>
          <a:bodyPr wrap="square">
            <a:spAutoFit/>
          </a:bodyPr>
          <a:lstStyle/>
          <a:p>
            <a:r>
              <a:rPr lang="en-US" sz="1400" b="1" cap="small" spc="100" dirty="0" smtClean="0">
                <a:solidFill>
                  <a:prstClr val="white"/>
                </a:solidFill>
                <a:latin typeface="Segoe UI" pitchFamily="34" charset="0"/>
                <a:ea typeface="Segoe UI" pitchFamily="34" charset="0"/>
                <a:cs typeface="Segoe UI" pitchFamily="34" charset="0"/>
              </a:rPr>
              <a:t>EXERCISE</a:t>
            </a:r>
            <a:endParaRPr lang="en-US" sz="1400" b="1" cap="small" spc="100" dirty="0">
              <a:solidFill>
                <a:prstClr val="white"/>
              </a:solidFill>
              <a:latin typeface="Segoe UI" pitchFamily="34" charset="0"/>
              <a:ea typeface="Segoe UI" pitchFamily="34" charset="0"/>
              <a:cs typeface="Segoe UI" pitchFamily="34" charset="0"/>
            </a:endParaRPr>
          </a:p>
        </p:txBody>
      </p:sp>
      <p:grpSp>
        <p:nvGrpSpPr>
          <p:cNvPr id="6" name="Group 5"/>
          <p:cNvGrpSpPr/>
          <p:nvPr userDrawn="1"/>
        </p:nvGrpSpPr>
        <p:grpSpPr>
          <a:xfrm>
            <a:off x="8000999" y="76200"/>
            <a:ext cx="838201" cy="275451"/>
            <a:chOff x="6837090" y="2143164"/>
            <a:chExt cx="1806129" cy="614325"/>
          </a:xfrm>
        </p:grpSpPr>
        <p:sp>
          <p:nvSpPr>
            <p:cNvPr id="7" name="Rectangle 6"/>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9" name="Rectangle 8"/>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3" name="Text Placeholder 16"/>
          <p:cNvSpPr>
            <a:spLocks noGrp="1"/>
          </p:cNvSpPr>
          <p:nvPr>
            <p:ph type="body" sz="quarter" idx="10"/>
          </p:nvPr>
        </p:nvSpPr>
        <p:spPr>
          <a:xfrm>
            <a:off x="762000" y="914400"/>
            <a:ext cx="7696200" cy="5334000"/>
          </a:xfrm>
          <a:prstGeom prst="rect">
            <a:avLst/>
          </a:prstGeom>
        </p:spPr>
        <p:txBody>
          <a:bodyPr>
            <a:noAutofit/>
          </a:bodyPr>
          <a:lstStyle>
            <a:lvl1pPr marL="457200" indent="-457200">
              <a:buClr>
                <a:srgbClr val="598841"/>
              </a:buClr>
              <a:buFont typeface="+mj-lt"/>
              <a:buAutoNum type="arabicPeriod"/>
              <a:defRPr sz="2000"/>
            </a:lvl1pPr>
            <a:lvl2pPr marL="742950" indent="-285750">
              <a:buClr>
                <a:srgbClr val="598841"/>
              </a:buClr>
              <a:buSzPct val="100000"/>
              <a:buFont typeface="Wingdings" charset="2"/>
              <a:buChar char="§"/>
              <a:defRPr/>
            </a:lvl2pPr>
            <a:lvl3pPr marL="1143000" indent="-228600">
              <a:buClr>
                <a:srgbClr val="598841"/>
              </a:buClr>
              <a:buSzPct val="100000"/>
              <a:buFont typeface="Wingdings" charset="2"/>
              <a:buChar char="§"/>
              <a:defRPr/>
            </a:lvl3pPr>
            <a:lvl4pPr marL="1600200" indent="-228600">
              <a:buClr>
                <a:srgbClr val="598841"/>
              </a:buClr>
              <a:buSzPct val="100000"/>
              <a:buFont typeface="Wingdings" charset="2"/>
              <a:buChar char="§"/>
              <a:defRPr/>
            </a:lvl4pPr>
            <a:lvl5pPr marL="2057400" indent="-228600">
              <a:buClr>
                <a:srgbClr val="598841"/>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extBox 19"/>
          <p:cNvSpPr txBox="1"/>
          <p:nvPr userDrawn="1"/>
        </p:nvSpPr>
        <p:spPr>
          <a:xfrm>
            <a:off x="457200" y="457200"/>
            <a:ext cx="3886200" cy="276999"/>
          </a:xfrm>
          <a:prstGeom prst="rect">
            <a:avLst/>
          </a:prstGeom>
          <a:noFill/>
        </p:spPr>
        <p:txBody>
          <a:bodyPr wrap="square" rtlCol="0">
            <a:spAutoFit/>
          </a:bodyPr>
          <a:lstStyle/>
          <a:p>
            <a:r>
              <a:rPr lang="en-US" sz="1200" dirty="0" smtClean="0">
                <a:solidFill>
                  <a:srgbClr val="598841"/>
                </a:solidFill>
                <a:latin typeface="Segoe UI Semibold" pitchFamily="34" charset="0"/>
              </a:rPr>
              <a:t>continued from previous slide…</a:t>
            </a:r>
            <a:endParaRPr lang="en-US" sz="1200" dirty="0">
              <a:solidFill>
                <a:srgbClr val="598841"/>
              </a:solidFill>
              <a:latin typeface="Segoe UI Semibold" pitchFamily="34" charset="0"/>
            </a:endParaRPr>
          </a:p>
        </p:txBody>
      </p:sp>
      <p:sp>
        <p:nvSpPr>
          <p:cNvPr id="21" name="TextBox 20"/>
          <p:cNvSpPr txBox="1"/>
          <p:nvPr userDrawn="1"/>
        </p:nvSpPr>
        <p:spPr>
          <a:xfrm>
            <a:off x="4724400" y="6169223"/>
            <a:ext cx="3962400" cy="276999"/>
          </a:xfrm>
          <a:prstGeom prst="rect">
            <a:avLst/>
          </a:prstGeom>
          <a:noFill/>
        </p:spPr>
        <p:txBody>
          <a:bodyPr wrap="square" rtlCol="0">
            <a:spAutoFit/>
          </a:bodyPr>
          <a:lstStyle/>
          <a:p>
            <a:pPr algn="r"/>
            <a:r>
              <a:rPr lang="en-US" sz="1200" dirty="0" smtClean="0">
                <a:solidFill>
                  <a:srgbClr val="598841"/>
                </a:solidFill>
                <a:latin typeface="Segoe UI Semibold" pitchFamily="34" charset="0"/>
              </a:rPr>
              <a:t>continued on next slide…</a:t>
            </a:r>
            <a:endParaRPr lang="en-US" sz="1200" dirty="0">
              <a:solidFill>
                <a:srgbClr val="598841"/>
              </a:solidFill>
              <a:latin typeface="Segoe UI Semibold" pitchFamily="34" charset="0"/>
            </a:endParaRPr>
          </a:p>
        </p:txBody>
      </p:sp>
      <p:sp>
        <p:nvSpPr>
          <p:cNvPr id="27" name="Rectangle 26"/>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29" name="Slide Number Placeholder 5"/>
          <p:cNvSpPr txBox="1">
            <a:spLocks/>
          </p:cNvSpPr>
          <p:nvPr userDrawn="1"/>
        </p:nvSpPr>
        <p:spPr bwMode="auto">
          <a:xfrm>
            <a:off x="8551863" y="6575213"/>
            <a:ext cx="592137" cy="274320"/>
          </a:xfrm>
          <a:prstGeom prst="rect">
            <a:avLst/>
          </a:prstGeom>
          <a:noFill/>
          <a:ln>
            <a:miter lim="800000"/>
            <a:headEnd/>
            <a:tailEnd/>
          </a:ln>
        </p:spPr>
        <p:txBody>
          <a:bodyPr/>
          <a:lstStyle/>
          <a:p>
            <a:pPr algn="ctr">
              <a:defRPr/>
            </a:pPr>
            <a:fld id="{B5EFFD1B-A510-45B0-BB7F-52AFFFB0EEFB}" type="slidenum">
              <a:rPr lang="en-US" sz="1200" smtClean="0">
                <a:solidFill>
                  <a:prstClr val="white"/>
                </a:solidFill>
              </a:rPr>
              <a:pPr algn="ctr">
                <a:defRPr/>
              </a:pPr>
              <a:t>‹#›</a:t>
            </a:fld>
            <a:endParaRPr lang="en-US" sz="1200" dirty="0">
              <a:solidFill>
                <a:prstClr val="white"/>
              </a:solidFill>
            </a:endParaRPr>
          </a:p>
        </p:txBody>
      </p:sp>
      <p:sp>
        <p:nvSpPr>
          <p:cNvPr id="30" name="Rectangle 29"/>
          <p:cNvSpPr>
            <a:spLocks noChangeArrowheads="1"/>
          </p:cNvSpPr>
          <p:nvPr userDrawn="1"/>
        </p:nvSpPr>
        <p:spPr bwMode="auto">
          <a:xfrm rot="10800000">
            <a:off x="7467600" y="6579705"/>
            <a:ext cx="9906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prstClr val="white"/>
              </a:solidFill>
            </a:endParaRPr>
          </a:p>
        </p:txBody>
      </p:sp>
      <p:sp>
        <p:nvSpPr>
          <p:cNvPr id="31" name="TextBox 30">
            <a:hlinkClick r:id="rId2" action="ppaction://hlinksldjump"/>
          </p:cNvPr>
          <p:cNvSpPr txBox="1"/>
          <p:nvPr userDrawn="1"/>
        </p:nvSpPr>
        <p:spPr>
          <a:xfrm>
            <a:off x="7467601" y="6587068"/>
            <a:ext cx="959644" cy="246221"/>
          </a:xfrm>
          <a:prstGeom prst="rect">
            <a:avLst/>
          </a:prstGeom>
          <a:noFill/>
        </p:spPr>
        <p:txBody>
          <a:bodyPr wrap="square">
            <a:spAutoFit/>
          </a:bodyPr>
          <a:lstStyle/>
          <a:p>
            <a:pPr algn="ctr">
              <a:defRPr/>
            </a:pPr>
            <a:r>
              <a:rPr lang="en-US" sz="1000" dirty="0" smtClean="0">
                <a:solidFill>
                  <a:srgbClr val="4F81BD">
                    <a:lumMod val="60000"/>
                    <a:lumOff val="40000"/>
                  </a:srgbClr>
                </a:solidFill>
                <a:latin typeface="Segoe UI" pitchFamily="34" charset="0"/>
                <a:ea typeface="Segoe UI" pitchFamily="34" charset="0"/>
                <a:cs typeface="Segoe UI" pitchFamily="34" charset="0"/>
              </a:rPr>
              <a:t>Overview</a:t>
            </a:r>
            <a:endParaRPr lang="en-US" sz="1000" b="1" dirty="0">
              <a:solidFill>
                <a:srgbClr val="4F81BD">
                  <a:lumMod val="60000"/>
                  <a:lumOff val="40000"/>
                </a:srgbClr>
              </a:solidFill>
              <a:latin typeface="Segoe UI" pitchFamily="34" charset="0"/>
              <a:ea typeface="Segoe UI" pitchFamily="34" charset="0"/>
              <a:cs typeface="Segoe UI" pitchFamily="34" charset="0"/>
            </a:endParaRPr>
          </a:p>
        </p:txBody>
      </p:sp>
      <p:sp>
        <p:nvSpPr>
          <p:cNvPr id="32" name="TextBox 31"/>
          <p:cNvSpPr txBox="1"/>
          <p:nvPr userDrawn="1"/>
        </p:nvSpPr>
        <p:spPr>
          <a:xfrm>
            <a:off x="197380" y="6596125"/>
            <a:ext cx="4146019" cy="246221"/>
          </a:xfrm>
          <a:prstGeom prst="rect">
            <a:avLst/>
          </a:prstGeom>
          <a:noFill/>
        </p:spPr>
        <p:txBody>
          <a:bodyPr wrap="square">
            <a:spAutoFit/>
          </a:bodyPr>
          <a:lstStyle/>
          <a:p>
            <a:pPr>
              <a:defRPr/>
            </a:pPr>
            <a:r>
              <a:rPr lang="en-US" sz="1000" dirty="0" smtClean="0">
                <a:solidFill>
                  <a:prstClr val="white"/>
                </a:solidFill>
                <a:latin typeface="Segoe UI" pitchFamily="34" charset="0"/>
                <a:ea typeface="Segoe UI" pitchFamily="34" charset="0"/>
                <a:cs typeface="Segoe UI" pitchFamily="34" charset="0"/>
              </a:rPr>
              <a:t>Integrated NTD Database  |  </a:t>
            </a:r>
            <a:r>
              <a:rPr lang="en-US" sz="1000" b="1" dirty="0" smtClean="0">
                <a:solidFill>
                  <a:prstClr val="white"/>
                </a:solidFill>
                <a:latin typeface="Segoe UI" pitchFamily="34" charset="0"/>
                <a:ea typeface="Segoe UI" pitchFamily="34" charset="0"/>
                <a:cs typeface="Segoe UI" pitchFamily="34" charset="0"/>
              </a:rPr>
              <a:t>Training</a:t>
            </a:r>
            <a:r>
              <a:rPr lang="en-US" sz="1000" dirty="0" smtClean="0">
                <a:solidFill>
                  <a:prstClr val="white"/>
                </a:solidFill>
                <a:latin typeface="Segoe UI" pitchFamily="34" charset="0"/>
                <a:ea typeface="Segoe UI" pitchFamily="34" charset="0"/>
                <a:cs typeface="Segoe UI" pitchFamily="34" charset="0"/>
              </a:rPr>
              <a:t>  |  2015</a:t>
            </a:r>
          </a:p>
        </p:txBody>
      </p:sp>
    </p:spTree>
    <p:extLst>
      <p:ext uri="{BB962C8B-B14F-4D97-AF65-F5344CB8AC3E}">
        <p14:creationId xmlns:p14="http://schemas.microsoft.com/office/powerpoint/2010/main" val="14063601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purple: single">
    <p:spTree>
      <p:nvGrpSpPr>
        <p:cNvPr id="1" name=""/>
        <p:cNvGrpSpPr/>
        <p:nvPr/>
      </p:nvGrpSpPr>
      <p:grpSpPr>
        <a:xfrm>
          <a:off x="0" y="0"/>
          <a:ext cx="0" cy="0"/>
          <a:chOff x="0" y="0"/>
          <a:chExt cx="0" cy="0"/>
        </a:xfrm>
      </p:grpSpPr>
      <p:sp>
        <p:nvSpPr>
          <p:cNvPr id="21" name="Rectangle 20"/>
          <p:cNvSpPr/>
          <p:nvPr userDrawn="1"/>
        </p:nvSpPr>
        <p:spPr>
          <a:xfrm>
            <a:off x="0" y="0"/>
            <a:ext cx="9162288" cy="6629400"/>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311150" y="390524"/>
            <a:ext cx="8534400" cy="6238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p:cNvGrpSpPr/>
          <p:nvPr userDrawn="1"/>
        </p:nvGrpSpPr>
        <p:grpSpPr>
          <a:xfrm>
            <a:off x="8000999" y="76200"/>
            <a:ext cx="838201" cy="275451"/>
            <a:chOff x="6837090" y="2143164"/>
            <a:chExt cx="1806129" cy="614325"/>
          </a:xfrm>
        </p:grpSpPr>
        <p:sp>
          <p:nvSpPr>
            <p:cNvPr id="30" name="Rectangle 29"/>
            <p:cNvSpPr/>
            <p:nvPr/>
          </p:nvSpPr>
          <p:spPr>
            <a:xfrm>
              <a:off x="7165703" y="2143164"/>
              <a:ext cx="206375" cy="614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6837090" y="2300287"/>
              <a:ext cx="206375" cy="45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32" name="Rectangle 31"/>
            <p:cNvSpPr/>
            <p:nvPr/>
          </p:nvSpPr>
          <p:spPr>
            <a:xfrm>
              <a:off x="7484790" y="2357438"/>
              <a:ext cx="206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7794352" y="2462213"/>
              <a:ext cx="206375" cy="2952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436844" y="2671763"/>
              <a:ext cx="206375" cy="85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8112994" y="2571749"/>
              <a:ext cx="206375" cy="1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itle 17"/>
          <p:cNvSpPr>
            <a:spLocks noGrp="1"/>
          </p:cNvSpPr>
          <p:nvPr>
            <p:ph type="title"/>
          </p:nvPr>
        </p:nvSpPr>
        <p:spPr>
          <a:xfrm>
            <a:off x="304800" y="457200"/>
            <a:ext cx="8534400" cy="715962"/>
          </a:xfrm>
          <a:prstGeom prst="rect">
            <a:avLst/>
          </a:prstGeom>
        </p:spPr>
        <p:txBody>
          <a:bodyPr/>
          <a:lstStyle>
            <a:lvl1pPr>
              <a:defRPr sz="2400" b="1">
                <a:solidFill>
                  <a:srgbClr val="562B73"/>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7" name="Text Placeholder 16"/>
          <p:cNvSpPr>
            <a:spLocks noGrp="1"/>
          </p:cNvSpPr>
          <p:nvPr>
            <p:ph type="body" sz="quarter" idx="10"/>
          </p:nvPr>
        </p:nvSpPr>
        <p:spPr>
          <a:xfrm>
            <a:off x="762000" y="1295400"/>
            <a:ext cx="7696200" cy="4953000"/>
          </a:xfrm>
          <a:prstGeom prst="rect">
            <a:avLst/>
          </a:prstGeom>
        </p:spPr>
        <p:txBody>
          <a:bodyPr>
            <a:noAutofit/>
          </a:bodyPr>
          <a:lstStyle>
            <a:lvl1pPr marL="457200" indent="-457200">
              <a:buClr>
                <a:srgbClr val="562B73"/>
              </a:buClr>
              <a:buFont typeface="+mj-lt"/>
              <a:buAutoNum type="arabicPeriod"/>
              <a:defRPr sz="2000"/>
            </a:lvl1pPr>
            <a:lvl2pPr marL="742950" indent="-285750">
              <a:buClr>
                <a:srgbClr val="562B73"/>
              </a:buClr>
              <a:buSzPct val="100000"/>
              <a:buFont typeface="Wingdings" charset="2"/>
              <a:buChar char="§"/>
              <a:defRPr/>
            </a:lvl2pPr>
            <a:lvl3pPr marL="1143000" indent="-228600">
              <a:buClr>
                <a:srgbClr val="562B73"/>
              </a:buClr>
              <a:buSzPct val="100000"/>
              <a:buFont typeface="Wingdings" charset="2"/>
              <a:buChar char="§"/>
              <a:defRPr/>
            </a:lvl3pPr>
            <a:lvl4pPr marL="1600200" indent="-228600">
              <a:buClr>
                <a:srgbClr val="562B73"/>
              </a:buClr>
              <a:buSzPct val="100000"/>
              <a:buFont typeface="Wingdings" charset="2"/>
              <a:buChar char="§"/>
              <a:defRPr/>
            </a:lvl4pPr>
            <a:lvl5pPr marL="2057400" indent="-228600">
              <a:buClr>
                <a:srgbClr val="562B73"/>
              </a:buClr>
              <a:buSzPct val="100000"/>
              <a:buFont typeface="Wingdings"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Rectangle 19"/>
          <p:cNvSpPr>
            <a:spLocks noChangeArrowheads="1"/>
          </p:cNvSpPr>
          <p:nvPr userDrawn="1"/>
        </p:nvSpPr>
        <p:spPr bwMode="auto">
          <a:xfrm rot="10800000">
            <a:off x="3556" y="6582424"/>
            <a:ext cx="9153144" cy="288276"/>
          </a:xfrm>
          <a:prstGeom prst="rect">
            <a:avLst/>
          </a:prstGeom>
          <a:solidFill>
            <a:srgbClr val="17375D"/>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24" name="Slide Number Placeholder 5"/>
          <p:cNvSpPr txBox="1">
            <a:spLocks/>
          </p:cNvSpPr>
          <p:nvPr userDrawn="1"/>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27"/>
          <p:cNvSpPr txBox="1"/>
          <p:nvPr userDrawn="1"/>
        </p:nvSpPr>
        <p:spPr>
          <a:xfrm>
            <a:off x="197380" y="6596125"/>
            <a:ext cx="4146019" cy="246221"/>
          </a:xfrm>
          <a:prstGeom prst="rect">
            <a:avLst/>
          </a:prstGeom>
          <a:noFill/>
        </p:spPr>
        <p:txBody>
          <a:bodyPr wrap="square">
            <a:spAutoFit/>
          </a:bodyPr>
          <a:lstStyle/>
          <a:p>
            <a:pPr algn="l">
              <a:defRPr/>
            </a:pPr>
            <a:r>
              <a:rPr lang="fr-FR" sz="1000" dirty="0" smtClean="0">
                <a:solidFill>
                  <a:schemeClr val="bg1"/>
                </a:solidFill>
                <a:latin typeface="Segoe UI" pitchFamily="34" charset="0"/>
              </a:rPr>
              <a:t>Base de données intégrée </a:t>
            </a:r>
            <a:r>
              <a:rPr lang="fr-FR" sz="1000" b="0" dirty="0" smtClean="0">
                <a:solidFill>
                  <a:schemeClr val="bg1"/>
                </a:solidFill>
                <a:latin typeface="Segoe UI" pitchFamily="34" charset="0"/>
              </a:rPr>
              <a:t>des données</a:t>
            </a:r>
            <a:r>
              <a:rPr lang="fr-FR" sz="1000" dirty="0" smtClean="0">
                <a:solidFill>
                  <a:schemeClr val="bg1"/>
                </a:solidFill>
                <a:latin typeface="Segoe UI" pitchFamily="34" charset="0"/>
              </a:rPr>
              <a:t> MTN  |  </a:t>
            </a:r>
            <a:r>
              <a:rPr lang="fr-FR" sz="1000" b="0" dirty="0" smtClean="0">
                <a:solidFill>
                  <a:schemeClr val="bg1"/>
                </a:solidFill>
                <a:latin typeface="Segoe UI" pitchFamily="34" charset="0"/>
              </a:rPr>
              <a:t>Formation</a:t>
            </a:r>
            <a:r>
              <a:rPr lang="fr-FR" sz="1000" b="1" dirty="0" smtClean="0">
                <a:solidFill>
                  <a:schemeClr val="bg1"/>
                </a:solidFill>
                <a:latin typeface="Segoe UI" pitchFamily="34" charset="0"/>
              </a:rPr>
              <a:t>  </a:t>
            </a:r>
            <a:r>
              <a:rPr lang="fr-FR" sz="1000" dirty="0" smtClean="0">
                <a:solidFill>
                  <a:schemeClr val="bg1"/>
                </a:solidFill>
                <a:latin typeface="Segoe UI" pitchFamily="34" charset="0"/>
              </a:rPr>
              <a:t>|  </a:t>
            </a:r>
            <a:r>
              <a:rPr lang="fr-FR" sz="1000" dirty="0" smtClean="0">
                <a:solidFill>
                  <a:schemeClr val="bg1"/>
                </a:solidFill>
                <a:latin typeface="Segoe UI" pitchFamily="34" charset="0"/>
              </a:rPr>
              <a:t>2015</a:t>
            </a:r>
            <a:endParaRPr lang="fr-FR" sz="1000" b="1" dirty="0">
              <a:solidFill>
                <a:schemeClr val="bg1"/>
              </a:solidFill>
              <a:latin typeface="Segoe UI" pitchFamily="34" charset="0"/>
              <a:ea typeface="Segoe UI" pitchFamily="34" charset="0"/>
              <a:cs typeface="Segoe UI" pitchFamily="34" charset="0"/>
            </a:endParaRPr>
          </a:p>
        </p:txBody>
      </p:sp>
      <p:sp>
        <p:nvSpPr>
          <p:cNvPr id="41" name="Rectangle 40"/>
          <p:cNvSpPr>
            <a:spLocks noChangeArrowheads="1"/>
          </p:cNvSpPr>
          <p:nvPr userDrawn="1"/>
        </p:nvSpPr>
        <p:spPr bwMode="auto">
          <a:xfrm rot="10800000">
            <a:off x="7010400" y="6579705"/>
            <a:ext cx="1447800" cy="279132"/>
          </a:xfrm>
          <a:prstGeom prst="rect">
            <a:avLst/>
          </a:prstGeom>
          <a:solidFill>
            <a:srgbClr val="1E3F65"/>
          </a:solidFill>
          <a:ln w="12700">
            <a:noFill/>
            <a:miter lim="800000"/>
            <a:headEnd/>
            <a:tailEnd/>
          </a:ln>
          <a:effectLst>
            <a:innerShdw blurRad="63500" dist="50800" dir="18900000">
              <a:prstClr val="black">
                <a:alpha val="50000"/>
              </a:prstClr>
            </a:innerShdw>
          </a:effectLst>
        </p:spPr>
        <p:txBody>
          <a:bodyPr anchor="ctr"/>
          <a:lstStyle/>
          <a:p>
            <a:pPr algn="ctr">
              <a:defRPr/>
            </a:pPr>
            <a:endParaRPr lang="en-US" dirty="0">
              <a:solidFill>
                <a:schemeClr val="lt1"/>
              </a:solidFill>
              <a:latin typeface="+mn-lt"/>
              <a:ea typeface="+mn-ea"/>
            </a:endParaRPr>
          </a:p>
        </p:txBody>
      </p:sp>
      <p:sp>
        <p:nvSpPr>
          <p:cNvPr id="42" name="TextBox 41">
            <a:hlinkClick r:id="rId2" action="ppaction://hlinksldjump"/>
          </p:cNvPr>
          <p:cNvSpPr txBox="1"/>
          <p:nvPr userDrawn="1"/>
        </p:nvSpPr>
        <p:spPr>
          <a:xfrm>
            <a:off x="7010400" y="6595534"/>
            <a:ext cx="1416845" cy="246221"/>
          </a:xfrm>
          <a:prstGeom prst="rect">
            <a:avLst/>
          </a:prstGeom>
          <a:noFill/>
        </p:spPr>
        <p:txBody>
          <a:bodyPr wrap="square">
            <a:spAutoFit/>
          </a:bodyPr>
          <a:lstStyle/>
          <a:p>
            <a:pPr algn="ctr">
              <a:defRPr/>
            </a:pPr>
            <a:r>
              <a:rPr lang="fr-FR" sz="1000" dirty="0" smtClean="0">
                <a:solidFill>
                  <a:schemeClr val="accent1">
                    <a:lumMod val="60000"/>
                    <a:lumOff val="40000"/>
                  </a:schemeClr>
                </a:solidFill>
                <a:latin typeface="Segoe UI" pitchFamily="34" charset="0"/>
              </a:rPr>
              <a:t>Vue d'ensemble</a:t>
            </a:r>
            <a:endParaRPr lang="fr-FR" sz="1000" b="1" dirty="0">
              <a:solidFill>
                <a:schemeClr val="accent1">
                  <a:lumMod val="60000"/>
                  <a:lumOff val="40000"/>
                </a:schemeClr>
              </a:solidFill>
              <a:latin typeface="Segoe UI" pitchFamily="34" charset="0"/>
              <a:ea typeface="Segoe UI" pitchFamily="34" charset="0"/>
              <a:cs typeface="Segoe UI" pitchFamily="34" charset="0"/>
            </a:endParaRPr>
          </a:p>
        </p:txBody>
      </p:sp>
      <p:sp>
        <p:nvSpPr>
          <p:cNvPr id="43" name="Rectangle 42"/>
          <p:cNvSpPr/>
          <p:nvPr userDrawn="1"/>
        </p:nvSpPr>
        <p:spPr>
          <a:xfrm>
            <a:off x="215900" y="66675"/>
            <a:ext cx="3365500"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1" cap="small" spc="100" dirty="0" smtClean="0">
                <a:solidFill>
                  <a:schemeClr val="bg1"/>
                </a:solidFill>
                <a:latin typeface="Segoe UI" pitchFamily="34" charset="0"/>
              </a:rPr>
              <a:t>EXERCICE</a:t>
            </a:r>
          </a:p>
          <a:p>
            <a:endParaRPr lang="fr-FR" sz="1400" b="1" cap="small" spc="100" dirty="0">
              <a:solidFill>
                <a:schemeClr val="bg1"/>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theme" Target="../theme/theme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theme" Target="../theme/theme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 id="2147483666" r:id="rId6"/>
    <p:sldLayoutId id="2147483667" r:id="rId7"/>
    <p:sldLayoutId id="2147483668" r:id="rId8"/>
    <p:sldLayoutId id="2147483659" r:id="rId9"/>
    <p:sldLayoutId id="2147483660" r:id="rId10"/>
    <p:sldLayoutId id="2147483661" r:id="rId11"/>
    <p:sldLayoutId id="2147483662" r:id="rId12"/>
    <p:sldLayoutId id="2147483663" r:id="rId13"/>
    <p:sldLayoutId id="2147483656" r:id="rId14"/>
    <p:sldLayoutId id="2147483657" r:id="rId15"/>
    <p:sldLayoutId id="2147483664" r:id="rId16"/>
    <p:sldLayoutId id="2147483665" r:id="rId17"/>
    <p:sldLayoutId id="2147483669" r:id="rId18"/>
    <p:sldLayoutId id="2147483670" r:id="rId19"/>
    <p:sldLayoutId id="2147483671" r:id="rId20"/>
    <p:sldLayoutId id="2147483672" r:id="rId21"/>
  </p:sldLayoutIdLst>
  <p:timing>
    <p:tnLst>
      <p:par>
        <p:cTn id="1" dur="indefinite" restart="never" nodeType="tmRoot"/>
      </p:par>
    </p:tnLst>
  </p:timing>
  <p:hf sldNum="0" hdr="0" ftr="0"/>
  <p:txStyles>
    <p:titleStyle>
      <a:lvl1pPr algn="ctr" defTabSz="914400" rtl="0" eaLnBrk="1" latinLnBrk="0" hangingPunct="1">
        <a:spcBef>
          <a:spcPct val="0"/>
        </a:spcBef>
        <a:buNone/>
        <a:defRPr kumimoji="0" lang="en-US" sz="3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Clr>
          <a:srgbClr val="066E9F"/>
        </a:buClr>
        <a:buSzPct val="120000"/>
        <a:buFont typeface="Wingdings" charset="2"/>
        <a:buChar char="§"/>
        <a:defRPr sz="2400" kern="1200">
          <a:solidFill>
            <a:srgbClr val="17375D"/>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172389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7DC9E-6C50-41E1-BE87-0F6BF9D29912}" type="datetimeFigureOut">
              <a:rPr lang="en-US" smtClean="0">
                <a:solidFill>
                  <a:prstClr val="black">
                    <a:tint val="75000"/>
                  </a:prstClr>
                </a:solidFill>
              </a:rPr>
              <a:pPr/>
              <a:t>8/27/2015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F2D97-1B0F-4F1D-B0E0-E7DDC121D9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216302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Ls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1.xml"/></Relationships>
</file>

<file path=ppt/slides/_rels/slide139.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jpeg"/><Relationship Id="rId7" Type="http://schemas.openxmlformats.org/officeDocument/2006/relationships/image" Target="../media/image41.wmf"/><Relationship Id="rId2" Type="http://schemas.openxmlformats.org/officeDocument/2006/relationships/notesSlide" Target="../notesSlides/notesSlide127.xml"/><Relationship Id="rId1" Type="http://schemas.openxmlformats.org/officeDocument/2006/relationships/slideLayout" Target="../slideLayouts/slideLayout21.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78.xml"/><Relationship Id="rId13" Type="http://schemas.openxmlformats.org/officeDocument/2006/relationships/slide" Target="slide122.xml"/><Relationship Id="rId3" Type="http://schemas.openxmlformats.org/officeDocument/2006/relationships/slide" Target="slide3.xml"/><Relationship Id="rId7" Type="http://schemas.openxmlformats.org/officeDocument/2006/relationships/slide" Target="slide53.xml"/><Relationship Id="rId12" Type="http://schemas.openxmlformats.org/officeDocument/2006/relationships/slide" Target="slide114.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4.xml"/><Relationship Id="rId11" Type="http://schemas.openxmlformats.org/officeDocument/2006/relationships/slide" Target="slide104.xml"/><Relationship Id="rId5" Type="http://schemas.openxmlformats.org/officeDocument/2006/relationships/slide" Target="slide27.xml"/><Relationship Id="rId10" Type="http://schemas.openxmlformats.org/officeDocument/2006/relationships/slide" Target="slide100.xml"/><Relationship Id="rId4" Type="http://schemas.openxmlformats.org/officeDocument/2006/relationships/slide" Target="slide23.xml"/><Relationship Id="rId9" Type="http://schemas.openxmlformats.org/officeDocument/2006/relationships/slide" Target="slide94.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microsoft.com/en-us/download/details.aspx?id=13255"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apps.who.int/neglected_diseases/ntddata/ntd_database/"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3.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606795"/>
            <a:ext cx="8382000" cy="965205"/>
          </a:xfrm>
        </p:spPr>
        <p:txBody>
          <a:bodyPr/>
          <a:lstStyle/>
          <a:p>
            <a:pPr>
              <a:lnSpc>
                <a:spcPct val="90000"/>
              </a:lnSpc>
            </a:pPr>
            <a:r>
              <a:rPr lang="fr-FR" sz="4000" dirty="0" smtClean="0"/>
              <a:t>Base intégrée des </a:t>
            </a:r>
            <a:r>
              <a:rPr lang="fr-FR" sz="4000" dirty="0"/>
              <a:t>données </a:t>
            </a:r>
            <a:r>
              <a:rPr lang="fr-FR" sz="4000" dirty="0" smtClean="0"/>
              <a:t>MTN</a:t>
            </a:r>
            <a:endParaRPr lang="fr-FR" sz="4000" dirty="0">
              <a:solidFill>
                <a:srgbClr val="FFFFFF"/>
              </a:solidFill>
            </a:endParaRPr>
          </a:p>
        </p:txBody>
      </p:sp>
      <p:sp>
        <p:nvSpPr>
          <p:cNvPr id="3" name="Subtitle 2"/>
          <p:cNvSpPr>
            <a:spLocks noGrp="1"/>
          </p:cNvSpPr>
          <p:nvPr>
            <p:ph type="subTitle" idx="1"/>
          </p:nvPr>
        </p:nvSpPr>
        <p:spPr>
          <a:xfrm>
            <a:off x="685800" y="5173132"/>
            <a:ext cx="7924800" cy="846667"/>
          </a:xfrm>
        </p:spPr>
        <p:txBody>
          <a:bodyPr/>
          <a:lstStyle/>
          <a:p>
            <a:r>
              <a:rPr lang="fr-FR" dirty="0">
                <a:solidFill>
                  <a:srgbClr val="3464A0"/>
                </a:solidFill>
              </a:rPr>
              <a:t>Formation</a:t>
            </a:r>
          </a:p>
        </p:txBody>
      </p:sp>
      <p:sp>
        <p:nvSpPr>
          <p:cNvPr id="19" name="TextBox 18"/>
          <p:cNvSpPr txBox="1"/>
          <p:nvPr/>
        </p:nvSpPr>
        <p:spPr>
          <a:xfrm>
            <a:off x="685800" y="5898240"/>
            <a:ext cx="605294" cy="369332"/>
          </a:xfrm>
          <a:prstGeom prst="rect">
            <a:avLst/>
          </a:prstGeom>
          <a:noFill/>
        </p:spPr>
        <p:txBody>
          <a:bodyPr wrap="none" lIns="0" rtlCol="0">
            <a:spAutoFit/>
          </a:bodyPr>
          <a:lstStyle/>
          <a:p>
            <a:r>
              <a:rPr lang="fr-FR" dirty="0" smtClean="0">
                <a:solidFill>
                  <a:srgbClr val="3464A0"/>
                </a:solidFill>
                <a:latin typeface="Segoe"/>
              </a:rPr>
              <a:t>2015</a:t>
            </a:r>
            <a:endParaRPr lang="fr-FR" dirty="0">
              <a:solidFill>
                <a:srgbClr val="3464A0"/>
              </a:solidFill>
              <a:latin typeface="Segoe"/>
              <a:cs typeface="Segoe"/>
            </a:endParaRPr>
          </a:p>
        </p:txBody>
      </p:sp>
    </p:spTree>
    <p:extLst>
      <p:ext uri="{BB962C8B-B14F-4D97-AF65-F5344CB8AC3E}">
        <p14:creationId xmlns:p14="http://schemas.microsoft.com/office/powerpoint/2010/main" val="987095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990600"/>
            <a:ext cx="7772400" cy="4525963"/>
          </a:xfrm>
        </p:spPr>
        <p:txBody>
          <a:bodyPr/>
          <a:lstStyle/>
          <a:p>
            <a:pPr lvl="0">
              <a:spcAft>
                <a:spcPts val="1200"/>
              </a:spcAft>
              <a:buNone/>
            </a:pPr>
            <a:r>
              <a:rPr lang="fr-FR" dirty="0"/>
              <a:t>La base intégrée des données MTN gère les types suivants de données liées aux MTN :</a:t>
            </a:r>
          </a:p>
          <a:p>
            <a:pPr marL="800100" lvl="2" indent="-342900">
              <a:spcAft>
                <a:spcPts val="900"/>
              </a:spcAft>
              <a:buSzPct val="100000"/>
              <a:buFont typeface="Wingdings" charset="2"/>
              <a:buChar char="§"/>
              <a:defRPr/>
            </a:pPr>
            <a:r>
              <a:rPr lang="fr-FR" sz="2400" b="1" dirty="0" smtClean="0">
                <a:latin typeface="Segoe UI Semibold" pitchFamily="34" charset="0"/>
              </a:rPr>
              <a:t>Démographie</a:t>
            </a:r>
          </a:p>
          <a:p>
            <a:pPr marL="800100" lvl="2" indent="-342900">
              <a:spcAft>
                <a:spcPts val="900"/>
              </a:spcAft>
              <a:buSzPct val="100000"/>
              <a:buFont typeface="Wingdings" charset="2"/>
              <a:buChar char="§"/>
              <a:defRPr/>
            </a:pPr>
            <a:r>
              <a:rPr lang="fr-FR" sz="2400" b="1" dirty="0" smtClean="0">
                <a:latin typeface="Segoe UI Semibold" pitchFamily="34" charset="0"/>
              </a:rPr>
              <a:t>Distribution de la maladie</a:t>
            </a:r>
          </a:p>
          <a:p>
            <a:pPr marL="800100" lvl="2" indent="-342900">
              <a:spcAft>
                <a:spcPts val="900"/>
              </a:spcAft>
              <a:buSzPct val="100000"/>
              <a:buFont typeface="Wingdings" charset="2"/>
              <a:buChar char="§"/>
              <a:defRPr/>
            </a:pPr>
            <a:r>
              <a:rPr lang="fr-FR" sz="2400" b="1" dirty="0" smtClean="0">
                <a:latin typeface="Segoe UI Semibold" pitchFamily="34" charset="0"/>
              </a:rPr>
              <a:t>Enquêtes</a:t>
            </a:r>
          </a:p>
          <a:p>
            <a:pPr marL="800100" lvl="2" indent="-342900">
              <a:spcAft>
                <a:spcPts val="900"/>
              </a:spcAft>
              <a:buSzPct val="100000"/>
              <a:buFont typeface="Wingdings" charset="2"/>
              <a:buChar char="§"/>
              <a:defRPr/>
            </a:pPr>
            <a:r>
              <a:rPr lang="fr-FR" sz="2400" b="1" dirty="0" smtClean="0">
                <a:latin typeface="Segoe UI Semibold" pitchFamily="34" charset="0"/>
              </a:rPr>
              <a:t>Interventions</a:t>
            </a:r>
          </a:p>
          <a:p>
            <a:pPr marL="800100" lvl="2" indent="-342900">
              <a:spcAft>
                <a:spcPts val="900"/>
              </a:spcAft>
              <a:buSzPct val="100000"/>
              <a:buFont typeface="Wingdings" charset="2"/>
              <a:buChar char="§"/>
              <a:defRPr/>
            </a:pPr>
            <a:r>
              <a:rPr lang="fr-FR" sz="2400" b="1" dirty="0" smtClean="0">
                <a:latin typeface="Segoe UI Semibold" pitchFamily="34" charset="0"/>
              </a:rPr>
              <a:t>Indicateurs de processus</a:t>
            </a:r>
          </a:p>
          <a:p>
            <a:pPr marL="800100" lvl="2" indent="-342900">
              <a:spcAft>
                <a:spcPts val="900"/>
              </a:spcAft>
              <a:buSzPct val="100000"/>
              <a:buFont typeface="Wingdings" charset="2"/>
              <a:buChar char="§"/>
              <a:defRPr/>
            </a:pPr>
            <a:r>
              <a:rPr lang="fr-FR" sz="2400" b="1" dirty="0" smtClean="0">
                <a:latin typeface="Segoe UI Semibold" pitchFamily="34" charset="0"/>
              </a:rPr>
              <a:t>Événements indésirable graves </a:t>
            </a:r>
          </a:p>
          <a:p>
            <a:endParaRPr lang="fr-FR" dirty="0" smtClean="0"/>
          </a:p>
          <a:p>
            <a:endParaRPr lang="fr-FR" dirty="0"/>
          </a:p>
        </p:txBody>
      </p:sp>
      <p:sp>
        <p:nvSpPr>
          <p:cNvPr id="3" name="Title 2"/>
          <p:cNvSpPr>
            <a:spLocks noGrp="1"/>
          </p:cNvSpPr>
          <p:nvPr>
            <p:ph type="title"/>
          </p:nvPr>
        </p:nvSpPr>
        <p:spPr>
          <a:xfrm>
            <a:off x="135469" y="206613"/>
            <a:ext cx="3718849" cy="580787"/>
          </a:xfrm>
        </p:spPr>
        <p:txBody>
          <a:bodyPr/>
          <a:lstStyle/>
          <a:p>
            <a:r>
              <a:rPr lang="fr-FR" dirty="0" smtClean="0"/>
              <a:t>Gestion des données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15963"/>
          </a:xfrm>
        </p:spPr>
        <p:txBody>
          <a:bodyPr/>
          <a:lstStyle/>
          <a:p>
            <a:r>
              <a:rPr lang="fr-FR" sz="4000" dirty="0" smtClean="0"/>
              <a:t>Mise à jour pour une nouvelle année</a:t>
            </a:r>
            <a:endParaRPr lang="fr-FR" sz="4000" dirty="0"/>
          </a:p>
        </p:txBody>
      </p:sp>
      <p:sp>
        <p:nvSpPr>
          <p:cNvPr id="3" name="Text Placeholder 2"/>
          <p:cNvSpPr>
            <a:spLocks noGrp="1"/>
          </p:cNvSpPr>
          <p:nvPr>
            <p:ph type="body" idx="1"/>
          </p:nvPr>
        </p:nvSpPr>
        <p:spPr>
          <a:xfrm>
            <a:off x="685800" y="4648200"/>
            <a:ext cx="6858000" cy="1447800"/>
          </a:xfrm>
        </p:spPr>
        <p:txBody>
          <a:bodyPr/>
          <a:lstStyle/>
          <a:p>
            <a:r>
              <a:rPr lang="fr-FR" dirty="0"/>
              <a:t>La Base intégrée des données MTN </a:t>
            </a:r>
            <a:r>
              <a:rPr lang="fr-FR" dirty="0" smtClean="0"/>
              <a:t>peut vous aider à mettre à jour vos informations pour une nouvelle année. </a:t>
            </a:r>
            <a:endParaRPr lang="fr-FR" dirty="0"/>
          </a:p>
        </p:txBody>
      </p:sp>
    </p:spTree>
    <p:extLst>
      <p:ext uri="{BB962C8B-B14F-4D97-AF65-F5344CB8AC3E}">
        <p14:creationId xmlns:p14="http://schemas.microsoft.com/office/powerpoint/2010/main" val="40896987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ingle Corner Rectangle 6"/>
          <p:cNvSpPr/>
          <p:nvPr/>
        </p:nvSpPr>
        <p:spPr>
          <a:xfrm>
            <a:off x="4233" y="4495800"/>
            <a:ext cx="5181600" cy="20828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prstGeom prst="rect">
            <a:avLst/>
          </a:prstGeom>
        </p:spPr>
        <p:txBody>
          <a:bodyPr/>
          <a:lstStyle/>
          <a:p>
            <a:pPr>
              <a:spcAft>
                <a:spcPts val="1200"/>
              </a:spcAft>
              <a:buNone/>
            </a:pPr>
            <a:r>
              <a:rPr lang="fr-FR" dirty="0" smtClean="0"/>
              <a:t>Il existe deux ensembles d'informations dans la </a:t>
            </a:r>
            <a:r>
              <a:rPr lang="fr-FR" dirty="0"/>
              <a:t>Base intégrée des données MTN </a:t>
            </a:r>
            <a:r>
              <a:rPr lang="fr-FR" dirty="0" smtClean="0"/>
              <a:t>doivent être mises a jour régulièrement : </a:t>
            </a:r>
          </a:p>
          <a:p>
            <a:pPr lvl="1">
              <a:spcAft>
                <a:spcPts val="600"/>
              </a:spcAft>
              <a:defRPr/>
            </a:pPr>
            <a:r>
              <a:rPr lang="fr-FR" sz="2400" b="1" dirty="0" smtClean="0">
                <a:latin typeface="Segoe UI Semibold" pitchFamily="34" charset="0"/>
              </a:rPr>
              <a:t>Démographie</a:t>
            </a:r>
            <a:endParaRPr lang="fr-FR" sz="2400" b="1" dirty="0">
              <a:latin typeface="Segoe UI Semibold" pitchFamily="34" charset="0"/>
            </a:endParaRPr>
          </a:p>
          <a:p>
            <a:pPr lvl="1">
              <a:spcAft>
                <a:spcPts val="600"/>
              </a:spcAft>
              <a:defRPr/>
            </a:pPr>
            <a:r>
              <a:rPr lang="fr-FR" sz="2400" b="1" dirty="0" smtClean="0">
                <a:latin typeface="Segoe UI Semibold" pitchFamily="34" charset="0"/>
              </a:rPr>
              <a:t>Distribution de la maladie</a:t>
            </a:r>
            <a:endParaRPr lang="fr-FR" sz="2400" b="1" dirty="0">
              <a:latin typeface="Segoe UI Semibold" pitchFamily="34" charset="0"/>
            </a:endParaRPr>
          </a:p>
          <a:p>
            <a:pPr marL="0" indent="0">
              <a:spcAft>
                <a:spcPts val="1200"/>
              </a:spcAft>
              <a:buNone/>
            </a:pPr>
            <a:endParaRPr lang="fr-FR" sz="2200" dirty="0" smtClean="0">
              <a:latin typeface="Segoe UI Semibold" pitchFamily="34" charset="0"/>
            </a:endParaRPr>
          </a:p>
        </p:txBody>
      </p:sp>
      <p:sp>
        <p:nvSpPr>
          <p:cNvPr id="6" name="TextBox 5"/>
          <p:cNvSpPr txBox="1"/>
          <p:nvPr/>
        </p:nvSpPr>
        <p:spPr>
          <a:xfrm>
            <a:off x="381000" y="4894927"/>
            <a:ext cx="4114800" cy="1277273"/>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Ces méthodes peuvent également être utilisées pour saisir des données historiques des années passées. </a:t>
            </a:r>
            <a:endParaRPr lang="fr-FR"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4776061" cy="580787"/>
          </a:xfrm>
        </p:spPr>
        <p:txBody>
          <a:bodyPr/>
          <a:lstStyle/>
          <a:p>
            <a:r>
              <a:rPr lang="fr-FR" dirty="0" smtClean="0"/>
              <a:t>Mise à jour pour une nouvelle année</a:t>
            </a:r>
          </a:p>
        </p:txBody>
      </p:sp>
    </p:spTree>
    <p:extLst>
      <p:ext uri="{BB962C8B-B14F-4D97-AF65-F5344CB8AC3E}">
        <p14:creationId xmlns:p14="http://schemas.microsoft.com/office/powerpoint/2010/main" val="379724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2548316" cy="516255"/>
          </a:xfrm>
        </p:spPr>
        <p:txBody>
          <a:bodyPr/>
          <a:lstStyle/>
          <a:p>
            <a:r>
              <a:rPr lang="fr-FR" dirty="0"/>
              <a:t>Démographie</a:t>
            </a:r>
          </a:p>
        </p:txBody>
      </p:sp>
      <p:sp>
        <p:nvSpPr>
          <p:cNvPr id="10" name="Rectangle 9"/>
          <p:cNvSpPr/>
          <p:nvPr/>
        </p:nvSpPr>
        <p:spPr>
          <a:xfrm>
            <a:off x="0" y="4876800"/>
            <a:ext cx="9144000" cy="1708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685800" y="5322660"/>
            <a:ext cx="79248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Il pourrait être utile de générer un rapport relatif à la démographie à l'aide du créateur de rapports personnalisés pour une année antérieure afin d'aider à calculer les valeurs à saisir dans le fichier d'importation. </a:t>
            </a:r>
            <a:endParaRPr lang="fr-FR" sz="17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381000" y="1066801"/>
            <a:ext cx="8077200" cy="4038600"/>
          </a:xfrm>
          <a:prstGeom prst="rect">
            <a:avLst/>
          </a:prstGeom>
        </p:spPr>
        <p:txBody>
          <a:bodyPr>
            <a:noAutofit/>
          </a:bodyPr>
          <a:lstStyle/>
          <a:p>
            <a:pPr marL="182880" lvl="1" indent="0">
              <a:spcAft>
                <a:spcPts val="1200"/>
              </a:spcAft>
              <a:buNone/>
            </a:pPr>
            <a:r>
              <a:rPr lang="fr-FR" sz="2200" dirty="0" smtClean="0"/>
              <a:t>Pour mettre à jour les données démographiques pour une nouvelle année ou pour saisir des données historiques, accédez à :</a:t>
            </a:r>
          </a:p>
          <a:p>
            <a:pPr marL="182880" lvl="1" indent="0">
              <a:spcAft>
                <a:spcPts val="1200"/>
              </a:spcAft>
              <a:buNone/>
            </a:pPr>
            <a:r>
              <a:rPr lang="fr-FR" sz="2200" b="1" dirty="0" smtClean="0"/>
              <a:t>Menu principal -&gt; Importations -&gt; Démographie</a:t>
            </a:r>
            <a:r>
              <a:rPr lang="fr-FR" sz="2200" dirty="0" smtClean="0"/>
              <a:t> </a:t>
            </a:r>
          </a:p>
          <a:p>
            <a:pPr marL="182880" lvl="1" indent="0">
              <a:spcAft>
                <a:spcPts val="1200"/>
              </a:spcAft>
              <a:buNone/>
            </a:pPr>
            <a:r>
              <a:rPr lang="fr-FR" sz="2200" dirty="0" smtClean="0"/>
              <a:t>Vous devrez saisir les données selon le niveau administratif pour le niveau de cumul de données. C'est une bonne idée de saisir également des données démographiques pour les niveaux inférieurs. </a:t>
            </a:r>
          </a:p>
        </p:txBody>
      </p:sp>
    </p:spTree>
    <p:extLst>
      <p:ext uri="{BB962C8B-B14F-4D97-AF65-F5344CB8AC3E}">
        <p14:creationId xmlns:p14="http://schemas.microsoft.com/office/powerpoint/2010/main" val="53235413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42335"/>
            <a:ext cx="3193545" cy="307777"/>
          </a:xfrm>
          <a:prstGeom prst="rect">
            <a:avLst/>
          </a:prstGeom>
        </p:spPr>
        <p:txBody>
          <a:bodyPr/>
          <a:lstStyle/>
          <a:p>
            <a:r>
              <a:rPr lang="fr-FR" dirty="0"/>
              <a:t>m</a:t>
            </a:r>
            <a:r>
              <a:rPr lang="fr-FR" dirty="0" smtClean="0">
                <a:solidFill>
                  <a:srgbClr val="DCE6F2"/>
                </a:solidFill>
              </a:rPr>
              <a:t>ise à jour pour une nouvelle année</a:t>
            </a:r>
            <a:endParaRPr lang="fr-FR" dirty="0">
              <a:solidFill>
                <a:srgbClr val="DCE6F2"/>
              </a:solidFill>
            </a:endParaRPr>
          </a:p>
        </p:txBody>
      </p:sp>
      <p:sp>
        <p:nvSpPr>
          <p:cNvPr id="3" name="Title 2"/>
          <p:cNvSpPr>
            <a:spLocks noGrp="1"/>
          </p:cNvSpPr>
          <p:nvPr>
            <p:ph type="title"/>
          </p:nvPr>
        </p:nvSpPr>
        <p:spPr>
          <a:xfrm>
            <a:off x="152400" y="369094"/>
            <a:ext cx="4469570" cy="516255"/>
          </a:xfrm>
        </p:spPr>
        <p:txBody>
          <a:bodyPr/>
          <a:lstStyle/>
          <a:p>
            <a:r>
              <a:rPr lang="fr-FR" dirty="0"/>
              <a:t>Distribution de la maladie</a:t>
            </a:r>
          </a:p>
        </p:txBody>
      </p:sp>
      <p:sp>
        <p:nvSpPr>
          <p:cNvPr id="10" name="Rectangle 9"/>
          <p:cNvSpPr/>
          <p:nvPr/>
        </p:nvSpPr>
        <p:spPr>
          <a:xfrm>
            <a:off x="0" y="4648200"/>
            <a:ext cx="9144000" cy="1936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914400" y="5029200"/>
            <a:ext cx="7239000" cy="1200329"/>
          </a:xfrm>
          <a:prstGeom prst="rect">
            <a:avLst/>
          </a:prstGeom>
          <a:noFill/>
        </p:spPr>
        <p:txBody>
          <a:bodyPr wrap="square" rtlCol="0">
            <a:spAutoFit/>
          </a:bodyPr>
          <a:lstStyle/>
          <a:p>
            <a:r>
              <a:rPr lang="fr-FR" b="1" dirty="0" smtClean="0">
                <a:solidFill>
                  <a:srgbClr val="932323"/>
                </a:solidFill>
                <a:latin typeface="Segoe UI" pitchFamily="34" charset="0"/>
              </a:rPr>
              <a:t>Note importante :</a:t>
            </a:r>
            <a:r>
              <a:rPr lang="fr-FR" dirty="0" smtClean="0"/>
              <a:t> </a:t>
            </a:r>
            <a:r>
              <a:rPr lang="fr-FR" dirty="0" smtClean="0">
                <a:solidFill>
                  <a:srgbClr val="17375D"/>
                </a:solidFill>
                <a:latin typeface="Segoe UI Semibold" pitchFamily="34" charset="0"/>
              </a:rPr>
              <a:t>Il pourrait être utile de générer un rapport relatif à la distribution de la maladie à l'aide du créateur de rapports personnalisés pour une année antérieure afin d'aider à calculer les valeurs à saisir dans le fichier d'importation. </a:t>
            </a:r>
            <a:endParaRPr lang="fr-FR" dirty="0">
              <a:solidFill>
                <a:srgbClr val="17375D"/>
              </a:solidFill>
              <a:latin typeface="Segoe UI Semibold" pitchFamily="34" charset="0"/>
              <a:ea typeface="Segoe UI" pitchFamily="34" charset="0"/>
              <a:cs typeface="Segoe UI" pitchFamily="34" charset="0"/>
            </a:endParaRPr>
          </a:p>
        </p:txBody>
      </p:sp>
      <p:sp>
        <p:nvSpPr>
          <p:cNvPr id="13" name="Content Placeholder 3"/>
          <p:cNvSpPr>
            <a:spLocks noGrp="1"/>
          </p:cNvSpPr>
          <p:nvPr>
            <p:ph idx="1"/>
          </p:nvPr>
        </p:nvSpPr>
        <p:spPr>
          <a:xfrm>
            <a:off x="381000" y="1066801"/>
            <a:ext cx="8534400" cy="3962400"/>
          </a:xfrm>
          <a:prstGeom prst="rect">
            <a:avLst/>
          </a:prstGeom>
        </p:spPr>
        <p:txBody>
          <a:bodyPr>
            <a:noAutofit/>
          </a:bodyPr>
          <a:lstStyle/>
          <a:p>
            <a:pPr marL="182880" lvl="1" indent="0">
              <a:spcAft>
                <a:spcPts val="1200"/>
              </a:spcAft>
              <a:buNone/>
            </a:pPr>
            <a:r>
              <a:rPr lang="fr-FR" sz="2200" dirty="0" smtClean="0"/>
              <a:t>Pour mettre à jour les données de distribution de la maladie </a:t>
            </a:r>
            <a:br>
              <a:rPr lang="fr-FR" sz="2200" dirty="0" smtClean="0"/>
            </a:br>
            <a:r>
              <a:rPr lang="fr-FR" sz="2200" dirty="0" smtClean="0"/>
              <a:t>pour une nouvelle année ou pour saisir des données </a:t>
            </a:r>
            <a:br>
              <a:rPr lang="fr-FR" sz="2200" dirty="0" smtClean="0"/>
            </a:br>
            <a:r>
              <a:rPr lang="fr-FR" sz="2200" dirty="0" smtClean="0"/>
              <a:t>historiques, accédez à :</a:t>
            </a:r>
          </a:p>
          <a:p>
            <a:pPr marL="182880" lvl="1" indent="0">
              <a:spcAft>
                <a:spcPts val="1200"/>
              </a:spcAft>
              <a:buNone/>
            </a:pPr>
            <a:r>
              <a:rPr lang="fr-FR" sz="2200" b="1" dirty="0" smtClean="0"/>
              <a:t>Menu principal -&gt; Importations -&gt; Distribution de la maladie </a:t>
            </a:r>
          </a:p>
          <a:p>
            <a:pPr marL="182880" lvl="1" indent="0">
              <a:spcAft>
                <a:spcPts val="1200"/>
              </a:spcAft>
              <a:buNone/>
            </a:pPr>
            <a:r>
              <a:rPr lang="fr-FR" sz="2200" dirty="0" smtClean="0"/>
              <a:t>Vous devrez saisir les données selon le niveau administratif </a:t>
            </a:r>
            <a:br>
              <a:rPr lang="fr-FR" sz="2200" dirty="0" smtClean="0"/>
            </a:br>
            <a:r>
              <a:rPr lang="fr-FR" sz="2200" dirty="0" smtClean="0"/>
              <a:t>pour chaque maladie dans votre programme. </a:t>
            </a:r>
          </a:p>
        </p:txBody>
      </p:sp>
    </p:spTree>
    <p:extLst>
      <p:ext uri="{BB962C8B-B14F-4D97-AF65-F5344CB8AC3E}">
        <p14:creationId xmlns:p14="http://schemas.microsoft.com/office/powerpoint/2010/main" val="416066566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Redécoupage du district</a:t>
            </a:r>
            <a:endParaRPr lang="fr-FR" dirty="0"/>
          </a:p>
        </p:txBody>
      </p:sp>
      <p:sp>
        <p:nvSpPr>
          <p:cNvPr id="3" name="Text Placeholder 2"/>
          <p:cNvSpPr>
            <a:spLocks noGrp="1"/>
          </p:cNvSpPr>
          <p:nvPr>
            <p:ph type="body" idx="1"/>
          </p:nvPr>
        </p:nvSpPr>
        <p:spPr>
          <a:xfrm>
            <a:off x="685800" y="4648200"/>
            <a:ext cx="5791200" cy="1447800"/>
          </a:xfrm>
        </p:spPr>
        <p:txBody>
          <a:bodyPr/>
          <a:lstStyle/>
          <a:p>
            <a:r>
              <a:rPr lang="fr-FR" dirty="0" smtClean="0"/>
              <a:t>La </a:t>
            </a:r>
            <a:r>
              <a:rPr lang="fr-FR" dirty="0"/>
              <a:t>Base intégrée des données MTN </a:t>
            </a:r>
            <a:r>
              <a:rPr lang="fr-FR" dirty="0" smtClean="0"/>
              <a:t>peut réattribuer les données lorsque les unités administratives du pays sont modifiées.</a:t>
            </a:r>
            <a:endParaRPr lang="fr-FR" dirty="0"/>
          </a:p>
        </p:txBody>
      </p:sp>
    </p:spTree>
    <p:extLst>
      <p:ext uri="{BB962C8B-B14F-4D97-AF65-F5344CB8AC3E}">
        <p14:creationId xmlns:p14="http://schemas.microsoft.com/office/powerpoint/2010/main" val="37877683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a:spcAft>
                <a:spcPts val="1200"/>
              </a:spcAft>
              <a:buNone/>
            </a:pPr>
            <a:r>
              <a:rPr lang="fr-FR" dirty="0" smtClean="0"/>
              <a:t>La </a:t>
            </a:r>
            <a:r>
              <a:rPr lang="fr-FR" dirty="0"/>
              <a:t>Base intégrée des données MTN </a:t>
            </a:r>
            <a:r>
              <a:rPr lang="fr-FR" dirty="0" smtClean="0"/>
              <a:t>fournit trois façons de réattribuer les unités administratives :</a:t>
            </a:r>
            <a:endParaRPr lang="fr-FR" dirty="0"/>
          </a:p>
          <a:p>
            <a:pPr marL="525780" lvl="1" indent="-342900">
              <a:spcAft>
                <a:spcPts val="1200"/>
              </a:spcAft>
              <a:buSzPct val="100000"/>
              <a:buFont typeface="Wingdings" charset="2"/>
              <a:buChar char="§"/>
            </a:pPr>
            <a:r>
              <a:rPr lang="fr-FR" sz="2400" b="1" dirty="0" smtClean="0"/>
              <a:t>Fractionner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Fusionner</a:t>
            </a:r>
            <a:r>
              <a:rPr lang="fr-FR" sz="2400" dirty="0" smtClean="0"/>
              <a:t> des unités administratives</a:t>
            </a:r>
          </a:p>
          <a:p>
            <a:pPr marL="525780" lvl="1" indent="-342900">
              <a:spcAft>
                <a:spcPts val="1200"/>
              </a:spcAft>
              <a:buSzPct val="100000"/>
              <a:buFont typeface="Wingdings" charset="2"/>
              <a:buChar char="§"/>
            </a:pPr>
            <a:r>
              <a:rPr lang="fr-FR" sz="2400" b="1" dirty="0" smtClean="0"/>
              <a:t>Fractionner et combiner</a:t>
            </a:r>
            <a:r>
              <a:rPr lang="fr-FR" sz="2400" dirty="0" smtClean="0"/>
              <a:t> des unités administratives</a:t>
            </a:r>
          </a:p>
        </p:txBody>
      </p:sp>
      <p:sp>
        <p:nvSpPr>
          <p:cNvPr id="2" name="Title 1"/>
          <p:cNvSpPr>
            <a:spLocks noGrp="1"/>
          </p:cNvSpPr>
          <p:nvPr>
            <p:ph type="title"/>
          </p:nvPr>
        </p:nvSpPr>
        <p:spPr>
          <a:xfrm>
            <a:off x="135469" y="206613"/>
            <a:ext cx="2773298" cy="580787"/>
          </a:xfrm>
        </p:spPr>
        <p:txBody>
          <a:bodyPr/>
          <a:lstStyle/>
          <a:p>
            <a:r>
              <a:rPr lang="fr-FR" dirty="0" smtClean="0"/>
              <a:t>Redécoupage du district</a:t>
            </a:r>
          </a:p>
        </p:txBody>
      </p:sp>
    </p:spTree>
    <p:extLst>
      <p:ext uri="{BB962C8B-B14F-4D97-AF65-F5344CB8AC3E}">
        <p14:creationId xmlns:p14="http://schemas.microsoft.com/office/powerpoint/2010/main" val="3287617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spcAft>
                <a:spcPts val="1200"/>
              </a:spcAft>
              <a:buNone/>
            </a:pPr>
            <a:r>
              <a:rPr lang="fr-FR" dirty="0" smtClean="0"/>
              <a:t>Vous pouvez fractionner une unité administrative en plusieurs unités au même niveau. </a:t>
            </a:r>
            <a:endParaRPr lang="fr-FR" dirty="0"/>
          </a:p>
          <a:p>
            <a:pPr>
              <a:spcAft>
                <a:spcPts val="1200"/>
              </a:spcAft>
              <a:buSzPct val="100000"/>
              <a:buFont typeface="Wingdings" charset="2"/>
              <a:buChar char="§"/>
            </a:pPr>
            <a:r>
              <a:rPr lang="fr-FR" dirty="0" smtClean="0"/>
              <a:t>Vous pouvez choisir comment attribuer les unités administratives d'un niveau inférieur. </a:t>
            </a:r>
            <a:endParaRPr lang="fr-FR" dirty="0"/>
          </a:p>
          <a:p>
            <a:pPr>
              <a:spcAft>
                <a:spcPts val="1200"/>
              </a:spcAft>
              <a:buSzPct val="100000"/>
              <a:buFont typeface="Wingdings" charset="2"/>
              <a:buChar char="§"/>
            </a:pPr>
            <a:r>
              <a:rPr lang="fr-FR" dirty="0" smtClean="0"/>
              <a:t>Les indicateurs seront </a:t>
            </a:r>
            <a:br>
              <a:rPr lang="fr-FR" dirty="0" smtClean="0"/>
            </a:br>
            <a:r>
              <a:rPr lang="fr-FR" dirty="0" smtClean="0"/>
              <a:t>attribués automatiquement </a:t>
            </a:r>
            <a:br>
              <a:rPr lang="fr-FR" dirty="0" smtClean="0"/>
            </a:br>
            <a:r>
              <a:rPr lang="fr-FR" dirty="0" smtClean="0"/>
              <a:t>mais vous pouvez les </a:t>
            </a:r>
            <a:br>
              <a:rPr lang="fr-FR" dirty="0" smtClean="0"/>
            </a:br>
            <a:r>
              <a:rPr lang="fr-FR" dirty="0" smtClean="0"/>
              <a:t>passer en revue et les </a:t>
            </a:r>
            <a:br>
              <a:rPr lang="fr-FR" dirty="0" smtClean="0"/>
            </a:br>
            <a:r>
              <a:rPr lang="fr-FR" dirty="0" smtClean="0"/>
              <a:t>modifier.</a:t>
            </a:r>
          </a:p>
          <a:p>
            <a:endParaRPr lang="fr-FR" dirty="0" smtClean="0"/>
          </a:p>
          <a:p>
            <a:endParaRPr lang="fr-FR" dirty="0"/>
          </a:p>
        </p:txBody>
      </p:sp>
      <p:sp>
        <p:nvSpPr>
          <p:cNvPr id="2" name="Title 1"/>
          <p:cNvSpPr>
            <a:spLocks noGrp="1"/>
          </p:cNvSpPr>
          <p:nvPr>
            <p:ph type="title"/>
          </p:nvPr>
        </p:nvSpPr>
        <p:spPr>
          <a:xfrm>
            <a:off x="152400" y="369094"/>
            <a:ext cx="6483962" cy="516255"/>
          </a:xfrm>
        </p:spPr>
        <p:txBody>
          <a:bodyPr/>
          <a:lstStyle/>
          <a:p>
            <a:r>
              <a:rPr lang="fr-FR" dirty="0"/>
              <a:t>Fractionner des unités administratives</a:t>
            </a:r>
          </a:p>
        </p:txBody>
      </p:sp>
      <p:pic>
        <p:nvPicPr>
          <p:cNvPr id="3" name="Picture 2" descr="101.PNG"/>
          <p:cNvPicPr>
            <a:picLocks noChangeAspect="1"/>
          </p:cNvPicPr>
          <p:nvPr/>
        </p:nvPicPr>
        <p:blipFill rotWithShape="1">
          <a:blip r:embed="rId3">
            <a:extLst>
              <a:ext uri="{28A0092B-C50C-407E-A947-70E740481C1C}">
                <a14:useLocalDpi xmlns:a14="http://schemas.microsoft.com/office/drawing/2010/main" val="0"/>
              </a:ext>
            </a:extLst>
          </a:blip>
          <a:srcRect l="715" t="4040" r="13159" b="28030"/>
          <a:stretch/>
        </p:blipFill>
        <p:spPr>
          <a:xfrm>
            <a:off x="4876800" y="3048000"/>
            <a:ext cx="3608852" cy="316316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7989225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Fractionner des unités administratives</a:t>
            </a:r>
            <a:endParaRPr lang="fr-FR" dirty="0"/>
          </a:p>
        </p:txBody>
      </p:sp>
      <p:sp>
        <p:nvSpPr>
          <p:cNvPr id="6" name="Text Placeholder 1"/>
          <p:cNvSpPr>
            <a:spLocks noGrp="1"/>
          </p:cNvSpPr>
          <p:nvPr>
            <p:ph type="body" sz="quarter" idx="10"/>
          </p:nvPr>
        </p:nvSpPr>
        <p:spPr>
          <a:xfrm>
            <a:off x="762000" y="1143000"/>
            <a:ext cx="7772400" cy="4724400"/>
          </a:xfrm>
        </p:spPr>
        <p:txBody>
          <a:bodyPr>
            <a:noAutofit/>
          </a:bodyPr>
          <a:lstStyle/>
          <a:p>
            <a:pPr marL="512064" indent="-365760">
              <a:spcAft>
                <a:spcPts val="800"/>
              </a:spcAft>
            </a:pPr>
            <a:r>
              <a:rPr lang="fr-FR" sz="1700" dirty="0" smtClean="0"/>
              <a:t>À partir du menu principal, sélectionnez </a:t>
            </a:r>
            <a:r>
              <a:rPr lang="fr-FR" sz="1700" b="1" dirty="0" smtClean="0"/>
              <a:t>Unités administratives -&gt; Fractionner l'unité administrative</a:t>
            </a:r>
            <a:r>
              <a:rPr lang="fr-FR" sz="1700" dirty="0" smtClean="0"/>
              <a:t>.</a:t>
            </a:r>
          </a:p>
          <a:p>
            <a:pPr marL="512064" indent="-365760">
              <a:spcAft>
                <a:spcPts val="800"/>
              </a:spcAft>
            </a:pPr>
            <a:r>
              <a:rPr lang="fr-FR" sz="1700" dirty="0" smtClean="0"/>
              <a:t>Sauvegardez votre base de données.</a:t>
            </a:r>
          </a:p>
          <a:p>
            <a:pPr marL="512064" indent="-365760">
              <a:spcAft>
                <a:spcPts val="800"/>
              </a:spcAft>
            </a:pPr>
            <a:r>
              <a:rPr lang="fr-FR" sz="1700" dirty="0" smtClean="0"/>
              <a:t>Sélectionnez le district </a:t>
            </a:r>
            <a:r>
              <a:rPr lang="fr-FR" sz="1700" b="1" dirty="0" smtClean="0"/>
              <a:t>Kora</a:t>
            </a:r>
            <a:r>
              <a:rPr lang="fr-FR" sz="1700" dirty="0" smtClean="0"/>
              <a:t> pour le fractionner.</a:t>
            </a:r>
            <a:endParaRPr lang="fr-FR" sz="1700" b="1" dirty="0" smtClean="0"/>
          </a:p>
          <a:p>
            <a:pPr marL="512064" indent="-365760">
              <a:spcAft>
                <a:spcPts val="800"/>
              </a:spcAft>
            </a:pPr>
            <a:r>
              <a:rPr lang="fr-FR" sz="1700" dirty="0" smtClean="0"/>
              <a:t>En combien d'unités administratives aimeriez-vous fractionner Kora ? </a:t>
            </a:r>
            <a:r>
              <a:rPr lang="fr-FR" sz="1700" b="1" dirty="0" smtClean="0"/>
              <a:t>3</a:t>
            </a:r>
          </a:p>
          <a:p>
            <a:pPr marL="512064" indent="-365760">
              <a:spcAft>
                <a:spcPts val="800"/>
              </a:spcAft>
            </a:pPr>
            <a:r>
              <a:rPr lang="fr-FR" sz="1700" dirty="0" smtClean="0"/>
              <a:t>Cliquez sur </a:t>
            </a:r>
            <a:r>
              <a:rPr lang="fr-FR" sz="1700" b="1" dirty="0" smtClean="0"/>
              <a:t>Suivant.</a:t>
            </a:r>
          </a:p>
          <a:p>
            <a:pPr marL="512064" indent="-365760">
              <a:spcAft>
                <a:spcPts val="800"/>
              </a:spcAft>
            </a:pPr>
            <a:r>
              <a:rPr lang="fr-FR" sz="1700" dirty="0" smtClean="0"/>
              <a:t>Cliquez sur </a:t>
            </a:r>
            <a:r>
              <a:rPr lang="fr-FR" sz="1700" b="1" dirty="0" smtClean="0"/>
              <a:t>Ajouter un nouveau... </a:t>
            </a:r>
            <a:endParaRPr lang="fr-FR" sz="1700" dirty="0" smtClean="0"/>
          </a:p>
          <a:p>
            <a:pPr marL="512064" indent="-365760">
              <a:spcAft>
                <a:spcPts val="800"/>
              </a:spcAft>
            </a:pPr>
            <a:r>
              <a:rPr lang="fr-FR" sz="1700" dirty="0" smtClean="0"/>
              <a:t>Nom : </a:t>
            </a:r>
            <a:r>
              <a:rPr lang="fr-FR" sz="1700" b="1" dirty="0" smtClean="0"/>
              <a:t>Kora East</a:t>
            </a:r>
            <a:r>
              <a:rPr lang="fr-FR" sz="1700" dirty="0" smtClean="0"/>
              <a:t>, Latitude : </a:t>
            </a:r>
            <a:r>
              <a:rPr lang="fr-FR" sz="1700" b="1" dirty="0" smtClean="0"/>
              <a:t>5</a:t>
            </a:r>
            <a:r>
              <a:rPr lang="fr-FR" sz="1700" dirty="0" smtClean="0"/>
              <a:t>, Longitude : </a:t>
            </a:r>
            <a:r>
              <a:rPr lang="fr-FR" sz="1700" b="1" dirty="0" smtClean="0"/>
              <a:t>10</a:t>
            </a:r>
          </a:p>
          <a:p>
            <a:pPr marL="512064" indent="-365760">
              <a:spcAft>
                <a:spcPts val="800"/>
              </a:spcAft>
            </a:pPr>
            <a:r>
              <a:rPr lang="fr-FR" sz="1700" dirty="0" smtClean="0"/>
              <a:t>Mettez en surbrillance la province </a:t>
            </a:r>
            <a:r>
              <a:rPr lang="fr-FR" sz="1700" b="1" dirty="0" smtClean="0"/>
              <a:t>Nord</a:t>
            </a:r>
            <a:r>
              <a:rPr lang="fr-FR" sz="1700" dirty="0" smtClean="0"/>
              <a:t>.</a:t>
            </a:r>
          </a:p>
          <a:p>
            <a:pPr marL="512064" indent="-365760">
              <a:spcAft>
                <a:spcPts val="600"/>
              </a:spcAft>
            </a:pPr>
            <a:r>
              <a:rPr lang="fr-FR" sz="1700" dirty="0" smtClean="0"/>
              <a:t>Cliquez sur </a:t>
            </a:r>
            <a:r>
              <a:rPr lang="fr-FR" sz="1700" b="1" dirty="0" smtClean="0"/>
              <a:t>Enregistrer.</a:t>
            </a:r>
            <a:r>
              <a:rPr lang="fr-FR" sz="1700" dirty="0" smtClean="0"/>
              <a:t> </a:t>
            </a:r>
          </a:p>
          <a:p>
            <a:pPr indent="-502920">
              <a:spcAft>
                <a:spcPts val="300"/>
              </a:spcAft>
            </a:pPr>
            <a:r>
              <a:rPr lang="fr-FR" sz="1700" dirty="0" smtClean="0"/>
              <a:t>Renouvelez les étapes 4 à 8 pour ajouter les deux districts suivants :</a:t>
            </a:r>
          </a:p>
          <a:p>
            <a:pPr marL="923544" lvl="1" indent="-365760">
              <a:spcAft>
                <a:spcPts val="300"/>
              </a:spcAft>
            </a:pPr>
            <a:r>
              <a:rPr lang="fr-FR" sz="1700" b="1" dirty="0" smtClean="0"/>
              <a:t>Kora South</a:t>
            </a:r>
            <a:r>
              <a:rPr lang="fr-FR" sz="1700" dirty="0" smtClean="0"/>
              <a:t>, Latitude : </a:t>
            </a:r>
            <a:r>
              <a:rPr lang="fr-FR" sz="1700" b="1" dirty="0" smtClean="0"/>
              <a:t>5,1</a:t>
            </a:r>
            <a:r>
              <a:rPr lang="fr-FR" sz="1700" dirty="0" smtClean="0"/>
              <a:t>, Longitude : </a:t>
            </a:r>
            <a:r>
              <a:rPr lang="fr-FR" sz="1700" b="1" dirty="0" smtClean="0"/>
              <a:t>10,5</a:t>
            </a:r>
          </a:p>
          <a:p>
            <a:pPr marL="923544" lvl="1" indent="-365760">
              <a:spcAft>
                <a:spcPts val="600"/>
              </a:spcAft>
            </a:pPr>
            <a:r>
              <a:rPr lang="fr-FR" sz="1700" b="1" dirty="0" smtClean="0"/>
              <a:t>Kora West</a:t>
            </a:r>
            <a:r>
              <a:rPr lang="fr-FR" sz="1700" dirty="0" smtClean="0"/>
              <a:t>, Latitude :</a:t>
            </a:r>
            <a:r>
              <a:rPr lang="fr-FR" sz="1700" dirty="0"/>
              <a:t> </a:t>
            </a:r>
            <a:r>
              <a:rPr lang="fr-FR" sz="1700" b="1" dirty="0" smtClean="0"/>
              <a:t>5,8</a:t>
            </a:r>
            <a:r>
              <a:rPr lang="fr-FR" sz="1700" dirty="0"/>
              <a:t>, Longitude : </a:t>
            </a:r>
            <a:r>
              <a:rPr lang="fr-FR" sz="1700" b="1" dirty="0" smtClean="0"/>
              <a:t>11</a:t>
            </a:r>
          </a:p>
          <a:p>
            <a:endParaRPr lang="fr-FR" dirty="0"/>
          </a:p>
        </p:txBody>
      </p:sp>
    </p:spTree>
    <p:extLst>
      <p:ext uri="{BB962C8B-B14F-4D97-AF65-F5344CB8AC3E}">
        <p14:creationId xmlns:p14="http://schemas.microsoft.com/office/powerpoint/2010/main" val="140259037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700" dirty="0" smtClean="0"/>
              <a:t>Attribuez le </a:t>
            </a:r>
            <a:r>
              <a:rPr lang="fr-FR" sz="1700" b="1" dirty="0" smtClean="0"/>
              <a:t>Pourcentage de population</a:t>
            </a:r>
            <a:r>
              <a:rPr lang="fr-FR" sz="1700" dirty="0" smtClean="0"/>
              <a:t>. </a:t>
            </a:r>
          </a:p>
          <a:p>
            <a:pPr lvl="1">
              <a:spcAft>
                <a:spcPts val="300"/>
              </a:spcAft>
            </a:pPr>
            <a:r>
              <a:rPr lang="fr-FR" sz="1500" dirty="0" smtClean="0"/>
              <a:t>Kora East : </a:t>
            </a:r>
            <a:r>
              <a:rPr lang="fr-FR" sz="1500" b="1" dirty="0" smtClean="0"/>
              <a:t>20</a:t>
            </a:r>
          </a:p>
          <a:p>
            <a:pPr lvl="1">
              <a:spcAft>
                <a:spcPts val="300"/>
              </a:spcAft>
            </a:pPr>
            <a:r>
              <a:rPr lang="fr-FR" sz="1500" dirty="0" smtClean="0"/>
              <a:t>Kora South :</a:t>
            </a:r>
            <a:r>
              <a:rPr lang="fr-FR" sz="1500" b="1" dirty="0" smtClean="0"/>
              <a:t> 30</a:t>
            </a:r>
          </a:p>
          <a:p>
            <a:pPr lvl="1">
              <a:spcAft>
                <a:spcPts val="1800"/>
              </a:spcAft>
            </a:pPr>
            <a:r>
              <a:rPr lang="fr-FR" sz="1500" dirty="0" smtClean="0"/>
              <a:t>Kora West : </a:t>
            </a:r>
            <a:r>
              <a:rPr lang="fr-FR" sz="1500" b="1" dirty="0" smtClean="0"/>
              <a:t>50</a:t>
            </a:r>
          </a:p>
          <a:p>
            <a:pPr>
              <a:spcAft>
                <a:spcPts val="1800"/>
              </a:spcAft>
              <a:buAutoNum type="arabicPeriod" startAt="11"/>
            </a:pPr>
            <a:r>
              <a:rPr lang="fr-FR" sz="1700" dirty="0" smtClean="0"/>
              <a:t>Cliquez sur </a:t>
            </a:r>
            <a:r>
              <a:rPr lang="fr-FR" sz="1700" b="1" dirty="0" smtClean="0"/>
              <a:t>Suivant.</a:t>
            </a:r>
            <a:endParaRPr lang="fr-FR" sz="1700" dirty="0" smtClean="0"/>
          </a:p>
          <a:p>
            <a:pPr>
              <a:spcAft>
                <a:spcPts val="1800"/>
              </a:spcAft>
              <a:buAutoNum type="arabicPeriod" startAt="11"/>
            </a:pPr>
            <a:r>
              <a:rPr lang="fr-FR" sz="1700" dirty="0" smtClean="0"/>
              <a:t>Déplacez Bndwil vers Kora East, puis cliquez sur </a:t>
            </a:r>
            <a:r>
              <a:rPr lang="fr-FR" sz="1700" b="1" dirty="0" smtClean="0"/>
              <a:t>Suivant</a:t>
            </a:r>
            <a:r>
              <a:rPr lang="fr-FR" sz="1700" dirty="0" smtClean="0"/>
              <a:t>.</a:t>
            </a:r>
          </a:p>
          <a:p>
            <a:pPr>
              <a:spcAft>
                <a:spcPts val="1800"/>
              </a:spcAft>
              <a:buAutoNum type="arabicPeriod" startAt="11"/>
            </a:pPr>
            <a:r>
              <a:rPr lang="fr-FR" sz="1700" dirty="0" smtClean="0"/>
              <a:t>Déplacez Dibellasca vers Kora South, puis cliquez sur </a:t>
            </a:r>
            <a:r>
              <a:rPr lang="fr-FR" sz="1700" b="1" dirty="0" smtClean="0"/>
              <a:t>Suivant</a:t>
            </a:r>
            <a:r>
              <a:rPr lang="fr-FR" sz="1700" dirty="0" smtClean="0"/>
              <a:t>.</a:t>
            </a:r>
          </a:p>
          <a:p>
            <a:pPr>
              <a:spcAft>
                <a:spcPts val="1800"/>
              </a:spcAft>
              <a:buAutoNum type="arabicPeriod" startAt="11"/>
            </a:pPr>
            <a:r>
              <a:rPr lang="fr-FR" sz="1700" dirty="0" smtClean="0"/>
              <a:t>Cliquez sur </a:t>
            </a:r>
            <a:r>
              <a:rPr lang="fr-FR" sz="1700" b="1" dirty="0" smtClean="0"/>
              <a:t>Suivant.</a:t>
            </a:r>
          </a:p>
          <a:p>
            <a:pPr>
              <a:spcAft>
                <a:spcPts val="1400"/>
              </a:spcAft>
              <a:buAutoNum type="arabicPeriod" startAt="11"/>
            </a:pPr>
            <a:r>
              <a:rPr lang="fr-FR" sz="1700" dirty="0" smtClean="0"/>
              <a:t>Cliquez sur </a:t>
            </a:r>
            <a:r>
              <a:rPr lang="fr-FR" sz="1700" b="1" dirty="0" smtClean="0"/>
              <a:t>Suivant </a:t>
            </a:r>
            <a:r>
              <a:rPr lang="fr-FR" sz="1700" b="0" dirty="0" smtClean="0"/>
              <a:t>pour passer en revue chaque type.</a:t>
            </a:r>
            <a:endParaRPr lang="fr-FR" sz="1700" dirty="0"/>
          </a:p>
          <a:p>
            <a:pPr marL="0" indent="0">
              <a:buNone/>
            </a:pPr>
            <a:endParaRPr lang="fr-FR" dirty="0"/>
          </a:p>
        </p:txBody>
      </p:sp>
    </p:spTree>
    <p:extLst>
      <p:ext uri="{BB962C8B-B14F-4D97-AF65-F5344CB8AC3E}">
        <p14:creationId xmlns:p14="http://schemas.microsoft.com/office/powerpoint/2010/main" val="6611925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p:txBody>
          <a:bodyPr/>
          <a:lstStyle/>
          <a:p>
            <a:pPr marL="0" indent="0">
              <a:buNone/>
            </a:pPr>
            <a:r>
              <a:rPr lang="fr-FR" dirty="0" smtClean="0"/>
              <a:t>Vous pouvez fusionner des unités administratives au même niveau dans une nouvelle unité administrative. </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261407" cy="516255"/>
          </a:xfrm>
        </p:spPr>
        <p:txBody>
          <a:bodyPr/>
          <a:lstStyle/>
          <a:p>
            <a:r>
              <a:rPr lang="fr-FR" dirty="0"/>
              <a:t>Fusionner des unités administratives</a:t>
            </a:r>
          </a:p>
        </p:txBody>
      </p:sp>
      <p:pic>
        <p:nvPicPr>
          <p:cNvPr id="3" name="Picture 2" descr="104.PNG"/>
          <p:cNvPicPr>
            <a:picLocks noChangeAspect="1"/>
          </p:cNvPicPr>
          <p:nvPr/>
        </p:nvPicPr>
        <p:blipFill rotWithShape="1">
          <a:blip r:embed="rId3">
            <a:extLst>
              <a:ext uri="{28A0092B-C50C-407E-A947-70E740481C1C}">
                <a14:useLocalDpi xmlns:a14="http://schemas.microsoft.com/office/drawing/2010/main" val="0"/>
              </a:ext>
            </a:extLst>
          </a:blip>
          <a:srcRect l="634" t="3816" r="1513" b="5671"/>
          <a:stretch/>
        </p:blipFill>
        <p:spPr>
          <a:xfrm>
            <a:off x="3276600" y="2286000"/>
            <a:ext cx="5088255" cy="36576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563413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solidFill>
                  <a:srgbClr val="DCE6F2"/>
                </a:solidFill>
              </a:rPr>
              <a:t>estion </a:t>
            </a:r>
            <a:r>
              <a:rPr lang="fr-FR" dirty="0">
                <a:solidFill>
                  <a:srgbClr val="DCE6F2"/>
                </a:solidFill>
              </a:rPr>
              <a:t>des données</a:t>
            </a:r>
          </a:p>
        </p:txBody>
      </p:sp>
      <p:sp>
        <p:nvSpPr>
          <p:cNvPr id="4" name="Content Placeholder 3"/>
          <p:cNvSpPr>
            <a:spLocks noGrp="1"/>
          </p:cNvSpPr>
          <p:nvPr>
            <p:ph idx="1"/>
          </p:nvPr>
        </p:nvSpPr>
        <p:spPr>
          <a:xfrm>
            <a:off x="685800" y="1143000"/>
            <a:ext cx="3352800" cy="4525963"/>
          </a:xfrm>
        </p:spPr>
        <p:txBody>
          <a:bodyPr/>
          <a:lstStyle/>
          <a:p>
            <a:pPr marL="0" indent="0">
              <a:buNone/>
            </a:pPr>
            <a:r>
              <a:rPr lang="fr-FR" dirty="0" smtClean="0"/>
              <a:t>Il est possible </a:t>
            </a:r>
            <a:r>
              <a:rPr lang="fr-FR" dirty="0"/>
              <a:t>d’effectuer chaque année </a:t>
            </a:r>
            <a:r>
              <a:rPr lang="fr-FR" dirty="0" smtClean="0"/>
              <a:t>un suivi des informations démographiques à l'échelle nationale.</a:t>
            </a:r>
            <a:endParaRPr lang="fr-FR" sz="2200" dirty="0"/>
          </a:p>
        </p:txBody>
      </p:sp>
      <p:sp>
        <p:nvSpPr>
          <p:cNvPr id="2" name="Title 1"/>
          <p:cNvSpPr>
            <a:spLocks noGrp="1"/>
          </p:cNvSpPr>
          <p:nvPr>
            <p:ph type="title"/>
          </p:nvPr>
        </p:nvSpPr>
        <p:spPr>
          <a:xfrm>
            <a:off x="152401" y="369094"/>
            <a:ext cx="2514599" cy="516255"/>
          </a:xfrm>
        </p:spPr>
        <p:txBody>
          <a:bodyPr/>
          <a:lstStyle/>
          <a:p>
            <a:r>
              <a:rPr lang="fr-FR" dirty="0" smtClean="0"/>
              <a:t>Démographie</a:t>
            </a:r>
            <a:endParaRPr lang="fr-FR" dirty="0"/>
          </a:p>
        </p:txBody>
      </p:sp>
      <p:pic>
        <p:nvPicPr>
          <p:cNvPr id="3" name="Picture 2" descr="10.PNG"/>
          <p:cNvPicPr>
            <a:picLocks noChangeAspect="1"/>
          </p:cNvPicPr>
          <p:nvPr/>
        </p:nvPicPr>
        <p:blipFill rotWithShape="1">
          <a:blip r:embed="rId3">
            <a:extLst>
              <a:ext uri="{28A0092B-C50C-407E-A947-70E740481C1C}">
                <a14:useLocalDpi xmlns:a14="http://schemas.microsoft.com/office/drawing/2010/main" val="0"/>
              </a:ext>
            </a:extLst>
          </a:blip>
          <a:srcRect t="3123" r="27385" b="19749"/>
          <a:stretch/>
        </p:blipFill>
        <p:spPr>
          <a:xfrm>
            <a:off x="3962400" y="1998516"/>
            <a:ext cx="4364834" cy="3868884"/>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Fusionner des unités administratives</a:t>
            </a:r>
            <a:endParaRPr lang="fr-FR" dirty="0"/>
          </a:p>
        </p:txBody>
      </p:sp>
      <p:sp>
        <p:nvSpPr>
          <p:cNvPr id="2" name="Text Placeholder 1"/>
          <p:cNvSpPr>
            <a:spLocks noGrp="1"/>
          </p:cNvSpPr>
          <p:nvPr>
            <p:ph type="body" sz="quarter" idx="10"/>
          </p:nvPr>
        </p:nvSpPr>
        <p:spPr>
          <a:xfrm>
            <a:off x="762000" y="12192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Fusionner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Sélectionnez l'année civile.</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Sélectionnez les districts </a:t>
            </a:r>
            <a:r>
              <a:rPr lang="fr-FR" sz="1800" b="1" dirty="0" smtClean="0"/>
              <a:t>Lusson </a:t>
            </a:r>
            <a:r>
              <a:rPr lang="fr-FR" sz="1800" dirty="0" smtClean="0"/>
              <a:t>et </a:t>
            </a:r>
            <a:r>
              <a:rPr lang="fr-FR" sz="1800" b="1" dirty="0" smtClean="0"/>
              <a:t>Michen </a:t>
            </a:r>
            <a:r>
              <a:rPr lang="fr-FR" sz="1800" dirty="0" smtClean="0"/>
              <a:t>pour les fusionner.</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Luchen</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Cliquez sur </a:t>
            </a:r>
            <a:r>
              <a:rPr lang="fr-FR" sz="1800" b="1" dirty="0" smtClean="0"/>
              <a:t>Suivant </a:t>
            </a:r>
            <a:r>
              <a:rPr lang="fr-FR" sz="1800" b="0" dirty="0" smtClean="0"/>
              <a:t>pour passer en revue chaque type.</a:t>
            </a:r>
            <a:endParaRPr lang="fr-FR" sz="1800" dirty="0" smtClean="0"/>
          </a:p>
          <a:p>
            <a:endParaRPr lang="fr-FR" dirty="0"/>
          </a:p>
        </p:txBody>
      </p:sp>
    </p:spTree>
    <p:extLst>
      <p:ext uri="{BB962C8B-B14F-4D97-AF65-F5344CB8AC3E}">
        <p14:creationId xmlns:p14="http://schemas.microsoft.com/office/powerpoint/2010/main" val="27040072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101780" cy="307777"/>
          </a:xfrm>
        </p:spPr>
        <p:txBody>
          <a:bodyPr/>
          <a:lstStyle/>
          <a:p>
            <a:r>
              <a:rPr lang="fr-FR" dirty="0"/>
              <a:t>r</a:t>
            </a:r>
            <a:r>
              <a:rPr lang="fr-FR" dirty="0" smtClean="0">
                <a:solidFill>
                  <a:srgbClr val="DCE6F2"/>
                </a:solidFill>
              </a:rPr>
              <a:t>edécoupage </a:t>
            </a:r>
            <a:r>
              <a:rPr lang="fr-FR" dirty="0">
                <a:solidFill>
                  <a:srgbClr val="DCE6F2"/>
                </a:solidFill>
              </a:rPr>
              <a:t>du district</a:t>
            </a:r>
          </a:p>
        </p:txBody>
      </p:sp>
      <p:sp>
        <p:nvSpPr>
          <p:cNvPr id="4" name="Content Placeholder 3"/>
          <p:cNvSpPr>
            <a:spLocks noGrp="1"/>
          </p:cNvSpPr>
          <p:nvPr>
            <p:ph idx="1"/>
          </p:nvPr>
        </p:nvSpPr>
        <p:spPr>
          <a:xfrm>
            <a:off x="685800" y="1143000"/>
            <a:ext cx="7391400" cy="4525963"/>
          </a:xfrm>
        </p:spPr>
        <p:txBody>
          <a:bodyPr/>
          <a:lstStyle/>
          <a:p>
            <a:pPr marL="0" indent="0">
              <a:buNone/>
            </a:pPr>
            <a:r>
              <a:rPr lang="fr-FR" dirty="0" smtClean="0"/>
              <a:t>Vous pouvez fractionner plusieurs unités administratives afin d'en créer une nouvelle à partir de parties des </a:t>
            </a:r>
            <a:r>
              <a:rPr lang="fr-FR" dirty="0"/>
              <a:t/>
            </a:r>
            <a:br>
              <a:rPr lang="fr-FR" dirty="0"/>
            </a:br>
            <a:r>
              <a:rPr lang="fr-FR" dirty="0" smtClean="0"/>
              <a:t>unités d'origine. </a:t>
            </a:r>
          </a:p>
          <a:p>
            <a:pPr marL="0" indent="0">
              <a:buNone/>
            </a:pPr>
            <a:endParaRPr lang="fr-FR" sz="2400" dirty="0" smtClean="0"/>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8466438" cy="516255"/>
          </a:xfrm>
        </p:spPr>
        <p:txBody>
          <a:bodyPr/>
          <a:lstStyle/>
          <a:p>
            <a:r>
              <a:rPr lang="fr-FR" dirty="0"/>
              <a:t>Fractionner et combiner des unités administratives</a:t>
            </a:r>
          </a:p>
        </p:txBody>
      </p:sp>
      <p:pic>
        <p:nvPicPr>
          <p:cNvPr id="3" name="Picture 2" descr="106.PNG"/>
          <p:cNvPicPr>
            <a:picLocks noChangeAspect="1"/>
          </p:cNvPicPr>
          <p:nvPr/>
        </p:nvPicPr>
        <p:blipFill rotWithShape="1">
          <a:blip r:embed="rId3">
            <a:extLst>
              <a:ext uri="{28A0092B-C50C-407E-A947-70E740481C1C}">
                <a14:useLocalDpi xmlns:a14="http://schemas.microsoft.com/office/drawing/2010/main" val="0"/>
              </a:ext>
            </a:extLst>
          </a:blip>
          <a:srcRect l="531" t="3859" r="1733" b="5809"/>
          <a:stretch/>
        </p:blipFill>
        <p:spPr>
          <a:xfrm>
            <a:off x="3200400" y="2514600"/>
            <a:ext cx="5240223" cy="3484371"/>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3665543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b="1" dirty="0" smtClean="0"/>
              <a:t>Fractionner et combiner</a:t>
            </a:r>
            <a:r>
              <a:rPr lang="fr-FR" dirty="0" smtClean="0"/>
              <a:t> des unités administratives</a:t>
            </a:r>
            <a:endParaRPr lang="fr-FR" dirty="0"/>
          </a:p>
        </p:txBody>
      </p:sp>
      <p:sp>
        <p:nvSpPr>
          <p:cNvPr id="6" name="Text Placeholder 1"/>
          <p:cNvSpPr>
            <a:spLocks noGrp="1"/>
          </p:cNvSpPr>
          <p:nvPr>
            <p:ph type="body" sz="quarter" idx="10"/>
          </p:nvPr>
        </p:nvSpPr>
        <p:spPr>
          <a:xfrm>
            <a:off x="762000" y="1143000"/>
            <a:ext cx="7696200" cy="4953000"/>
          </a:xfrm>
        </p:spPr>
        <p:txBody>
          <a:bodyPr>
            <a:noAutofit/>
          </a:bodyPr>
          <a:lstStyle/>
          <a:p>
            <a:pPr marL="365760" indent="-365760">
              <a:spcAft>
                <a:spcPts val="800"/>
              </a:spcAft>
            </a:pPr>
            <a:r>
              <a:rPr lang="fr-FR" sz="1800" dirty="0" smtClean="0"/>
              <a:t>À partir du menu principal, sélectionnez </a:t>
            </a:r>
            <a:r>
              <a:rPr lang="fr-FR" sz="1800" b="1" dirty="0" smtClean="0"/>
              <a:t>Unités administratives -&gt; Fractionner et combiner des unités administratives</a:t>
            </a:r>
            <a:r>
              <a:rPr lang="fr-FR" sz="1800" dirty="0" smtClean="0"/>
              <a:t>.</a:t>
            </a:r>
          </a:p>
          <a:p>
            <a:pPr marL="365760" indent="-365760">
              <a:spcAft>
                <a:spcPts val="800"/>
              </a:spcAft>
            </a:pPr>
            <a:r>
              <a:rPr lang="fr-FR" sz="1800" dirty="0" smtClean="0"/>
              <a:t>Sauvegardez votre base de données.</a:t>
            </a:r>
          </a:p>
          <a:p>
            <a:pPr marL="365760" indent="-365760">
              <a:spcAft>
                <a:spcPts val="800"/>
              </a:spcAft>
            </a:pPr>
            <a:r>
              <a:rPr lang="fr-FR" sz="1800" dirty="0" smtClean="0"/>
              <a:t>Niveau de mise en œuvre : </a:t>
            </a:r>
            <a:r>
              <a:rPr lang="fr-FR" sz="1800" b="1" dirty="0" smtClean="0"/>
              <a:t>District</a:t>
            </a:r>
          </a:p>
          <a:p>
            <a:pPr marL="365760" indent="-365760">
              <a:spcAft>
                <a:spcPts val="800"/>
              </a:spcAft>
            </a:pPr>
            <a:r>
              <a:rPr lang="fr-FR" sz="1800" dirty="0" smtClean="0"/>
              <a:t>Selectionnez les districts </a:t>
            </a:r>
            <a:r>
              <a:rPr lang="fr-FR" sz="1800" b="1" dirty="0" smtClean="0"/>
              <a:t>Nursed </a:t>
            </a:r>
            <a:r>
              <a:rPr lang="fr-FR" sz="1800" dirty="0" smtClean="0"/>
              <a:t>et</a:t>
            </a:r>
            <a:r>
              <a:rPr lang="fr-FR" sz="1800" b="1" dirty="0" smtClean="0"/>
              <a:t> Opafuril </a:t>
            </a:r>
            <a:r>
              <a:rPr lang="fr-FR" sz="1800" dirty="0" smtClean="0"/>
              <a:t>pour les fractionner.</a:t>
            </a:r>
            <a:endParaRPr lang="fr-FR" sz="1800" b="1" dirty="0" smtClean="0"/>
          </a:p>
          <a:p>
            <a:pPr marL="365760" indent="-365760">
              <a:spcAft>
                <a:spcPts val="800"/>
              </a:spcAft>
            </a:pPr>
            <a:r>
              <a:rPr lang="fr-FR" sz="1800" dirty="0" smtClean="0"/>
              <a:t>Cliquez sur </a:t>
            </a:r>
            <a:r>
              <a:rPr lang="fr-FR" sz="1800" b="1" dirty="0" smtClean="0"/>
              <a:t>Suivant.</a:t>
            </a:r>
          </a:p>
          <a:p>
            <a:pPr marL="365760" indent="-365760">
              <a:spcAft>
                <a:spcPts val="800"/>
              </a:spcAft>
            </a:pPr>
            <a:r>
              <a:rPr lang="fr-FR" sz="1800" dirty="0" smtClean="0"/>
              <a:t>Nom :  </a:t>
            </a:r>
            <a:r>
              <a:rPr lang="fr-FR" sz="1800" b="1" dirty="0" smtClean="0"/>
              <a:t>Nurfuril</a:t>
            </a:r>
          </a:p>
          <a:p>
            <a:pPr marL="365760" indent="-365760">
              <a:spcAft>
                <a:spcPts val="800"/>
              </a:spcAft>
            </a:pPr>
            <a:r>
              <a:rPr lang="fr-FR" sz="1800" dirty="0" smtClean="0"/>
              <a:t>Mettez en surbrillance la province </a:t>
            </a:r>
            <a:r>
              <a:rPr lang="fr-FR" sz="1800" b="1" dirty="0" smtClean="0"/>
              <a:t>Nord</a:t>
            </a:r>
            <a:r>
              <a:rPr lang="fr-FR" sz="1800" dirty="0" smtClean="0"/>
              <a:t>.</a:t>
            </a:r>
          </a:p>
          <a:p>
            <a:pPr marL="365760" indent="-365760">
              <a:spcAft>
                <a:spcPts val="800"/>
              </a:spcAft>
            </a:pPr>
            <a:r>
              <a:rPr lang="fr-FR" sz="1800" dirty="0" smtClean="0"/>
              <a:t>Cliquez sur </a:t>
            </a:r>
            <a:r>
              <a:rPr lang="fr-FR" sz="1800" b="1" dirty="0" smtClean="0"/>
              <a:t>Suivant. </a:t>
            </a:r>
          </a:p>
          <a:p>
            <a:pPr marL="365760" indent="-365760">
              <a:spcAft>
                <a:spcPts val="300"/>
              </a:spcAft>
            </a:pPr>
            <a:r>
              <a:rPr lang="fr-FR" sz="1800" dirty="0" smtClean="0"/>
              <a:t>Saisissez le pourcentage de la population :</a:t>
            </a:r>
          </a:p>
          <a:p>
            <a:pPr marL="649224" lvl="1" indent="-274320">
              <a:spcAft>
                <a:spcPts val="300"/>
              </a:spcAft>
            </a:pPr>
            <a:r>
              <a:rPr lang="fr-FR" sz="1500" dirty="0" smtClean="0"/>
              <a:t>Nursed : </a:t>
            </a:r>
            <a:r>
              <a:rPr lang="fr-FR" sz="1500" b="1" dirty="0" smtClean="0"/>
              <a:t>40</a:t>
            </a:r>
          </a:p>
          <a:p>
            <a:pPr marL="649224" lvl="1" indent="-274320">
              <a:spcAft>
                <a:spcPts val="800"/>
              </a:spcAft>
            </a:pPr>
            <a:r>
              <a:rPr lang="fr-FR" sz="1500" dirty="0" smtClean="0"/>
              <a:t>Opafuril : </a:t>
            </a:r>
            <a:r>
              <a:rPr lang="fr-FR" sz="1500" b="1" dirty="0" smtClean="0"/>
              <a:t>20</a:t>
            </a:r>
          </a:p>
          <a:p>
            <a:pPr marL="365760" indent="-365760">
              <a:spcAft>
                <a:spcPts val="600"/>
              </a:spcAft>
            </a:pPr>
            <a:r>
              <a:rPr lang="fr-FR" sz="1800" dirty="0" smtClean="0"/>
              <a:t>Cliquez sur </a:t>
            </a:r>
            <a:r>
              <a:rPr lang="fr-FR" sz="1800" b="1" dirty="0" smtClean="0"/>
              <a:t>Suivant.</a:t>
            </a:r>
          </a:p>
          <a:p>
            <a:pPr marL="0" indent="0">
              <a:buNone/>
            </a:pPr>
            <a:endParaRPr lang="fr-FR" dirty="0" smtClean="0"/>
          </a:p>
          <a:p>
            <a:endParaRPr lang="fr-FR" dirty="0"/>
          </a:p>
        </p:txBody>
      </p:sp>
    </p:spTree>
    <p:extLst>
      <p:ext uri="{BB962C8B-B14F-4D97-AF65-F5344CB8AC3E}">
        <p14:creationId xmlns:p14="http://schemas.microsoft.com/office/powerpoint/2010/main" val="308812135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a:buFont typeface="+mj-lt"/>
              <a:buAutoNum type="arabicPeriod" startAt="11"/>
            </a:pPr>
            <a:r>
              <a:rPr lang="fr-FR" sz="1800" dirty="0"/>
              <a:t>Déplacez les villages suivants de Nursed vers Nurfuril.</a:t>
            </a:r>
            <a:r>
              <a:rPr lang="fr-FR" sz="1800" dirty="0" smtClean="0"/>
              <a:t> </a:t>
            </a:r>
          </a:p>
          <a:p>
            <a:pPr lvl="1"/>
            <a:r>
              <a:rPr lang="fr-FR" sz="1500" dirty="0"/>
              <a:t>Cale</a:t>
            </a:r>
            <a:r>
              <a:rPr lang="fr-FR" dirty="0" smtClean="0"/>
              <a:t> </a:t>
            </a:r>
          </a:p>
          <a:p>
            <a:pPr lvl="1">
              <a:spcAft>
                <a:spcPts val="1800"/>
              </a:spcAft>
            </a:pPr>
            <a:r>
              <a:rPr lang="fr-FR" sz="1500" dirty="0"/>
              <a:t>Duraglia</a:t>
            </a:r>
            <a:r>
              <a:rPr lang="fr-FR" dirty="0" smtClean="0"/>
              <a:t> </a:t>
            </a:r>
          </a:p>
          <a:p>
            <a:pPr>
              <a:spcAft>
                <a:spcPts val="1800"/>
              </a:spcAft>
              <a:buFont typeface="+mj-lt"/>
              <a:buAutoNum type="arabicPeriod" startAt="11"/>
            </a:pPr>
            <a:r>
              <a:rPr lang="fr-FR" sz="1800" dirty="0"/>
              <a:t>Cliquez sur </a:t>
            </a:r>
            <a:r>
              <a:rPr lang="fr-FR" sz="1800" b="1" dirty="0"/>
              <a:t>Suivant.</a:t>
            </a:r>
          </a:p>
          <a:p>
            <a:pPr>
              <a:buFont typeface="+mj-lt"/>
              <a:buAutoNum type="arabicPeriod" startAt="11"/>
            </a:pPr>
            <a:r>
              <a:rPr lang="fr-FR" sz="1800" dirty="0"/>
              <a:t>Déplacez les villages suivants de Opafuril vers Nurfuril.</a:t>
            </a:r>
            <a:r>
              <a:rPr lang="fr-FR" sz="1800" dirty="0" smtClean="0"/>
              <a:t> </a:t>
            </a:r>
          </a:p>
          <a:p>
            <a:pPr lvl="1"/>
            <a:r>
              <a:rPr lang="fr-FR" sz="1500" dirty="0"/>
              <a:t>Kutomala</a:t>
            </a:r>
          </a:p>
          <a:p>
            <a:pPr lvl="1">
              <a:spcAft>
                <a:spcPts val="1800"/>
              </a:spcAft>
            </a:pPr>
            <a:r>
              <a:rPr lang="fr-FR" sz="1500" dirty="0"/>
              <a:t>Nyereli</a:t>
            </a:r>
          </a:p>
          <a:p>
            <a:pPr>
              <a:spcAft>
                <a:spcPts val="1800"/>
              </a:spcAft>
              <a:buFont typeface="+mj-lt"/>
              <a:buAutoNum type="arabicPeriod" startAt="11"/>
            </a:pPr>
            <a:r>
              <a:rPr lang="fr-FR" sz="1800" dirty="0"/>
              <a:t>Cliquez sur </a:t>
            </a:r>
            <a:r>
              <a:rPr lang="fr-FR" sz="1800" b="1" dirty="0"/>
              <a:t>Suivant.</a:t>
            </a:r>
          </a:p>
          <a:p>
            <a:pPr>
              <a:spcAft>
                <a:spcPts val="1800"/>
              </a:spcAft>
              <a:buFont typeface="+mj-lt"/>
              <a:buAutoNum type="arabicPeriod" startAt="11"/>
            </a:pPr>
            <a:r>
              <a:rPr lang="fr-FR" sz="1800" dirty="0"/>
              <a:t>Examinez et confirmez.</a:t>
            </a:r>
          </a:p>
          <a:p>
            <a:pPr>
              <a:spcAft>
                <a:spcPts val="1800"/>
              </a:spcAft>
              <a:buFont typeface="+mj-lt"/>
              <a:buAutoNum type="arabicPeriod" startAt="11"/>
            </a:pPr>
            <a:r>
              <a:rPr lang="fr-FR" sz="1800" dirty="0"/>
              <a:t>Cliquez sur </a:t>
            </a:r>
            <a:r>
              <a:rPr lang="fr-FR" sz="1800" b="1" dirty="0"/>
              <a:t>Suivant.</a:t>
            </a:r>
          </a:p>
          <a:p>
            <a:pPr>
              <a:spcAft>
                <a:spcPts val="600"/>
              </a:spcAft>
              <a:buFont typeface="+mj-lt"/>
              <a:buAutoNum type="arabicPeriod" startAt="11"/>
            </a:pPr>
            <a:r>
              <a:rPr lang="fr-FR" sz="1800" dirty="0"/>
              <a:t>Cliquez sur </a:t>
            </a:r>
            <a:r>
              <a:rPr lang="fr-FR" sz="1800" b="1" dirty="0"/>
              <a:t>Suivant </a:t>
            </a:r>
            <a:r>
              <a:rPr lang="fr-FR" sz="1800" b="0" dirty="0"/>
              <a:t>pour passer en revue chaque type.</a:t>
            </a:r>
          </a:p>
        </p:txBody>
      </p:sp>
    </p:spTree>
    <p:extLst>
      <p:ext uri="{BB962C8B-B14F-4D97-AF65-F5344CB8AC3E}">
        <p14:creationId xmlns:p14="http://schemas.microsoft.com/office/powerpoint/2010/main" val="6255354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Rapports</a:t>
            </a:r>
            <a:endParaRPr lang="fr-FR" dirty="0"/>
          </a:p>
        </p:txBody>
      </p:sp>
      <p:sp>
        <p:nvSpPr>
          <p:cNvPr id="3" name="Text Placeholder 2"/>
          <p:cNvSpPr>
            <a:spLocks noGrp="1"/>
          </p:cNvSpPr>
          <p:nvPr>
            <p:ph type="body" idx="1"/>
          </p:nvPr>
        </p:nvSpPr>
        <p:spPr>
          <a:xfrm>
            <a:off x="685800" y="4648200"/>
            <a:ext cx="7162800" cy="1447800"/>
          </a:xfrm>
        </p:spPr>
        <p:txBody>
          <a:bodyPr/>
          <a:lstStyle/>
          <a:p>
            <a:r>
              <a:rPr lang="fr-FR" dirty="0" smtClean="0"/>
              <a:t>La </a:t>
            </a:r>
            <a:r>
              <a:rPr lang="fr-FR" dirty="0"/>
              <a:t>Base intégrée des données MTN </a:t>
            </a:r>
            <a:r>
              <a:rPr lang="fr-FR" dirty="0" smtClean="0"/>
              <a:t>peut créer une grande variété de rapports pour vous aider à analyser votre programme, partager les données et planifier pour l'avenir. </a:t>
            </a:r>
            <a:endParaRPr lang="fr-FR" dirty="0"/>
          </a:p>
        </p:txBody>
      </p:sp>
    </p:spTree>
    <p:extLst>
      <p:ext uri="{BB962C8B-B14F-4D97-AF65-F5344CB8AC3E}">
        <p14:creationId xmlns:p14="http://schemas.microsoft.com/office/powerpoint/2010/main" val="21181263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lstStyle/>
          <a:p>
            <a:pPr>
              <a:spcAft>
                <a:spcPts val="1200"/>
              </a:spcAft>
              <a:buNone/>
            </a:pPr>
            <a:r>
              <a:rPr lang="fr-FR" dirty="0" smtClean="0"/>
              <a:t>La </a:t>
            </a:r>
            <a:r>
              <a:rPr lang="fr-FR" dirty="0"/>
              <a:t>Base intégrée des données MTN </a:t>
            </a:r>
            <a:r>
              <a:rPr lang="fr-FR" dirty="0" smtClean="0"/>
              <a:t>propose trois types de fonctions de rapport : </a:t>
            </a:r>
          </a:p>
          <a:p>
            <a:pPr marL="525780" lvl="1" indent="-342900">
              <a:spcAft>
                <a:spcPts val="1200"/>
              </a:spcAft>
              <a:buSzPct val="100000"/>
              <a:buFont typeface="Wingdings" charset="2"/>
              <a:buChar char="§"/>
            </a:pPr>
            <a:r>
              <a:rPr lang="fr-FR" sz="2400" b="1" dirty="0" smtClean="0">
                <a:latin typeface="Segoe UI Semibold" pitchFamily="34" charset="0"/>
              </a:rPr>
              <a:t>Un Créateur de rapports personnalisés</a:t>
            </a:r>
          </a:p>
          <a:p>
            <a:pPr marL="525780" lvl="1" indent="-342900">
              <a:spcAft>
                <a:spcPts val="1200"/>
              </a:spcAft>
              <a:buSzPct val="100000"/>
              <a:buFont typeface="Wingdings" charset="2"/>
              <a:buChar char="§"/>
            </a:pPr>
            <a:r>
              <a:rPr lang="fr-FR" sz="2400" b="1" dirty="0" smtClean="0">
                <a:latin typeface="Segoe UI Semibold" pitchFamily="34" charset="0"/>
              </a:rPr>
              <a:t>Rapports de l'OMS/</a:t>
            </a:r>
            <a:br>
              <a:rPr lang="fr-FR" sz="2400" b="1" dirty="0" smtClean="0">
                <a:latin typeface="Segoe UI Semibold" pitchFamily="34" charset="0"/>
              </a:rPr>
            </a:br>
            <a:r>
              <a:rPr lang="fr-FR" sz="2400" b="1" dirty="0" smtClean="0">
                <a:latin typeface="Segoe UI Semibold" pitchFamily="34" charset="0"/>
              </a:rPr>
              <a:t>des partenaires</a:t>
            </a:r>
          </a:p>
          <a:p>
            <a:pPr marL="525780" lvl="1" indent="-342900">
              <a:spcAft>
                <a:spcPts val="1200"/>
              </a:spcAft>
              <a:buSzPct val="100000"/>
              <a:buFont typeface="Wingdings" charset="2"/>
              <a:buChar char="§"/>
            </a:pPr>
            <a:r>
              <a:rPr lang="fr-FR" sz="2400" b="1" dirty="0" smtClean="0">
                <a:latin typeface="Segoe UI Semibold" pitchFamily="34" charset="0"/>
              </a:rPr>
              <a:t>Rapports standards</a:t>
            </a:r>
          </a:p>
        </p:txBody>
      </p:sp>
      <p:sp>
        <p:nvSpPr>
          <p:cNvPr id="2" name="Title 1"/>
          <p:cNvSpPr>
            <a:spLocks noGrp="1"/>
          </p:cNvSpPr>
          <p:nvPr>
            <p:ph type="title"/>
          </p:nvPr>
        </p:nvSpPr>
        <p:spPr>
          <a:xfrm>
            <a:off x="135469" y="206613"/>
            <a:ext cx="1875820" cy="580787"/>
          </a:xfrm>
        </p:spPr>
        <p:txBody>
          <a:bodyPr/>
          <a:lstStyle/>
          <a:p>
            <a:r>
              <a:rPr lang="fr-FR" dirty="0" smtClean="0"/>
              <a:t>Rapports</a:t>
            </a:r>
          </a:p>
        </p:txBody>
      </p:sp>
      <p:pic>
        <p:nvPicPr>
          <p:cNvPr id="4" name="Picture 3" descr="110.PNG"/>
          <p:cNvPicPr>
            <a:picLocks noChangeAspect="1"/>
          </p:cNvPicPr>
          <p:nvPr/>
        </p:nvPicPr>
        <p:blipFill rotWithShape="1">
          <a:blip r:embed="rId3">
            <a:extLst>
              <a:ext uri="{28A0092B-C50C-407E-A947-70E740481C1C}">
                <a14:useLocalDpi xmlns:a14="http://schemas.microsoft.com/office/drawing/2010/main" val="0"/>
              </a:ext>
            </a:extLst>
          </a:blip>
          <a:srcRect l="1033" t="3116" r="49448" b="49070"/>
          <a:stretch/>
        </p:blipFill>
        <p:spPr>
          <a:xfrm>
            <a:off x="4876800" y="2743200"/>
            <a:ext cx="3651363" cy="3279120"/>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Le Créateur de rapports personnalisés est un outil flexible. Vous pouvez l'utiliser pour examiner les données de votre choix, les analyser et les transmettre.</a:t>
            </a:r>
          </a:p>
          <a:p>
            <a:pPr marL="0" indent="0">
              <a:buNone/>
            </a:pPr>
            <a:endParaRPr lang="fr-FR" dirty="0" smtClean="0"/>
          </a:p>
          <a:p>
            <a:pPr marL="0" indent="0">
              <a:buNone/>
            </a:pPr>
            <a:endParaRPr lang="fr-FR" dirty="0"/>
          </a:p>
        </p:txBody>
      </p:sp>
      <p:sp>
        <p:nvSpPr>
          <p:cNvPr id="2" name="Title 1"/>
          <p:cNvSpPr>
            <a:spLocks noGrp="1"/>
          </p:cNvSpPr>
          <p:nvPr>
            <p:ph type="title"/>
          </p:nvPr>
        </p:nvSpPr>
        <p:spPr>
          <a:xfrm>
            <a:off x="152400" y="369094"/>
            <a:ext cx="6002384" cy="516255"/>
          </a:xfrm>
        </p:spPr>
        <p:txBody>
          <a:bodyPr/>
          <a:lstStyle/>
          <a:p>
            <a:r>
              <a:rPr lang="fr-FR" dirty="0"/>
              <a:t>Créateur de rapports personnalisés</a:t>
            </a:r>
          </a:p>
        </p:txBody>
      </p:sp>
      <p:sp>
        <p:nvSpPr>
          <p:cNvPr id="7" name="Round Single Corner Rectangle 6"/>
          <p:cNvSpPr/>
          <p:nvPr/>
        </p:nvSpPr>
        <p:spPr>
          <a:xfrm>
            <a:off x="0" y="4953000"/>
            <a:ext cx="7924800" cy="162288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381000" y="5334000"/>
            <a:ext cx="7239000" cy="1000274"/>
          </a:xfrm>
          <a:prstGeom prst="rect">
            <a:avLst/>
          </a:prstGeom>
        </p:spPr>
        <p:txBody>
          <a:bodyPr wrap="square">
            <a:spAutoFit/>
          </a:bodyPr>
          <a:lstStyle/>
          <a:p>
            <a:pPr>
              <a:spcAft>
                <a:spcPts val="600"/>
              </a:spcAft>
            </a:pPr>
            <a:r>
              <a:rPr lang="fr-FR" b="1" dirty="0" smtClean="0">
                <a:solidFill>
                  <a:srgbClr val="066E9F"/>
                </a:solidFill>
                <a:latin typeface="Segoe UI" pitchFamily="34" charset="0"/>
              </a:rPr>
              <a:t>Petite astuce :</a:t>
            </a:r>
          </a:p>
          <a:p>
            <a:r>
              <a:rPr lang="fr-FR" dirty="0" smtClean="0">
                <a:solidFill>
                  <a:srgbClr val="17375D"/>
                </a:solidFill>
                <a:latin typeface="Segoe UI Semibold" pitchFamily="34" charset="0"/>
              </a:rPr>
              <a:t>Utilisez le créateur de rapports personnalisés pour créer des feuilles de calcul Excel pouvant être importées dans d'autres outils.</a:t>
            </a:r>
            <a:endParaRPr lang="fr-FR" dirty="0">
              <a:solidFill>
                <a:srgbClr val="17375D"/>
              </a:solidFill>
              <a:latin typeface="Segoe UI Semibold" pitchFamily="34" charset="0"/>
              <a:ea typeface="Segoe UI" pitchFamily="34" charset="0"/>
              <a:cs typeface="Segoe UI" pitchFamily="34" charset="0"/>
            </a:endParaRPr>
          </a:p>
        </p:txBody>
      </p:sp>
      <p:pic>
        <p:nvPicPr>
          <p:cNvPr id="3" name="Picture 2" descr="111.PNG"/>
          <p:cNvPicPr>
            <a:picLocks noChangeAspect="1"/>
          </p:cNvPicPr>
          <p:nvPr/>
        </p:nvPicPr>
        <p:blipFill rotWithShape="1">
          <a:blip r:embed="rId3">
            <a:extLst>
              <a:ext uri="{28A0092B-C50C-407E-A947-70E740481C1C}">
                <a14:useLocalDpi xmlns:a14="http://schemas.microsoft.com/office/drawing/2010/main" val="0"/>
              </a:ext>
            </a:extLst>
          </a:blip>
          <a:srcRect l="376" t="3755" r="23795" b="59928"/>
          <a:stretch/>
        </p:blipFill>
        <p:spPr>
          <a:xfrm>
            <a:off x="4267200" y="2667000"/>
            <a:ext cx="3886200" cy="2683768"/>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84973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533400"/>
          </a:xfrm>
        </p:spPr>
        <p:txBody>
          <a:bodyPr/>
          <a:lstStyle/>
          <a:p>
            <a:r>
              <a:rPr lang="fr-FR" sz="2200" dirty="0" smtClean="0"/>
              <a:t>Créer un rapport de prise en charge de la morbidité de la FL</a:t>
            </a:r>
            <a:endParaRPr lang="fr-FR" sz="2200" dirty="0"/>
          </a:p>
        </p:txBody>
      </p:sp>
      <p:sp>
        <p:nvSpPr>
          <p:cNvPr id="2" name="Text Placeholder 1"/>
          <p:cNvSpPr>
            <a:spLocks noGrp="1"/>
          </p:cNvSpPr>
          <p:nvPr>
            <p:ph type="body" sz="quarter" idx="10"/>
          </p:nvPr>
        </p:nvSpPr>
        <p:spPr>
          <a:xfrm>
            <a:off x="723900" y="838200"/>
            <a:ext cx="7696200" cy="5257800"/>
          </a:xfrm>
        </p:spPr>
        <p:txBody>
          <a:bodyPr>
            <a:noAutofit/>
          </a:bodyPr>
          <a:lstStyle/>
          <a:p>
            <a:pPr marL="365760" indent="-365760">
              <a:spcAft>
                <a:spcPts val="800"/>
              </a:spcAft>
            </a:pPr>
            <a:r>
              <a:rPr lang="fr-FR" sz="1700" dirty="0" smtClean="0"/>
              <a:t>Sélectionnez </a:t>
            </a:r>
            <a:r>
              <a:rPr lang="fr-FR" sz="1700" b="1" dirty="0" smtClean="0"/>
              <a:t>Rapports - &gt; Exécuter les rapports</a:t>
            </a:r>
            <a:r>
              <a:rPr lang="fr-FR" sz="1700" dirty="0" smtClean="0"/>
              <a:t> à partir du Menu principal.</a:t>
            </a:r>
          </a:p>
          <a:p>
            <a:pPr marL="365760" indent="-365760">
              <a:spcAft>
                <a:spcPts val="800"/>
              </a:spcAft>
            </a:pPr>
            <a:r>
              <a:rPr lang="fr-FR" sz="1700" dirty="0" smtClean="0"/>
              <a:t>Cliquez sur </a:t>
            </a:r>
            <a:r>
              <a:rPr lang="fr-FR" sz="1700" b="1" dirty="0" smtClean="0"/>
              <a:t>Nouveau rapport personnalisé...</a:t>
            </a:r>
          </a:p>
          <a:p>
            <a:pPr marL="365760" indent="-365760">
              <a:spcAft>
                <a:spcPts val="800"/>
              </a:spcAft>
            </a:pPr>
            <a:r>
              <a:rPr lang="fr-FR" sz="1700" dirty="0" smtClean="0"/>
              <a:t>Cliquez sur </a:t>
            </a:r>
            <a:r>
              <a:rPr lang="fr-FR" sz="1700" b="1" dirty="0" smtClean="0"/>
              <a:t>Interventions.</a:t>
            </a:r>
          </a:p>
          <a:p>
            <a:pPr marL="365760" indent="-365760">
              <a:spcAft>
                <a:spcPts val="800"/>
              </a:spcAft>
            </a:pPr>
            <a:r>
              <a:rPr lang="fr-FR" sz="1700" dirty="0" smtClean="0"/>
              <a:t>Utilisez le contrôle </a:t>
            </a:r>
            <a:r>
              <a:rPr lang="fr-FR" sz="1700" b="1" dirty="0" smtClean="0"/>
              <a:t>+</a:t>
            </a:r>
            <a:r>
              <a:rPr lang="fr-FR" sz="1700" dirty="0" smtClean="0"/>
              <a:t> pour développer les options pour le rapport de prise en charge de la morbidité de la FL.</a:t>
            </a:r>
          </a:p>
          <a:p>
            <a:pPr marL="365760" indent="-365760"/>
            <a:r>
              <a:rPr lang="fr-FR" sz="1700" dirty="0" smtClean="0"/>
              <a:t>Cochez les cases désirées :</a:t>
            </a:r>
          </a:p>
          <a:p>
            <a:pPr marL="731520" lvl="1" indent="-274320"/>
            <a:r>
              <a:rPr lang="fr-FR" sz="1500" dirty="0" smtClean="0">
                <a:latin typeface="Segoe UI Semibold" pitchFamily="34" charset="0"/>
              </a:rPr>
              <a:t>Nombre de cas d'hydrocèles</a:t>
            </a:r>
          </a:p>
          <a:p>
            <a:pPr marL="731520" lvl="1" indent="-274320"/>
            <a:r>
              <a:rPr lang="fr-FR" sz="1500" dirty="0" smtClean="0">
                <a:latin typeface="Segoe UI Semibold" pitchFamily="34" charset="0"/>
              </a:rPr>
              <a:t>Nombre de cas d'hydrocèles traités</a:t>
            </a:r>
          </a:p>
          <a:p>
            <a:pPr marL="731520" lvl="1" indent="-274320"/>
            <a:r>
              <a:rPr lang="fr-FR" sz="1500" dirty="0" smtClean="0">
                <a:latin typeface="Segoe UI Semibold" pitchFamily="34" charset="0"/>
              </a:rPr>
              <a:t>Nombre de patients atteints d'un lymphœdème</a:t>
            </a:r>
          </a:p>
          <a:p>
            <a:pPr marL="731520" lvl="1" indent="-274320">
              <a:spcAft>
                <a:spcPts val="800"/>
              </a:spcAft>
            </a:pPr>
            <a:r>
              <a:rPr lang="fr-FR" sz="1500" dirty="0" smtClean="0">
                <a:latin typeface="Segoe UI Semibold" pitchFamily="34" charset="0"/>
              </a:rPr>
              <a:t>Nombre de patients atteints d'un lymphœdème traités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spcAft>
                <a:spcPts val="800"/>
              </a:spcAft>
              <a:buFont typeface="+mj-lt"/>
              <a:buAutoNum type="arabicPeriod"/>
            </a:pPr>
            <a:r>
              <a:rPr lang="fr-FR" sz="1700" dirty="0" smtClean="0"/>
              <a:t>Dates : </a:t>
            </a:r>
            <a:r>
              <a:rPr lang="fr-FR" sz="1700" b="1" dirty="0" smtClean="0"/>
              <a:t> 1er janvier 2014 – 31 décembre 2014</a:t>
            </a:r>
          </a:p>
          <a:p>
            <a:pPr marL="365760" indent="-365760">
              <a:spcAft>
                <a:spcPts val="800"/>
              </a:spcAft>
              <a:buFont typeface="+mj-lt"/>
              <a:buAutoNum type="arabicPeriod"/>
            </a:pPr>
            <a:r>
              <a:rPr lang="fr-FR" sz="1700" dirty="0" smtClean="0"/>
              <a:t>Cumul selon : </a:t>
            </a:r>
            <a:r>
              <a:rPr lang="fr-FR" sz="1700" b="1" dirty="0" smtClean="0"/>
              <a:t>Énumérer tous</a:t>
            </a:r>
          </a:p>
          <a:p>
            <a:pPr marL="365760" indent="-365760">
              <a:spcAft>
                <a:spcPts val="800"/>
              </a:spcAft>
              <a:buFont typeface="+mj-lt"/>
              <a:buAutoNum type="arabicPeriod"/>
            </a:pPr>
            <a:r>
              <a:rPr lang="fr-FR" sz="1700" dirty="0" smtClean="0"/>
              <a:t>Cliquez sur </a:t>
            </a:r>
            <a:r>
              <a:rPr lang="fr-FR" sz="1700" b="1" dirty="0" smtClean="0"/>
              <a:t>Suivant.</a:t>
            </a:r>
          </a:p>
          <a:p>
            <a:pPr marL="365760" indent="-365760">
              <a:buFont typeface="+mj-lt"/>
              <a:buAutoNum type="arabicPeriod"/>
            </a:pPr>
            <a:r>
              <a:rPr lang="fr-FR" sz="1700" b="0" dirty="0" smtClean="0"/>
              <a:t>Cliquez sur</a:t>
            </a:r>
            <a:r>
              <a:rPr lang="fr-FR" sz="1700" b="1" dirty="0" smtClean="0"/>
              <a:t> Terminé.</a:t>
            </a:r>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162800" cy="5334000"/>
          </a:xfrm>
        </p:spPr>
        <p:txBody>
          <a:bodyPr>
            <a:normAutofit/>
          </a:bodyPr>
          <a:lstStyle/>
          <a:p>
            <a:pPr>
              <a:spcAft>
                <a:spcPts val="1800"/>
              </a:spcAft>
              <a:buFont typeface="+mj-lt"/>
              <a:buAutoNum type="arabicPeriod" startAt="11"/>
            </a:pPr>
            <a:r>
              <a:rPr lang="fr-FR" sz="1700" dirty="0" smtClean="0"/>
              <a:t>Passez en revue les données affichées à l'écran.  </a:t>
            </a:r>
          </a:p>
          <a:p>
            <a:pPr>
              <a:spcAft>
                <a:spcPts val="1800"/>
              </a:spcAft>
              <a:buAutoNum type="arabicPeriod" startAt="11"/>
            </a:pPr>
            <a:r>
              <a:rPr lang="fr-FR" sz="1700" dirty="0" smtClean="0"/>
              <a:t>Essayez d'exporter les données vers Excel.</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pays</a:t>
            </a:r>
            <a:r>
              <a:rPr lang="fr-FR" sz="1700" dirty="0" smtClean="0"/>
              <a:t>. </a:t>
            </a:r>
          </a:p>
          <a:p>
            <a:pPr>
              <a:spcAft>
                <a:spcPts val="1800"/>
              </a:spcAft>
              <a:buAutoNum type="arabicPeriod" startAt="11"/>
            </a:pPr>
            <a:r>
              <a:rPr lang="fr-FR" sz="1700" dirty="0" smtClean="0"/>
              <a:t>Essayez de modifier les options de rapport et d'exécuter le même rapport en cumulant les données selon le </a:t>
            </a:r>
            <a:r>
              <a:rPr lang="fr-FR" sz="1700" b="1" dirty="0" smtClean="0"/>
              <a:t>niveau administratif</a:t>
            </a:r>
            <a:r>
              <a:rPr lang="fr-FR" sz="1700" dirty="0" smtClean="0"/>
              <a:t>. </a:t>
            </a:r>
          </a:p>
          <a:p>
            <a:pPr>
              <a:spcAft>
                <a:spcPts val="1800"/>
              </a:spcAft>
              <a:buAutoNum type="arabicPeriod" startAt="11"/>
            </a:pPr>
            <a:r>
              <a:rPr lang="fr-FR" sz="1700" dirty="0" smtClean="0"/>
              <a:t>Essayez d'enregistrer les options de rapport en exécutant de nouveau le rapport à partir du menu Rapports. </a:t>
            </a:r>
            <a:endParaRPr lang="fr-FR" sz="1700" dirty="0"/>
          </a:p>
          <a:p>
            <a:pPr marL="0" indent="0">
              <a:buNone/>
            </a:pPr>
            <a:endParaRPr lang="fr-FR" dirty="0"/>
          </a:p>
        </p:txBody>
      </p:sp>
    </p:spTree>
    <p:extLst>
      <p:ext uri="{BB962C8B-B14F-4D97-AF65-F5344CB8AC3E}">
        <p14:creationId xmlns:p14="http://schemas.microsoft.com/office/powerpoint/2010/main" val="220308943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685800" y="1143001"/>
            <a:ext cx="7848600" cy="1219200"/>
          </a:xfrm>
        </p:spPr>
        <p:txBody>
          <a:bodyPr/>
          <a:lstStyle/>
          <a:p>
            <a:pPr marL="0" indent="0">
              <a:spcAft>
                <a:spcPts val="1200"/>
              </a:spcAft>
              <a:buNone/>
            </a:pPr>
            <a:r>
              <a:rPr lang="fr-FR" dirty="0" smtClean="0"/>
              <a:t>Les rapports de l'OMS/de partenaires sont répertoriés sous </a:t>
            </a:r>
            <a:r>
              <a:rPr lang="fr-FR" b="1" dirty="0" smtClean="0"/>
              <a:t>Exportations disponibles</a:t>
            </a:r>
            <a:r>
              <a:rPr lang="fr-FR" dirty="0" smtClean="0"/>
              <a:t>. </a:t>
            </a:r>
            <a:endParaRPr lang="fr-FR" dirty="0"/>
          </a:p>
          <a:p>
            <a:pPr marL="0" indent="0">
              <a:buNone/>
            </a:pPr>
            <a:endParaRPr lang="fr-FR" dirty="0" smtClean="0"/>
          </a:p>
          <a:p>
            <a:pPr marL="0" indent="0">
              <a:buNone/>
            </a:pPr>
            <a:endParaRPr lang="fr-FR" dirty="0"/>
          </a:p>
          <a:p>
            <a:pPr marL="0" indent="0">
              <a:buNone/>
            </a:pPr>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p>
        </p:txBody>
      </p:sp>
      <p:grpSp>
        <p:nvGrpSpPr>
          <p:cNvPr id="5" name="Group 4"/>
          <p:cNvGrpSpPr/>
          <p:nvPr/>
        </p:nvGrpSpPr>
        <p:grpSpPr>
          <a:xfrm>
            <a:off x="5257800" y="2057400"/>
            <a:ext cx="3213588" cy="3886201"/>
            <a:chOff x="4953000" y="1523999"/>
            <a:chExt cx="3276600" cy="4038601"/>
          </a:xfrm>
        </p:grpSpPr>
        <p:sp>
          <p:nvSpPr>
            <p:cNvPr id="7" name="Rectangle 6"/>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
        <p:nvSpPr>
          <p:cNvPr id="6" name="Rectangle 5"/>
          <p:cNvSpPr/>
          <p:nvPr/>
        </p:nvSpPr>
        <p:spPr>
          <a:xfrm>
            <a:off x="685800" y="2209800"/>
            <a:ext cx="4114800" cy="2123658"/>
          </a:xfrm>
          <a:prstGeom prst="rect">
            <a:avLst/>
          </a:prstGeom>
        </p:spPr>
        <p:txBody>
          <a:bodyPr wrap="square">
            <a:spAutoFit/>
          </a:bodyPr>
          <a:lstStyle/>
          <a:p>
            <a:r>
              <a:rPr lang="fr-FR" sz="2200" dirty="0">
                <a:solidFill>
                  <a:schemeClr val="tx2">
                    <a:lumMod val="75000"/>
                  </a:schemeClr>
                </a:solidFill>
                <a:latin typeface="Segoe UI" pitchFamily="34" charset="0"/>
                <a:ea typeface="Segoe UI" pitchFamily="34" charset="0"/>
                <a:cs typeface="Segoe UI" pitchFamily="34" charset="0"/>
              </a:rPr>
              <a:t>Lorsque le moment est venu de </a:t>
            </a:r>
            <a:r>
              <a:rPr lang="fr-FR" sz="2200" dirty="0" smtClean="0">
                <a:solidFill>
                  <a:schemeClr val="tx2">
                    <a:lumMod val="75000"/>
                  </a:schemeClr>
                </a:solidFill>
                <a:latin typeface="Segoe UI" pitchFamily="34" charset="0"/>
                <a:ea typeface="Segoe UI" pitchFamily="34" charset="0"/>
                <a:cs typeface="Segoe UI" pitchFamily="34" charset="0"/>
              </a:rPr>
              <a:t>soumettre les </a:t>
            </a:r>
            <a:r>
              <a:rPr lang="fr-FR" sz="2200" dirty="0">
                <a:solidFill>
                  <a:schemeClr val="tx2">
                    <a:lumMod val="75000"/>
                  </a:schemeClr>
                </a:solidFill>
                <a:latin typeface="Segoe UI" pitchFamily="34" charset="0"/>
                <a:ea typeface="Segoe UI" pitchFamily="34" charset="0"/>
                <a:cs typeface="Segoe UI" pitchFamily="34" charset="0"/>
              </a:rPr>
              <a:t>rapports auprès de l'OMS, vous pouvez </a:t>
            </a:r>
            <a:r>
              <a:rPr lang="fr-FR" sz="2200" dirty="0" smtClean="0">
                <a:solidFill>
                  <a:schemeClr val="tx2">
                    <a:lumMod val="75000"/>
                  </a:schemeClr>
                </a:solidFill>
                <a:latin typeface="Segoe UI" pitchFamily="34" charset="0"/>
                <a:ea typeface="Segoe UI" pitchFamily="34" charset="0"/>
                <a:cs typeface="Segoe UI" pitchFamily="34" charset="0"/>
              </a:rPr>
              <a:t>utiliser la </a:t>
            </a:r>
            <a:r>
              <a:rPr lang="fr-FR" sz="2200" dirty="0">
                <a:solidFill>
                  <a:schemeClr val="tx2">
                    <a:lumMod val="75000"/>
                  </a:schemeClr>
                </a:solidFill>
                <a:latin typeface="Segoe UI" pitchFamily="34" charset="0"/>
                <a:ea typeface="Segoe UI" pitchFamily="34" charset="0"/>
                <a:cs typeface="Segoe UI" pitchFamily="34" charset="0"/>
              </a:rPr>
              <a:t>Base intégrée des données MTN pour créer ces </a:t>
            </a:r>
            <a:r>
              <a:rPr lang="fr-FR" sz="2200" dirty="0" err="1" smtClean="0">
                <a:solidFill>
                  <a:schemeClr val="tx2">
                    <a:lumMod val="75000"/>
                  </a:schemeClr>
                </a:solidFill>
                <a:latin typeface="Segoe UI" pitchFamily="34" charset="0"/>
                <a:ea typeface="Segoe UI" pitchFamily="34" charset="0"/>
                <a:cs typeface="Segoe UI" pitchFamily="34" charset="0"/>
              </a:rPr>
              <a:t>rapportsen</a:t>
            </a:r>
            <a:r>
              <a:rPr lang="fr-FR" sz="2200" dirty="0" smtClean="0">
                <a:solidFill>
                  <a:schemeClr val="tx2">
                    <a:lumMod val="75000"/>
                  </a:schemeClr>
                </a:solidFill>
                <a:latin typeface="Segoe UI" pitchFamily="34" charset="0"/>
                <a:ea typeface="Segoe UI" pitchFamily="34" charset="0"/>
                <a:cs typeface="Segoe UI" pitchFamily="34" charset="0"/>
              </a:rPr>
              <a:t> </a:t>
            </a:r>
            <a:r>
              <a:rPr lang="fr-FR" sz="2200" dirty="0">
                <a:solidFill>
                  <a:schemeClr val="tx2">
                    <a:lumMod val="75000"/>
                  </a:schemeClr>
                </a:solidFill>
                <a:latin typeface="Segoe UI" pitchFamily="34" charset="0"/>
                <a:ea typeface="Segoe UI" pitchFamily="34" charset="0"/>
                <a:cs typeface="Segoe UI" pitchFamily="34" charset="0"/>
              </a:rPr>
              <a:t>un seul clic. </a:t>
            </a:r>
          </a:p>
        </p:txBody>
      </p:sp>
    </p:spTree>
    <p:extLst>
      <p:ext uri="{BB962C8B-B14F-4D97-AF65-F5344CB8AC3E}">
        <p14:creationId xmlns:p14="http://schemas.microsoft.com/office/powerpoint/2010/main" val="1490525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a:xfrm>
            <a:off x="171331" y="42335"/>
            <a:ext cx="1733669" cy="307777"/>
          </a:xfrm>
        </p:spPr>
        <p:txBody>
          <a:bodyPr rIns="0">
            <a:noAutofit/>
          </a:bodyPr>
          <a:lstStyle/>
          <a:p>
            <a:r>
              <a:rPr lang="fr-FR" dirty="0"/>
              <a:t>g</a:t>
            </a:r>
            <a:r>
              <a:rPr lang="fr-FR" dirty="0" smtClean="0"/>
              <a:t>estion des données</a:t>
            </a:r>
            <a:endParaRPr lang="fr-FR" dirty="0">
              <a:solidFill>
                <a:srgbClr val="DCE6F2"/>
              </a:solidFill>
            </a:endParaRPr>
          </a:p>
        </p:txBody>
      </p:sp>
      <p:sp>
        <p:nvSpPr>
          <p:cNvPr id="4" name="Content Placeholder 3"/>
          <p:cNvSpPr>
            <a:spLocks noGrp="1"/>
          </p:cNvSpPr>
          <p:nvPr>
            <p:ph idx="1"/>
          </p:nvPr>
        </p:nvSpPr>
        <p:spPr>
          <a:xfrm>
            <a:off x="685800" y="1143000"/>
            <a:ext cx="2971800" cy="4525963"/>
          </a:xfrm>
        </p:spPr>
        <p:txBody>
          <a:bodyPr/>
          <a:lstStyle/>
          <a:p>
            <a:pPr marL="0" lvl="1" indent="0">
              <a:buNone/>
            </a:pPr>
            <a:r>
              <a:rPr lang="fr-FR" sz="2200" dirty="0" smtClean="0"/>
              <a:t>Les informations sur la distribution de la maladie pour les MTN sont enregistrées</a:t>
            </a:r>
            <a:r>
              <a:rPr dirty="0"/>
              <a:t/>
            </a:r>
            <a:br>
              <a:rPr dirty="0"/>
            </a:br>
            <a:r>
              <a:rPr lang="fr-FR" sz="2200" dirty="0" smtClean="0"/>
              <a:t>chaque année.</a:t>
            </a:r>
            <a:endParaRPr lang="fr-FR" sz="2200" dirty="0"/>
          </a:p>
          <a:p>
            <a:pPr>
              <a:buNone/>
            </a:pPr>
            <a:endParaRPr lang="fr-FR" dirty="0"/>
          </a:p>
        </p:txBody>
      </p:sp>
      <p:sp>
        <p:nvSpPr>
          <p:cNvPr id="2" name="Title 1"/>
          <p:cNvSpPr>
            <a:spLocks noGrp="1"/>
          </p:cNvSpPr>
          <p:nvPr>
            <p:ph type="title"/>
          </p:nvPr>
        </p:nvSpPr>
        <p:spPr>
          <a:xfrm>
            <a:off x="152401" y="369094"/>
            <a:ext cx="4469570" cy="516255"/>
          </a:xfrm>
        </p:spPr>
        <p:txBody>
          <a:bodyPr/>
          <a:lstStyle/>
          <a:p>
            <a:r>
              <a:rPr lang="fr-FR" dirty="0"/>
              <a:t>Distribution de la maladie </a:t>
            </a:r>
          </a:p>
        </p:txBody>
      </p:sp>
      <p:pic>
        <p:nvPicPr>
          <p:cNvPr id="5" name="Picture 4" descr="11.PNG"/>
          <p:cNvPicPr>
            <a:picLocks noChangeAspect="1"/>
          </p:cNvPicPr>
          <p:nvPr/>
        </p:nvPicPr>
        <p:blipFill rotWithShape="1">
          <a:blip r:embed="rId3">
            <a:extLst>
              <a:ext uri="{28A0092B-C50C-407E-A947-70E740481C1C}">
                <a14:useLocalDpi xmlns:a14="http://schemas.microsoft.com/office/drawing/2010/main" val="0"/>
              </a:ext>
            </a:extLst>
          </a:blip>
          <a:srcRect t="2784" r="2835" b="5819"/>
          <a:stretch/>
        </p:blipFill>
        <p:spPr>
          <a:xfrm>
            <a:off x="4038600" y="1905000"/>
            <a:ext cx="4313704" cy="39624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Générer un Formulaire de rapport commun de l'OMS</a:t>
            </a:r>
            <a:endParaRPr lang="fr-FR" dirty="0"/>
          </a:p>
        </p:txBody>
      </p:sp>
      <p:sp>
        <p:nvSpPr>
          <p:cNvPr id="7" name="Text Placeholder 1"/>
          <p:cNvSpPr>
            <a:spLocks noGrp="1"/>
          </p:cNvSpPr>
          <p:nvPr>
            <p:ph type="body" sz="quarter" idx="10"/>
          </p:nvPr>
        </p:nvSpPr>
        <p:spPr/>
        <p:txBody>
          <a:bodyPr>
            <a:noAutofit/>
          </a:bodyPr>
          <a:lstStyle/>
          <a:p>
            <a:pPr marL="365760" indent="-365760">
              <a:spcAft>
                <a:spcPts val="2400"/>
              </a:spcAft>
            </a:pPr>
            <a:r>
              <a:rPr lang="fr-FR" sz="1900" dirty="0" smtClean="0"/>
              <a:t>Sélectionnez </a:t>
            </a:r>
            <a:r>
              <a:rPr lang="fr-FR" sz="1900" b="1" dirty="0" smtClean="0"/>
              <a:t>Rapports - &gt; Nouveau</a:t>
            </a:r>
            <a:r>
              <a:rPr lang="fr-FR" sz="1900" dirty="0" smtClean="0"/>
              <a:t> à partir du Menu principal.</a:t>
            </a:r>
          </a:p>
          <a:p>
            <a:pPr marL="365760" indent="-365760">
              <a:spcAft>
                <a:spcPts val="600"/>
              </a:spcAft>
            </a:pPr>
            <a:r>
              <a:rPr lang="fr-FR" sz="1900" dirty="0" smtClean="0"/>
              <a:t>Essayez de générer l'un des formulaires de rapport commun.</a:t>
            </a:r>
            <a:endParaRPr lang="fr-FR" sz="1900" b="1" dirty="0" smtClean="0"/>
          </a:p>
          <a:p>
            <a:pPr marL="0" indent="0">
              <a:buNone/>
            </a:pPr>
            <a:endParaRPr lang="fr-FR" dirty="0" smtClean="0"/>
          </a:p>
          <a:p>
            <a:endParaRPr lang="fr-FR" dirty="0"/>
          </a:p>
        </p:txBody>
      </p:sp>
    </p:spTree>
    <p:extLst>
      <p:ext uri="{BB962C8B-B14F-4D97-AF65-F5344CB8AC3E}">
        <p14:creationId xmlns:p14="http://schemas.microsoft.com/office/powerpoint/2010/main" val="9792833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59269"/>
            <a:ext cx="787505" cy="264688"/>
          </a:xfrm>
        </p:spPr>
        <p:txBody>
          <a:bodyPr/>
          <a:lstStyle/>
          <a:p>
            <a:r>
              <a:rPr lang="fr-FR" dirty="0"/>
              <a:t>r</a:t>
            </a:r>
            <a:r>
              <a:rPr lang="fr-FR" dirty="0" smtClean="0">
                <a:solidFill>
                  <a:srgbClr val="DCE6F2"/>
                </a:solidFill>
              </a:rPr>
              <a:t>apports</a:t>
            </a:r>
            <a:endParaRPr lang="fr-FR" dirty="0">
              <a:solidFill>
                <a:srgbClr val="DCE6F2"/>
              </a:solidFill>
            </a:endParaRPr>
          </a:p>
        </p:txBody>
      </p:sp>
      <p:sp>
        <p:nvSpPr>
          <p:cNvPr id="5" name="Title 4"/>
          <p:cNvSpPr>
            <a:spLocks noGrp="1"/>
          </p:cNvSpPr>
          <p:nvPr>
            <p:ph type="title"/>
          </p:nvPr>
        </p:nvSpPr>
        <p:spPr>
          <a:xfrm>
            <a:off x="152400" y="369094"/>
            <a:ext cx="3552990" cy="516255"/>
          </a:xfrm>
        </p:spPr>
        <p:txBody>
          <a:bodyPr/>
          <a:lstStyle/>
          <a:p>
            <a:r>
              <a:rPr lang="fr-FR" dirty="0"/>
              <a:t>Rapports standards</a:t>
            </a:r>
            <a:endParaRPr lang="fr-FR" dirty="0" smtClean="0"/>
          </a:p>
        </p:txBody>
      </p:sp>
      <p:sp>
        <p:nvSpPr>
          <p:cNvPr id="7" name="Content Placeholder 3"/>
          <p:cNvSpPr>
            <a:spLocks noGrp="1"/>
          </p:cNvSpPr>
          <p:nvPr>
            <p:ph idx="1"/>
          </p:nvPr>
        </p:nvSpPr>
        <p:spPr>
          <a:xfrm>
            <a:off x="685800" y="1143000"/>
            <a:ext cx="7848600" cy="4953000"/>
          </a:xfrm>
          <a:prstGeom prst="rect">
            <a:avLst/>
          </a:prstGeom>
        </p:spPr>
        <p:txBody>
          <a:bodyPr>
            <a:noAutofit/>
          </a:bodyPr>
          <a:lstStyle/>
          <a:p>
            <a:pPr marL="0" indent="0">
              <a:spcAft>
                <a:spcPts val="1200"/>
              </a:spcAft>
              <a:buNone/>
            </a:pPr>
            <a:r>
              <a:rPr lang="fr-FR" dirty="0"/>
              <a:t>La Base intégrée des données MTN </a:t>
            </a:r>
            <a:r>
              <a:rPr lang="fr-FR" dirty="0" smtClean="0"/>
              <a:t>comprend des rapports standards, soit certains des tableaux et graphiques typiques utiles pour l'analyse des programmes de lutte contre les MTN. </a:t>
            </a:r>
            <a:endParaRPr lang="fr-FR" dirty="0"/>
          </a:p>
          <a:p>
            <a:pPr marL="0" indent="0">
              <a:spcAft>
                <a:spcPts val="600"/>
              </a:spcAft>
              <a:buNone/>
            </a:pPr>
            <a:r>
              <a:rPr lang="fr-FR" dirty="0" smtClean="0"/>
              <a:t>Les rapports standards comprennent : </a:t>
            </a:r>
          </a:p>
          <a:p>
            <a:pPr marL="525780" lvl="1" indent="-342900">
              <a:spcAft>
                <a:spcPts val="600"/>
              </a:spcAft>
              <a:buSzPct val="100000"/>
              <a:buFont typeface="Wingdings" charset="2"/>
              <a:buChar char="§"/>
            </a:pPr>
            <a:r>
              <a:rPr lang="fr-FR" sz="2200" b="1" dirty="0">
                <a:latin typeface="Segoe UI Semibold" pitchFamily="34" charset="0"/>
              </a:rPr>
              <a:t>Progrès réalisés en vue de l'élimination</a:t>
            </a:r>
          </a:p>
          <a:p>
            <a:pPr marL="525780" lvl="1" indent="-342900">
              <a:spcAft>
                <a:spcPts val="600"/>
              </a:spcAft>
              <a:buSzPct val="100000"/>
              <a:buFont typeface="Wingdings" charset="2"/>
              <a:buChar char="§"/>
            </a:pPr>
            <a:r>
              <a:rPr lang="fr-FR" sz="2200" b="1" dirty="0" smtClean="0"/>
              <a:t>Rapport de cartographie</a:t>
            </a:r>
            <a:r>
              <a:rPr lang="fr-FR" sz="2200" dirty="0" smtClean="0"/>
              <a:t> (disponible prochainement)</a:t>
            </a:r>
          </a:p>
          <a:p>
            <a:pPr marL="525780" lvl="1" indent="-342900">
              <a:spcAft>
                <a:spcPts val="600"/>
              </a:spcAft>
              <a:buSzPct val="100000"/>
              <a:buFont typeface="Wingdings" charset="2"/>
              <a:buChar char="§"/>
            </a:pPr>
            <a:r>
              <a:rPr lang="fr-FR" sz="2200" b="1" dirty="0" smtClean="0"/>
              <a:t>Évaluation de S et E</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Districts traités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Personnes traitées</a:t>
            </a:r>
            <a:r>
              <a:rPr lang="fr-FR" sz="2200" dirty="0" smtClean="0"/>
              <a:t> (disponible prochainement)</a:t>
            </a:r>
            <a:endParaRPr lang="fr-FR" sz="2200" dirty="0" smtClean="0">
              <a:latin typeface="Segoe UI Semibold" pitchFamily="34" charset="0"/>
            </a:endParaRPr>
          </a:p>
          <a:p>
            <a:pPr marL="525780" lvl="1" indent="-342900">
              <a:spcAft>
                <a:spcPts val="600"/>
              </a:spcAft>
              <a:buSzPct val="100000"/>
              <a:buFont typeface="Wingdings" charset="2"/>
              <a:buChar char="§"/>
            </a:pPr>
            <a:r>
              <a:rPr lang="fr-FR" sz="2200" b="1" dirty="0" smtClean="0"/>
              <a:t>Performance de couverture</a:t>
            </a:r>
            <a:r>
              <a:rPr lang="fr-FR" sz="2200" dirty="0" smtClean="0"/>
              <a:t> (disponible prochainement)</a:t>
            </a:r>
          </a:p>
        </p:txBody>
      </p:sp>
    </p:spTree>
    <p:extLst>
      <p:ext uri="{BB962C8B-B14F-4D97-AF65-F5344CB8AC3E}">
        <p14:creationId xmlns:p14="http://schemas.microsoft.com/office/powerpoint/2010/main" val="2298481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05200"/>
            <a:ext cx="7620000" cy="1066800"/>
          </a:xfrm>
        </p:spPr>
        <p:txBody>
          <a:bodyPr/>
          <a:lstStyle/>
          <a:p>
            <a:pPr>
              <a:lnSpc>
                <a:spcPct val="100000"/>
              </a:lnSpc>
            </a:pPr>
            <a:r>
              <a:rPr lang="fr-FR" sz="3200" dirty="0" smtClean="0"/>
              <a:t>Définition d'une Base </a:t>
            </a:r>
            <a:r>
              <a:rPr lang="fr-FR" sz="3200" dirty="0"/>
              <a:t>intégrée des données </a:t>
            </a:r>
            <a:r>
              <a:rPr lang="fr-FR" sz="3200" dirty="0" smtClean="0"/>
              <a:t>MTN pour votre programme</a:t>
            </a:r>
            <a:endParaRPr lang="fr-FR" sz="3200" dirty="0"/>
          </a:p>
        </p:txBody>
      </p:sp>
      <p:sp>
        <p:nvSpPr>
          <p:cNvPr id="3" name="Text Placeholder 2"/>
          <p:cNvSpPr>
            <a:spLocks noGrp="1"/>
          </p:cNvSpPr>
          <p:nvPr>
            <p:ph type="body" idx="1"/>
          </p:nvPr>
        </p:nvSpPr>
        <p:spPr>
          <a:xfrm>
            <a:off x="651780" y="4953000"/>
            <a:ext cx="6248400" cy="1219200"/>
          </a:xfrm>
        </p:spPr>
        <p:txBody>
          <a:bodyPr/>
          <a:lstStyle/>
          <a:p>
            <a:r>
              <a:rPr lang="fr-FR" dirty="0" smtClean="0"/>
              <a:t>Le moment est venu de définir le fichier </a:t>
            </a:r>
            <a:r>
              <a:rPr lang="fr-FR" dirty="0"/>
              <a:t>de </a:t>
            </a:r>
            <a:r>
              <a:rPr lang="fr-FR" dirty="0" smtClean="0"/>
              <a:t>la </a:t>
            </a:r>
            <a:r>
              <a:rPr lang="fr-FR" dirty="0"/>
              <a:t>Base intégrée des données </a:t>
            </a:r>
            <a:r>
              <a:rPr lang="fr-FR" dirty="0" smtClean="0"/>
              <a:t>MTN pour votre pays.</a:t>
            </a:r>
            <a:endParaRPr lang="fr-FR" dirty="0"/>
          </a:p>
        </p:txBody>
      </p:sp>
    </p:spTree>
    <p:extLst>
      <p:ext uri="{BB962C8B-B14F-4D97-AF65-F5344CB8AC3E}">
        <p14:creationId xmlns:p14="http://schemas.microsoft.com/office/powerpoint/2010/main" val="1092161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18.PNG"/>
          <p:cNvPicPr>
            <a:picLocks noChangeAspect="1"/>
          </p:cNvPicPr>
          <p:nvPr/>
        </p:nvPicPr>
        <p:blipFill rotWithShape="1">
          <a:blip r:embed="rId3">
            <a:extLst>
              <a:ext uri="{28A0092B-C50C-407E-A947-70E740481C1C}">
                <a14:useLocalDpi xmlns:a14="http://schemas.microsoft.com/office/drawing/2010/main" val="0"/>
              </a:ext>
            </a:extLst>
          </a:blip>
          <a:srcRect l="329" t="3307" r="48466" b="50228"/>
          <a:stretch/>
        </p:blipFill>
        <p:spPr>
          <a:xfrm>
            <a:off x="3962400" y="2590800"/>
            <a:ext cx="4524515" cy="3186603"/>
          </a:xfrm>
          <a:prstGeom prst="rect">
            <a:avLst/>
          </a:prstGeom>
          <a:effectLst>
            <a:outerShdw blurRad="63500" sx="102000" sy="102000" algn="ctr" rotWithShape="0">
              <a:schemeClr val="bg1">
                <a:lumMod val="65000"/>
                <a:alpha val="40000"/>
              </a:schemeClr>
            </a:outerShdw>
          </a:effectLst>
        </p:spPr>
      </p:pic>
      <p:sp>
        <p:nvSpPr>
          <p:cNvPr id="4" name="Content Placeholder 3"/>
          <p:cNvSpPr>
            <a:spLocks noGrp="1"/>
          </p:cNvSpPr>
          <p:nvPr>
            <p:ph idx="1"/>
          </p:nvPr>
        </p:nvSpPr>
        <p:spPr>
          <a:prstGeom prst="rect">
            <a:avLst/>
          </a:prstGeom>
        </p:spPr>
        <p:txBody>
          <a:bodyPr/>
          <a:lstStyle/>
          <a:p>
            <a:pPr>
              <a:buNone/>
            </a:pPr>
            <a:r>
              <a:rPr lang="fr-FR" sz="2200" dirty="0" smtClean="0"/>
              <a:t>Vous pouvez démarrer à tout moment une </a:t>
            </a:r>
            <a:r>
              <a:rPr lang="fr-FR" sz="2200" dirty="0"/>
              <a:t>nouvelle </a:t>
            </a:r>
            <a:r>
              <a:rPr lang="fr-FR" sz="2200" dirty="0" smtClean="0"/>
              <a:t>Base </a:t>
            </a:r>
            <a:r>
              <a:rPr lang="fr-FR" sz="2200" dirty="0"/>
              <a:t>intégrée des données MTN, </a:t>
            </a:r>
            <a:r>
              <a:rPr lang="fr-FR" sz="2200" dirty="0" smtClean="0"/>
              <a:t>bien que vous voudrez probablement stocker toutes les données pour votre pays dans un seul fichier. </a:t>
            </a:r>
          </a:p>
        </p:txBody>
      </p:sp>
      <p:sp>
        <p:nvSpPr>
          <p:cNvPr id="6" name="Round Single Corner Rectangle 5"/>
          <p:cNvSpPr/>
          <p:nvPr/>
        </p:nvSpPr>
        <p:spPr>
          <a:xfrm>
            <a:off x="0" y="2895600"/>
            <a:ext cx="3429000" cy="36830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81000" y="3200400"/>
            <a:ext cx="2667000" cy="3185487"/>
          </a:xfrm>
          <a:prstGeom prst="rect">
            <a:avLst/>
          </a:prstGeom>
        </p:spPr>
        <p:txBody>
          <a:bodyPr wrap="square">
            <a:spAutoFit/>
          </a:bodyPr>
          <a:lstStyle/>
          <a:p>
            <a:pPr>
              <a:spcAft>
                <a:spcPts val="600"/>
              </a:spcAft>
            </a:pPr>
            <a:r>
              <a:rPr lang="fr-FR" sz="1600" b="1" dirty="0" smtClean="0">
                <a:solidFill>
                  <a:srgbClr val="066E9F"/>
                </a:solidFill>
                <a:latin typeface="Segoe UI" pitchFamily="34" charset="0"/>
              </a:rPr>
              <a:t>Petites astuces :</a:t>
            </a:r>
          </a:p>
          <a:p>
            <a:pPr>
              <a:spcAft>
                <a:spcPts val="600"/>
              </a:spcAft>
            </a:pPr>
            <a:r>
              <a:rPr lang="fr-FR" sz="1600" dirty="0" smtClean="0">
                <a:solidFill>
                  <a:srgbClr val="17375D"/>
                </a:solidFill>
                <a:latin typeface="Segoe UI Semibold" pitchFamily="34" charset="0"/>
              </a:rPr>
              <a:t>Vous pouvez partager ce fichier au moyen de l'une des méthodes suivantes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courrier électronique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lecteur flash ; </a:t>
            </a:r>
          </a:p>
          <a:p>
            <a:pPr marL="182880" indent="-274320">
              <a:spcAft>
                <a:spcPts val="600"/>
              </a:spcAft>
              <a:buFont typeface="Arial" pitchFamily="34" charset="0"/>
              <a:buChar char="•"/>
            </a:pPr>
            <a:r>
              <a:rPr lang="fr-FR" sz="1600" dirty="0" smtClean="0">
                <a:solidFill>
                  <a:srgbClr val="17375D"/>
                </a:solidFill>
                <a:latin typeface="Segoe UI Semibold" pitchFamily="34" charset="0"/>
              </a:rPr>
              <a:t>Dropbox ;</a:t>
            </a:r>
          </a:p>
          <a:p>
            <a:pPr marL="274320" indent="-274320">
              <a:buFont typeface="Arial" pitchFamily="34" charset="0"/>
              <a:buChar char="•"/>
            </a:pPr>
            <a:r>
              <a:rPr lang="fr-FR" sz="1600" dirty="0" smtClean="0">
                <a:solidFill>
                  <a:srgbClr val="17375D"/>
                </a:solidFill>
                <a:latin typeface="Segoe UI Semibold" pitchFamily="34" charset="0"/>
              </a:rPr>
              <a:t>ou toute autre méthode similaire de transfert </a:t>
            </a:r>
            <a:br>
              <a:rPr lang="fr-FR" sz="1600" dirty="0" smtClean="0">
                <a:solidFill>
                  <a:srgbClr val="17375D"/>
                </a:solidFill>
                <a:latin typeface="Segoe UI Semibold" pitchFamily="34" charset="0"/>
              </a:rPr>
            </a:br>
            <a:r>
              <a:rPr lang="fr-FR" sz="1600" dirty="0" smtClean="0">
                <a:solidFill>
                  <a:srgbClr val="17375D"/>
                </a:solidFill>
                <a:latin typeface="Segoe UI Semibold" pitchFamily="34" charset="0"/>
              </a:rPr>
              <a:t>de fichiers.</a:t>
            </a:r>
          </a:p>
          <a:p>
            <a:endParaRPr lang="fr-FR" sz="1600" dirty="0">
              <a:solidFill>
                <a:srgbClr val="17375D"/>
              </a:solidFill>
              <a:latin typeface="Segoe UI Semibold" pitchFamily="34" charset="0"/>
              <a:ea typeface="Segoe UI" pitchFamily="34" charset="0"/>
              <a:cs typeface="Segoe UI" pitchFamily="34" charset="0"/>
            </a:endParaRPr>
          </a:p>
        </p:txBody>
      </p:sp>
      <p:sp>
        <p:nvSpPr>
          <p:cNvPr id="2" name="Title 1"/>
          <p:cNvSpPr>
            <a:spLocks noGrp="1"/>
          </p:cNvSpPr>
          <p:nvPr>
            <p:ph type="title"/>
          </p:nvPr>
        </p:nvSpPr>
        <p:spPr>
          <a:xfrm>
            <a:off x="135469" y="206613"/>
            <a:ext cx="6461181" cy="580787"/>
          </a:xfrm>
        </p:spPr>
        <p:txBody>
          <a:bodyPr/>
          <a:lstStyle/>
          <a:p>
            <a:r>
              <a:rPr lang="fr-FR" dirty="0" smtClean="0"/>
              <a:t>Définition d'un fichier pour votre programme</a:t>
            </a:r>
          </a:p>
        </p:txBody>
      </p:sp>
      <p:sp>
        <p:nvSpPr>
          <p:cNvPr id="17" name="Rounded Rectangle 16"/>
          <p:cNvSpPr/>
          <p:nvPr/>
        </p:nvSpPr>
        <p:spPr>
          <a:xfrm rot="10800000">
            <a:off x="4064000" y="2664714"/>
            <a:ext cx="374650" cy="1628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3657600" y="2590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72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1800" dirty="0" smtClean="0"/>
              <a:t>Démarrer </a:t>
            </a:r>
            <a:r>
              <a:rPr lang="fr-FR" sz="1800" dirty="0"/>
              <a:t>une </a:t>
            </a:r>
            <a:r>
              <a:rPr lang="fr-FR" sz="1800" dirty="0" smtClean="0"/>
              <a:t>Base </a:t>
            </a:r>
            <a:r>
              <a:rPr lang="fr-FR" sz="1800" dirty="0"/>
              <a:t>intégrée des données MTN </a:t>
            </a:r>
            <a:r>
              <a:rPr lang="fr-FR" sz="1800" dirty="0" smtClean="0"/>
              <a:t>pour votre programme</a:t>
            </a:r>
            <a:endParaRPr lang="fr-FR" sz="1800" dirty="0"/>
          </a:p>
        </p:txBody>
      </p:sp>
      <p:sp>
        <p:nvSpPr>
          <p:cNvPr id="2" name="Text Placeholder 1"/>
          <p:cNvSpPr>
            <a:spLocks noGrp="1"/>
          </p:cNvSpPr>
          <p:nvPr>
            <p:ph type="body" sz="quarter" idx="10"/>
          </p:nvPr>
        </p:nvSpPr>
        <p:spPr>
          <a:xfrm>
            <a:off x="762000" y="1066800"/>
            <a:ext cx="7391400" cy="4953000"/>
          </a:xfrm>
        </p:spPr>
        <p:txBody>
          <a:bodyPr>
            <a:noAutofit/>
          </a:bodyPr>
          <a:lstStyle/>
          <a:p>
            <a:pPr marL="457200" indent="-457200">
              <a:spcAft>
                <a:spcPts val="1200"/>
              </a:spcAft>
              <a:buFont typeface="+mj-lt"/>
              <a:buAutoNum type="arabicPeriod"/>
            </a:pPr>
            <a:r>
              <a:rPr lang="fr-FR" sz="1800" dirty="0" smtClean="0"/>
              <a:t>Sélectionnez </a:t>
            </a:r>
            <a:r>
              <a:rPr lang="fr-FR" sz="1800" b="1" dirty="0" smtClean="0"/>
              <a:t>Fichier - &gt; Nouveau</a:t>
            </a:r>
            <a:r>
              <a:rPr lang="fr-FR" sz="1800" dirty="0" smtClean="0"/>
              <a:t> à partir du Menu principal.</a:t>
            </a:r>
          </a:p>
          <a:p>
            <a:pPr marL="457200" indent="-457200">
              <a:spcAft>
                <a:spcPts val="1200"/>
              </a:spcAft>
              <a:buFont typeface="+mj-lt"/>
              <a:buAutoNum type="arabicPeriod"/>
            </a:pPr>
            <a:r>
              <a:rPr lang="fr-FR" sz="1800" dirty="0" smtClean="0"/>
              <a:t>Sélectionnez </a:t>
            </a:r>
            <a:r>
              <a:rPr lang="fr-FR" sz="1800" b="1" dirty="0" smtClean="0"/>
              <a:t>Créer un nouveau fichier</a:t>
            </a:r>
            <a:r>
              <a:rPr lang="fr-FR" sz="1800" b="0" dirty="0" smtClean="0"/>
              <a:t>...</a:t>
            </a:r>
          </a:p>
          <a:p>
            <a:pPr marL="457200" indent="-457200">
              <a:spcAft>
                <a:spcPts val="1200"/>
              </a:spcAft>
              <a:buFont typeface="+mj-lt"/>
              <a:buAutoNum type="arabicPeriod"/>
            </a:pPr>
            <a:r>
              <a:rPr lang="fr-FR" sz="1800" dirty="0" smtClean="0"/>
              <a:t>Enregistrez le fichier sur votre ordinateur.</a:t>
            </a:r>
          </a:p>
          <a:p>
            <a:pPr marL="457200" indent="-457200">
              <a:spcAft>
                <a:spcPts val="1200"/>
              </a:spcAft>
              <a:buFont typeface="+mj-lt"/>
              <a:buAutoNum type="arabicPeriod"/>
            </a:pPr>
            <a:r>
              <a:rPr lang="fr-FR" sz="1800" dirty="0" smtClean="0"/>
              <a:t>Connectez-vous (il n'y a pour le moment aucun identifiant ou </a:t>
            </a:r>
            <a:br>
              <a:rPr lang="fr-FR" sz="1800" dirty="0" smtClean="0"/>
            </a:br>
            <a:r>
              <a:rPr lang="fr-FR" sz="1800" dirty="0" smtClean="0"/>
              <a:t>mot de passe).</a:t>
            </a:r>
          </a:p>
          <a:p>
            <a:pPr marL="457200" indent="-457200">
              <a:spcAft>
                <a:spcPts val="1200"/>
              </a:spcAft>
              <a:buFont typeface="+mj-lt"/>
              <a:buAutoNum type="arabicPeriod"/>
            </a:pPr>
            <a:r>
              <a:rPr lang="fr-FR" sz="1800" dirty="0" smtClean="0"/>
              <a:t>Cliquez sur Saisir vos </a:t>
            </a:r>
            <a:r>
              <a:rPr lang="fr-FR" sz="1800" dirty="0" smtClean="0">
                <a:latin typeface="Segoe UI Semibold" pitchFamily="34" charset="0"/>
              </a:rPr>
              <a:t>informations pays </a:t>
            </a:r>
            <a:r>
              <a:rPr lang="fr-FR" sz="1800" b="1" dirty="0" smtClean="0"/>
              <a:t>Démarrez…</a:t>
            </a:r>
          </a:p>
          <a:p>
            <a:pPr marL="457200" indent="-457200">
              <a:spcAft>
                <a:spcPts val="1200"/>
              </a:spcAft>
              <a:buFont typeface="+mj-lt"/>
              <a:buAutoNum type="arabicPeriod"/>
            </a:pPr>
            <a:r>
              <a:rPr lang="fr-FR" sz="1800" dirty="0" smtClean="0"/>
              <a:t>Saisissez les paramètres pays pour votre programme, y compris ajouter des niveaux administratifs supplémentaires. Vous pouvez ajouter jusqu'à sept niveaux au total.</a:t>
            </a:r>
          </a:p>
          <a:p>
            <a:pPr marL="457200" indent="-457200">
              <a:spcAft>
                <a:spcPts val="1200"/>
              </a:spcAft>
              <a:buFont typeface="+mj-lt"/>
              <a:buAutoNum type="arabicPeriod"/>
            </a:pPr>
            <a:r>
              <a:rPr lang="fr-FR" sz="1800" dirty="0" smtClean="0"/>
              <a:t>Cliquez sur </a:t>
            </a:r>
            <a:r>
              <a:rPr lang="fr-FR" sz="1800" b="1" dirty="0" smtClean="0"/>
              <a:t>Suivant.</a:t>
            </a:r>
          </a:p>
          <a:p>
            <a:pPr marL="457200" indent="-457200">
              <a:spcAft>
                <a:spcPts val="1200"/>
              </a:spcAft>
              <a:buFont typeface="+mj-lt"/>
              <a:buAutoNum type="arabicPeriod"/>
            </a:pPr>
            <a:r>
              <a:rPr lang="fr-FR" sz="1800" dirty="0" smtClean="0"/>
              <a:t>Saisissez les données démographiques pour votre pays.</a:t>
            </a:r>
          </a:p>
          <a:p>
            <a:pPr marL="457200" indent="-457200">
              <a:spcAft>
                <a:spcPts val="1200"/>
              </a:spcAft>
              <a:buFont typeface="+mj-lt"/>
              <a:buAutoNum type="arabicPeriod"/>
            </a:pPr>
            <a:r>
              <a:rPr lang="fr-FR" sz="1800" b="0" dirty="0" smtClean="0"/>
              <a:t>Cliquez sur</a:t>
            </a:r>
            <a:r>
              <a:rPr lang="fr-FR" sz="1800" b="1" dirty="0" smtClean="0"/>
              <a:t> Terminé.</a:t>
            </a:r>
          </a:p>
        </p:txBody>
      </p:sp>
    </p:spTree>
    <p:extLst>
      <p:ext uri="{BB962C8B-B14F-4D97-AF65-F5344CB8AC3E}">
        <p14:creationId xmlns:p14="http://schemas.microsoft.com/office/powerpoint/2010/main" val="34994911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548640" indent="-548640">
              <a:spcAft>
                <a:spcPts val="1200"/>
              </a:spcAft>
              <a:buFont typeface="+mj-lt"/>
              <a:buAutoNum type="arabicPeriod" startAt="10"/>
            </a:pPr>
            <a:r>
              <a:rPr lang="fr-FR" sz="1800" dirty="0"/>
              <a:t>Cliquez sur Sélectionner les maladie </a:t>
            </a:r>
            <a:r>
              <a:rPr lang="fr-FR" sz="1800" b="1" dirty="0"/>
              <a:t>Démarrer</a:t>
            </a:r>
            <a:r>
              <a:rPr lang="fr-FR" sz="1800" dirty="0"/>
              <a:t>…</a:t>
            </a:r>
          </a:p>
          <a:p>
            <a:pPr marL="548640" indent="-548640">
              <a:spcAft>
                <a:spcPts val="1200"/>
              </a:spcAft>
              <a:buAutoNum type="arabicPeriod" startAt="10"/>
            </a:pPr>
            <a:r>
              <a:rPr lang="fr-FR" sz="1800" dirty="0"/>
              <a:t>Utilisez les flèches pour sélectionner les maladies ciblées par votre programme. Utilisez le lien Ajouter de nouvelles maladies… pour ajouter toute maladie supplémentaire à la liste.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Cliquez sur </a:t>
            </a:r>
            <a:r>
              <a:rPr lang="fr-FR" sz="1800" b="1" dirty="0"/>
              <a:t>Démarrer</a:t>
            </a:r>
            <a:r>
              <a:rPr lang="fr-FR" sz="1800" dirty="0"/>
              <a:t> pour modifier ou ajouter des niveaux administratifs pour tous les niveaux. </a:t>
            </a:r>
          </a:p>
          <a:p>
            <a:pPr marL="548640" indent="-548640">
              <a:spcAft>
                <a:spcPts val="1200"/>
              </a:spcAft>
              <a:buAutoNum type="arabicPeriod" startAt="10"/>
            </a:pPr>
            <a:r>
              <a:rPr lang="fr-FR" sz="1800" dirty="0"/>
              <a:t>Cliquez sur</a:t>
            </a:r>
            <a:r>
              <a:rPr lang="fr-FR" sz="1800" b="1" dirty="0"/>
              <a:t> Terminé.</a:t>
            </a:r>
          </a:p>
          <a:p>
            <a:pPr marL="548640" indent="-548640">
              <a:spcAft>
                <a:spcPts val="1200"/>
              </a:spcAft>
              <a:buAutoNum type="arabicPeriod" startAt="10"/>
            </a:pPr>
            <a:r>
              <a:rPr lang="fr-FR" sz="1800" dirty="0"/>
              <a:t>Sélectionnez </a:t>
            </a:r>
            <a:r>
              <a:rPr lang="fr-FR" sz="1800" b="1" dirty="0"/>
              <a:t>Paramètres</a:t>
            </a:r>
            <a:r>
              <a:rPr lang="fr-FR" sz="1800" dirty="0"/>
              <a:t> à partir du Menu principal.</a:t>
            </a:r>
          </a:p>
          <a:p>
            <a:pPr marL="548640" indent="-548640">
              <a:spcAft>
                <a:spcPts val="1200"/>
              </a:spcAft>
              <a:buAutoNum type="arabicPeriod" startAt="10"/>
            </a:pPr>
            <a:r>
              <a:rPr lang="fr-FR" sz="1800" dirty="0"/>
              <a:t>Cliquez sur l'onglet </a:t>
            </a:r>
            <a:r>
              <a:rPr lang="fr-FR" sz="1800" b="1" dirty="0"/>
              <a:t>Utilisateurs</a:t>
            </a:r>
            <a:r>
              <a:rPr lang="fr-FR" sz="1800" dirty="0"/>
              <a:t>, puis définissez les utilisateurs et mots de passe.</a:t>
            </a:r>
          </a:p>
          <a:p>
            <a:pPr marL="0" indent="0">
              <a:spcAft>
                <a:spcPts val="100"/>
              </a:spcAft>
              <a:buNone/>
            </a:pPr>
            <a:r>
              <a:rPr lang="fr-FR" b="1" dirty="0">
                <a:latin typeface="Segoe UI Semibold" pitchFamily="34" charset="0"/>
              </a:rPr>
              <a:t>Vous êtes maintenant prêt(e) à saisir des données dans votre </a:t>
            </a:r>
            <a:r>
              <a:rPr lang="fr-FR" b="1" dirty="0" smtClean="0">
                <a:latin typeface="Segoe UI Semibold" pitchFamily="34" charset="0"/>
              </a:rPr>
              <a:t>Base </a:t>
            </a:r>
            <a:r>
              <a:rPr lang="fr-FR" b="1" dirty="0">
                <a:latin typeface="Segoe UI Semibold" pitchFamily="34" charset="0"/>
              </a:rPr>
              <a:t>intégrée des données MTN.</a:t>
            </a:r>
          </a:p>
          <a:p>
            <a:pPr marL="0" indent="0">
              <a:buNone/>
            </a:pPr>
            <a:endParaRPr lang="en-US" dirty="0"/>
          </a:p>
        </p:txBody>
      </p:sp>
    </p:spTree>
    <p:extLst>
      <p:ext uri="{BB962C8B-B14F-4D97-AF65-F5344CB8AC3E}">
        <p14:creationId xmlns:p14="http://schemas.microsoft.com/office/powerpoint/2010/main" val="20652738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3733800"/>
            <a:ext cx="8356600" cy="715963"/>
          </a:xfrm>
        </p:spPr>
        <p:txBody>
          <a:bodyPr>
            <a:normAutofit fontScale="90000"/>
          </a:bodyPr>
          <a:lstStyle/>
          <a:p>
            <a:pPr>
              <a:lnSpc>
                <a:spcPct val="100000"/>
              </a:lnSpc>
            </a:pPr>
            <a:r>
              <a:rPr lang="en-US" dirty="0" smtClean="0"/>
              <a:t>Plan de </a:t>
            </a:r>
            <a:r>
              <a:rPr lang="en-US" dirty="0" err="1" smtClean="0"/>
              <a:t>saisie</a:t>
            </a:r>
            <a:r>
              <a:rPr lang="en-US" dirty="0" smtClean="0"/>
              <a:t> de </a:t>
            </a:r>
            <a:r>
              <a:rPr lang="en-US" dirty="0" err="1" smtClean="0"/>
              <a:t>données</a:t>
            </a:r>
            <a:r>
              <a:rPr lang="en-US" dirty="0" smtClean="0"/>
              <a:t> </a:t>
            </a:r>
            <a:r>
              <a:rPr lang="en-US" dirty="0" err="1" smtClean="0"/>
              <a:t>historiques</a:t>
            </a:r>
            <a:endParaRPr lang="en-US" dirty="0"/>
          </a:p>
        </p:txBody>
      </p:sp>
      <p:sp>
        <p:nvSpPr>
          <p:cNvPr id="3" name="Text Placeholder 2"/>
          <p:cNvSpPr>
            <a:spLocks noGrp="1"/>
          </p:cNvSpPr>
          <p:nvPr>
            <p:ph type="body" idx="1"/>
          </p:nvPr>
        </p:nvSpPr>
        <p:spPr>
          <a:xfrm>
            <a:off x="685800" y="5257800"/>
            <a:ext cx="5943600" cy="914400"/>
          </a:xfrm>
        </p:spPr>
        <p:txBody>
          <a:bodyPr/>
          <a:lstStyle/>
          <a:p>
            <a:r>
              <a:rPr lang="fr-FR" dirty="0" smtClean="0"/>
              <a:t>Planifions </a:t>
            </a:r>
            <a:r>
              <a:rPr lang="fr-FR" dirty="0"/>
              <a:t>la façon de collecter, examiner, analyser, et </a:t>
            </a:r>
            <a:r>
              <a:rPr lang="fr-FR" dirty="0" smtClean="0"/>
              <a:t>de saisir </a:t>
            </a:r>
            <a:r>
              <a:rPr lang="fr-FR" dirty="0"/>
              <a:t>des données dans la base de données.</a:t>
            </a:r>
            <a:endParaRPr lang="en-US" dirty="0"/>
          </a:p>
        </p:txBody>
      </p:sp>
    </p:spTree>
    <p:extLst>
      <p:ext uri="{BB962C8B-B14F-4D97-AF65-F5344CB8AC3E}">
        <p14:creationId xmlns:p14="http://schemas.microsoft.com/office/powerpoint/2010/main" val="45136655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5" name="Content Placeholder 4"/>
          <p:cNvSpPr>
            <a:spLocks noGrp="1"/>
          </p:cNvSpPr>
          <p:nvPr>
            <p:ph idx="1"/>
          </p:nvPr>
        </p:nvSpPr>
        <p:spPr>
          <a:xfrm>
            <a:off x="685800" y="990600"/>
            <a:ext cx="8153400" cy="5105400"/>
          </a:xfrm>
        </p:spPr>
        <p:txBody>
          <a:bodyPr/>
          <a:lstStyle/>
          <a:p>
            <a:r>
              <a:rPr lang="en-US" sz="2800" dirty="0" smtClean="0"/>
              <a:t>Lieu</a:t>
            </a:r>
          </a:p>
          <a:p>
            <a:pPr lvl="1"/>
            <a:r>
              <a:rPr lang="fr-FR" sz="2000" b="1" dirty="0">
                <a:solidFill>
                  <a:schemeClr val="tx2">
                    <a:lumMod val="75000"/>
                  </a:schemeClr>
                </a:solidFill>
              </a:rPr>
              <a:t>Où </a:t>
            </a:r>
            <a:r>
              <a:rPr lang="fr-FR" sz="2000" dirty="0">
                <a:solidFill>
                  <a:schemeClr val="tx2">
                    <a:lumMod val="75000"/>
                  </a:schemeClr>
                </a:solidFill>
              </a:rPr>
              <a:t>est la base de données logé</a:t>
            </a:r>
            <a:r>
              <a:rPr lang="en-US" sz="2000" dirty="0" smtClean="0">
                <a:solidFill>
                  <a:schemeClr val="tx2">
                    <a:lumMod val="75000"/>
                  </a:schemeClr>
                </a:solidFill>
              </a:rPr>
              <a:t>?</a:t>
            </a:r>
          </a:p>
          <a:p>
            <a:pPr lvl="1"/>
            <a:r>
              <a:rPr lang="fr-FR" sz="2000" dirty="0">
                <a:solidFill>
                  <a:schemeClr val="tx2">
                    <a:lumMod val="75000"/>
                  </a:schemeClr>
                </a:solidFill>
              </a:rPr>
              <a:t>Quel </a:t>
            </a:r>
            <a:r>
              <a:rPr lang="fr-FR" sz="2000" b="1" dirty="0">
                <a:solidFill>
                  <a:schemeClr val="tx2">
                    <a:lumMod val="75000"/>
                  </a:schemeClr>
                </a:solidFill>
              </a:rPr>
              <a:t>matériel / logiciel </a:t>
            </a:r>
            <a:r>
              <a:rPr lang="fr-FR" sz="2000" dirty="0">
                <a:solidFill>
                  <a:schemeClr val="tx2">
                    <a:lumMod val="75000"/>
                  </a:schemeClr>
                </a:solidFill>
              </a:rPr>
              <a:t>est nécessaire pour loger la base de données</a:t>
            </a:r>
            <a:r>
              <a:rPr lang="en-US" sz="2000" dirty="0" smtClean="0">
                <a:solidFill>
                  <a:schemeClr val="tx2">
                    <a:lumMod val="75000"/>
                  </a:schemeClr>
                </a:solidFill>
              </a:rPr>
              <a:t>? </a:t>
            </a:r>
          </a:p>
          <a:p>
            <a:pPr lvl="1"/>
            <a:r>
              <a:rPr lang="fr-FR" sz="2000" b="1" dirty="0">
                <a:solidFill>
                  <a:schemeClr val="tx2">
                    <a:lumMod val="75000"/>
                  </a:schemeClr>
                </a:solidFill>
              </a:rPr>
              <a:t>Accès utilisateurs</a:t>
            </a:r>
            <a:r>
              <a:rPr lang="fr-FR" sz="2000" dirty="0">
                <a:solidFill>
                  <a:schemeClr val="tx2">
                    <a:lumMod val="75000"/>
                  </a:schemeClr>
                </a:solidFill>
              </a:rPr>
              <a:t> (lecteur partagé, Dropbox, LAN</a:t>
            </a:r>
            <a:r>
              <a:rPr lang="fr-FR" sz="2000" dirty="0" smtClean="0">
                <a:solidFill>
                  <a:schemeClr val="tx2">
                    <a:lumMod val="75000"/>
                  </a:schemeClr>
                </a:solidFill>
              </a:rPr>
              <a:t>)</a:t>
            </a:r>
            <a:endParaRPr lang="en-US" sz="2000" dirty="0" smtClean="0">
              <a:solidFill>
                <a:schemeClr val="tx2">
                  <a:lumMod val="75000"/>
                </a:schemeClr>
              </a:solidFill>
            </a:endParaRPr>
          </a:p>
          <a:p>
            <a:pPr lvl="1"/>
            <a:r>
              <a:rPr lang="en-US" sz="2000" b="1" dirty="0" err="1" smtClean="0">
                <a:solidFill>
                  <a:schemeClr val="tx2">
                    <a:lumMod val="75000"/>
                  </a:schemeClr>
                </a:solidFill>
              </a:rPr>
              <a:t>Intégrée</a:t>
            </a:r>
            <a:r>
              <a:rPr lang="en-US" sz="2000" b="1" dirty="0" smtClean="0">
                <a:solidFill>
                  <a:schemeClr val="tx2">
                    <a:lumMod val="75000"/>
                  </a:schemeClr>
                </a:solidFill>
              </a:rPr>
              <a:t> </a:t>
            </a:r>
            <a:r>
              <a:rPr lang="en-US" sz="2000" b="1" dirty="0">
                <a:solidFill>
                  <a:schemeClr val="tx2">
                    <a:lumMod val="75000"/>
                  </a:schemeClr>
                </a:solidFill>
              </a:rPr>
              <a:t>vs </a:t>
            </a:r>
            <a:r>
              <a:rPr lang="en-US" sz="2000" b="1" dirty="0" err="1" smtClean="0">
                <a:solidFill>
                  <a:schemeClr val="tx2">
                    <a:lumMod val="75000"/>
                  </a:schemeClr>
                </a:solidFill>
              </a:rPr>
              <a:t>spécifique</a:t>
            </a:r>
            <a:r>
              <a:rPr lang="en-US" sz="2000" b="1" dirty="0" smtClean="0">
                <a:solidFill>
                  <a:schemeClr val="tx2">
                    <a:lumMod val="75000"/>
                  </a:schemeClr>
                </a:solidFill>
              </a:rPr>
              <a:t> à </a:t>
            </a:r>
            <a:r>
              <a:rPr lang="en-US" sz="2000" b="1" dirty="0" err="1" smtClean="0">
                <a:solidFill>
                  <a:schemeClr val="tx2">
                    <a:lumMod val="75000"/>
                  </a:schemeClr>
                </a:solidFill>
              </a:rPr>
              <a:t>une</a:t>
            </a:r>
            <a:r>
              <a:rPr lang="en-US" sz="2000" b="1" dirty="0" smtClean="0">
                <a:solidFill>
                  <a:schemeClr val="tx2">
                    <a:lumMod val="75000"/>
                  </a:schemeClr>
                </a:solidFill>
              </a:rPr>
              <a:t> </a:t>
            </a:r>
            <a:r>
              <a:rPr lang="en-US" sz="2000" b="1" dirty="0" err="1" smtClean="0">
                <a:solidFill>
                  <a:schemeClr val="tx2">
                    <a:lumMod val="75000"/>
                  </a:schemeClr>
                </a:solidFill>
              </a:rPr>
              <a:t>maladie</a:t>
            </a:r>
            <a:endParaRPr lang="en-US" sz="2000" b="1" dirty="0" smtClean="0">
              <a:solidFill>
                <a:schemeClr val="tx2">
                  <a:lumMod val="75000"/>
                </a:schemeClr>
              </a:solidFill>
            </a:endParaRPr>
          </a:p>
          <a:p>
            <a:r>
              <a:rPr lang="en-US" sz="2800" dirty="0" err="1" smtClean="0"/>
              <a:t>Sécurité</a:t>
            </a:r>
            <a:endParaRPr lang="en-US" sz="2800" dirty="0" smtClean="0"/>
          </a:p>
          <a:p>
            <a:pPr lvl="1"/>
            <a:r>
              <a:rPr lang="en-US" sz="2000" dirty="0" err="1" smtClean="0">
                <a:solidFill>
                  <a:schemeClr val="tx2">
                    <a:lumMod val="75000"/>
                  </a:schemeClr>
                </a:solidFill>
              </a:rPr>
              <a:t>Proteger</a:t>
            </a:r>
            <a:r>
              <a:rPr lang="en-US" sz="2000" dirty="0" smtClean="0">
                <a:solidFill>
                  <a:schemeClr val="tx2">
                    <a:lumMod val="75000"/>
                  </a:schemeClr>
                </a:solidFill>
              </a:rPr>
              <a:t> par</a:t>
            </a:r>
            <a:r>
              <a:rPr lang="en-US" sz="2000" b="1" dirty="0" smtClean="0">
                <a:solidFill>
                  <a:schemeClr val="tx2">
                    <a:lumMod val="75000"/>
                  </a:schemeClr>
                </a:solidFill>
              </a:rPr>
              <a:t> mot de </a:t>
            </a:r>
            <a:r>
              <a:rPr lang="en-US" sz="2000" b="1" dirty="0" err="1" smtClean="0">
                <a:solidFill>
                  <a:schemeClr val="tx2">
                    <a:lumMod val="75000"/>
                  </a:schemeClr>
                </a:solidFill>
              </a:rPr>
              <a:t>passe</a:t>
            </a:r>
            <a:endParaRPr lang="en-US" sz="2000" dirty="0" smtClean="0">
              <a:solidFill>
                <a:schemeClr val="tx2">
                  <a:lumMod val="75000"/>
                </a:schemeClr>
              </a:solidFill>
            </a:endParaRPr>
          </a:p>
          <a:p>
            <a:pPr lvl="1"/>
            <a:r>
              <a:rPr lang="en-US" sz="2000" dirty="0" smtClean="0">
                <a:solidFill>
                  <a:schemeClr val="tx2">
                    <a:lumMod val="75000"/>
                  </a:schemeClr>
                </a:solidFill>
              </a:rPr>
              <a:t>Qui aura le mot de </a:t>
            </a:r>
            <a:r>
              <a:rPr lang="en-US" sz="2000" dirty="0" err="1" smtClean="0">
                <a:solidFill>
                  <a:schemeClr val="tx2">
                    <a:lumMod val="75000"/>
                  </a:schemeClr>
                </a:solidFill>
              </a:rPr>
              <a:t>passe</a:t>
            </a:r>
            <a:r>
              <a:rPr lang="en-US" sz="2000" dirty="0" smtClean="0">
                <a:solidFill>
                  <a:schemeClr val="tx2">
                    <a:lumMod val="75000"/>
                  </a:schemeClr>
                </a:solidFill>
              </a:rPr>
              <a:t>?</a:t>
            </a:r>
          </a:p>
          <a:p>
            <a:r>
              <a:rPr lang="en-US" sz="2800" dirty="0" err="1" smtClean="0"/>
              <a:t>Souvegarde</a:t>
            </a:r>
            <a:endParaRPr lang="en-US" sz="2800" dirty="0" smtClean="0"/>
          </a:p>
          <a:p>
            <a:pPr lvl="1"/>
            <a:r>
              <a:rPr lang="en-US" sz="2000" b="1" dirty="0" err="1" smtClean="0">
                <a:solidFill>
                  <a:schemeClr val="tx2">
                    <a:lumMod val="75000"/>
                  </a:schemeClr>
                </a:solidFill>
              </a:rPr>
              <a:t>Automatique</a:t>
            </a:r>
            <a:r>
              <a:rPr lang="en-US" sz="2000" b="1" dirty="0" smtClean="0">
                <a:solidFill>
                  <a:schemeClr val="tx2">
                    <a:lumMod val="75000"/>
                  </a:schemeClr>
                </a:solidFill>
              </a:rPr>
              <a:t> vs </a:t>
            </a:r>
            <a:r>
              <a:rPr lang="en-US" sz="2000" b="1" dirty="0" err="1" smtClean="0">
                <a:solidFill>
                  <a:schemeClr val="tx2">
                    <a:lumMod val="75000"/>
                  </a:schemeClr>
                </a:solidFill>
              </a:rPr>
              <a:t>manuelle</a:t>
            </a:r>
            <a:endParaRPr lang="en-US" sz="2000" b="1" dirty="0" smtClean="0">
              <a:solidFill>
                <a:schemeClr val="tx2">
                  <a:lumMod val="75000"/>
                </a:schemeClr>
              </a:solidFill>
            </a:endParaRPr>
          </a:p>
          <a:p>
            <a:pPr lvl="1"/>
            <a:r>
              <a:rPr lang="en-US" sz="2000" b="1" dirty="0" err="1" smtClean="0">
                <a:solidFill>
                  <a:schemeClr val="tx2">
                    <a:lumMod val="75000"/>
                  </a:schemeClr>
                </a:solidFill>
              </a:rPr>
              <a:t>Disque</a:t>
            </a:r>
            <a:r>
              <a:rPr lang="en-US" sz="2000" b="1" dirty="0" smtClean="0">
                <a:solidFill>
                  <a:schemeClr val="tx2">
                    <a:lumMod val="75000"/>
                  </a:schemeClr>
                </a:solidFill>
              </a:rPr>
              <a:t> </a:t>
            </a:r>
            <a:r>
              <a:rPr lang="en-US" sz="2000" b="1" dirty="0" err="1" smtClean="0">
                <a:solidFill>
                  <a:schemeClr val="tx2">
                    <a:lumMod val="75000"/>
                  </a:schemeClr>
                </a:solidFill>
              </a:rPr>
              <a:t>dur</a:t>
            </a:r>
            <a:r>
              <a:rPr lang="en-US" sz="2000" b="1" dirty="0" smtClean="0">
                <a:solidFill>
                  <a:schemeClr val="tx2">
                    <a:lumMod val="75000"/>
                  </a:schemeClr>
                </a:solidFill>
              </a:rPr>
              <a:t> </a:t>
            </a:r>
            <a:r>
              <a:rPr lang="en-US" sz="2000" dirty="0" err="1" smtClean="0">
                <a:solidFill>
                  <a:schemeClr val="tx2">
                    <a:lumMod val="75000"/>
                  </a:schemeClr>
                </a:solidFill>
              </a:rPr>
              <a:t>alternatif</a:t>
            </a:r>
            <a:r>
              <a:rPr lang="en-US" sz="2000" dirty="0" smtClean="0">
                <a:solidFill>
                  <a:schemeClr val="tx2">
                    <a:lumMod val="75000"/>
                  </a:schemeClr>
                </a:solidFill>
              </a:rPr>
              <a:t>?</a:t>
            </a:r>
          </a:p>
          <a:p>
            <a:pPr lvl="1"/>
            <a:r>
              <a:rPr lang="en-US" sz="2000" b="1" dirty="0" smtClean="0">
                <a:solidFill>
                  <a:schemeClr val="tx2">
                    <a:lumMod val="75000"/>
                  </a:schemeClr>
                </a:solidFill>
              </a:rPr>
              <a:t>Qui </a:t>
            </a:r>
            <a:r>
              <a:rPr lang="en-US" sz="2000" dirty="0" err="1" smtClean="0">
                <a:solidFill>
                  <a:schemeClr val="tx2">
                    <a:lumMod val="75000"/>
                  </a:schemeClr>
                </a:solidFill>
              </a:rPr>
              <a:t>est</a:t>
            </a:r>
            <a:r>
              <a:rPr lang="en-US" sz="2000" dirty="0" smtClean="0">
                <a:solidFill>
                  <a:schemeClr val="tx2">
                    <a:lumMod val="75000"/>
                  </a:schemeClr>
                </a:solidFill>
              </a:rPr>
              <a:t> </a:t>
            </a:r>
            <a:r>
              <a:rPr lang="en-US" sz="2000" dirty="0" err="1" smtClean="0">
                <a:solidFill>
                  <a:schemeClr val="tx2">
                    <a:lumMod val="75000"/>
                  </a:schemeClr>
                </a:solidFill>
              </a:rPr>
              <a:t>reponsable</a:t>
            </a:r>
            <a:r>
              <a:rPr lang="en-US" sz="2000" dirty="0" smtClean="0">
                <a:solidFill>
                  <a:schemeClr val="tx2">
                    <a:lumMod val="75000"/>
                  </a:schemeClr>
                </a:solidFill>
              </a:rPr>
              <a:t> du </a:t>
            </a:r>
            <a:r>
              <a:rPr lang="en-US" sz="2000" dirty="0" err="1" smtClean="0">
                <a:solidFill>
                  <a:schemeClr val="tx2">
                    <a:lumMod val="75000"/>
                  </a:schemeClr>
                </a:solidFill>
              </a:rPr>
              <a:t>souvegarde</a:t>
            </a:r>
            <a:r>
              <a:rPr lang="en-US" sz="2000" dirty="0" smtClean="0">
                <a:solidFill>
                  <a:schemeClr val="tx2">
                    <a:lumMod val="75000"/>
                  </a:schemeClr>
                </a:solidFill>
              </a:rPr>
              <a:t> ?</a:t>
            </a:r>
          </a:p>
          <a:p>
            <a:pPr lvl="1"/>
            <a:r>
              <a:rPr lang="en-US" sz="2000" dirty="0" err="1" smtClean="0">
                <a:solidFill>
                  <a:schemeClr val="tx2">
                    <a:lumMod val="75000"/>
                  </a:schemeClr>
                </a:solidFill>
              </a:rPr>
              <a:t>Quel</a:t>
            </a:r>
            <a:r>
              <a:rPr lang="en-US" sz="2000" dirty="0" smtClean="0">
                <a:solidFill>
                  <a:schemeClr val="tx2">
                    <a:lumMod val="75000"/>
                  </a:schemeClr>
                </a:solidFill>
              </a:rPr>
              <a:t> </a:t>
            </a:r>
            <a:r>
              <a:rPr lang="en-US" sz="2000" dirty="0" err="1" smtClean="0">
                <a:solidFill>
                  <a:schemeClr val="tx2">
                    <a:lumMod val="75000"/>
                  </a:schemeClr>
                </a:solidFill>
              </a:rPr>
              <a:t>doit</a:t>
            </a:r>
            <a:r>
              <a:rPr lang="en-US" sz="2000" dirty="0" smtClean="0">
                <a:solidFill>
                  <a:schemeClr val="tx2">
                    <a:lumMod val="75000"/>
                  </a:schemeClr>
                </a:solidFill>
              </a:rPr>
              <a:t> </a:t>
            </a:r>
            <a:r>
              <a:rPr lang="en-US" sz="2000" dirty="0" err="1" smtClean="0">
                <a:solidFill>
                  <a:schemeClr val="tx2">
                    <a:lumMod val="75000"/>
                  </a:schemeClr>
                </a:solidFill>
              </a:rPr>
              <a:t>être</a:t>
            </a:r>
            <a:r>
              <a:rPr lang="en-US" sz="2000" dirty="0" smtClean="0">
                <a:solidFill>
                  <a:schemeClr val="tx2">
                    <a:lumMod val="75000"/>
                  </a:schemeClr>
                </a:solidFill>
              </a:rPr>
              <a:t> la </a:t>
            </a:r>
            <a:r>
              <a:rPr lang="en-US" sz="2000" b="1" dirty="0" err="1" smtClean="0">
                <a:solidFill>
                  <a:schemeClr val="tx2">
                    <a:lumMod val="75000"/>
                  </a:schemeClr>
                </a:solidFill>
              </a:rPr>
              <a:t>fréquence</a:t>
            </a:r>
            <a:r>
              <a:rPr lang="en-US" sz="2000" dirty="0" smtClean="0">
                <a:solidFill>
                  <a:schemeClr val="tx2">
                    <a:lumMod val="75000"/>
                  </a:schemeClr>
                </a:solidFill>
              </a:rPr>
              <a:t> des </a:t>
            </a:r>
            <a:r>
              <a:rPr lang="en-US" sz="2000" dirty="0" err="1" smtClean="0">
                <a:solidFill>
                  <a:schemeClr val="tx2">
                    <a:lumMod val="75000"/>
                  </a:schemeClr>
                </a:solidFill>
              </a:rPr>
              <a:t>souvegardes</a:t>
            </a:r>
            <a:r>
              <a:rPr lang="en-US" sz="2000" dirty="0" smtClean="0">
                <a:solidFill>
                  <a:schemeClr val="tx2">
                    <a:lumMod val="75000"/>
                  </a:schemeClr>
                </a:solidFill>
              </a:rPr>
              <a:t>?</a:t>
            </a:r>
            <a:endParaRPr lang="en-US" sz="2000" dirty="0">
              <a:solidFill>
                <a:schemeClr val="tx2">
                  <a:lumMod val="75000"/>
                </a:schemeClr>
              </a:solidFill>
            </a:endParaRPr>
          </a:p>
        </p:txBody>
      </p:sp>
      <p:sp>
        <p:nvSpPr>
          <p:cNvPr id="4" name="Title 3"/>
          <p:cNvSpPr>
            <a:spLocks noGrp="1"/>
          </p:cNvSpPr>
          <p:nvPr>
            <p:ph type="title"/>
          </p:nvPr>
        </p:nvSpPr>
        <p:spPr>
          <a:xfrm>
            <a:off x="152400" y="369094"/>
            <a:ext cx="1499143" cy="516255"/>
          </a:xfrm>
        </p:spPr>
        <p:txBody>
          <a:bodyPr/>
          <a:lstStyle/>
          <a:p>
            <a:r>
              <a:rPr lang="en-US" dirty="0" smtClean="0"/>
              <a:t>General</a:t>
            </a:r>
            <a:endParaRPr lang="en-US" dirty="0"/>
          </a:p>
        </p:txBody>
      </p:sp>
    </p:spTree>
    <p:extLst>
      <p:ext uri="{BB962C8B-B14F-4D97-AF65-F5344CB8AC3E}">
        <p14:creationId xmlns:p14="http://schemas.microsoft.com/office/powerpoint/2010/main" val="35548337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sz="2800" dirty="0" err="1" smtClean="0"/>
              <a:t>Utilisateurs</a:t>
            </a:r>
            <a:endParaRPr lang="en-US" sz="2800" dirty="0" smtClean="0"/>
          </a:p>
          <a:p>
            <a:pPr lvl="1"/>
            <a:r>
              <a:rPr lang="en-US" sz="1800" dirty="0" smtClean="0">
                <a:solidFill>
                  <a:schemeClr val="tx2"/>
                </a:solidFill>
              </a:rPr>
              <a:t>Admin</a:t>
            </a:r>
          </a:p>
          <a:p>
            <a:pPr lvl="1"/>
            <a:r>
              <a:rPr lang="en-US" sz="1800" dirty="0" err="1" smtClean="0">
                <a:solidFill>
                  <a:schemeClr val="tx2"/>
                </a:solidFill>
              </a:rPr>
              <a:t>Saisie</a:t>
            </a:r>
            <a:r>
              <a:rPr lang="en-US" sz="1800" dirty="0" smtClean="0">
                <a:solidFill>
                  <a:schemeClr val="tx2"/>
                </a:solidFill>
              </a:rPr>
              <a:t> de </a:t>
            </a:r>
            <a:r>
              <a:rPr lang="en-US" sz="1800" dirty="0" err="1" smtClean="0">
                <a:solidFill>
                  <a:schemeClr val="tx2"/>
                </a:solidFill>
              </a:rPr>
              <a:t>données</a:t>
            </a:r>
            <a:endParaRPr lang="en-US" sz="1800" dirty="0" smtClean="0">
              <a:solidFill>
                <a:schemeClr val="tx2"/>
              </a:solidFill>
            </a:endParaRPr>
          </a:p>
          <a:p>
            <a:pPr lvl="1"/>
            <a:r>
              <a:rPr lang="en-US" sz="1800" dirty="0" err="1" smtClean="0">
                <a:solidFill>
                  <a:schemeClr val="tx2"/>
                </a:solidFill>
              </a:rPr>
              <a:t>Consulation</a:t>
            </a:r>
            <a:r>
              <a:rPr lang="en-US" sz="1800" dirty="0" smtClean="0">
                <a:solidFill>
                  <a:schemeClr val="tx2"/>
                </a:solidFill>
              </a:rPr>
              <a:t> de </a:t>
            </a:r>
            <a:r>
              <a:rPr lang="en-US" sz="1800" dirty="0" err="1" smtClean="0">
                <a:solidFill>
                  <a:schemeClr val="tx2"/>
                </a:solidFill>
              </a:rPr>
              <a:t>données</a:t>
            </a:r>
            <a:r>
              <a:rPr lang="en-US" sz="1800" dirty="0" smtClean="0">
                <a:solidFill>
                  <a:schemeClr val="tx2"/>
                </a:solidFill>
              </a:rPr>
              <a:t/>
            </a:r>
            <a:br>
              <a:rPr lang="en-US" sz="1800" dirty="0" smtClean="0">
                <a:solidFill>
                  <a:schemeClr val="tx2"/>
                </a:solidFill>
              </a:rPr>
            </a:br>
            <a:endParaRPr lang="en-US" sz="1800" dirty="0" smtClean="0">
              <a:solidFill>
                <a:schemeClr val="tx2"/>
              </a:solidFill>
            </a:endParaRPr>
          </a:p>
          <a:p>
            <a:r>
              <a:rPr lang="en-US" sz="2800" dirty="0" smtClean="0"/>
              <a:t>Restrictions</a:t>
            </a:r>
          </a:p>
          <a:p>
            <a:pPr lvl="1"/>
            <a:r>
              <a:rPr lang="en-US" sz="1800" dirty="0" err="1" smtClean="0">
                <a:solidFill>
                  <a:schemeClr val="tx2"/>
                </a:solidFill>
              </a:rPr>
              <a:t>Utilisateurs</a:t>
            </a:r>
            <a:r>
              <a:rPr lang="en-US" sz="1800" dirty="0" smtClean="0">
                <a:solidFill>
                  <a:schemeClr val="tx2"/>
                </a:solidFill>
              </a:rPr>
              <a:t> </a:t>
            </a:r>
            <a:r>
              <a:rPr lang="en-US" sz="1800" dirty="0" err="1" smtClean="0">
                <a:solidFill>
                  <a:schemeClr val="tx2"/>
                </a:solidFill>
              </a:rPr>
              <a:t>limités</a:t>
            </a:r>
            <a:r>
              <a:rPr lang="en-US" sz="1800" dirty="0" smtClean="0">
                <a:solidFill>
                  <a:schemeClr val="tx2"/>
                </a:solidFill>
              </a:rPr>
              <a:t> </a:t>
            </a:r>
            <a:r>
              <a:rPr lang="en-US" sz="1800" dirty="0" err="1" smtClean="0">
                <a:solidFill>
                  <a:schemeClr val="tx2"/>
                </a:solidFill>
              </a:rPr>
              <a:t>durant</a:t>
            </a:r>
            <a:r>
              <a:rPr lang="en-US" sz="1800" dirty="0" smtClean="0">
                <a:solidFill>
                  <a:schemeClr val="tx2"/>
                </a:solidFill>
              </a:rPr>
              <a:t> la </a:t>
            </a:r>
            <a:r>
              <a:rPr lang="en-US" sz="1800" dirty="0" err="1" smtClean="0">
                <a:solidFill>
                  <a:schemeClr val="tx2"/>
                </a:solidFill>
              </a:rPr>
              <a:t>période</a:t>
            </a:r>
            <a:r>
              <a:rPr lang="en-US" sz="1800" dirty="0" smtClean="0">
                <a:solidFill>
                  <a:schemeClr val="tx2"/>
                </a:solidFill>
              </a:rPr>
              <a:t> de </a:t>
            </a:r>
            <a:r>
              <a:rPr lang="en-US" sz="1800" dirty="0" err="1" smtClean="0">
                <a:solidFill>
                  <a:schemeClr val="tx2"/>
                </a:solidFill>
              </a:rPr>
              <a:t>saisie</a:t>
            </a:r>
            <a:r>
              <a:rPr lang="en-US" sz="1800" dirty="0" smtClean="0">
                <a:solidFill>
                  <a:schemeClr val="tx2"/>
                </a:solidFill>
              </a:rPr>
              <a:t> </a:t>
            </a:r>
            <a:r>
              <a:rPr lang="en-US" sz="1800" dirty="0" err="1" smtClean="0">
                <a:solidFill>
                  <a:schemeClr val="tx2"/>
                </a:solidFill>
              </a:rPr>
              <a:t>historique</a:t>
            </a:r>
            <a:endParaRPr lang="en-US" sz="1800" dirty="0" smtClean="0">
              <a:solidFill>
                <a:schemeClr val="tx2"/>
              </a:solidFill>
            </a:endParaRPr>
          </a:p>
          <a:p>
            <a:pPr lvl="1"/>
            <a:r>
              <a:rPr lang="en-US" sz="1800" dirty="0" smtClean="0">
                <a:solidFill>
                  <a:schemeClr val="tx2"/>
                </a:solidFill>
              </a:rPr>
              <a:t>Reviser les </a:t>
            </a:r>
            <a:r>
              <a:rPr lang="en-US" sz="1800" dirty="0" err="1" smtClean="0">
                <a:solidFill>
                  <a:schemeClr val="tx2"/>
                </a:solidFill>
              </a:rPr>
              <a:t>acces</a:t>
            </a:r>
            <a:r>
              <a:rPr lang="en-US" sz="1800" dirty="0" smtClean="0">
                <a:solidFill>
                  <a:schemeClr val="tx2"/>
                </a:solidFill>
              </a:rPr>
              <a:t> et les privilege après la </a:t>
            </a:r>
            <a:r>
              <a:rPr lang="en-US" sz="1800" dirty="0" err="1" smtClean="0">
                <a:solidFill>
                  <a:schemeClr val="tx2"/>
                </a:solidFill>
              </a:rPr>
              <a:t>finalisation</a:t>
            </a:r>
            <a:r>
              <a:rPr lang="en-US" sz="1800" dirty="0" smtClean="0">
                <a:solidFill>
                  <a:schemeClr val="tx2"/>
                </a:solidFill>
              </a:rPr>
              <a:t> de la </a:t>
            </a:r>
            <a:r>
              <a:rPr lang="en-US" sz="1800" dirty="0" err="1" smtClean="0">
                <a:solidFill>
                  <a:schemeClr val="tx2"/>
                </a:solidFill>
              </a:rPr>
              <a:t>saisie</a:t>
            </a:r>
            <a:r>
              <a:rPr lang="en-US" sz="1800" dirty="0" smtClean="0">
                <a:solidFill>
                  <a:schemeClr val="tx2"/>
                </a:solidFill>
              </a:rPr>
              <a:t> </a:t>
            </a:r>
            <a:r>
              <a:rPr lang="en-US" sz="1800" dirty="0" err="1" smtClean="0">
                <a:solidFill>
                  <a:schemeClr val="tx2"/>
                </a:solidFill>
              </a:rPr>
              <a:t>historique</a:t>
            </a:r>
            <a:endParaRPr lang="en-US" sz="1800" dirty="0" smtClean="0">
              <a:solidFill>
                <a:schemeClr val="tx2"/>
              </a:solidFill>
            </a:endParaRPr>
          </a:p>
          <a:p>
            <a:pPr lvl="3"/>
            <a:endParaRPr lang="en-US" dirty="0"/>
          </a:p>
          <a:p>
            <a:pPr lvl="3"/>
            <a:endParaRPr lang="en-US" dirty="0" smtClean="0"/>
          </a:p>
        </p:txBody>
      </p:sp>
      <p:sp>
        <p:nvSpPr>
          <p:cNvPr id="4" name="Title 3"/>
          <p:cNvSpPr>
            <a:spLocks noGrp="1"/>
          </p:cNvSpPr>
          <p:nvPr>
            <p:ph type="title"/>
          </p:nvPr>
        </p:nvSpPr>
        <p:spPr>
          <a:xfrm>
            <a:off x="152400" y="369094"/>
            <a:ext cx="3110445" cy="516255"/>
          </a:xfrm>
        </p:spPr>
        <p:txBody>
          <a:bodyPr/>
          <a:lstStyle/>
          <a:p>
            <a:r>
              <a:rPr lang="en-US" dirty="0" err="1" smtClean="0"/>
              <a:t>Acces</a:t>
            </a:r>
            <a:r>
              <a:rPr lang="en-US" dirty="0" smtClean="0"/>
              <a:t> </a:t>
            </a:r>
            <a:r>
              <a:rPr lang="en-US" dirty="0" err="1" smtClean="0"/>
              <a:t>utilisateurs</a:t>
            </a:r>
            <a:endParaRPr lang="en-US" dirty="0"/>
          </a:p>
        </p:txBody>
      </p:sp>
    </p:spTree>
    <p:extLst>
      <p:ext uri="{BB962C8B-B14F-4D97-AF65-F5344CB8AC3E}">
        <p14:creationId xmlns:p14="http://schemas.microsoft.com/office/powerpoint/2010/main" val="7259362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a:xfrm>
            <a:off x="685800" y="990600"/>
            <a:ext cx="7924800" cy="5029200"/>
          </a:xfrm>
        </p:spPr>
        <p:txBody>
          <a:bodyPr/>
          <a:lstStyle/>
          <a:p>
            <a:r>
              <a:rPr lang="en-US" sz="2400" dirty="0" smtClean="0"/>
              <a:t>Identifier et assigner des </a:t>
            </a:r>
            <a:r>
              <a:rPr lang="en-US" sz="2400" b="1" dirty="0" err="1" smtClean="0"/>
              <a:t>privilèges</a:t>
            </a:r>
            <a:r>
              <a:rPr lang="en-US" sz="2400" dirty="0" smtClean="0"/>
              <a:t> aux </a:t>
            </a:r>
            <a:r>
              <a:rPr lang="en-US" sz="2400" dirty="0" err="1" smtClean="0"/>
              <a:t>utilisateurs</a:t>
            </a:r>
            <a:endParaRPr lang="en-US" sz="2400" dirty="0" smtClean="0"/>
          </a:p>
          <a:p>
            <a:r>
              <a:rPr lang="fr-FR" sz="2400" dirty="0"/>
              <a:t>Identifier et </a:t>
            </a:r>
            <a:r>
              <a:rPr lang="fr-FR" sz="2400" dirty="0" smtClean="0"/>
              <a:t>se mettre </a:t>
            </a:r>
            <a:r>
              <a:rPr lang="fr-FR" sz="2400" dirty="0"/>
              <a:t>d'accord sur les </a:t>
            </a:r>
            <a:r>
              <a:rPr lang="fr-FR" sz="2400" b="1" dirty="0"/>
              <a:t>indicateurs</a:t>
            </a:r>
            <a:r>
              <a:rPr lang="fr-FR" sz="2400" dirty="0"/>
              <a:t> à inclure dans la base de données, y compris des indicateurs </a:t>
            </a:r>
            <a:r>
              <a:rPr lang="fr-FR" sz="2400" dirty="0" smtClean="0"/>
              <a:t>/ formulaires </a:t>
            </a:r>
            <a:r>
              <a:rPr lang="fr-FR" sz="2400" dirty="0"/>
              <a:t>personnalisés </a:t>
            </a:r>
            <a:endParaRPr lang="fr-FR" sz="2400" dirty="0" smtClean="0"/>
          </a:p>
          <a:p>
            <a:r>
              <a:rPr lang="fr-FR" sz="2400" dirty="0" smtClean="0"/>
              <a:t>Collecter des </a:t>
            </a:r>
            <a:r>
              <a:rPr lang="fr-FR" sz="2400" dirty="0"/>
              <a:t>données provenant de </a:t>
            </a:r>
            <a:r>
              <a:rPr lang="fr-FR" sz="2400" b="1" dirty="0"/>
              <a:t>sources</a:t>
            </a:r>
            <a:r>
              <a:rPr lang="fr-FR" sz="2400" dirty="0"/>
              <a:t> </a:t>
            </a:r>
            <a:r>
              <a:rPr lang="fr-FR" sz="2400" dirty="0" smtClean="0"/>
              <a:t>identifiées</a:t>
            </a:r>
            <a:endParaRPr lang="en-US" sz="2400" b="1" dirty="0" smtClean="0"/>
          </a:p>
          <a:p>
            <a:r>
              <a:rPr lang="fr-FR" sz="2400" dirty="0"/>
              <a:t>Collaborer avec les coordonnateurs à différents niveaux pour recueillir </a:t>
            </a:r>
            <a:r>
              <a:rPr lang="fr-FR" sz="2400" b="1" dirty="0"/>
              <a:t>des données historiques </a:t>
            </a:r>
            <a:r>
              <a:rPr lang="fr-FR" sz="2400" b="1" dirty="0" smtClean="0"/>
              <a:t>qui ne </a:t>
            </a:r>
            <a:r>
              <a:rPr lang="fr-FR" sz="2400" b="1" dirty="0"/>
              <a:t>sont pas disponibles</a:t>
            </a:r>
            <a:r>
              <a:rPr lang="fr-FR" sz="2400" dirty="0"/>
              <a:t> au Ministère de la Santé / partenaires</a:t>
            </a:r>
            <a:endParaRPr lang="en-US" sz="2400" dirty="0" smtClean="0"/>
          </a:p>
          <a:p>
            <a:r>
              <a:rPr lang="fr-FR" sz="2400" dirty="0"/>
              <a:t>Télécharger et </a:t>
            </a:r>
            <a:r>
              <a:rPr lang="fr-FR" sz="2400" dirty="0" smtClean="0"/>
              <a:t>importer les </a:t>
            </a:r>
            <a:r>
              <a:rPr lang="fr-FR" sz="2400" b="1" dirty="0" smtClean="0"/>
              <a:t>feuilles </a:t>
            </a:r>
            <a:r>
              <a:rPr lang="fr-FR" sz="2400" b="1" dirty="0"/>
              <a:t>données </a:t>
            </a:r>
            <a:r>
              <a:rPr lang="fr-FR" sz="2400" b="1" dirty="0" smtClean="0"/>
              <a:t>de </a:t>
            </a:r>
            <a:r>
              <a:rPr lang="fr-FR" sz="2400" b="1" dirty="0"/>
              <a:t>saisie </a:t>
            </a:r>
            <a:r>
              <a:rPr lang="fr-FR" sz="2400" b="1" dirty="0" smtClean="0"/>
              <a:t>d’Excel</a:t>
            </a:r>
            <a:endParaRPr lang="en-US" sz="2400" b="1" dirty="0" smtClean="0"/>
          </a:p>
          <a:p>
            <a:r>
              <a:rPr lang="fr-FR" sz="2400" b="1" dirty="0"/>
              <a:t>Vérifier</a:t>
            </a:r>
            <a:r>
              <a:rPr lang="fr-FR" sz="2400" dirty="0"/>
              <a:t> les données saisies / </a:t>
            </a:r>
            <a:r>
              <a:rPr lang="fr-FR" sz="2400" dirty="0" smtClean="0"/>
              <a:t>importées </a:t>
            </a:r>
            <a:r>
              <a:rPr lang="fr-FR" sz="2400" dirty="0"/>
              <a:t>dans la base de données</a:t>
            </a:r>
            <a:endParaRPr lang="en-US" sz="2400" dirty="0" smtClean="0"/>
          </a:p>
        </p:txBody>
      </p:sp>
      <p:sp>
        <p:nvSpPr>
          <p:cNvPr id="4" name="Title 3"/>
          <p:cNvSpPr>
            <a:spLocks noGrp="1"/>
          </p:cNvSpPr>
          <p:nvPr>
            <p:ph type="title"/>
          </p:nvPr>
        </p:nvSpPr>
        <p:spPr>
          <a:xfrm>
            <a:off x="152400" y="369094"/>
            <a:ext cx="5151446" cy="516255"/>
          </a:xfrm>
        </p:spPr>
        <p:txBody>
          <a:bodyPr/>
          <a:lstStyle/>
          <a:p>
            <a:r>
              <a:rPr lang="en-US" dirty="0" err="1" smtClean="0"/>
              <a:t>Responsabilité</a:t>
            </a:r>
            <a:r>
              <a:rPr lang="en-US" dirty="0" smtClean="0"/>
              <a:t> des </a:t>
            </a:r>
            <a:r>
              <a:rPr lang="en-US" dirty="0" err="1" smtClean="0"/>
              <a:t>utilisateurs</a:t>
            </a:r>
            <a:endParaRPr lang="en-US" dirty="0"/>
          </a:p>
        </p:txBody>
      </p:sp>
    </p:spTree>
    <p:extLst>
      <p:ext uri="{BB962C8B-B14F-4D97-AF65-F5344CB8AC3E}">
        <p14:creationId xmlns:p14="http://schemas.microsoft.com/office/powerpoint/2010/main" val="126135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1906240" cy="516255"/>
          </a:xfrm>
        </p:spPr>
        <p:txBody>
          <a:bodyPr/>
          <a:lstStyle/>
          <a:p>
            <a:r>
              <a:rPr lang="fr-FR" dirty="0"/>
              <a:t>Enquêtes</a:t>
            </a:r>
          </a:p>
        </p:txBody>
      </p:sp>
      <p:sp>
        <p:nvSpPr>
          <p:cNvPr id="6"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d'enquête dans la Base </a:t>
            </a:r>
            <a:r>
              <a:rPr lang="fr-FR" sz="2200" dirty="0"/>
              <a:t>intégrée des données </a:t>
            </a:r>
            <a:r>
              <a:rPr lang="fr-FR" sz="2200" dirty="0" smtClean="0"/>
              <a:t>MTN. </a:t>
            </a:r>
            <a:br>
              <a:rPr lang="fr-FR" sz="2200" dirty="0" smtClean="0"/>
            </a:br>
            <a:r>
              <a:rPr lang="fr-FR" sz="2200" dirty="0" smtClean="0"/>
              <a:t>Ceci comprend </a:t>
            </a:r>
            <a:br>
              <a:rPr lang="fr-FR" sz="2200" dirty="0" smtClean="0"/>
            </a:br>
            <a:r>
              <a:rPr lang="fr-FR" sz="2200" dirty="0" smtClean="0"/>
              <a:t>des enquêtes de cartographie, de </a:t>
            </a:r>
            <a:br>
              <a:rPr lang="fr-FR" sz="2200" dirty="0" smtClean="0"/>
            </a:br>
            <a:r>
              <a:rPr lang="fr-FR" sz="2200" dirty="0" smtClean="0"/>
              <a:t>base, à mi-parcours, d'évaluation de la transmission et autres.</a:t>
            </a:r>
          </a:p>
          <a:p>
            <a:pPr marL="0" indent="0">
              <a:buNone/>
            </a:pPr>
            <a:endParaRPr lang="fr-FR" dirty="0"/>
          </a:p>
        </p:txBody>
      </p:sp>
      <p:pic>
        <p:nvPicPr>
          <p:cNvPr id="3" name="Picture 2" descr="12.PNG"/>
          <p:cNvPicPr>
            <a:picLocks noChangeAspect="1"/>
          </p:cNvPicPr>
          <p:nvPr/>
        </p:nvPicPr>
        <p:blipFill rotWithShape="1">
          <a:blip r:embed="rId3">
            <a:extLst>
              <a:ext uri="{28A0092B-C50C-407E-A947-70E740481C1C}">
                <a14:useLocalDpi xmlns:a14="http://schemas.microsoft.com/office/drawing/2010/main" val="0"/>
              </a:ext>
            </a:extLst>
          </a:blip>
          <a:srcRect t="2811" r="2718" b="6904"/>
          <a:stretch/>
        </p:blipFill>
        <p:spPr>
          <a:xfrm>
            <a:off x="4004580" y="1685376"/>
            <a:ext cx="4354853" cy="4289064"/>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30502778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p:txBody>
          <a:bodyPr/>
          <a:lstStyle/>
          <a:p>
            <a:r>
              <a:rPr lang="fr-FR" dirty="0"/>
              <a:t>Élaborer un plan de sauvegarde </a:t>
            </a:r>
            <a:r>
              <a:rPr lang="fr-FR" b="1" dirty="0"/>
              <a:t>des données brutes et des copies papier</a:t>
            </a:r>
            <a:endParaRPr lang="en-US" b="1" dirty="0"/>
          </a:p>
          <a:p>
            <a:r>
              <a:rPr lang="fr-FR" dirty="0" smtClean="0"/>
              <a:t>Enregistrez les </a:t>
            </a:r>
            <a:r>
              <a:rPr lang="fr-FR" b="1" dirty="0" smtClean="0"/>
              <a:t>difficultés techniques </a:t>
            </a:r>
            <a:r>
              <a:rPr lang="fr-FR" dirty="0" smtClean="0"/>
              <a:t>et </a:t>
            </a:r>
            <a:r>
              <a:rPr lang="fr-FR" dirty="0"/>
              <a:t>de communiquer aux </a:t>
            </a:r>
            <a:r>
              <a:rPr lang="fr-FR" dirty="0" smtClean="0"/>
              <a:t>développeurs</a:t>
            </a:r>
            <a:endParaRPr lang="en-US" dirty="0"/>
          </a:p>
          <a:p>
            <a:r>
              <a:rPr lang="fr-FR" dirty="0" err="1" smtClean="0"/>
              <a:t>Reviser</a:t>
            </a:r>
            <a:r>
              <a:rPr lang="fr-FR" dirty="0" smtClean="0"/>
              <a:t> l’adhésion aux échéances spécifiées</a:t>
            </a:r>
            <a:endParaRPr lang="en-US" b="1" dirty="0"/>
          </a:p>
          <a:p>
            <a:r>
              <a:rPr lang="en-US" b="1" dirty="0" err="1"/>
              <a:t>Superviser</a:t>
            </a:r>
            <a:r>
              <a:rPr lang="en-US" b="1" dirty="0"/>
              <a:t> </a:t>
            </a:r>
            <a:r>
              <a:rPr lang="en-US" dirty="0" smtClean="0"/>
              <a:t>le </a:t>
            </a:r>
            <a:r>
              <a:rPr lang="en-US" dirty="0" err="1" smtClean="0"/>
              <a:t>processus</a:t>
            </a:r>
            <a:r>
              <a:rPr lang="en-US" dirty="0" smtClean="0"/>
              <a:t> </a:t>
            </a:r>
            <a:r>
              <a:rPr lang="en-US" dirty="0" err="1" smtClean="0"/>
              <a:t>entier</a:t>
            </a:r>
            <a:endParaRPr lang="en-US" dirty="0"/>
          </a:p>
          <a:p>
            <a:endParaRPr lang="en-US" dirty="0"/>
          </a:p>
        </p:txBody>
      </p:sp>
      <p:sp>
        <p:nvSpPr>
          <p:cNvPr id="4" name="Title 3"/>
          <p:cNvSpPr>
            <a:spLocks noGrp="1"/>
          </p:cNvSpPr>
          <p:nvPr>
            <p:ph type="title"/>
          </p:nvPr>
        </p:nvSpPr>
        <p:spPr>
          <a:xfrm>
            <a:off x="152400" y="369094"/>
            <a:ext cx="6194068" cy="516255"/>
          </a:xfrm>
        </p:spPr>
        <p:txBody>
          <a:bodyPr/>
          <a:lstStyle/>
          <a:p>
            <a:r>
              <a:rPr lang="en-US" dirty="0" err="1"/>
              <a:t>Responsabilité</a:t>
            </a:r>
            <a:r>
              <a:rPr lang="en-US" dirty="0"/>
              <a:t> des </a:t>
            </a:r>
            <a:r>
              <a:rPr lang="en-US" dirty="0" err="1" smtClean="0"/>
              <a:t>utilisateurs</a:t>
            </a:r>
            <a:r>
              <a:rPr lang="en-US" dirty="0" smtClean="0"/>
              <a:t> (suite)</a:t>
            </a:r>
            <a:endParaRPr lang="en-US" dirty="0"/>
          </a:p>
        </p:txBody>
      </p:sp>
    </p:spTree>
    <p:extLst>
      <p:ext uri="{BB962C8B-B14F-4D97-AF65-F5344CB8AC3E}">
        <p14:creationId xmlns:p14="http://schemas.microsoft.com/office/powerpoint/2010/main" val="23155514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a:xfrm>
            <a:off x="685800" y="1562100"/>
            <a:ext cx="3276600" cy="3733799"/>
          </a:xfrm>
        </p:spPr>
        <p:txBody>
          <a:bodyPr numCol="1"/>
          <a:lstStyle/>
          <a:p>
            <a:pPr marL="0" indent="0">
              <a:buNone/>
            </a:pPr>
            <a:r>
              <a:rPr lang="en-US" b="1" dirty="0" err="1" smtClean="0"/>
              <a:t>Maladie</a:t>
            </a:r>
            <a:endParaRPr lang="en-US" b="1" dirty="0" smtClean="0"/>
          </a:p>
          <a:p>
            <a:pPr marL="796925" lvl="2" indent="-287338"/>
            <a:r>
              <a:rPr lang="en-US" dirty="0" smtClean="0"/>
              <a:t>CP-</a:t>
            </a:r>
            <a:r>
              <a:rPr lang="en-US" dirty="0" err="1" smtClean="0"/>
              <a:t>Maladie</a:t>
            </a:r>
            <a:endParaRPr lang="en-US" dirty="0" smtClean="0"/>
          </a:p>
          <a:p>
            <a:pPr marL="1254125" lvl="3" indent="-287338"/>
            <a:r>
              <a:rPr lang="en-US" dirty="0" smtClean="0"/>
              <a:t>FL </a:t>
            </a:r>
          </a:p>
          <a:p>
            <a:pPr marL="1254125" lvl="3" indent="-287338"/>
            <a:r>
              <a:rPr lang="en-US" dirty="0" err="1" smtClean="0"/>
              <a:t>Oncho</a:t>
            </a:r>
            <a:endParaRPr lang="en-US" dirty="0" smtClean="0"/>
          </a:p>
          <a:p>
            <a:pPr marL="1254125" lvl="3" indent="-287338"/>
            <a:r>
              <a:rPr lang="en-US" dirty="0" err="1" smtClean="0"/>
              <a:t>Schisto</a:t>
            </a:r>
            <a:endParaRPr lang="en-US" dirty="0" smtClean="0"/>
          </a:p>
          <a:p>
            <a:pPr marL="1254125" lvl="3" indent="-287338"/>
            <a:r>
              <a:rPr lang="en-US" dirty="0" smtClean="0"/>
              <a:t>STH</a:t>
            </a:r>
          </a:p>
          <a:p>
            <a:pPr marL="1254125" lvl="3" indent="-287338"/>
            <a:r>
              <a:rPr lang="en-US" dirty="0" smtClean="0"/>
              <a:t>Trachoma</a:t>
            </a:r>
          </a:p>
          <a:p>
            <a:pPr marL="796925" lvl="2" indent="-287338"/>
            <a:r>
              <a:rPr lang="en-US" dirty="0" err="1" smtClean="0"/>
              <a:t>Maladie</a:t>
            </a:r>
            <a:r>
              <a:rPr lang="en-US" dirty="0" smtClean="0"/>
              <a:t> sans CP</a:t>
            </a:r>
            <a:endParaRPr lang="en-US" dirty="0"/>
          </a:p>
          <a:p>
            <a:pPr marL="966787" lvl="3" indent="0">
              <a:buNone/>
            </a:pPr>
            <a:endParaRPr lang="en-US" dirty="0" smtClean="0"/>
          </a:p>
          <a:p>
            <a:pPr marL="796925" lvl="2" indent="-287338"/>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marL="457200" lvl="1" indent="0">
              <a:buNone/>
            </a:pPr>
            <a:endParaRPr lang="en-US" dirty="0" smtClean="0"/>
          </a:p>
          <a:p>
            <a:pPr lvl="1"/>
            <a:endParaRPr lang="en-US" dirty="0" smtClean="0"/>
          </a:p>
        </p:txBody>
      </p:sp>
      <p:sp>
        <p:nvSpPr>
          <p:cNvPr id="4" name="Title 3"/>
          <p:cNvSpPr>
            <a:spLocks noGrp="1"/>
          </p:cNvSpPr>
          <p:nvPr>
            <p:ph type="title"/>
          </p:nvPr>
        </p:nvSpPr>
        <p:spPr>
          <a:xfrm>
            <a:off x="152400" y="369094"/>
            <a:ext cx="2892335" cy="516255"/>
          </a:xfrm>
        </p:spPr>
        <p:txBody>
          <a:bodyPr/>
          <a:lstStyle/>
          <a:p>
            <a:r>
              <a:rPr lang="en-US" dirty="0" smtClean="0"/>
              <a:t>Type de </a:t>
            </a:r>
            <a:r>
              <a:rPr lang="en-US" dirty="0" err="1" smtClean="0"/>
              <a:t>donnée</a:t>
            </a:r>
            <a:endParaRPr lang="en-US" dirty="0"/>
          </a:p>
        </p:txBody>
      </p:sp>
      <p:sp>
        <p:nvSpPr>
          <p:cNvPr id="5" name="Content Placeholder 2"/>
          <p:cNvSpPr txBox="1">
            <a:spLocks/>
          </p:cNvSpPr>
          <p:nvPr/>
        </p:nvSpPr>
        <p:spPr>
          <a:xfrm>
            <a:off x="4191000" y="1524000"/>
            <a:ext cx="49530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066E9F"/>
              </a:buClr>
              <a:buSzPct val="100000"/>
              <a:buFont typeface="Wingdings" charset="2"/>
              <a:buChar char="§"/>
              <a:defRPr lang="en-US" sz="2200" kern="1200" dirty="0" smtClean="0">
                <a:solidFill>
                  <a:schemeClr val="tx2">
                    <a:lumMod val="75000"/>
                  </a:schemeClr>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100000"/>
              <a:buFont typeface="Wingdings" charset="2"/>
              <a:buChar char="§"/>
              <a:defRPr sz="2400" kern="1200">
                <a:solidFill>
                  <a:schemeClr val="tx2">
                    <a:lumMod val="75000"/>
                  </a:schemeClr>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tx2">
                    <a:lumMod val="75000"/>
                  </a:schemeClr>
                </a:solidFill>
                <a:latin typeface="+mn-lt"/>
                <a:ea typeface="+mn-ea"/>
                <a:cs typeface="+mn-cs"/>
              </a:defRPr>
            </a:lvl4pPr>
            <a:lvl5pPr marL="2057400" indent="-228600" algn="l" defTabSz="914400" rtl="0" eaLnBrk="1" latinLnBrk="0" hangingPunct="1">
              <a:spcBef>
                <a:spcPct val="20000"/>
              </a:spcBef>
              <a:buSzPct val="100000"/>
              <a:buFont typeface="Wingdings" charset="2"/>
              <a:buChar char="§"/>
              <a:defRPr sz="20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buClr>
                <a:srgbClr val="066E9F"/>
              </a:buClr>
              <a:buSzPct val="100000"/>
              <a:buNone/>
            </a:pPr>
            <a:r>
              <a:rPr lang="en-US" sz="2200" b="1" dirty="0">
                <a:solidFill>
                  <a:schemeClr val="tx2">
                    <a:lumMod val="75000"/>
                  </a:schemeClr>
                </a:solidFill>
                <a:latin typeface="Segoe UI" pitchFamily="34" charset="0"/>
                <a:ea typeface="Segoe UI" pitchFamily="34" charset="0"/>
                <a:cs typeface="Segoe UI" pitchFamily="34" charset="0"/>
              </a:rPr>
              <a:t>Modules</a:t>
            </a:r>
          </a:p>
          <a:p>
            <a:pPr marL="744538" lvl="2" indent="-287338"/>
            <a:r>
              <a:rPr lang="en-US" dirty="0" err="1" smtClean="0"/>
              <a:t>Demographie</a:t>
            </a:r>
            <a:endParaRPr lang="en-US" dirty="0" smtClean="0"/>
          </a:p>
          <a:p>
            <a:pPr marL="744538" lvl="2" indent="-287338"/>
            <a:r>
              <a:rPr lang="en-US" dirty="0" smtClean="0"/>
              <a:t>Distribution de </a:t>
            </a:r>
            <a:r>
              <a:rPr lang="en-US" dirty="0" err="1" smtClean="0"/>
              <a:t>Maladie</a:t>
            </a:r>
            <a:endParaRPr lang="en-US" dirty="0" smtClean="0"/>
          </a:p>
          <a:p>
            <a:pPr marL="744538" lvl="2" indent="-287338"/>
            <a:r>
              <a:rPr lang="en-US" dirty="0" err="1" smtClean="0"/>
              <a:t>Enquête</a:t>
            </a:r>
            <a:endParaRPr lang="en-US" dirty="0" smtClean="0"/>
          </a:p>
          <a:p>
            <a:pPr marL="744538" lvl="2" indent="-287338"/>
            <a:r>
              <a:rPr lang="en-US" dirty="0" smtClean="0"/>
              <a:t>Intervention (MDA, </a:t>
            </a:r>
            <a:r>
              <a:rPr lang="en-US" dirty="0" err="1" smtClean="0"/>
              <a:t>Gestion</a:t>
            </a:r>
            <a:r>
              <a:rPr lang="en-US" dirty="0" smtClean="0"/>
              <a:t> de la </a:t>
            </a:r>
            <a:r>
              <a:rPr lang="en-US" dirty="0" err="1" smtClean="0"/>
              <a:t>Morbidité</a:t>
            </a:r>
            <a:r>
              <a:rPr lang="en-US" dirty="0" smtClean="0"/>
              <a:t>)</a:t>
            </a:r>
          </a:p>
          <a:p>
            <a:pPr marL="744538" lvl="2" indent="-287338"/>
            <a:r>
              <a:rPr lang="en-US" dirty="0" smtClean="0"/>
              <a:t>Formation</a:t>
            </a:r>
          </a:p>
          <a:p>
            <a:pPr marL="744538" lvl="2" indent="-287338"/>
            <a:r>
              <a:rPr lang="en-US" dirty="0" err="1"/>
              <a:t>Gestion</a:t>
            </a:r>
            <a:r>
              <a:rPr lang="en-US" dirty="0"/>
              <a:t> de </a:t>
            </a:r>
            <a:r>
              <a:rPr lang="en-US" dirty="0" err="1"/>
              <a:t>l'approvisionnement</a:t>
            </a:r>
            <a:endParaRPr lang="en-US" dirty="0" smtClean="0"/>
          </a:p>
          <a:p>
            <a:pPr marL="744538" lvl="2" indent="-287338"/>
            <a:r>
              <a:rPr lang="en-US" dirty="0" smtClean="0"/>
              <a:t>SAEs</a:t>
            </a:r>
          </a:p>
          <a:p>
            <a:endParaRPr lang="en-US" dirty="0"/>
          </a:p>
        </p:txBody>
      </p:sp>
    </p:spTree>
    <p:extLst>
      <p:ext uri="{BB962C8B-B14F-4D97-AF65-F5344CB8AC3E}">
        <p14:creationId xmlns:p14="http://schemas.microsoft.com/office/powerpoint/2010/main" val="40217099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pPr lvl="1"/>
            <a:r>
              <a:rPr lang="en-US" b="1" dirty="0" err="1" smtClean="0">
                <a:solidFill>
                  <a:schemeClr val="tx2"/>
                </a:solidFill>
              </a:rPr>
              <a:t>Ministère</a:t>
            </a:r>
            <a:r>
              <a:rPr lang="en-US" b="1" dirty="0" smtClean="0">
                <a:solidFill>
                  <a:schemeClr val="tx2"/>
                </a:solidFill>
              </a:rPr>
              <a:t> de la santé</a:t>
            </a:r>
            <a:endParaRPr lang="en-US" b="1" dirty="0">
              <a:solidFill>
                <a:schemeClr val="tx2"/>
              </a:solidFill>
            </a:endParaRPr>
          </a:p>
          <a:p>
            <a:pPr lvl="2"/>
            <a:r>
              <a:rPr lang="en-US" dirty="0" smtClean="0">
                <a:solidFill>
                  <a:schemeClr val="tx2"/>
                </a:solidFill>
              </a:rPr>
              <a:t>Bureau de </a:t>
            </a:r>
            <a:r>
              <a:rPr lang="en-US" dirty="0" err="1" smtClean="0">
                <a:solidFill>
                  <a:schemeClr val="tx2"/>
                </a:solidFill>
              </a:rPr>
              <a:t>recensement</a:t>
            </a:r>
            <a:endParaRPr lang="en-US" dirty="0">
              <a:solidFill>
                <a:schemeClr val="tx2"/>
              </a:solidFill>
            </a:endParaRPr>
          </a:p>
          <a:p>
            <a:pPr lvl="2"/>
            <a:r>
              <a:rPr lang="en-US" dirty="0" err="1" smtClean="0">
                <a:solidFill>
                  <a:schemeClr val="tx2"/>
                </a:solidFill>
              </a:rPr>
              <a:t>Données</a:t>
            </a:r>
            <a:r>
              <a:rPr lang="en-US" dirty="0" smtClean="0">
                <a:solidFill>
                  <a:schemeClr val="tx2"/>
                </a:solidFill>
              </a:rPr>
              <a:t> </a:t>
            </a:r>
            <a:r>
              <a:rPr lang="en-US" dirty="0" err="1" smtClean="0">
                <a:solidFill>
                  <a:schemeClr val="tx2"/>
                </a:solidFill>
              </a:rPr>
              <a:t>sur</a:t>
            </a:r>
            <a:r>
              <a:rPr lang="en-US" dirty="0" smtClean="0">
                <a:solidFill>
                  <a:schemeClr val="tx2"/>
                </a:solidFill>
              </a:rPr>
              <a:t> des maladies </a:t>
            </a:r>
            <a:r>
              <a:rPr lang="en-US" dirty="0" err="1" smtClean="0">
                <a:solidFill>
                  <a:schemeClr val="tx2"/>
                </a:solidFill>
              </a:rPr>
              <a:t>spécifiques</a:t>
            </a:r>
            <a:r>
              <a:rPr lang="en-US" dirty="0" smtClean="0">
                <a:solidFill>
                  <a:schemeClr val="tx2"/>
                </a:solidFill>
              </a:rPr>
              <a:t>/ </a:t>
            </a:r>
            <a:r>
              <a:rPr lang="en-US" dirty="0" err="1" smtClean="0">
                <a:solidFill>
                  <a:schemeClr val="tx2"/>
                </a:solidFill>
              </a:rPr>
              <a:t>Gestionnaire</a:t>
            </a:r>
            <a:r>
              <a:rPr lang="en-US" dirty="0" smtClean="0">
                <a:solidFill>
                  <a:schemeClr val="tx2"/>
                </a:solidFill>
              </a:rPr>
              <a:t> de </a:t>
            </a:r>
            <a:r>
              <a:rPr lang="en-US" dirty="0" err="1" smtClean="0">
                <a:solidFill>
                  <a:schemeClr val="tx2"/>
                </a:solidFill>
              </a:rPr>
              <a:t>programme</a:t>
            </a:r>
            <a:endParaRPr lang="en-US" dirty="0" smtClean="0">
              <a:solidFill>
                <a:schemeClr val="tx2"/>
              </a:solidFill>
            </a:endParaRPr>
          </a:p>
          <a:p>
            <a:pPr lvl="2"/>
            <a:r>
              <a:rPr lang="en-US" dirty="0" err="1" smtClean="0">
                <a:solidFill>
                  <a:schemeClr val="tx2"/>
                </a:solidFill>
              </a:rPr>
              <a:t>Differentes</a:t>
            </a:r>
            <a:r>
              <a:rPr lang="en-US" dirty="0" smtClean="0">
                <a:solidFill>
                  <a:schemeClr val="tx2"/>
                </a:solidFill>
              </a:rPr>
              <a:t> unites </a:t>
            </a:r>
            <a:r>
              <a:rPr lang="en-US" dirty="0" err="1" smtClean="0">
                <a:solidFill>
                  <a:schemeClr val="tx2"/>
                </a:solidFill>
              </a:rPr>
              <a:t>administratives</a:t>
            </a:r>
            <a:r>
              <a:rPr lang="en-US" dirty="0" smtClean="0">
                <a:solidFill>
                  <a:schemeClr val="tx2"/>
                </a:solidFill>
              </a:rPr>
              <a:t/>
            </a:r>
            <a:br>
              <a:rPr lang="en-US" dirty="0" smtClean="0">
                <a:solidFill>
                  <a:schemeClr val="tx2"/>
                </a:solidFill>
              </a:rPr>
            </a:br>
            <a:endParaRPr lang="en-US" dirty="0">
              <a:solidFill>
                <a:schemeClr val="tx2"/>
              </a:solidFill>
            </a:endParaRPr>
          </a:p>
          <a:p>
            <a:pPr lvl="1"/>
            <a:r>
              <a:rPr lang="en-US" b="1" dirty="0" err="1" smtClean="0">
                <a:solidFill>
                  <a:schemeClr val="tx2"/>
                </a:solidFill>
              </a:rPr>
              <a:t>Partenaires</a:t>
            </a:r>
            <a:endParaRPr lang="en-US" b="1" dirty="0" smtClean="0">
              <a:solidFill>
                <a:schemeClr val="tx2"/>
              </a:solidFill>
            </a:endParaRPr>
          </a:p>
          <a:p>
            <a:pPr lvl="2"/>
            <a:r>
              <a:rPr lang="en-US" dirty="0" smtClean="0">
                <a:solidFill>
                  <a:schemeClr val="tx2"/>
                </a:solidFill>
              </a:rPr>
              <a:t>OMS</a:t>
            </a:r>
          </a:p>
          <a:p>
            <a:pPr lvl="2"/>
            <a:r>
              <a:rPr lang="en-US" dirty="0" smtClean="0">
                <a:solidFill>
                  <a:schemeClr val="tx2"/>
                </a:solidFill>
              </a:rPr>
              <a:t>ONGs au </a:t>
            </a:r>
            <a:r>
              <a:rPr lang="en-US" dirty="0" err="1" smtClean="0">
                <a:solidFill>
                  <a:schemeClr val="tx2"/>
                </a:solidFill>
              </a:rPr>
              <a:t>niveau</a:t>
            </a:r>
            <a:r>
              <a:rPr lang="en-US" dirty="0" smtClean="0">
                <a:solidFill>
                  <a:schemeClr val="tx2"/>
                </a:solidFill>
              </a:rPr>
              <a:t> du pays (</a:t>
            </a:r>
            <a:r>
              <a:rPr lang="en-US" dirty="0" err="1" smtClean="0">
                <a:solidFill>
                  <a:schemeClr val="tx2"/>
                </a:solidFill>
              </a:rPr>
              <a:t>incluant</a:t>
            </a:r>
            <a:r>
              <a:rPr lang="en-US" dirty="0" smtClean="0">
                <a:solidFill>
                  <a:schemeClr val="tx2"/>
                </a:solidFill>
              </a:rPr>
              <a:t> </a:t>
            </a:r>
            <a:r>
              <a:rPr lang="en-US" dirty="0" err="1" smtClean="0">
                <a:solidFill>
                  <a:schemeClr val="tx2"/>
                </a:solidFill>
              </a:rPr>
              <a:t>ceux</a:t>
            </a:r>
            <a:r>
              <a:rPr lang="en-US" dirty="0" smtClean="0">
                <a:solidFill>
                  <a:schemeClr val="tx2"/>
                </a:solidFill>
              </a:rPr>
              <a:t> </a:t>
            </a:r>
            <a:r>
              <a:rPr lang="en-US" dirty="0" err="1" smtClean="0">
                <a:solidFill>
                  <a:schemeClr val="tx2"/>
                </a:solidFill>
              </a:rPr>
              <a:t>financées</a:t>
            </a:r>
            <a:r>
              <a:rPr lang="en-US" dirty="0" smtClean="0">
                <a:solidFill>
                  <a:schemeClr val="tx2"/>
                </a:solidFill>
              </a:rPr>
              <a:t> par </a:t>
            </a:r>
            <a:r>
              <a:rPr lang="en-US" dirty="0" err="1" smtClean="0">
                <a:solidFill>
                  <a:schemeClr val="tx2"/>
                </a:solidFill>
              </a:rPr>
              <a:t>l’USAID</a:t>
            </a:r>
            <a:r>
              <a:rPr lang="en-US" dirty="0" smtClean="0">
                <a:solidFill>
                  <a:schemeClr val="tx2"/>
                </a:solidFill>
              </a:rPr>
              <a:t> et DFID)</a:t>
            </a:r>
          </a:p>
          <a:p>
            <a:pPr lvl="2"/>
            <a:r>
              <a:rPr lang="en-US" dirty="0" err="1" smtClean="0">
                <a:solidFill>
                  <a:schemeClr val="tx2"/>
                </a:solidFill>
              </a:rPr>
              <a:t>Programmes</a:t>
            </a:r>
            <a:r>
              <a:rPr lang="en-US" dirty="0" smtClean="0">
                <a:solidFill>
                  <a:schemeClr val="tx2"/>
                </a:solidFill>
              </a:rPr>
              <a:t> de don de </a:t>
            </a:r>
            <a:r>
              <a:rPr lang="en-US" dirty="0" err="1" smtClean="0">
                <a:solidFill>
                  <a:schemeClr val="tx2"/>
                </a:solidFill>
              </a:rPr>
              <a:t>médicaments</a:t>
            </a:r>
            <a:endParaRPr lang="en-US" dirty="0" smtClean="0">
              <a:solidFill>
                <a:schemeClr val="tx2"/>
              </a:solidFill>
            </a:endParaRPr>
          </a:p>
          <a:p>
            <a:pPr lvl="1"/>
            <a:endParaRPr lang="en-US" dirty="0"/>
          </a:p>
          <a:p>
            <a:pPr lvl="1"/>
            <a:endParaRPr lang="en-US" dirty="0"/>
          </a:p>
          <a:p>
            <a:endParaRPr lang="en-US" dirty="0"/>
          </a:p>
        </p:txBody>
      </p:sp>
      <p:sp>
        <p:nvSpPr>
          <p:cNvPr id="4" name="Title 3"/>
          <p:cNvSpPr>
            <a:spLocks noGrp="1"/>
          </p:cNvSpPr>
          <p:nvPr>
            <p:ph type="title"/>
          </p:nvPr>
        </p:nvSpPr>
        <p:spPr>
          <a:xfrm>
            <a:off x="152400" y="369094"/>
            <a:ext cx="3660413" cy="516255"/>
          </a:xfrm>
        </p:spPr>
        <p:txBody>
          <a:bodyPr/>
          <a:lstStyle/>
          <a:p>
            <a:r>
              <a:rPr lang="en-US" dirty="0" smtClean="0"/>
              <a:t>Sources des </a:t>
            </a:r>
            <a:r>
              <a:rPr lang="en-US" dirty="0" err="1" smtClean="0"/>
              <a:t>données</a:t>
            </a:r>
            <a:endParaRPr lang="en-US" dirty="0"/>
          </a:p>
        </p:txBody>
      </p:sp>
    </p:spTree>
    <p:extLst>
      <p:ext uri="{BB962C8B-B14F-4D97-AF65-F5344CB8AC3E}">
        <p14:creationId xmlns:p14="http://schemas.microsoft.com/office/powerpoint/2010/main" val="39519452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sz="2800" b="1" dirty="0" err="1" smtClean="0">
                <a:solidFill>
                  <a:schemeClr val="tx2"/>
                </a:solidFill>
              </a:rPr>
              <a:t>Différence</a:t>
            </a:r>
            <a:r>
              <a:rPr lang="en-US" sz="2800" b="1" dirty="0" smtClean="0">
                <a:solidFill>
                  <a:schemeClr val="tx2"/>
                </a:solidFill>
              </a:rPr>
              <a:t> </a:t>
            </a:r>
            <a:r>
              <a:rPr lang="en-US" sz="2800" b="1" dirty="0" err="1" smtClean="0">
                <a:solidFill>
                  <a:schemeClr val="tx2"/>
                </a:solidFill>
              </a:rPr>
              <a:t>dans</a:t>
            </a:r>
            <a:r>
              <a:rPr lang="en-US" sz="2800" b="1" dirty="0" smtClean="0">
                <a:solidFill>
                  <a:schemeClr val="tx2"/>
                </a:solidFill>
              </a:rPr>
              <a:t> les </a:t>
            </a:r>
            <a:r>
              <a:rPr lang="en-US" sz="2800" b="1" dirty="0" err="1" smtClean="0">
                <a:solidFill>
                  <a:schemeClr val="tx2"/>
                </a:solidFill>
              </a:rPr>
              <a:t>données</a:t>
            </a:r>
            <a:endParaRPr lang="en-US" sz="2800" b="1" dirty="0" smtClean="0">
              <a:solidFill>
                <a:schemeClr val="tx2"/>
              </a:solidFill>
            </a:endParaRPr>
          </a:p>
          <a:p>
            <a:pPr lvl="1"/>
            <a:r>
              <a:rPr lang="en-US" dirty="0">
                <a:solidFill>
                  <a:schemeClr val="tx2"/>
                </a:solidFill>
              </a:rPr>
              <a:t>Entre </a:t>
            </a:r>
            <a:r>
              <a:rPr lang="en-US" dirty="0" err="1" smtClean="0">
                <a:solidFill>
                  <a:schemeClr val="tx2"/>
                </a:solidFill>
              </a:rPr>
              <a:t>différents</a:t>
            </a:r>
            <a:r>
              <a:rPr lang="en-US" dirty="0" smtClean="0">
                <a:solidFill>
                  <a:schemeClr val="tx2"/>
                </a:solidFill>
              </a:rPr>
              <a:t> </a:t>
            </a:r>
            <a:r>
              <a:rPr lang="en-US" dirty="0" err="1">
                <a:solidFill>
                  <a:schemeClr val="tx2"/>
                </a:solidFill>
              </a:rPr>
              <a:t>partenaires</a:t>
            </a:r>
            <a:endParaRPr lang="en-US" dirty="0" smtClean="0">
              <a:solidFill>
                <a:schemeClr val="tx2"/>
              </a:solidFill>
            </a:endParaRPr>
          </a:p>
          <a:p>
            <a:pPr lvl="1"/>
            <a:r>
              <a:rPr lang="en-US" dirty="0" smtClean="0">
                <a:solidFill>
                  <a:schemeClr val="tx2"/>
                </a:solidFill>
              </a:rPr>
              <a:t>Entre </a:t>
            </a:r>
            <a:r>
              <a:rPr lang="en-US" dirty="0" err="1" smtClean="0">
                <a:solidFill>
                  <a:schemeClr val="tx2"/>
                </a:solidFill>
              </a:rPr>
              <a:t>différentes</a:t>
            </a:r>
            <a:r>
              <a:rPr lang="en-US" dirty="0" smtClean="0">
                <a:solidFill>
                  <a:schemeClr val="tx2"/>
                </a:solidFill>
              </a:rPr>
              <a:t> sources</a:t>
            </a:r>
          </a:p>
          <a:p>
            <a:endParaRPr lang="en-US" dirty="0" smtClean="0">
              <a:solidFill>
                <a:schemeClr val="tx2"/>
              </a:solidFill>
            </a:endParaRPr>
          </a:p>
          <a:p>
            <a:r>
              <a:rPr lang="fr-FR" sz="2800" b="1" dirty="0" smtClean="0">
                <a:solidFill>
                  <a:schemeClr val="tx2"/>
                </a:solidFill>
              </a:rPr>
              <a:t>Erreurs </a:t>
            </a:r>
            <a:r>
              <a:rPr lang="fr-FR" sz="2800" b="1" dirty="0">
                <a:solidFill>
                  <a:schemeClr val="tx2"/>
                </a:solidFill>
              </a:rPr>
              <a:t>de saisie des données</a:t>
            </a:r>
            <a:endParaRPr lang="en-US" sz="2800" b="1" dirty="0" smtClean="0">
              <a:solidFill>
                <a:schemeClr val="tx2"/>
              </a:solidFill>
            </a:endParaRPr>
          </a:p>
          <a:p>
            <a:pPr lvl="1"/>
            <a:r>
              <a:rPr lang="en-US" dirty="0" err="1">
                <a:solidFill>
                  <a:schemeClr val="tx2"/>
                </a:solidFill>
              </a:rPr>
              <a:t>Génération</a:t>
            </a:r>
            <a:r>
              <a:rPr lang="en-US" dirty="0">
                <a:solidFill>
                  <a:schemeClr val="tx2"/>
                </a:solidFill>
              </a:rPr>
              <a:t> de rapports</a:t>
            </a:r>
            <a:endParaRPr lang="en-US" dirty="0" smtClean="0">
              <a:solidFill>
                <a:schemeClr val="tx2"/>
              </a:solidFill>
            </a:endParaRPr>
          </a:p>
          <a:p>
            <a:pPr lvl="1"/>
            <a:r>
              <a:rPr lang="en-US" dirty="0">
                <a:solidFill>
                  <a:schemeClr val="tx2"/>
                </a:solidFill>
              </a:rPr>
              <a:t>La participation du </a:t>
            </a:r>
            <a:r>
              <a:rPr lang="en-US" dirty="0" err="1">
                <a:solidFill>
                  <a:schemeClr val="tx2"/>
                </a:solidFill>
              </a:rPr>
              <a:t>superviseur</a:t>
            </a:r>
            <a:endParaRPr lang="en-US" dirty="0">
              <a:solidFill>
                <a:schemeClr val="tx2"/>
              </a:solidFill>
            </a:endParaRPr>
          </a:p>
        </p:txBody>
      </p:sp>
      <p:sp>
        <p:nvSpPr>
          <p:cNvPr id="4" name="Title 3"/>
          <p:cNvSpPr>
            <a:spLocks noGrp="1"/>
          </p:cNvSpPr>
          <p:nvPr>
            <p:ph type="title"/>
          </p:nvPr>
        </p:nvSpPr>
        <p:spPr>
          <a:xfrm>
            <a:off x="152400" y="369094"/>
            <a:ext cx="5789726" cy="516255"/>
          </a:xfrm>
        </p:spPr>
        <p:txBody>
          <a:bodyPr/>
          <a:lstStyle/>
          <a:p>
            <a:r>
              <a:rPr lang="en-US" dirty="0" err="1" smtClean="0"/>
              <a:t>Controle</a:t>
            </a:r>
            <a:r>
              <a:rPr lang="en-US" dirty="0" smtClean="0"/>
              <a:t> de la </a:t>
            </a:r>
            <a:r>
              <a:rPr lang="en-US" dirty="0" err="1" smtClean="0"/>
              <a:t>qualité</a:t>
            </a:r>
            <a:r>
              <a:rPr lang="en-US" dirty="0" smtClean="0"/>
              <a:t> des </a:t>
            </a:r>
            <a:r>
              <a:rPr lang="en-US" dirty="0" err="1" smtClean="0"/>
              <a:t>données</a:t>
            </a:r>
            <a:endParaRPr lang="en-US" dirty="0"/>
          </a:p>
        </p:txBody>
      </p:sp>
    </p:spTree>
    <p:extLst>
      <p:ext uri="{BB962C8B-B14F-4D97-AF65-F5344CB8AC3E}">
        <p14:creationId xmlns:p14="http://schemas.microsoft.com/office/powerpoint/2010/main" val="360585508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pPr marL="0" indent="0">
              <a:buNone/>
            </a:pPr>
            <a:endParaRPr lang="en-US" dirty="0"/>
          </a:p>
          <a:p>
            <a:r>
              <a:rPr lang="fr-FR" sz="2800" b="1" dirty="0">
                <a:solidFill>
                  <a:schemeClr val="tx2"/>
                </a:solidFill>
              </a:rPr>
              <a:t>Options pour la saisie des données</a:t>
            </a:r>
            <a:endParaRPr lang="en-US" sz="2800" b="1" dirty="0" smtClean="0">
              <a:solidFill>
                <a:schemeClr val="tx2"/>
              </a:solidFill>
            </a:endParaRPr>
          </a:p>
          <a:p>
            <a:pPr lvl="1"/>
            <a:r>
              <a:rPr lang="en-US" dirty="0" smtClean="0">
                <a:solidFill>
                  <a:schemeClr val="tx2"/>
                </a:solidFill>
              </a:rPr>
              <a:t>Par </a:t>
            </a:r>
            <a:r>
              <a:rPr lang="en-US" dirty="0" err="1" smtClean="0">
                <a:solidFill>
                  <a:schemeClr val="tx2"/>
                </a:solidFill>
              </a:rPr>
              <a:t>années</a:t>
            </a:r>
            <a:endParaRPr lang="en-US" dirty="0" smtClean="0">
              <a:solidFill>
                <a:schemeClr val="tx2"/>
              </a:solidFill>
            </a:endParaRPr>
          </a:p>
          <a:p>
            <a:pPr lvl="1"/>
            <a:r>
              <a:rPr lang="en-US" dirty="0" smtClean="0">
                <a:solidFill>
                  <a:schemeClr val="tx2"/>
                </a:solidFill>
              </a:rPr>
              <a:t>Par module</a:t>
            </a:r>
          </a:p>
          <a:p>
            <a:pPr lvl="1"/>
            <a:r>
              <a:rPr lang="en-US" dirty="0" smtClean="0">
                <a:solidFill>
                  <a:schemeClr val="tx2"/>
                </a:solidFill>
              </a:rPr>
              <a:t>Par </a:t>
            </a:r>
            <a:r>
              <a:rPr lang="en-US" dirty="0" err="1" smtClean="0">
                <a:solidFill>
                  <a:schemeClr val="tx2"/>
                </a:solidFill>
              </a:rPr>
              <a:t>maladie</a:t>
            </a:r>
            <a:r>
              <a:rPr lang="en-US" dirty="0" smtClean="0">
                <a:solidFill>
                  <a:schemeClr val="tx2"/>
                </a:solidFill>
              </a:rPr>
              <a:t/>
            </a:r>
            <a:br>
              <a:rPr lang="en-US" dirty="0" smtClean="0">
                <a:solidFill>
                  <a:schemeClr val="tx2"/>
                </a:solidFill>
              </a:rPr>
            </a:br>
            <a:endParaRPr lang="en-US" dirty="0" smtClean="0">
              <a:solidFill>
                <a:schemeClr val="tx2"/>
              </a:solidFill>
            </a:endParaRPr>
          </a:p>
          <a:p>
            <a:r>
              <a:rPr lang="en-US" sz="2800" b="1" dirty="0">
                <a:solidFill>
                  <a:schemeClr val="tx2"/>
                </a:solidFill>
              </a:rPr>
              <a:t>Si </a:t>
            </a:r>
            <a:r>
              <a:rPr lang="en-US" sz="2800" b="1" dirty="0" err="1">
                <a:solidFill>
                  <a:schemeClr val="tx2"/>
                </a:solidFill>
              </a:rPr>
              <a:t>redécoupage</a:t>
            </a:r>
            <a:r>
              <a:rPr lang="en-US" sz="2800" b="1" dirty="0">
                <a:solidFill>
                  <a:schemeClr val="tx2"/>
                </a:solidFill>
              </a:rPr>
              <a:t> :</a:t>
            </a:r>
            <a:endParaRPr lang="en-US" sz="2800" b="1" dirty="0" smtClean="0">
              <a:solidFill>
                <a:schemeClr val="tx2"/>
              </a:solidFill>
            </a:endParaRPr>
          </a:p>
          <a:p>
            <a:pPr lvl="1"/>
            <a:r>
              <a:rPr lang="en-US" i="1" dirty="0" smtClean="0">
                <a:solidFill>
                  <a:schemeClr val="tx2"/>
                </a:solidFill>
              </a:rPr>
              <a:t>Par </a:t>
            </a:r>
            <a:r>
              <a:rPr lang="en-US" i="1" dirty="0" err="1" smtClean="0">
                <a:solidFill>
                  <a:schemeClr val="tx2"/>
                </a:solidFill>
              </a:rPr>
              <a:t>année</a:t>
            </a:r>
            <a:r>
              <a:rPr lang="en-US" i="1" dirty="0" smtClean="0">
                <a:solidFill>
                  <a:schemeClr val="tx2"/>
                </a:solidFill>
              </a:rPr>
              <a:t> </a:t>
            </a:r>
            <a:r>
              <a:rPr lang="en-US" i="1" dirty="0" err="1" smtClean="0">
                <a:solidFill>
                  <a:schemeClr val="tx2"/>
                </a:solidFill>
              </a:rPr>
              <a:t>seulement</a:t>
            </a:r>
            <a:r>
              <a:rPr lang="en-US" i="1" dirty="0" smtClean="0">
                <a:solidFill>
                  <a:schemeClr val="tx2"/>
                </a:solidFill>
              </a:rPr>
              <a:t>!</a:t>
            </a:r>
            <a:endParaRPr lang="en-US" i="1" dirty="0">
              <a:solidFill>
                <a:schemeClr val="tx2"/>
              </a:solidFill>
            </a:endParaRPr>
          </a:p>
        </p:txBody>
      </p:sp>
      <p:sp>
        <p:nvSpPr>
          <p:cNvPr id="4" name="Title 3"/>
          <p:cNvSpPr>
            <a:spLocks noGrp="1"/>
          </p:cNvSpPr>
          <p:nvPr>
            <p:ph type="title"/>
          </p:nvPr>
        </p:nvSpPr>
        <p:spPr>
          <a:xfrm>
            <a:off x="152400" y="369094"/>
            <a:ext cx="6220293" cy="516255"/>
          </a:xfrm>
        </p:spPr>
        <p:txBody>
          <a:bodyPr/>
          <a:lstStyle/>
          <a:p>
            <a:r>
              <a:rPr lang="fr-FR" dirty="0"/>
              <a:t>Échéancier </a:t>
            </a:r>
            <a:r>
              <a:rPr lang="fr-FR" dirty="0" smtClean="0"/>
              <a:t>pour la </a:t>
            </a:r>
            <a:r>
              <a:rPr lang="fr-FR" dirty="0"/>
              <a:t>saisie des données</a:t>
            </a:r>
            <a:endParaRPr lang="en-US" dirty="0"/>
          </a:p>
        </p:txBody>
      </p:sp>
    </p:spTree>
    <p:extLst>
      <p:ext uri="{BB962C8B-B14F-4D97-AF65-F5344CB8AC3E}">
        <p14:creationId xmlns:p14="http://schemas.microsoft.com/office/powerpoint/2010/main" val="9746808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a:xfrm>
            <a:off x="304800" y="1143000"/>
            <a:ext cx="8229600" cy="5334000"/>
          </a:xfrm>
        </p:spPr>
        <p:txBody>
          <a:bodyPr/>
          <a:lstStyle/>
          <a:p>
            <a:r>
              <a:rPr lang="fr-FR" sz="2800" b="1" dirty="0"/>
              <a:t>Données non disponibles pour les indicateurs requis</a:t>
            </a:r>
            <a:endParaRPr lang="en-US" sz="2800" b="1" dirty="0"/>
          </a:p>
          <a:p>
            <a:pPr lvl="1"/>
            <a:r>
              <a:rPr lang="en-US" dirty="0"/>
              <a:t>Champ de </a:t>
            </a:r>
            <a:r>
              <a:rPr lang="en-US" dirty="0" err="1"/>
              <a:t>texte</a:t>
            </a:r>
            <a:endParaRPr lang="en-US" dirty="0" smtClean="0"/>
          </a:p>
          <a:p>
            <a:pPr lvl="1"/>
            <a:r>
              <a:rPr lang="en-US" dirty="0"/>
              <a:t>Champ </a:t>
            </a:r>
            <a:r>
              <a:rPr lang="en-US" dirty="0" err="1" smtClean="0"/>
              <a:t>numérique</a:t>
            </a:r>
            <a:endParaRPr lang="en-US" dirty="0" smtClean="0"/>
          </a:p>
          <a:p>
            <a:pPr lvl="1"/>
            <a:r>
              <a:rPr lang="en-US" dirty="0"/>
              <a:t>Champ </a:t>
            </a:r>
            <a:r>
              <a:rPr lang="en-US" dirty="0" smtClean="0"/>
              <a:t>date</a:t>
            </a:r>
            <a:br>
              <a:rPr lang="en-US" dirty="0" smtClean="0"/>
            </a:br>
            <a:endParaRPr lang="en-US" dirty="0"/>
          </a:p>
          <a:p>
            <a:r>
              <a:rPr lang="en-US" sz="2800" b="1" dirty="0" err="1"/>
              <a:t>Définition</a:t>
            </a:r>
            <a:r>
              <a:rPr lang="en-US" sz="2800" b="1" dirty="0"/>
              <a:t> des </a:t>
            </a:r>
            <a:r>
              <a:rPr lang="en-US" sz="2800" b="1" dirty="0" err="1"/>
              <a:t>indicateurs</a:t>
            </a:r>
            <a:endParaRPr lang="en-US" sz="2800" b="1" dirty="0" smtClean="0"/>
          </a:p>
          <a:p>
            <a:pPr lvl="1"/>
            <a:r>
              <a:rPr lang="en-US" dirty="0" err="1" smtClean="0"/>
              <a:t>Endémicité</a:t>
            </a:r>
            <a:endParaRPr lang="en-US" dirty="0" smtClean="0"/>
          </a:p>
          <a:p>
            <a:pPr lvl="1"/>
            <a:r>
              <a:rPr lang="en-US" dirty="0" smtClean="0"/>
              <a:t>Population </a:t>
            </a:r>
            <a:r>
              <a:rPr lang="en-US" dirty="0" err="1" smtClean="0"/>
              <a:t>totale</a:t>
            </a:r>
            <a:endParaRPr lang="en-US" dirty="0" smtClean="0"/>
          </a:p>
          <a:p>
            <a:pPr lvl="1"/>
            <a:r>
              <a:rPr lang="en-US" dirty="0"/>
              <a:t>Population à </a:t>
            </a:r>
            <a:r>
              <a:rPr lang="en-US" dirty="0" err="1"/>
              <a:t>risque</a:t>
            </a:r>
            <a:endParaRPr lang="en-US" dirty="0" smtClean="0"/>
          </a:p>
          <a:p>
            <a:pPr lvl="1"/>
            <a:r>
              <a:rPr lang="en-US" dirty="0" smtClean="0"/>
              <a:t>Population </a:t>
            </a:r>
            <a:r>
              <a:rPr lang="en-US" dirty="0" err="1"/>
              <a:t>ciblée</a:t>
            </a:r>
            <a:endParaRPr lang="en-US" dirty="0" smtClean="0"/>
          </a:p>
          <a:p>
            <a:pPr marL="457200" lvl="1" indent="0">
              <a:buNone/>
            </a:pPr>
            <a:endParaRPr lang="en-US" dirty="0" smtClean="0"/>
          </a:p>
          <a:p>
            <a:pPr lvl="1"/>
            <a:endParaRPr lang="en-US" dirty="0"/>
          </a:p>
          <a:p>
            <a:pPr lvl="1"/>
            <a:endParaRPr lang="en-US" dirty="0"/>
          </a:p>
        </p:txBody>
      </p:sp>
      <p:sp>
        <p:nvSpPr>
          <p:cNvPr id="4" name="Title 3"/>
          <p:cNvSpPr>
            <a:spLocks noGrp="1"/>
          </p:cNvSpPr>
          <p:nvPr>
            <p:ph type="title"/>
          </p:nvPr>
        </p:nvSpPr>
        <p:spPr>
          <a:xfrm>
            <a:off x="152400" y="369094"/>
            <a:ext cx="3775327" cy="516255"/>
          </a:xfrm>
        </p:spPr>
        <p:txBody>
          <a:bodyPr/>
          <a:lstStyle/>
          <a:p>
            <a:r>
              <a:rPr lang="en-US" dirty="0" err="1"/>
              <a:t>Critères</a:t>
            </a:r>
            <a:r>
              <a:rPr lang="en-US" dirty="0"/>
              <a:t> / </a:t>
            </a:r>
            <a:r>
              <a:rPr lang="en-US" dirty="0" err="1"/>
              <a:t>Hypothèses</a:t>
            </a:r>
            <a:endParaRPr lang="en-US" dirty="0"/>
          </a:p>
        </p:txBody>
      </p:sp>
    </p:spTree>
    <p:extLst>
      <p:ext uri="{BB962C8B-B14F-4D97-AF65-F5344CB8AC3E}">
        <p14:creationId xmlns:p14="http://schemas.microsoft.com/office/powerpoint/2010/main" val="215034625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5977" cy="307777"/>
          </a:xfrm>
        </p:spPr>
        <p:txBody>
          <a:bodyPr/>
          <a:lstStyle/>
          <a:p>
            <a:r>
              <a:rPr lang="en-US" dirty="0" smtClean="0"/>
              <a:t>Historical data entry plan</a:t>
            </a:r>
            <a:endParaRPr lang="en-US" dirty="0"/>
          </a:p>
        </p:txBody>
      </p:sp>
      <p:sp>
        <p:nvSpPr>
          <p:cNvPr id="3" name="Content Placeholder 2"/>
          <p:cNvSpPr>
            <a:spLocks noGrp="1"/>
          </p:cNvSpPr>
          <p:nvPr>
            <p:ph idx="1"/>
          </p:nvPr>
        </p:nvSpPr>
        <p:spPr/>
        <p:txBody>
          <a:bodyPr/>
          <a:lstStyle/>
          <a:p>
            <a:r>
              <a:rPr lang="en-US" sz="3200" dirty="0" smtClean="0"/>
              <a:t>Copies </a:t>
            </a:r>
            <a:r>
              <a:rPr lang="en-US" sz="3200" dirty="0" err="1"/>
              <a:t>électroniques</a:t>
            </a:r>
            <a:endParaRPr lang="en-US" sz="3200" dirty="0" smtClean="0"/>
          </a:p>
          <a:p>
            <a:r>
              <a:rPr lang="en-US" sz="3200" dirty="0" smtClean="0"/>
              <a:t>Copies </a:t>
            </a:r>
            <a:r>
              <a:rPr lang="en-US" sz="3200" dirty="0" err="1" smtClean="0"/>
              <a:t>en</a:t>
            </a:r>
            <a:r>
              <a:rPr lang="en-US" sz="3200" dirty="0" smtClean="0"/>
              <a:t> </a:t>
            </a:r>
            <a:r>
              <a:rPr lang="en-US" sz="3200" dirty="0" err="1" smtClean="0"/>
              <a:t>papier</a:t>
            </a:r>
            <a:endParaRPr lang="en-US" sz="3200" dirty="0"/>
          </a:p>
        </p:txBody>
      </p:sp>
      <p:sp>
        <p:nvSpPr>
          <p:cNvPr id="4" name="Title 3"/>
          <p:cNvSpPr>
            <a:spLocks noGrp="1"/>
          </p:cNvSpPr>
          <p:nvPr>
            <p:ph type="title"/>
          </p:nvPr>
        </p:nvSpPr>
        <p:spPr>
          <a:xfrm>
            <a:off x="152400" y="369094"/>
            <a:ext cx="2572780" cy="516255"/>
          </a:xfrm>
        </p:spPr>
        <p:txBody>
          <a:bodyPr/>
          <a:lstStyle/>
          <a:p>
            <a:r>
              <a:rPr lang="en-US" dirty="0" smtClean="0"/>
              <a:t>Documentation</a:t>
            </a:r>
            <a:endParaRPr lang="en-US" dirty="0"/>
          </a:p>
        </p:txBody>
      </p:sp>
    </p:spTree>
    <p:extLst>
      <p:ext uri="{BB962C8B-B14F-4D97-AF65-F5344CB8AC3E}">
        <p14:creationId xmlns:p14="http://schemas.microsoft.com/office/powerpoint/2010/main" val="23259665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2396169" cy="566309"/>
          </a:xfrm>
        </p:spPr>
        <p:txBody>
          <a:bodyPr/>
          <a:lstStyle/>
          <a:p>
            <a:r>
              <a:rPr lang="en-US" dirty="0"/>
              <a:t>Historical data entry plan</a:t>
            </a:r>
          </a:p>
          <a:p>
            <a:endParaRPr lang="en-US" dirty="0"/>
          </a:p>
        </p:txBody>
      </p:sp>
      <p:sp>
        <p:nvSpPr>
          <p:cNvPr id="3" name="Content Placeholder 2"/>
          <p:cNvSpPr>
            <a:spLocks noGrp="1"/>
          </p:cNvSpPr>
          <p:nvPr>
            <p:ph idx="1"/>
          </p:nvPr>
        </p:nvSpPr>
        <p:spPr/>
        <p:txBody>
          <a:bodyPr/>
          <a:lstStyle/>
          <a:p>
            <a:r>
              <a:rPr lang="en-US" dirty="0" err="1" smtClean="0"/>
              <a:t>Ordinateur</a:t>
            </a:r>
            <a:endParaRPr lang="en-US" dirty="0" smtClean="0"/>
          </a:p>
          <a:p>
            <a:r>
              <a:rPr lang="en-US" dirty="0" err="1" smtClean="0"/>
              <a:t>Disque</a:t>
            </a:r>
            <a:r>
              <a:rPr lang="en-US" dirty="0" smtClean="0"/>
              <a:t>(s) </a:t>
            </a:r>
            <a:r>
              <a:rPr lang="en-US" dirty="0" err="1" smtClean="0"/>
              <a:t>dur</a:t>
            </a:r>
            <a:r>
              <a:rPr lang="en-US" dirty="0" smtClean="0"/>
              <a:t>(s) </a:t>
            </a:r>
            <a:r>
              <a:rPr lang="en-US" dirty="0" err="1" smtClean="0"/>
              <a:t>externe</a:t>
            </a:r>
            <a:r>
              <a:rPr lang="en-US" dirty="0" smtClean="0"/>
              <a:t>(s</a:t>
            </a:r>
            <a:r>
              <a:rPr lang="en-US" dirty="0"/>
              <a:t>)</a:t>
            </a:r>
            <a:endParaRPr lang="en-US" dirty="0" smtClean="0"/>
          </a:p>
          <a:p>
            <a:r>
              <a:rPr lang="en-US" dirty="0" smtClean="0"/>
              <a:t>Anti-virus software</a:t>
            </a:r>
          </a:p>
          <a:p>
            <a:r>
              <a:rPr lang="en-US" dirty="0" smtClean="0"/>
              <a:t>Internet</a:t>
            </a:r>
          </a:p>
          <a:p>
            <a:r>
              <a:rPr lang="en-US" dirty="0" smtClean="0"/>
              <a:t>Telephone</a:t>
            </a:r>
          </a:p>
          <a:p>
            <a:r>
              <a:rPr lang="en-US" dirty="0" smtClean="0"/>
              <a:t>Carte </a:t>
            </a:r>
            <a:r>
              <a:rPr lang="en-US" dirty="0"/>
              <a:t>de </a:t>
            </a:r>
            <a:r>
              <a:rPr lang="en-US" dirty="0" smtClean="0"/>
              <a:t>recharge </a:t>
            </a:r>
            <a:r>
              <a:rPr lang="en-US" dirty="0" err="1" smtClean="0"/>
              <a:t>téléphonique</a:t>
            </a:r>
            <a:endParaRPr lang="en-US" dirty="0" smtClean="0"/>
          </a:p>
          <a:p>
            <a:r>
              <a:rPr lang="en-US" dirty="0" smtClean="0"/>
              <a:t>Consultant</a:t>
            </a:r>
          </a:p>
          <a:p>
            <a:r>
              <a:rPr lang="fr-FR" dirty="0"/>
              <a:t>niveau </a:t>
            </a:r>
            <a:r>
              <a:rPr lang="fr-FR" dirty="0" smtClean="0"/>
              <a:t>d'effort du Ministère </a:t>
            </a:r>
            <a:r>
              <a:rPr lang="fr-FR" dirty="0"/>
              <a:t>de la Santé et </a:t>
            </a:r>
            <a:r>
              <a:rPr lang="fr-FR" dirty="0" smtClean="0"/>
              <a:t>des partenaires </a:t>
            </a:r>
            <a:r>
              <a:rPr lang="fr-FR" dirty="0"/>
              <a:t>d'exécution fournissant une assistance technique</a:t>
            </a:r>
            <a:endParaRPr lang="en-US" dirty="0"/>
          </a:p>
        </p:txBody>
      </p:sp>
      <p:sp>
        <p:nvSpPr>
          <p:cNvPr id="4" name="Title 3"/>
          <p:cNvSpPr>
            <a:spLocks noGrp="1"/>
          </p:cNvSpPr>
          <p:nvPr>
            <p:ph type="title"/>
          </p:nvPr>
        </p:nvSpPr>
        <p:spPr>
          <a:xfrm>
            <a:off x="152400" y="369094"/>
            <a:ext cx="1391727" cy="516255"/>
          </a:xfrm>
        </p:spPr>
        <p:txBody>
          <a:bodyPr/>
          <a:lstStyle/>
          <a:p>
            <a:r>
              <a:rPr lang="en-US" dirty="0" smtClean="0"/>
              <a:t>Budget</a:t>
            </a:r>
            <a:endParaRPr lang="en-US" dirty="0"/>
          </a:p>
        </p:txBody>
      </p:sp>
    </p:spTree>
    <p:extLst>
      <p:ext uri="{BB962C8B-B14F-4D97-AF65-F5344CB8AC3E}">
        <p14:creationId xmlns:p14="http://schemas.microsoft.com/office/powerpoint/2010/main" val="977347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732960" y="3866700"/>
            <a:ext cx="7654020" cy="2133600"/>
          </a:xfrm>
          <a:prstGeom prst="rect">
            <a:avLst/>
          </a:prstGeom>
        </p:spPr>
        <p:txBody>
          <a:bodyPr>
            <a:normAutofit fontScale="25000" lnSpcReduction="20000"/>
          </a:bodyPr>
          <a:lstStyle/>
          <a:p>
            <a:pPr marL="0" indent="0">
              <a:lnSpc>
                <a:spcPct val="120000"/>
              </a:lnSpc>
              <a:spcAft>
                <a:spcPts val="1800"/>
              </a:spcAft>
              <a:buNone/>
              <a:defRPr/>
            </a:pPr>
            <a:r>
              <a:rPr lang="fr-FR" sz="5600" dirty="0"/>
              <a:t>La Base intégrée des données MTN a été développé par RTI International, dans le cadre du projet ENVISION, grâce à un financement de l'Agence américaine pour le développement international (USAID), en coopération avec l'Organisation mondiale de la Santé (OMS) et ses bureaux régionaux, le Programme africain de lutte contre l'onchocercose et le Centre pour les maladies tropicales négligées. </a:t>
            </a:r>
            <a:endParaRPr lang="fr-FR" sz="5600" dirty="0" smtClean="0"/>
          </a:p>
          <a:p>
            <a:pPr indent="0">
              <a:lnSpc>
                <a:spcPct val="120000"/>
              </a:lnSpc>
              <a:spcBef>
                <a:spcPts val="0"/>
              </a:spcBef>
              <a:buNone/>
              <a:defRPr/>
            </a:pPr>
            <a:endParaRPr lang="fr-FR" sz="5600" dirty="0"/>
          </a:p>
          <a:p>
            <a:pPr marL="0" indent="0">
              <a:lnSpc>
                <a:spcPct val="120000"/>
              </a:lnSpc>
              <a:spcBef>
                <a:spcPts val="0"/>
              </a:spcBef>
              <a:spcAft>
                <a:spcPts val="600"/>
              </a:spcAft>
              <a:buNone/>
              <a:defRPr/>
            </a:pPr>
            <a:r>
              <a:rPr lang="fr-FR" sz="5600" dirty="0" smtClean="0"/>
              <a:t>Le Modèle de base de données nationale a été élaboré par Iota Ink :</a:t>
            </a:r>
          </a:p>
          <a:p>
            <a:pPr marL="0" indent="0">
              <a:lnSpc>
                <a:spcPct val="120000"/>
              </a:lnSpc>
              <a:spcBef>
                <a:spcPts val="0"/>
              </a:spcBef>
              <a:spcAft>
                <a:spcPts val="300"/>
              </a:spcAft>
              <a:buNone/>
              <a:defRPr/>
            </a:pPr>
            <a:r>
              <a:rPr lang="fr-FR" sz="5600" dirty="0" smtClean="0"/>
              <a:t>Jennifer Einberg, </a:t>
            </a:r>
            <a:r>
              <a:rPr lang="fr-FR" sz="5600" i="1" dirty="0"/>
              <a:t>Directrice de projet </a:t>
            </a:r>
            <a:r>
              <a:rPr lang="fr-FR" sz="5600" dirty="0" smtClean="0"/>
              <a:t>; Eric Olson, </a:t>
            </a:r>
            <a:r>
              <a:rPr lang="fr-FR" sz="5600" i="1" dirty="0"/>
              <a:t>Développeur </a:t>
            </a:r>
            <a:r>
              <a:rPr lang="fr-FR" sz="5600" i="1" dirty="0" smtClean="0"/>
              <a:t> </a:t>
            </a:r>
            <a:r>
              <a:rPr lang="fr-FR" sz="5600" dirty="0" smtClean="0"/>
              <a:t>; </a:t>
            </a:r>
            <a:r>
              <a:rPr sz="5600" dirty="0"/>
              <a:t/>
            </a:r>
            <a:br>
              <a:rPr sz="5600" dirty="0"/>
            </a:br>
            <a:r>
              <a:rPr lang="fr-FR" sz="5600" dirty="0" smtClean="0"/>
              <a:t>Jennifer Fox, </a:t>
            </a:r>
            <a:r>
              <a:rPr lang="fr-FR" sz="5600" i="1" dirty="0"/>
              <a:t>Concepteur graphique </a:t>
            </a:r>
            <a:r>
              <a:rPr lang="fr-FR" sz="5600" dirty="0" smtClean="0"/>
              <a:t>; Nick Cherf, </a:t>
            </a:r>
            <a:r>
              <a:rPr lang="fr-FR" sz="5600" i="1" dirty="0" smtClean="0"/>
              <a:t>QA Spécialiste </a:t>
            </a:r>
            <a:r>
              <a:rPr lang="fr-FR" sz="5600" dirty="0" smtClean="0"/>
              <a:t>; </a:t>
            </a:r>
            <a:br>
              <a:rPr lang="fr-FR" sz="5600" dirty="0" smtClean="0"/>
            </a:br>
            <a:r>
              <a:rPr lang="fr-FR" sz="5600" dirty="0" smtClean="0"/>
              <a:t>Michelle Fellows, </a:t>
            </a:r>
            <a:r>
              <a:rPr lang="fr-FR" sz="5600" i="1" dirty="0" smtClean="0"/>
              <a:t>Rédacteur technique</a:t>
            </a:r>
          </a:p>
          <a:p>
            <a:pPr marL="0" indent="0">
              <a:buNone/>
            </a:pPr>
            <a:endParaRPr lang="fr-FR" dirty="0"/>
          </a:p>
        </p:txBody>
      </p:sp>
      <p:sp>
        <p:nvSpPr>
          <p:cNvPr id="3" name="Rectangle 2"/>
          <p:cNvSpPr/>
          <p:nvPr/>
        </p:nvSpPr>
        <p:spPr>
          <a:xfrm>
            <a:off x="0" y="0"/>
            <a:ext cx="9152467" cy="33528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7010400" y="2734733"/>
            <a:ext cx="1613158" cy="622790"/>
            <a:chOff x="6979980" y="2143165"/>
            <a:chExt cx="1613158" cy="622790"/>
          </a:xfrm>
        </p:grpSpPr>
        <p:sp>
          <p:nvSpPr>
            <p:cNvPr id="5" name="Rectangle 4"/>
            <p:cNvSpPr/>
            <p:nvPr/>
          </p:nvSpPr>
          <p:spPr>
            <a:xfrm>
              <a:off x="7260963" y="2143165"/>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979980" y="2300288"/>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7" name="Rectangle 6"/>
            <p:cNvSpPr/>
            <p:nvPr/>
          </p:nvSpPr>
          <p:spPr>
            <a:xfrm>
              <a:off x="7541946" y="2357439"/>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822930" y="2462213"/>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386763" y="2680230"/>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8108231" y="2590801"/>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3111464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www.who.int/entity/apoc/media/apoc_logo.jpg"/>
          <p:cNvPicPr>
            <a:picLocks noChangeAspect="1" noChangeArrowheads="1"/>
          </p:cNvPicPr>
          <p:nvPr/>
        </p:nvPicPr>
        <p:blipFill>
          <a:blip r:embed="rId3" cstate="print"/>
          <a:srcRect/>
          <a:stretch>
            <a:fillRect/>
          </a:stretch>
        </p:blipFill>
        <p:spPr bwMode="auto">
          <a:xfrm>
            <a:off x="5243342" y="4150925"/>
            <a:ext cx="1516301" cy="1335475"/>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905000" y="2053267"/>
            <a:ext cx="1473567" cy="1434875"/>
          </a:xfrm>
          <a:prstGeom prst="rect">
            <a:avLst/>
          </a:prstGeom>
          <a:noFill/>
          <a:ln w="9525">
            <a:noFill/>
            <a:miter lim="800000"/>
            <a:headEnd/>
            <a:tailEnd/>
          </a:ln>
        </p:spPr>
      </p:pic>
      <p:pic>
        <p:nvPicPr>
          <p:cNvPr id="9" name="Picture 4" descr="http://www.cntd.org/images/cntd_logo.jpg"/>
          <p:cNvPicPr>
            <a:picLocks noChangeAspect="1" noChangeArrowheads="1"/>
          </p:cNvPicPr>
          <p:nvPr/>
        </p:nvPicPr>
        <p:blipFill>
          <a:blip r:embed="rId5" cstate="print"/>
          <a:srcRect/>
          <a:stretch>
            <a:fillRect/>
          </a:stretch>
        </p:blipFill>
        <p:spPr bwMode="auto">
          <a:xfrm>
            <a:off x="2194710" y="4184945"/>
            <a:ext cx="1189036" cy="1266866"/>
          </a:xfrm>
          <a:prstGeom prst="rect">
            <a:avLst/>
          </a:prstGeom>
          <a:noFill/>
          <a:ln w="9525">
            <a:noFill/>
            <a:miter lim="800000"/>
            <a:headEnd/>
            <a:tailEnd/>
          </a:ln>
        </p:spPr>
      </p:pic>
      <p:sp>
        <p:nvSpPr>
          <p:cNvPr id="11" name="Subtitle 2"/>
          <p:cNvSpPr txBox="1">
            <a:spLocks/>
          </p:cNvSpPr>
          <p:nvPr/>
        </p:nvSpPr>
        <p:spPr bwMode="auto">
          <a:xfrm>
            <a:off x="668053" y="802814"/>
            <a:ext cx="7889727" cy="492586"/>
          </a:xfrm>
          <a:prstGeom prst="rect">
            <a:avLst/>
          </a:prstGeom>
          <a:noFill/>
          <a:ln w="9525">
            <a:noFill/>
            <a:miter lim="800000"/>
            <a:headEnd/>
            <a:tailEnd/>
          </a:ln>
        </p:spPr>
        <p:txBody>
          <a:bodyPr vert="horz" wrap="square" lIns="0" tIns="45720" rIns="0" bIns="45720" numCol="1" rtlCol="0" anchor="t" anchorCtr="0" compatLnSpc="1">
            <a:prstTxWarp prst="textNoShape">
              <a:avLst/>
            </a:prstTxWarp>
            <a:noAutofit/>
          </a:bodyPr>
          <a:lstStyle/>
          <a:p>
            <a:pPr marL="342900" lvl="0" indent="-342900">
              <a:spcBef>
                <a:spcPts val="1200"/>
              </a:spcBef>
              <a:spcAft>
                <a:spcPts val="200"/>
              </a:spcAft>
              <a:buClr>
                <a:schemeClr val="accent1"/>
              </a:buClr>
              <a:buSzPct val="110000"/>
              <a:defRPr/>
            </a:pPr>
            <a:r>
              <a:rPr lang="fr-FR" sz="1400" dirty="0">
                <a:solidFill>
                  <a:srgbClr val="17375D"/>
                </a:solidFill>
                <a:latin typeface="Segoe UI" pitchFamily="34" charset="0"/>
              </a:rPr>
              <a:t>La Base intégrée des données MTN </a:t>
            </a:r>
            <a:r>
              <a:rPr kumimoji="0" lang="fr-FR" sz="1400" b="0" i="0" u="none" strike="noStrike" kern="1200" cap="none" spc="0" normalizeH="0" baseline="0" noProof="0" dirty="0" smtClean="0">
                <a:ln>
                  <a:noFill/>
                </a:ln>
                <a:solidFill>
                  <a:srgbClr val="17375D"/>
                </a:solidFill>
                <a:effectLst/>
                <a:uLnTx/>
                <a:uFillTx/>
                <a:latin typeface="Segoe UI" pitchFamily="34" charset="0"/>
              </a:rPr>
              <a:t>a été développé en collaboration avec </a:t>
            </a:r>
            <a:r>
              <a:rPr lang="fr-FR" sz="1400" dirty="0" smtClean="0">
                <a:solidFill>
                  <a:srgbClr val="17375D"/>
                </a:solidFill>
                <a:latin typeface="Segoe UI" pitchFamily="34" charset="0"/>
              </a:rPr>
              <a:t>:</a:t>
            </a:r>
            <a:endParaRPr kumimoji="0" lang="fr-FR" sz="1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38" name="Group 37"/>
          <p:cNvGrpSpPr/>
          <p:nvPr/>
        </p:nvGrpSpPr>
        <p:grpSpPr>
          <a:xfrm>
            <a:off x="4576233" y="1828800"/>
            <a:ext cx="2819400" cy="1743542"/>
            <a:chOff x="1712594" y="1564498"/>
            <a:chExt cx="5602606" cy="3464702"/>
          </a:xfrm>
        </p:grpSpPr>
        <p:grpSp>
          <p:nvGrpSpPr>
            <p:cNvPr id="39" name="Group 4"/>
            <p:cNvGrpSpPr>
              <a:grpSpLocks/>
            </p:cNvGrpSpPr>
            <p:nvPr/>
          </p:nvGrpSpPr>
          <p:grpSpPr bwMode="auto">
            <a:xfrm>
              <a:off x="1712594" y="3962400"/>
              <a:ext cx="5602606" cy="1066800"/>
              <a:chOff x="2082960" y="3840096"/>
              <a:chExt cx="4802160" cy="914468"/>
            </a:xfrm>
          </p:grpSpPr>
          <p:grpSp>
            <p:nvGrpSpPr>
              <p:cNvPr id="41" name="Group 28"/>
              <p:cNvGrpSpPr>
                <a:grpSpLocks/>
              </p:cNvGrpSpPr>
              <p:nvPr/>
            </p:nvGrpSpPr>
            <p:grpSpPr bwMode="auto">
              <a:xfrm>
                <a:off x="2082960" y="3905415"/>
                <a:ext cx="4802160" cy="849149"/>
                <a:chOff x="1775874" y="5891513"/>
                <a:chExt cx="4802160" cy="849149"/>
              </a:xfrm>
            </p:grpSpPr>
            <p:pic>
              <p:nvPicPr>
                <p:cNvPr id="43" name="Picture 12" descr="USAID Horizontal_RGB_600.bmp"/>
                <p:cNvPicPr>
                  <a:picLocks noChangeAspect="1" noChangeArrowheads="1"/>
                </p:cNvPicPr>
                <p:nvPr/>
              </p:nvPicPr>
              <p:blipFill>
                <a:blip r:embed="rId6" cstate="print"/>
                <a:srcRect t="14766" b="16080"/>
                <a:stretch>
                  <a:fillRect/>
                </a:stretch>
              </p:blipFill>
              <p:spPr bwMode="auto">
                <a:xfrm>
                  <a:off x="1775874" y="5891513"/>
                  <a:ext cx="2761135" cy="849149"/>
                </a:xfrm>
                <a:prstGeom prst="rect">
                  <a:avLst/>
                </a:prstGeom>
                <a:noFill/>
                <a:ln w="9525">
                  <a:noFill/>
                  <a:miter lim="800000"/>
                  <a:headEnd/>
                  <a:tailEnd/>
                </a:ln>
              </p:spPr>
            </p:pic>
            <p:pic>
              <p:nvPicPr>
                <p:cNvPr id="44" name="Picture 4" descr="RTI_653_1in_tranPA"/>
                <p:cNvPicPr>
                  <a:picLocks noChangeAspect="1" noChangeArrowheads="1"/>
                </p:cNvPicPr>
                <p:nvPr/>
              </p:nvPicPr>
              <p:blipFill>
                <a:blip r:embed="rId7" cstate="print"/>
                <a:srcRect t="25475" b="19373"/>
                <a:stretch>
                  <a:fillRect/>
                </a:stretch>
              </p:blipFill>
              <p:spPr bwMode="auto">
                <a:xfrm>
                  <a:off x="4323321" y="5956831"/>
                  <a:ext cx="2254713" cy="783830"/>
                </a:xfrm>
                <a:prstGeom prst="rect">
                  <a:avLst/>
                </a:prstGeom>
                <a:noFill/>
                <a:ln w="9525">
                  <a:noFill/>
                  <a:miter lim="800000"/>
                  <a:headEnd/>
                  <a:tailEnd/>
                </a:ln>
              </p:spPr>
            </p:pic>
          </p:grpSp>
          <p:cxnSp>
            <p:nvCxnSpPr>
              <p:cNvPr id="42" name="Straight Connector 41"/>
              <p:cNvCxnSpPr/>
              <p:nvPr/>
            </p:nvCxnSpPr>
            <p:spPr>
              <a:xfrm>
                <a:off x="2117251" y="3840096"/>
                <a:ext cx="4733852"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40" name="Picture 7" descr="\\rtifile02\GHG\Projects\0213210.000_NTD_Envision\Communications\Marketing\ENVISION Project logo files\Envision Logo_PMS.jpg"/>
            <p:cNvPicPr>
              <a:picLocks noChangeAspect="1" noChangeArrowheads="1"/>
            </p:cNvPicPr>
            <p:nvPr/>
          </p:nvPicPr>
          <p:blipFill>
            <a:blip r:embed="rId8" cstate="print"/>
            <a:srcRect/>
            <a:stretch>
              <a:fillRect/>
            </a:stretch>
          </p:blipFill>
          <p:spPr bwMode="auto">
            <a:xfrm>
              <a:off x="2133600" y="1564498"/>
              <a:ext cx="4800600" cy="2321701"/>
            </a:xfrm>
            <a:prstGeom prst="rect">
              <a:avLst/>
            </a:prstGeom>
            <a:noFill/>
            <a:ln w="9525">
              <a:noFill/>
              <a:miter lim="800000"/>
              <a:headEnd/>
              <a:tailEnd/>
            </a:ln>
          </p:spPr>
        </p:pic>
      </p:grpSp>
      <p:sp>
        <p:nvSpPr>
          <p:cNvPr id="46" name="Rectangle 45"/>
          <p:cNvSpPr/>
          <p:nvPr/>
        </p:nvSpPr>
        <p:spPr>
          <a:xfrm>
            <a:off x="0" y="0"/>
            <a:ext cx="9152467" cy="457200"/>
          </a:xfrm>
          <a:prstGeom prst="rect">
            <a:avLst/>
          </a:prstGeom>
          <a:gradFill flip="none" rotWithShape="1">
            <a:gsLst>
              <a:gs pos="0">
                <a:schemeClr val="tx2"/>
              </a:gs>
              <a:gs pos="100000">
                <a:schemeClr val="tx2">
                  <a:lumMod val="50000"/>
                </a:schemeClr>
              </a:gs>
            </a:gsLst>
            <a:lin ang="4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 Placeholder 25"/>
          <p:cNvSpPr txBox="1">
            <a:spLocks/>
          </p:cNvSpPr>
          <p:nvPr/>
        </p:nvSpPr>
        <p:spPr>
          <a:xfrm>
            <a:off x="171331" y="122769"/>
            <a:ext cx="1260821" cy="264688"/>
          </a:xfrm>
          <a:prstGeom prst="rect">
            <a:avLst/>
          </a:prstGeom>
          <a:noFill/>
        </p:spPr>
        <p:txBody>
          <a:bodyPr wrap="none" lIns="0" rIns="0">
            <a:spAutoFit/>
          </a:bodyPr>
          <a:lstStyle>
            <a:lvl1pPr marL="0" indent="-342900" algn="l" defTabSz="914400" rtl="0" eaLnBrk="1" latinLnBrk="0" hangingPunct="1">
              <a:spcBef>
                <a:spcPct val="20000"/>
              </a:spcBef>
              <a:buClr>
                <a:srgbClr val="066E9F"/>
              </a:buClr>
              <a:buSzPct val="120000"/>
              <a:buFont typeface="Wingdings" charset="2"/>
              <a:buNone/>
              <a:defRPr lang="en-US" sz="1400" kern="1200" cap="small" spc="100" dirty="0" smtClean="0">
                <a:solidFill>
                  <a:schemeClr val="bg1"/>
                </a:solidFill>
                <a:latin typeface="Segoe UI Semibold" pitchFamily="34" charset="0"/>
                <a:ea typeface="Segoe UI" pitchFamily="34" charset="0"/>
                <a:cs typeface="Segoe UI" pitchFamily="34" charset="0"/>
              </a:defRPr>
            </a:lvl1pPr>
            <a:lvl2pPr marL="742950" indent="-285750" algn="l" defTabSz="914400" rtl="0" eaLnBrk="1" latinLnBrk="0" hangingPunct="1">
              <a:spcBef>
                <a:spcPct val="20000"/>
              </a:spcBef>
              <a:buClr>
                <a:srgbClr val="066E9F"/>
              </a:buClr>
              <a:buSzPct val="120000"/>
              <a:buFont typeface="Arial"/>
              <a:buChar char="•"/>
              <a:defRPr sz="1800" kern="1200">
                <a:solidFill>
                  <a:srgbClr val="17375D"/>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Clr>
                <a:srgbClr val="066E9F"/>
              </a:buClr>
              <a:buSzPct val="120000"/>
              <a:buFont typeface="Segoe UI" pitchFamily="34" charset="0"/>
              <a:buChar char="◦"/>
              <a:defRPr sz="1800" kern="1200">
                <a:solidFill>
                  <a:srgbClr val="17375D"/>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r</a:t>
            </a:r>
            <a:r>
              <a:rPr lang="fr-FR" dirty="0" smtClean="0"/>
              <a:t>emerciements</a:t>
            </a:r>
            <a:endParaRPr lang="fr-FR" dirty="0"/>
          </a:p>
        </p:txBody>
      </p:sp>
      <p:grpSp>
        <p:nvGrpSpPr>
          <p:cNvPr id="22" name="Group 21"/>
          <p:cNvGrpSpPr/>
          <p:nvPr/>
        </p:nvGrpSpPr>
        <p:grpSpPr>
          <a:xfrm>
            <a:off x="7653599" y="71967"/>
            <a:ext cx="1012873" cy="385723"/>
            <a:chOff x="6979980" y="2075432"/>
            <a:chExt cx="1613158" cy="614324"/>
          </a:xfrm>
        </p:grpSpPr>
        <p:sp>
          <p:nvSpPr>
            <p:cNvPr id="23" name="Rectangle 22"/>
            <p:cNvSpPr/>
            <p:nvPr/>
          </p:nvSpPr>
          <p:spPr>
            <a:xfrm>
              <a:off x="7260963" y="2075432"/>
              <a:ext cx="206375" cy="614324"/>
            </a:xfrm>
            <a:prstGeom prst="rect">
              <a:avLst/>
            </a:prstGeom>
            <a:solidFill>
              <a:srgbClr val="56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6979980" y="2232555"/>
              <a:ext cx="206375" cy="457201"/>
            </a:xfrm>
            <a:prstGeom prst="rect">
              <a:avLst/>
            </a:prstGeom>
            <a:solidFill>
              <a:srgbClr val="066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62B73"/>
                </a:solidFill>
              </a:endParaRPr>
            </a:p>
          </p:txBody>
        </p:sp>
        <p:sp>
          <p:nvSpPr>
            <p:cNvPr id="25" name="Rectangle 24"/>
            <p:cNvSpPr/>
            <p:nvPr/>
          </p:nvSpPr>
          <p:spPr>
            <a:xfrm>
              <a:off x="7541946" y="2289706"/>
              <a:ext cx="206375" cy="400050"/>
            </a:xfrm>
            <a:prstGeom prst="rect">
              <a:avLst/>
            </a:prstGeom>
            <a:solidFill>
              <a:srgbClr val="C55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822930" y="2394480"/>
              <a:ext cx="206375" cy="295276"/>
            </a:xfrm>
            <a:prstGeom prst="rect">
              <a:avLst/>
            </a:prstGeom>
            <a:solidFill>
              <a:srgbClr val="5988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386763" y="2604031"/>
              <a:ext cx="206375" cy="85725"/>
            </a:xfrm>
            <a:prstGeom prst="rect">
              <a:avLst/>
            </a:prstGeom>
            <a:solidFill>
              <a:srgbClr val="3185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108231" y="2523068"/>
              <a:ext cx="206375" cy="166688"/>
            </a:xfrm>
            <a:prstGeom prst="rect">
              <a:avLst/>
            </a:prstGeom>
            <a:solidFill>
              <a:srgbClr val="93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2510478" cy="516255"/>
          </a:xfrm>
        </p:spPr>
        <p:txBody>
          <a:bodyPr/>
          <a:lstStyle/>
          <a:p>
            <a:r>
              <a:rPr lang="fr-FR" dirty="0" smtClean="0"/>
              <a:t>Interventions</a:t>
            </a:r>
            <a:endParaRPr lang="fr-FR" dirty="0"/>
          </a:p>
        </p:txBody>
      </p:sp>
      <p:sp>
        <p:nvSpPr>
          <p:cNvPr id="8" name="Content Placeholder 3"/>
          <p:cNvSpPr>
            <a:spLocks noGrp="1"/>
          </p:cNvSpPr>
          <p:nvPr>
            <p:ph idx="1"/>
          </p:nvPr>
        </p:nvSpPr>
        <p:spPr>
          <a:xfrm>
            <a:off x="609600" y="1143000"/>
            <a:ext cx="3276600" cy="4525963"/>
          </a:xfrm>
        </p:spPr>
        <p:txBody>
          <a:bodyPr/>
          <a:lstStyle/>
          <a:p>
            <a:pPr marL="0" lvl="1" indent="0">
              <a:buNone/>
            </a:pPr>
            <a:r>
              <a:rPr lang="fr-FR" sz="2200" dirty="0" smtClean="0"/>
              <a:t>Les utilisateurs peuvent saisir des données relatives aux interventions dans la Base </a:t>
            </a:r>
            <a:r>
              <a:rPr lang="fr-FR" sz="2200" dirty="0"/>
              <a:t>intégrée des données MTN . </a:t>
            </a:r>
            <a:r>
              <a:rPr lang="fr-FR" sz="2200" dirty="0" smtClean="0"/>
              <a:t/>
            </a:r>
            <a:br>
              <a:rPr lang="fr-FR" sz="2200" dirty="0" smtClean="0"/>
            </a:br>
            <a:r>
              <a:rPr lang="fr-FR" sz="2200" dirty="0" smtClean="0"/>
              <a:t>Ceci comprend des informations sur les TDM, la gestion de la morbidité et autres. </a:t>
            </a:r>
            <a:endParaRPr lang="fr-FR" sz="2200" dirty="0"/>
          </a:p>
          <a:p>
            <a:endParaRPr lang="fr-FR" dirty="0"/>
          </a:p>
        </p:txBody>
      </p:sp>
      <p:pic>
        <p:nvPicPr>
          <p:cNvPr id="3" name="Picture 2" descr="13.PNG"/>
          <p:cNvPicPr>
            <a:picLocks noChangeAspect="1"/>
          </p:cNvPicPr>
          <p:nvPr/>
        </p:nvPicPr>
        <p:blipFill rotWithShape="1">
          <a:blip r:embed="rId3">
            <a:extLst>
              <a:ext uri="{28A0092B-C50C-407E-A947-70E740481C1C}">
                <a14:useLocalDpi xmlns:a14="http://schemas.microsoft.com/office/drawing/2010/main" val="0"/>
              </a:ext>
            </a:extLst>
          </a:blip>
          <a:srcRect t="2315" r="24959" b="11203"/>
          <a:stretch/>
        </p:blipFill>
        <p:spPr>
          <a:xfrm>
            <a:off x="4058572" y="1981200"/>
            <a:ext cx="4347358" cy="39624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473187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smtClean="0">
                <a:solidFill>
                  <a:srgbClr val="DCE6F2"/>
                </a:solidFill>
              </a:rPr>
              <a:t>gestion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32913" cy="516255"/>
          </a:xfrm>
        </p:spPr>
        <p:txBody>
          <a:bodyPr/>
          <a:lstStyle/>
          <a:p>
            <a:r>
              <a:rPr lang="fr-FR" dirty="0"/>
              <a:t>Indicateurs de processus</a:t>
            </a:r>
          </a:p>
        </p:txBody>
      </p:sp>
      <p:sp>
        <p:nvSpPr>
          <p:cNvPr id="10" name="Content Placeholder 3"/>
          <p:cNvSpPr>
            <a:spLocks noGrp="1"/>
          </p:cNvSpPr>
          <p:nvPr>
            <p:ph idx="1"/>
          </p:nvPr>
        </p:nvSpPr>
        <p:spPr>
          <a:xfrm>
            <a:off x="609600" y="1143000"/>
            <a:ext cx="2895600" cy="4525963"/>
          </a:xfrm>
        </p:spPr>
        <p:txBody>
          <a:bodyPr/>
          <a:lstStyle/>
          <a:p>
            <a:pPr marL="0" indent="0">
              <a:buNone/>
            </a:pPr>
            <a:r>
              <a:rPr lang="fr-FR" dirty="0" smtClean="0"/>
              <a:t>Les utilisateurs peuvent saisir des données relatives aux indicateurs de processus dans la </a:t>
            </a:r>
            <a:r>
              <a:rPr lang="fr-FR" dirty="0"/>
              <a:t>base intégrée des données MTN .</a:t>
            </a:r>
            <a:r>
              <a:rPr lang="fr-FR" sz="2200" dirty="0" smtClean="0"/>
              <a:t> Ceci comprend la formation et la gestion de la chaîne d'approvisionnement.</a:t>
            </a:r>
            <a:endParaRPr lang="fr-FR" sz="2200" dirty="0"/>
          </a:p>
        </p:txBody>
      </p:sp>
      <p:pic>
        <p:nvPicPr>
          <p:cNvPr id="3" name="Picture 2" descr="14.PNG"/>
          <p:cNvPicPr>
            <a:picLocks noChangeAspect="1"/>
          </p:cNvPicPr>
          <p:nvPr/>
        </p:nvPicPr>
        <p:blipFill rotWithShape="1">
          <a:blip r:embed="rId3">
            <a:extLst>
              <a:ext uri="{28A0092B-C50C-407E-A947-70E740481C1C}">
                <a14:useLocalDpi xmlns:a14="http://schemas.microsoft.com/office/drawing/2010/main" val="0"/>
              </a:ext>
            </a:extLst>
          </a:blip>
          <a:srcRect t="2480" r="25180" b="30219"/>
          <a:stretch/>
        </p:blipFill>
        <p:spPr>
          <a:xfrm>
            <a:off x="3847683" y="1752600"/>
            <a:ext cx="4534317" cy="41910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20080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5354583" cy="516255"/>
          </a:xfrm>
        </p:spPr>
        <p:txBody>
          <a:bodyPr/>
          <a:lstStyle/>
          <a:p>
            <a:r>
              <a:rPr lang="fr-FR" dirty="0"/>
              <a:t>Événements indésirable graves</a:t>
            </a:r>
          </a:p>
        </p:txBody>
      </p:sp>
      <p:sp>
        <p:nvSpPr>
          <p:cNvPr id="12" name="Content Placeholder 3"/>
          <p:cNvSpPr>
            <a:spLocks noGrp="1"/>
          </p:cNvSpPr>
          <p:nvPr>
            <p:ph idx="1"/>
          </p:nvPr>
        </p:nvSpPr>
        <p:spPr>
          <a:xfrm>
            <a:off x="609600" y="1143000"/>
            <a:ext cx="2819400" cy="4525963"/>
          </a:xfrm>
        </p:spPr>
        <p:txBody>
          <a:bodyPr/>
          <a:lstStyle/>
          <a:p>
            <a:pPr marL="0" lvl="1" indent="0">
              <a:buNone/>
            </a:pPr>
            <a:r>
              <a:rPr lang="fr-FR" sz="2200" dirty="0" smtClean="0"/>
              <a:t>Les utilisateurs peuvent saisir des données relatives aux EIG dans la base de données nationale.</a:t>
            </a:r>
          </a:p>
          <a:p>
            <a:pPr marL="0" lvl="1" indent="0">
              <a:buNone/>
            </a:pPr>
            <a:endParaRPr lang="fr-FR" sz="2200" dirty="0">
              <a:ea typeface="MS PGothic" charset="0"/>
            </a:endParaRPr>
          </a:p>
          <a:p>
            <a:pPr marL="0" lvl="1" indent="0">
              <a:buNone/>
            </a:pPr>
            <a:r>
              <a:rPr lang="fr-FR" sz="2200" dirty="0" smtClean="0"/>
              <a:t>Vous trouverez </a:t>
            </a:r>
            <a:br>
              <a:rPr lang="fr-FR" sz="2200" dirty="0" smtClean="0"/>
            </a:br>
            <a:r>
              <a:rPr lang="fr-FR" sz="2200" dirty="0" smtClean="0"/>
              <a:t>les fiches de déclaration des </a:t>
            </a:r>
            <a:br>
              <a:rPr lang="fr-FR" sz="2200" dirty="0" smtClean="0"/>
            </a:br>
            <a:r>
              <a:rPr lang="fr-FR" sz="2200" dirty="0" smtClean="0"/>
              <a:t>EIG sous Indicateurs de processus.</a:t>
            </a:r>
            <a:endParaRPr lang="fr-FR" sz="2200" dirty="0"/>
          </a:p>
          <a:p>
            <a:endParaRPr lang="fr-FR" dirty="0"/>
          </a:p>
        </p:txBody>
      </p:sp>
      <p:pic>
        <p:nvPicPr>
          <p:cNvPr id="3" name="Picture 2" descr="15.PNG"/>
          <p:cNvPicPr>
            <a:picLocks noChangeAspect="1"/>
          </p:cNvPicPr>
          <p:nvPr/>
        </p:nvPicPr>
        <p:blipFill rotWithShape="1">
          <a:blip r:embed="rId3">
            <a:extLst>
              <a:ext uri="{28A0092B-C50C-407E-A947-70E740481C1C}">
                <a14:useLocalDpi xmlns:a14="http://schemas.microsoft.com/office/drawing/2010/main" val="0"/>
              </a:ext>
            </a:extLst>
          </a:blip>
          <a:srcRect l="4661" t="2313" r="25741" b="25784"/>
          <a:stretch/>
        </p:blipFill>
        <p:spPr>
          <a:xfrm>
            <a:off x="3928640" y="1272720"/>
            <a:ext cx="4453360" cy="4700397"/>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306160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777423" cy="566309"/>
          </a:xfrm>
        </p:spPr>
        <p:txBody>
          <a:bodyPr/>
          <a:lstStyle/>
          <a:p>
            <a:r>
              <a:rPr lang="fr-FR" dirty="0"/>
              <a:t>g</a:t>
            </a:r>
            <a:r>
              <a:rPr lang="fr-FR" dirty="0" smtClean="0">
                <a:solidFill>
                  <a:srgbClr val="DCE6F2"/>
                </a:solidFill>
              </a:rPr>
              <a:t>estion </a:t>
            </a:r>
            <a:r>
              <a:rPr lang="fr-FR" dirty="0">
                <a:solidFill>
                  <a:srgbClr val="DCE6F2"/>
                </a:solidFill>
              </a:rPr>
              <a:t>des données</a:t>
            </a:r>
          </a:p>
          <a:p>
            <a:endParaRPr lang="fr-FR" dirty="0"/>
          </a:p>
        </p:txBody>
      </p:sp>
      <p:sp>
        <p:nvSpPr>
          <p:cNvPr id="5" name="Title 4"/>
          <p:cNvSpPr>
            <a:spLocks noGrp="1"/>
          </p:cNvSpPr>
          <p:nvPr>
            <p:ph type="title"/>
          </p:nvPr>
        </p:nvSpPr>
        <p:spPr>
          <a:xfrm>
            <a:off x="152400" y="369094"/>
            <a:ext cx="4469241" cy="516255"/>
          </a:xfrm>
        </p:spPr>
        <p:txBody>
          <a:bodyPr/>
          <a:lstStyle/>
          <a:p>
            <a:r>
              <a:rPr lang="fr-FR" dirty="0"/>
              <a:t>Fonctionnalités pratiques</a:t>
            </a:r>
          </a:p>
        </p:txBody>
      </p:sp>
      <p:sp>
        <p:nvSpPr>
          <p:cNvPr id="8" name="Content Placeholder 3"/>
          <p:cNvSpPr>
            <a:spLocks noGrp="1"/>
          </p:cNvSpPr>
          <p:nvPr>
            <p:ph idx="1"/>
          </p:nvPr>
        </p:nvSpPr>
        <p:spPr>
          <a:xfrm>
            <a:off x="457200" y="1219200"/>
            <a:ext cx="8229600" cy="3916363"/>
          </a:xfrm>
        </p:spPr>
        <p:txBody>
          <a:bodyPr>
            <a:noAutofit/>
          </a:bodyPr>
          <a:lstStyle/>
          <a:p>
            <a:pPr marL="525780">
              <a:spcAft>
                <a:spcPts val="1800"/>
              </a:spcAft>
              <a:buSzPct val="100000"/>
              <a:buFont typeface="Wingdings" charset="2"/>
              <a:buChar char="§"/>
            </a:pPr>
            <a:r>
              <a:rPr lang="fr-FR" b="1" dirty="0"/>
              <a:t>Importation de données </a:t>
            </a:r>
            <a:r>
              <a:rPr lang="fr-FR" dirty="0" smtClean="0"/>
              <a:t>en bloc à l'aide d'Excel.</a:t>
            </a:r>
          </a:p>
          <a:p>
            <a:pPr marL="525780">
              <a:spcAft>
                <a:spcPts val="1800"/>
              </a:spcAft>
              <a:buSzPct val="100000"/>
              <a:buFont typeface="Wingdings" charset="2"/>
              <a:buChar char="§"/>
            </a:pPr>
            <a:r>
              <a:rPr lang="fr-FR" b="1" dirty="0"/>
              <a:t>Création d'indicateurs personnalisés </a:t>
            </a:r>
            <a:r>
              <a:rPr lang="fr-FR" dirty="0" smtClean="0"/>
              <a:t>pour tout formulaire.</a:t>
            </a:r>
          </a:p>
          <a:p>
            <a:pPr marL="525780">
              <a:spcAft>
                <a:spcPts val="1800"/>
              </a:spcAft>
              <a:buSzPct val="100000"/>
              <a:buFont typeface="Wingdings" charset="2"/>
              <a:buChar char="§"/>
            </a:pPr>
            <a:r>
              <a:rPr lang="fr-FR" b="1" dirty="0"/>
              <a:t>Création d'indicateurs personnalisés </a:t>
            </a:r>
            <a:r>
              <a:rPr lang="fr-FR" dirty="0" smtClean="0"/>
              <a:t>pour tout module.</a:t>
            </a:r>
          </a:p>
          <a:p>
            <a:pPr marL="525780">
              <a:spcAft>
                <a:spcPts val="1800"/>
              </a:spcAft>
              <a:buSzPct val="100000"/>
              <a:buFont typeface="Wingdings" charset="2"/>
              <a:buChar char="§"/>
            </a:pPr>
            <a:r>
              <a:rPr lang="fr-FR" b="1" dirty="0"/>
              <a:t>Exportation des données </a:t>
            </a:r>
            <a:r>
              <a:rPr lang="fr-FR" dirty="0" smtClean="0"/>
              <a:t>sous forme de feuille de </a:t>
            </a:r>
            <a:br>
              <a:rPr lang="fr-FR" dirty="0" smtClean="0"/>
            </a:br>
            <a:r>
              <a:rPr lang="fr-FR" dirty="0" smtClean="0"/>
              <a:t>calcul Excel.</a:t>
            </a:r>
          </a:p>
          <a:p>
            <a:pPr marL="525780">
              <a:spcAft>
                <a:spcPts val="1800"/>
              </a:spcAft>
              <a:buSzPct val="100000"/>
              <a:buFont typeface="Wingdings" charset="2"/>
              <a:buChar char="§"/>
            </a:pPr>
            <a:r>
              <a:rPr lang="fr-FR" b="1" dirty="0"/>
              <a:t>Recueil de données historiques </a:t>
            </a:r>
            <a:r>
              <a:rPr lang="fr-FR" dirty="0" smtClean="0"/>
              <a:t>pour une analyse sur </a:t>
            </a:r>
            <a:br>
              <a:rPr lang="fr-FR" dirty="0" smtClean="0"/>
            </a:br>
            <a:r>
              <a:rPr lang="fr-FR" dirty="0" smtClean="0"/>
              <a:t>plusieurs années.</a:t>
            </a:r>
            <a:endParaRPr lang="fr-FR" dirty="0"/>
          </a:p>
          <a:p>
            <a:pPr marL="525780">
              <a:spcAft>
                <a:spcPts val="800"/>
              </a:spcAft>
              <a:buSzPct val="100000"/>
              <a:buFont typeface="Wingdings" charset="2"/>
              <a:buChar char="§"/>
            </a:pPr>
            <a:r>
              <a:rPr lang="fr-FR" b="1" dirty="0"/>
              <a:t>Création de rapports </a:t>
            </a:r>
            <a:r>
              <a:rPr lang="fr-FR" dirty="0" smtClean="0"/>
              <a:t>à l'aide de toutes données saisies. </a:t>
            </a:r>
          </a:p>
        </p:txBody>
      </p:sp>
    </p:spTree>
    <p:extLst>
      <p:ext uri="{BB962C8B-B14F-4D97-AF65-F5344CB8AC3E}">
        <p14:creationId xmlns:p14="http://schemas.microsoft.com/office/powerpoint/2010/main" val="350485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1800"/>
              </a:spcAft>
              <a:buNone/>
            </a:pPr>
            <a:r>
              <a:rPr lang="fr-FR" dirty="0"/>
              <a:t>La base intégrée des données MTN fournit </a:t>
            </a:r>
            <a:r>
              <a:rPr lang="fr-FR" dirty="0" smtClean="0"/>
              <a:t>trois types de fonctions de rapport : </a:t>
            </a:r>
          </a:p>
          <a:p>
            <a:pPr marL="525780" indent="-342900">
              <a:spcAft>
                <a:spcPts val="1400"/>
              </a:spcAft>
              <a:buSzPct val="100000"/>
            </a:pPr>
            <a:r>
              <a:rPr lang="fr-FR" b="1" dirty="0" smtClean="0">
                <a:latin typeface="Segoe UI Semibold" pitchFamily="34" charset="0"/>
              </a:rPr>
              <a:t>Rapports de l'OMS/des partenaires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standards</a:t>
            </a:r>
            <a:endParaRPr lang="fr-FR" b="1" dirty="0">
              <a:latin typeface="Segoe UI Semibold" pitchFamily="34" charset="0"/>
            </a:endParaRPr>
          </a:p>
          <a:p>
            <a:pPr marL="525780" indent="-342900">
              <a:spcAft>
                <a:spcPts val="1400"/>
              </a:spcAft>
              <a:buSzPct val="100000"/>
            </a:pPr>
            <a:r>
              <a:rPr lang="fr-FR" b="1" dirty="0" smtClean="0">
                <a:latin typeface="Segoe UI Semibold" pitchFamily="34" charset="0"/>
              </a:rPr>
              <a:t>Rapports personnalisés</a:t>
            </a:r>
            <a:endParaRPr lang="fr-FR" b="1" dirty="0">
              <a:latin typeface="Segoe UI Semibold" pitchFamily="34" charset="0"/>
            </a:endParaRPr>
          </a:p>
          <a:p>
            <a:pPr marL="0" indent="0">
              <a:buNone/>
            </a:pPr>
            <a:endParaRPr lang="fr-FR" dirty="0"/>
          </a:p>
        </p:txBody>
      </p:sp>
      <p:sp>
        <p:nvSpPr>
          <p:cNvPr id="4" name="Title 3"/>
          <p:cNvSpPr>
            <a:spLocks noGrp="1"/>
          </p:cNvSpPr>
          <p:nvPr>
            <p:ph type="title"/>
          </p:nvPr>
        </p:nvSpPr>
        <p:spPr>
          <a:xfrm>
            <a:off x="135469" y="206613"/>
            <a:ext cx="1875820" cy="580787"/>
          </a:xfrm>
        </p:spPr>
        <p:txBody>
          <a:bodyPr/>
          <a:lstStyle/>
          <a:p>
            <a:r>
              <a:rPr lang="fr-FR" dirty="0" smtClean="0"/>
              <a:t>Rapports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a:xfrm>
            <a:off x="304800" y="1143000"/>
            <a:ext cx="4548236" cy="4525963"/>
          </a:xfrm>
        </p:spPr>
        <p:txBody>
          <a:bodyPr/>
          <a:lstStyle/>
          <a:p>
            <a:pPr marL="0" lvl="1" indent="0">
              <a:buNone/>
            </a:pPr>
            <a:r>
              <a:rPr lang="fr-FR" sz="2200" dirty="0"/>
              <a:t>La base </a:t>
            </a:r>
            <a:r>
              <a:rPr lang="fr-FR" sz="2200" dirty="0" smtClean="0"/>
              <a:t>permet de générer le Formulaire de rapport commun sur </a:t>
            </a:r>
            <a:br>
              <a:rPr lang="fr-FR" sz="2200" dirty="0" smtClean="0"/>
            </a:br>
            <a:r>
              <a:rPr lang="fr-FR" sz="2200" dirty="0" smtClean="0"/>
              <a:t>la prise en charge des </a:t>
            </a:r>
            <a:br>
              <a:rPr lang="fr-FR" sz="2200" dirty="0" smtClean="0"/>
            </a:br>
            <a:r>
              <a:rPr lang="fr-FR" sz="2200" dirty="0" smtClean="0"/>
              <a:t>cas et sur la chimioprévention, ainsi que d'autres rapports à l'intention des partenaires.</a:t>
            </a:r>
          </a:p>
          <a:p>
            <a:pPr marL="0" lvl="0" indent="0">
              <a:buNone/>
            </a:pPr>
            <a:r>
              <a:rPr lang="fr-FR" b="1" dirty="0" smtClean="0">
                <a:solidFill>
                  <a:srgbClr val="1F497D">
                    <a:lumMod val="75000"/>
                  </a:srgbClr>
                </a:solidFill>
              </a:rPr>
              <a:t>OMS</a:t>
            </a:r>
          </a:p>
          <a:p>
            <a:pPr lvl="0"/>
            <a:r>
              <a:rPr lang="fr-FR" sz="1200" dirty="0" smtClean="0"/>
              <a:t>Prise en charge des cas</a:t>
            </a:r>
            <a:endParaRPr lang="fr-FR" sz="1200" dirty="0" smtClean="0">
              <a:solidFill>
                <a:srgbClr val="1F497D">
                  <a:lumMod val="75000"/>
                </a:srgbClr>
              </a:solidFill>
            </a:endParaRPr>
          </a:p>
          <a:p>
            <a:pPr lvl="0"/>
            <a:r>
              <a:rPr lang="fr-FR" sz="1200" dirty="0" smtClean="0"/>
              <a:t>Rapport commun de chimiothérapie préventive (CP)</a:t>
            </a:r>
            <a:endParaRPr lang="fr-FR" sz="1200" dirty="0" smtClean="0">
              <a:solidFill>
                <a:srgbClr val="1F497D">
                  <a:lumMod val="75000"/>
                </a:srgbClr>
              </a:solidFill>
            </a:endParaRPr>
          </a:p>
          <a:p>
            <a:pPr lvl="0"/>
            <a:r>
              <a:rPr lang="fr-FR" sz="1200" dirty="0" smtClean="0">
                <a:solidFill>
                  <a:srgbClr val="1F497D">
                    <a:lumMod val="75000"/>
                  </a:srgbClr>
                </a:solidFill>
              </a:rPr>
              <a:t>Formulaire de rapport épidémiologique de la CP</a:t>
            </a:r>
          </a:p>
          <a:p>
            <a:pPr lvl="0"/>
            <a:r>
              <a:rPr lang="fr-FR" sz="1200" dirty="0" smtClean="0">
                <a:solidFill>
                  <a:srgbClr val="1F497D">
                    <a:lumMod val="75000"/>
                  </a:srgbClr>
                </a:solidFill>
              </a:rPr>
              <a:t>Rapport de l’APOC</a:t>
            </a:r>
          </a:p>
          <a:p>
            <a:pPr lvl="0"/>
            <a:r>
              <a:rPr lang="fr-FR" sz="1200" dirty="0" smtClean="0">
                <a:solidFill>
                  <a:srgbClr val="1F497D">
                    <a:lumMod val="75000"/>
                  </a:srgbClr>
                </a:solidFill>
              </a:rPr>
              <a:t>Rapport de leishmaniose (en implémentation)</a:t>
            </a:r>
          </a:p>
          <a:p>
            <a:pPr lvl="0"/>
            <a:r>
              <a:rPr lang="fr-FR" sz="1200" dirty="0" smtClean="0">
                <a:solidFill>
                  <a:srgbClr val="1F497D">
                    <a:lumMod val="75000"/>
                  </a:srgbClr>
                </a:solidFill>
              </a:rPr>
              <a:t>Dossier sur l’</a:t>
            </a:r>
            <a:r>
              <a:rPr lang="fr-FR" sz="1200" dirty="0" err="1" smtClean="0">
                <a:solidFill>
                  <a:srgbClr val="1F497D">
                    <a:lumMod val="75000"/>
                  </a:srgbClr>
                </a:solidFill>
              </a:rPr>
              <a:t>elimination</a:t>
            </a:r>
            <a:r>
              <a:rPr lang="fr-FR" sz="1200" dirty="0" smtClean="0">
                <a:solidFill>
                  <a:srgbClr val="1F497D">
                    <a:lumMod val="75000"/>
                  </a:srgbClr>
                </a:solidFill>
              </a:rPr>
              <a:t> de la FL (</a:t>
            </a:r>
            <a:r>
              <a:rPr lang="fr-FR" sz="1200" dirty="0">
                <a:solidFill>
                  <a:srgbClr val="1F497D">
                    <a:lumMod val="75000"/>
                  </a:srgbClr>
                </a:solidFill>
              </a:rPr>
              <a:t>en implémentation</a:t>
            </a:r>
            <a:r>
              <a:rPr lang="fr-FR" sz="1200" dirty="0" smtClean="0">
                <a:solidFill>
                  <a:srgbClr val="1F497D">
                    <a:lumMod val="75000"/>
                  </a:srgbClr>
                </a:solidFill>
              </a:rPr>
              <a:t>)</a:t>
            </a:r>
          </a:p>
          <a:p>
            <a:pPr lvl="0"/>
            <a:r>
              <a:rPr lang="en-US" sz="1200" dirty="0">
                <a:solidFill>
                  <a:srgbClr val="1F497D">
                    <a:lumMod val="75000"/>
                  </a:srgbClr>
                </a:solidFill>
              </a:rPr>
              <a:t>Trachoma Evaluation and Monitoring Form (TEMF</a:t>
            </a:r>
            <a:r>
              <a:rPr lang="en-US" sz="1200" dirty="0" smtClean="0">
                <a:solidFill>
                  <a:srgbClr val="1F497D">
                    <a:lumMod val="75000"/>
                  </a:srgbClr>
                </a:solidFill>
              </a:rPr>
              <a:t>) </a:t>
            </a:r>
            <a:r>
              <a:rPr lang="fr-FR" sz="1200" dirty="0" smtClean="0">
                <a:solidFill>
                  <a:srgbClr val="1F497D">
                    <a:lumMod val="75000"/>
                  </a:srgbClr>
                </a:solidFill>
              </a:rPr>
              <a:t>(</a:t>
            </a:r>
            <a:r>
              <a:rPr lang="fr-FR" sz="1200" dirty="0">
                <a:solidFill>
                  <a:srgbClr val="1F497D">
                    <a:lumMod val="75000"/>
                  </a:srgbClr>
                </a:solidFill>
              </a:rPr>
              <a:t>en implémentation</a:t>
            </a:r>
            <a:r>
              <a:rPr lang="fr-FR" sz="1200" dirty="0" smtClean="0">
                <a:solidFill>
                  <a:srgbClr val="1F497D">
                    <a:lumMod val="75000"/>
                  </a:srgbClr>
                </a:solidFill>
              </a:rPr>
              <a:t>)</a:t>
            </a:r>
          </a:p>
          <a:p>
            <a:pPr marL="0" lvl="0" indent="0">
              <a:buNone/>
            </a:pPr>
            <a:r>
              <a:rPr lang="fr-FR" b="1" dirty="0" smtClean="0">
                <a:solidFill>
                  <a:srgbClr val="1F497D">
                    <a:lumMod val="75000"/>
                  </a:srgbClr>
                </a:solidFill>
              </a:rPr>
              <a:t>Partner</a:t>
            </a:r>
          </a:p>
          <a:p>
            <a:pPr lvl="0"/>
            <a:r>
              <a:rPr lang="en-US" sz="1200" dirty="0" smtClean="0">
                <a:solidFill>
                  <a:srgbClr val="1F497D">
                    <a:lumMod val="75000"/>
                  </a:srgbClr>
                </a:solidFill>
              </a:rPr>
              <a:t>Disease </a:t>
            </a:r>
            <a:r>
              <a:rPr lang="en-US" sz="1200" dirty="0">
                <a:solidFill>
                  <a:srgbClr val="1F497D">
                    <a:lumMod val="75000"/>
                  </a:srgbClr>
                </a:solidFill>
              </a:rPr>
              <a:t>Workbook </a:t>
            </a:r>
            <a:r>
              <a:rPr lang="en-US" sz="1200" dirty="0" smtClean="0">
                <a:solidFill>
                  <a:srgbClr val="1F497D">
                    <a:lumMod val="75000"/>
                  </a:srgbClr>
                </a:solidFill>
              </a:rPr>
              <a:t>pour les rapports de </a:t>
            </a:r>
            <a:r>
              <a:rPr lang="en-US" sz="1200" dirty="0" err="1" smtClean="0">
                <a:solidFill>
                  <a:srgbClr val="1F497D">
                    <a:lumMod val="75000"/>
                  </a:srgbClr>
                </a:solidFill>
              </a:rPr>
              <a:t>l’USAID</a:t>
            </a:r>
            <a:endParaRPr lang="en-US" sz="1200" dirty="0">
              <a:solidFill>
                <a:srgbClr val="1F497D">
                  <a:lumMod val="75000"/>
                </a:srgbClr>
              </a:solidFill>
            </a:endParaRPr>
          </a:p>
          <a:p>
            <a:pPr marL="0" indent="0">
              <a:buNone/>
            </a:pPr>
            <a:endParaRPr lang="fr-FR" dirty="0"/>
          </a:p>
        </p:txBody>
      </p:sp>
      <p:sp>
        <p:nvSpPr>
          <p:cNvPr id="2" name="Title 1"/>
          <p:cNvSpPr>
            <a:spLocks noGrp="1"/>
          </p:cNvSpPr>
          <p:nvPr>
            <p:ph type="title"/>
          </p:nvPr>
        </p:nvSpPr>
        <p:spPr>
          <a:xfrm>
            <a:off x="152400" y="369094"/>
            <a:ext cx="5896072" cy="516255"/>
          </a:xfrm>
        </p:spPr>
        <p:txBody>
          <a:bodyPr/>
          <a:lstStyle/>
          <a:p>
            <a:r>
              <a:rPr lang="fr-FR" dirty="0"/>
              <a:t>Rapports de l'OMS/des partenaires</a:t>
            </a:r>
            <a:endParaRPr lang="fr-FR" dirty="0">
              <a:solidFill>
                <a:srgbClr val="066E9F"/>
              </a:solidFill>
            </a:endParaRPr>
          </a:p>
        </p:txBody>
      </p:sp>
      <p:grpSp>
        <p:nvGrpSpPr>
          <p:cNvPr id="12" name="Group 11"/>
          <p:cNvGrpSpPr/>
          <p:nvPr/>
        </p:nvGrpSpPr>
        <p:grpSpPr>
          <a:xfrm>
            <a:off x="5105400" y="1529315"/>
            <a:ext cx="3581400" cy="4414285"/>
            <a:chOff x="4953000" y="1523999"/>
            <a:chExt cx="3276600" cy="4038601"/>
          </a:xfrm>
        </p:grpSpPr>
        <p:sp>
          <p:nvSpPr>
            <p:cNvPr id="8" name="Rectangle 7"/>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304.PNG"/>
            <p:cNvPicPr>
              <a:picLocks noChangeAspect="1"/>
            </p:cNvPicPr>
            <p:nvPr/>
          </p:nvPicPr>
          <p:blipFill rotWithShape="1">
            <a:blip r:embed="rId3"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62000" y="939800"/>
            <a:ext cx="7772400" cy="4525963"/>
          </a:xfrm>
        </p:spPr>
        <p:txBody>
          <a:bodyPr>
            <a:noAutofit/>
          </a:bodyPr>
          <a:lstStyle/>
          <a:p>
            <a:pPr marL="0" lvl="1" indent="0">
              <a:lnSpc>
                <a:spcPct val="100000"/>
              </a:lnSpc>
              <a:spcBef>
                <a:spcPts val="0"/>
              </a:spcBef>
              <a:spcAft>
                <a:spcPts val="1400"/>
              </a:spcAft>
              <a:buNone/>
              <a:defRPr/>
            </a:pPr>
            <a:r>
              <a:rPr lang="fr-FR" sz="2000" dirty="0" smtClean="0"/>
              <a:t>Introduction</a:t>
            </a:r>
          </a:p>
          <a:p>
            <a:pPr marL="0" lvl="1" indent="0">
              <a:lnSpc>
                <a:spcPct val="100000"/>
              </a:lnSpc>
              <a:spcBef>
                <a:spcPts val="0"/>
              </a:spcBef>
              <a:spcAft>
                <a:spcPts val="1400"/>
              </a:spcAft>
              <a:buNone/>
              <a:defRPr/>
            </a:pPr>
            <a:r>
              <a:rPr lang="fr-FR" sz="2000" dirty="0" smtClean="0"/>
              <a:t>Installation</a:t>
            </a:r>
          </a:p>
          <a:p>
            <a:pPr marL="0" lvl="1" indent="0">
              <a:lnSpc>
                <a:spcPct val="100000"/>
              </a:lnSpc>
              <a:spcBef>
                <a:spcPts val="0"/>
              </a:spcBef>
              <a:spcAft>
                <a:spcPts val="1400"/>
              </a:spcAft>
              <a:buNone/>
              <a:defRPr/>
            </a:pPr>
            <a:r>
              <a:rPr lang="fr-FR" sz="2000" dirty="0" smtClean="0"/>
              <a:t>Écran d'ouverture</a:t>
            </a:r>
          </a:p>
          <a:p>
            <a:pPr marL="0" lvl="1" indent="0">
              <a:lnSpc>
                <a:spcPct val="100000"/>
              </a:lnSpc>
              <a:spcBef>
                <a:spcPts val="0"/>
              </a:spcBef>
              <a:spcAft>
                <a:spcPts val="1400"/>
              </a:spcAft>
              <a:buNone/>
              <a:defRPr/>
            </a:pPr>
            <a:r>
              <a:rPr lang="fr-FR" sz="2000" dirty="0" smtClean="0"/>
              <a:t>Pour commencer</a:t>
            </a:r>
          </a:p>
          <a:p>
            <a:pPr marL="0" lvl="1" indent="0">
              <a:lnSpc>
                <a:spcPct val="100000"/>
              </a:lnSpc>
              <a:spcBef>
                <a:spcPts val="0"/>
              </a:spcBef>
              <a:spcAft>
                <a:spcPts val="1400"/>
              </a:spcAft>
              <a:buNone/>
              <a:defRPr/>
            </a:pPr>
            <a:r>
              <a:rPr lang="fr-FR" sz="2000" dirty="0" smtClean="0"/>
              <a:t>Vue d'ensemble de l'outil</a:t>
            </a:r>
          </a:p>
          <a:p>
            <a:pPr marL="0" lvl="1" indent="0">
              <a:lnSpc>
                <a:spcPct val="100000"/>
              </a:lnSpc>
              <a:spcBef>
                <a:spcPts val="0"/>
              </a:spcBef>
              <a:spcAft>
                <a:spcPts val="1400"/>
              </a:spcAft>
              <a:buNone/>
              <a:defRPr/>
            </a:pPr>
            <a:r>
              <a:rPr lang="fr-FR" sz="2000" dirty="0" smtClean="0"/>
              <a:t>Saisie de données : Formulaire par formulaire</a:t>
            </a:r>
          </a:p>
          <a:p>
            <a:pPr marL="0" lvl="1" indent="0">
              <a:lnSpc>
                <a:spcPct val="100000"/>
              </a:lnSpc>
              <a:spcBef>
                <a:spcPts val="0"/>
              </a:spcBef>
              <a:spcAft>
                <a:spcPts val="1400"/>
              </a:spcAft>
              <a:buNone/>
              <a:defRPr/>
            </a:pPr>
            <a:r>
              <a:rPr lang="fr-FR" sz="2000" dirty="0" smtClean="0"/>
              <a:t>Saisie de données : Importation en bloc</a:t>
            </a:r>
          </a:p>
          <a:p>
            <a:pPr marL="0" lvl="1" indent="0">
              <a:lnSpc>
                <a:spcPct val="100000"/>
              </a:lnSpc>
              <a:spcBef>
                <a:spcPts val="0"/>
              </a:spcBef>
              <a:spcAft>
                <a:spcPts val="1400"/>
              </a:spcAft>
              <a:buNone/>
              <a:defRPr/>
            </a:pPr>
            <a:r>
              <a:rPr lang="fr-FR" sz="2000" dirty="0" smtClean="0"/>
              <a:t>Mise à jour pour une nouvelle année</a:t>
            </a:r>
          </a:p>
          <a:p>
            <a:pPr marL="0" lvl="1" indent="0">
              <a:lnSpc>
                <a:spcPct val="100000"/>
              </a:lnSpc>
              <a:spcBef>
                <a:spcPts val="0"/>
              </a:spcBef>
              <a:spcAft>
                <a:spcPts val="1400"/>
              </a:spcAft>
              <a:buNone/>
              <a:defRPr/>
            </a:pPr>
            <a:r>
              <a:rPr lang="fr-FR" sz="2000" dirty="0" smtClean="0"/>
              <a:t>Redécoupage du district </a:t>
            </a:r>
          </a:p>
          <a:p>
            <a:pPr marL="0" lvl="1" indent="0">
              <a:lnSpc>
                <a:spcPct val="100000"/>
              </a:lnSpc>
              <a:spcBef>
                <a:spcPts val="0"/>
              </a:spcBef>
              <a:spcAft>
                <a:spcPts val="1400"/>
              </a:spcAft>
              <a:buNone/>
              <a:defRPr/>
            </a:pPr>
            <a:r>
              <a:rPr lang="fr-FR" sz="2000" dirty="0" smtClean="0"/>
              <a:t>Rapports</a:t>
            </a:r>
          </a:p>
          <a:p>
            <a:pPr marL="0" lvl="1" indent="0">
              <a:lnSpc>
                <a:spcPct val="100000"/>
              </a:lnSpc>
              <a:spcBef>
                <a:spcPts val="0"/>
              </a:spcBef>
              <a:spcAft>
                <a:spcPts val="1400"/>
              </a:spcAft>
              <a:buNone/>
              <a:defRPr/>
            </a:pPr>
            <a:r>
              <a:rPr lang="fr-FR" sz="2000" dirty="0" smtClean="0"/>
              <a:t>Définition d'un fichier pour votre programme</a:t>
            </a:r>
          </a:p>
        </p:txBody>
      </p:sp>
      <p:sp>
        <p:nvSpPr>
          <p:cNvPr id="5" name="Isosceles Triangle 4">
            <a:hlinkClick r:id="rId3" action="ppaction://hlinksldjump"/>
          </p:cNvPr>
          <p:cNvSpPr/>
          <p:nvPr/>
        </p:nvSpPr>
        <p:spPr>
          <a:xfrm rot="5400000">
            <a:off x="8028092" y="104390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Isosceles Triangle 14">
            <a:hlinkClick r:id="rId4" action="ppaction://hlinksldjump"/>
          </p:cNvPr>
          <p:cNvSpPr/>
          <p:nvPr/>
        </p:nvSpPr>
        <p:spPr>
          <a:xfrm rot="5400000">
            <a:off x="8028092" y="1548045"/>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Isosceles Triangle 15">
            <a:hlinkClick r:id="rId5" action="ppaction://hlinksldjump"/>
          </p:cNvPr>
          <p:cNvSpPr/>
          <p:nvPr/>
        </p:nvSpPr>
        <p:spPr>
          <a:xfrm rot="5400000">
            <a:off x="8028092" y="2030064"/>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Isosceles Triangle 16">
            <a:hlinkClick r:id="rId6" action="ppaction://hlinksldjump"/>
          </p:cNvPr>
          <p:cNvSpPr/>
          <p:nvPr/>
        </p:nvSpPr>
        <p:spPr>
          <a:xfrm rot="5400000">
            <a:off x="8028092" y="251208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Isosceles Triangle 17">
            <a:hlinkClick r:id="rId7" action="ppaction://hlinksldjump"/>
          </p:cNvPr>
          <p:cNvSpPr/>
          <p:nvPr/>
        </p:nvSpPr>
        <p:spPr>
          <a:xfrm rot="5400000">
            <a:off x="8028092" y="2994102"/>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Isosceles Triangle 18">
            <a:hlinkClick r:id="rId8" action="ppaction://hlinksldjump"/>
          </p:cNvPr>
          <p:cNvSpPr/>
          <p:nvPr/>
        </p:nvSpPr>
        <p:spPr>
          <a:xfrm rot="5400000">
            <a:off x="8028092" y="347612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Isosceles Triangle 19">
            <a:hlinkClick r:id="rId9" action="ppaction://hlinksldjump"/>
          </p:cNvPr>
          <p:cNvSpPr/>
          <p:nvPr/>
        </p:nvSpPr>
        <p:spPr>
          <a:xfrm rot="5400000">
            <a:off x="8028092" y="3958140"/>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Isosceles Triangle 20">
            <a:hlinkClick r:id="rId10" action="ppaction://hlinksldjump"/>
          </p:cNvPr>
          <p:cNvSpPr/>
          <p:nvPr/>
        </p:nvSpPr>
        <p:spPr>
          <a:xfrm rot="5400000">
            <a:off x="8028092" y="4440159"/>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Isosceles Triangle 21">
            <a:hlinkClick r:id="rId11" action="ppaction://hlinksldjump"/>
          </p:cNvPr>
          <p:cNvSpPr/>
          <p:nvPr/>
        </p:nvSpPr>
        <p:spPr>
          <a:xfrm rot="5400000">
            <a:off x="8028092" y="4922181"/>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Isosceles Triangle 22">
            <a:hlinkClick r:id="rId12" action="ppaction://hlinksldjump"/>
          </p:cNvPr>
          <p:cNvSpPr/>
          <p:nvPr/>
        </p:nvSpPr>
        <p:spPr>
          <a:xfrm rot="5400000">
            <a:off x="8028092" y="5415957"/>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3" name="Slide Number Placeholder 5"/>
          <p:cNvSpPr txBox="1">
            <a:spLocks/>
          </p:cNvSpPr>
          <p:nvPr/>
        </p:nvSpPr>
        <p:spPr bwMode="auto">
          <a:xfrm>
            <a:off x="8551863" y="6583680"/>
            <a:ext cx="592137" cy="274320"/>
          </a:xfrm>
          <a:prstGeom prst="rect">
            <a:avLst/>
          </a:prstGeom>
          <a:noFill/>
          <a:ln>
            <a:miter lim="800000"/>
            <a:headEnd/>
            <a:tailEn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5EFFD1B-A510-45B0-BB7F-52AFFFB0EEFB}"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54" name="Isosceles Triangle 53">
            <a:hlinkClick r:id="rId13" action="ppaction://hlinksldjump"/>
          </p:cNvPr>
          <p:cNvSpPr/>
          <p:nvPr/>
        </p:nvSpPr>
        <p:spPr>
          <a:xfrm rot="5400000">
            <a:off x="8028092" y="5894493"/>
            <a:ext cx="211337" cy="191677"/>
          </a:xfrm>
          <a:prstGeom prst="triangle">
            <a:avLst/>
          </a:prstGeom>
          <a:solidFill>
            <a:srgbClr val="17375D"/>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4" name="Straight Connector 23"/>
          <p:cNvCxnSpPr/>
          <p:nvPr/>
        </p:nvCxnSpPr>
        <p:spPr>
          <a:xfrm flipH="1">
            <a:off x="863600" y="138684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3600" y="1869951"/>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3600" y="2353059"/>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863600" y="283616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863600" y="3319275"/>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63600" y="3802383"/>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863600" y="426855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863600" y="4760132"/>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863600" y="5260174"/>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863600" y="5747177"/>
            <a:ext cx="7442199" cy="0"/>
          </a:xfrm>
          <a:prstGeom prst="line">
            <a:avLst/>
          </a:prstGeom>
          <a:ln w="2540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3506331" cy="580787"/>
          </a:xfrm>
        </p:spPr>
        <p:txBody>
          <a:bodyPr/>
          <a:lstStyle/>
          <a:p>
            <a:r>
              <a:rPr lang="fr-FR" dirty="0" smtClean="0"/>
              <a:t>Aperçu de la formation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a:spLocks noGrp="1"/>
          </p:cNvSpPr>
          <p:nvPr>
            <p:ph type="body" sz="quarter" idx="13"/>
          </p:nvPr>
        </p:nvSpPr>
        <p:spPr/>
        <p:txBody>
          <a:bodyPr rIns="0">
            <a:noAutofit/>
          </a:bodyPr>
          <a:lstStyle/>
          <a:p>
            <a:r>
              <a:rPr lang="en-US" dirty="0" smtClean="0">
                <a:solidFill>
                  <a:srgbClr val="DCE6F2"/>
                </a:solidFill>
              </a:rPr>
              <a:t>reports</a:t>
            </a:r>
            <a:endParaRPr lang="en-US" dirty="0">
              <a:solidFill>
                <a:srgbClr val="DCE6F2"/>
              </a:solidFill>
            </a:endParaRPr>
          </a:p>
        </p:txBody>
      </p:sp>
      <p:sp>
        <p:nvSpPr>
          <p:cNvPr id="4" name="Content Placeholder 3"/>
          <p:cNvSpPr>
            <a:spLocks noGrp="1"/>
          </p:cNvSpPr>
          <p:nvPr>
            <p:ph idx="1"/>
          </p:nvPr>
        </p:nvSpPr>
        <p:spPr>
          <a:xfrm>
            <a:off x="685800" y="1143000"/>
            <a:ext cx="3962400" cy="4724400"/>
          </a:xfrm>
        </p:spPr>
        <p:txBody>
          <a:bodyPr/>
          <a:lstStyle/>
          <a:p>
            <a:pPr marL="0" indent="0">
              <a:lnSpc>
                <a:spcPct val="100000"/>
              </a:lnSpc>
              <a:spcAft>
                <a:spcPts val="1200"/>
              </a:spcAft>
              <a:buNone/>
            </a:pPr>
            <a:r>
              <a:rPr lang="fr-FR" dirty="0" smtClean="0">
                <a:ea typeface="MS PGothic" charset="0"/>
              </a:rPr>
              <a:t>La base de données intégrées des MTN peut générer des rapports standards suite à juste quelques clicks</a:t>
            </a:r>
            <a:r>
              <a:rPr lang="fr-FR" dirty="0" smtClean="0"/>
              <a:t>:</a:t>
            </a:r>
          </a:p>
          <a:p>
            <a:pPr marL="0" indent="0">
              <a:buNone/>
            </a:pPr>
            <a:r>
              <a:rPr lang="fr-FR" b="1" dirty="0" smtClean="0"/>
              <a:t>Rapports disponibles</a:t>
            </a:r>
          </a:p>
          <a:p>
            <a:r>
              <a:rPr lang="fr-FR" sz="1200" dirty="0"/>
              <a:t>Progrès vers l'élimination</a:t>
            </a:r>
            <a:endParaRPr lang="fr-FR" sz="1200" dirty="0" smtClean="0"/>
          </a:p>
          <a:p>
            <a:r>
              <a:rPr lang="fr-FR" sz="1200" dirty="0" smtClean="0"/>
              <a:t>Rapport </a:t>
            </a:r>
            <a:r>
              <a:rPr lang="fr-FR" sz="1200" dirty="0"/>
              <a:t>redécoupage</a:t>
            </a:r>
            <a:endParaRPr lang="fr-FR" sz="1200" dirty="0" smtClean="0"/>
          </a:p>
          <a:p>
            <a:pPr marL="0" indent="0">
              <a:buNone/>
            </a:pPr>
            <a:endParaRPr lang="fr-FR" b="1" dirty="0" smtClean="0"/>
          </a:p>
          <a:p>
            <a:pPr marL="0" indent="0">
              <a:buNone/>
            </a:pPr>
            <a:r>
              <a:rPr lang="fr-FR" b="1" dirty="0" smtClean="0"/>
              <a:t>Arrive </a:t>
            </a:r>
            <a:r>
              <a:rPr lang="fr-FR" b="1" dirty="0" err="1" smtClean="0"/>
              <a:t>bientot</a:t>
            </a:r>
            <a:endParaRPr lang="fr-FR" b="1" dirty="0" smtClean="0"/>
          </a:p>
          <a:p>
            <a:pPr marL="342900" lvl="2" indent="-342900">
              <a:defRPr/>
            </a:pPr>
            <a:r>
              <a:rPr lang="fr-FR" sz="1200" dirty="0"/>
              <a:t>Performances de couverture</a:t>
            </a:r>
            <a:endParaRPr lang="fr-FR" sz="1200" dirty="0" smtClean="0"/>
          </a:p>
          <a:p>
            <a:pPr marL="342900" lvl="2" indent="-342900">
              <a:defRPr/>
            </a:pPr>
            <a:r>
              <a:rPr lang="fr-FR" sz="1200" dirty="0"/>
              <a:t>Rapport de cartographie </a:t>
            </a:r>
            <a:endParaRPr lang="fr-FR" sz="1200" dirty="0" smtClean="0"/>
          </a:p>
          <a:p>
            <a:pPr marL="342900" lvl="2" indent="-342900">
              <a:defRPr/>
            </a:pPr>
            <a:r>
              <a:rPr lang="fr-FR" sz="1200" dirty="0"/>
              <a:t>Évaluations de S &amp; E </a:t>
            </a:r>
            <a:endParaRPr lang="fr-FR" sz="1200" dirty="0" smtClean="0"/>
          </a:p>
          <a:p>
            <a:pPr marL="342900" lvl="2" indent="-342900">
              <a:defRPr/>
            </a:pPr>
            <a:r>
              <a:rPr lang="fr-FR" sz="1200" dirty="0" smtClean="0"/>
              <a:t>Districts </a:t>
            </a:r>
            <a:r>
              <a:rPr lang="fr-FR" sz="1200" dirty="0"/>
              <a:t>traités</a:t>
            </a:r>
            <a:endParaRPr lang="fr-FR" sz="1200" dirty="0" smtClean="0"/>
          </a:p>
          <a:p>
            <a:pPr marL="342900" lvl="2" indent="-342900">
              <a:buClr>
                <a:srgbClr val="066E9F"/>
              </a:buClr>
              <a:defRPr/>
            </a:pPr>
            <a:r>
              <a:rPr lang="fr-FR" sz="1200" dirty="0" smtClean="0"/>
              <a:t>Rapport de formation</a:t>
            </a:r>
            <a:endParaRPr lang="fr-FR" sz="1200" dirty="0"/>
          </a:p>
        </p:txBody>
      </p:sp>
      <p:sp>
        <p:nvSpPr>
          <p:cNvPr id="2" name="Title 1"/>
          <p:cNvSpPr>
            <a:spLocks noGrp="1"/>
          </p:cNvSpPr>
          <p:nvPr>
            <p:ph type="title"/>
          </p:nvPr>
        </p:nvSpPr>
        <p:spPr>
          <a:xfrm>
            <a:off x="152401" y="369094"/>
            <a:ext cx="3197437" cy="516255"/>
          </a:xfrm>
        </p:spPr>
        <p:txBody>
          <a:bodyPr/>
          <a:lstStyle/>
          <a:p>
            <a:r>
              <a:rPr lang="en-US" dirty="0" smtClean="0">
                <a:solidFill>
                  <a:srgbClr val="066E9F"/>
                </a:solidFill>
              </a:rPr>
              <a:t>Standard Reports</a:t>
            </a:r>
            <a:endParaRPr lang="en-US" dirty="0">
              <a:solidFill>
                <a:srgbClr val="066E9F"/>
              </a:solidFill>
            </a:endParaRPr>
          </a:p>
        </p:txBody>
      </p:sp>
      <p:graphicFrame>
        <p:nvGraphicFramePr>
          <p:cNvPr id="5" name="Chart 4"/>
          <p:cNvGraphicFramePr>
            <a:graphicFrameLocks/>
          </p:cNvGraphicFramePr>
          <p:nvPr>
            <p:extLst/>
          </p:nvPr>
        </p:nvGraphicFramePr>
        <p:xfrm>
          <a:off x="3188541" y="2362200"/>
          <a:ext cx="5991226"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7819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p:cNvSpPr>
            <a:spLocks noGrp="1"/>
          </p:cNvSpPr>
          <p:nvPr>
            <p:ph type="body" sz="quarter" idx="13"/>
          </p:nvPr>
        </p:nvSpPr>
        <p:spPr/>
        <p:txBody>
          <a:bodyPr rIns="0">
            <a:noAutofit/>
          </a:bodyPr>
          <a:lstStyle/>
          <a:p>
            <a:r>
              <a:rPr lang="fr-FR" dirty="0"/>
              <a:t>r</a:t>
            </a:r>
            <a:r>
              <a:rPr lang="fr-FR" dirty="0" smtClean="0">
                <a:solidFill>
                  <a:srgbClr val="DCE6F2"/>
                </a:solidFill>
              </a:rPr>
              <a:t>apports</a:t>
            </a:r>
            <a:endParaRPr lang="fr-FR" dirty="0">
              <a:solidFill>
                <a:srgbClr val="DCE6F2"/>
              </a:solidFill>
            </a:endParaRPr>
          </a:p>
        </p:txBody>
      </p:sp>
      <p:sp>
        <p:nvSpPr>
          <p:cNvPr id="4" name="Content Placeholder 3"/>
          <p:cNvSpPr>
            <a:spLocks noGrp="1"/>
          </p:cNvSpPr>
          <p:nvPr>
            <p:ph idx="1"/>
          </p:nvPr>
        </p:nvSpPr>
        <p:spPr/>
        <p:txBody>
          <a:bodyPr/>
          <a:lstStyle/>
          <a:p>
            <a:pPr marL="0" lvl="1" indent="0">
              <a:lnSpc>
                <a:spcPct val="100000"/>
              </a:lnSpc>
              <a:buNone/>
              <a:defRPr/>
            </a:pPr>
            <a:r>
              <a:rPr lang="fr-FR" sz="2200" dirty="0"/>
              <a:t>Grâce au Créateur de </a:t>
            </a:r>
            <a:r>
              <a:rPr lang="fr-FR" sz="2200" dirty="0" smtClean="0"/>
              <a:t>rapports personnalisés, </a:t>
            </a:r>
            <a:r>
              <a:rPr lang="fr-FR" sz="2200" dirty="0"/>
              <a:t>les utilisateurs peuvent créer des rapports en utilisant toutes données se trouvant dans la base de données. </a:t>
            </a:r>
          </a:p>
          <a:p>
            <a:endParaRPr lang="fr-FR" dirty="0"/>
          </a:p>
        </p:txBody>
      </p:sp>
      <p:sp>
        <p:nvSpPr>
          <p:cNvPr id="2" name="Title 1"/>
          <p:cNvSpPr>
            <a:spLocks noGrp="1"/>
          </p:cNvSpPr>
          <p:nvPr>
            <p:ph type="title"/>
          </p:nvPr>
        </p:nvSpPr>
        <p:spPr>
          <a:xfrm>
            <a:off x="152401" y="369094"/>
            <a:ext cx="4208042" cy="516255"/>
          </a:xfrm>
        </p:spPr>
        <p:txBody>
          <a:bodyPr/>
          <a:lstStyle/>
          <a:p>
            <a:r>
              <a:rPr lang="fr-FR" dirty="0"/>
              <a:t>Rapports personnalisés</a:t>
            </a:r>
            <a:endParaRPr lang="fr-FR" dirty="0">
              <a:solidFill>
                <a:srgbClr val="066E9F"/>
              </a:solidFill>
            </a:endParaRPr>
          </a:p>
        </p:txBody>
      </p:sp>
      <p:pic>
        <p:nvPicPr>
          <p:cNvPr id="3" name="Picture 2" descr="20Left.PNG"/>
          <p:cNvPicPr>
            <a:picLocks noChangeAspect="1"/>
          </p:cNvPicPr>
          <p:nvPr/>
        </p:nvPicPr>
        <p:blipFill rotWithShape="1">
          <a:blip r:embed="rId3">
            <a:extLst>
              <a:ext uri="{28A0092B-C50C-407E-A947-70E740481C1C}">
                <a14:useLocalDpi xmlns:a14="http://schemas.microsoft.com/office/drawing/2010/main" val="0"/>
              </a:ext>
            </a:extLst>
          </a:blip>
          <a:srcRect l="-146" t="3585" r="38374" b="57186"/>
          <a:stretch/>
        </p:blipFill>
        <p:spPr>
          <a:xfrm>
            <a:off x="1981200" y="3200400"/>
            <a:ext cx="4696635" cy="2444511"/>
          </a:xfrm>
          <a:prstGeom prst="rect">
            <a:avLst/>
          </a:prstGeom>
          <a:effectLst>
            <a:outerShdw blurRad="63500" sx="102000" sy="102000" algn="ctr" rotWithShape="0">
              <a:schemeClr val="bg1">
                <a:lumMod val="50000"/>
                <a:alpha val="40000"/>
              </a:schemeClr>
            </a:outerShdw>
          </a:effectLst>
        </p:spPr>
      </p:pic>
      <p:pic>
        <p:nvPicPr>
          <p:cNvPr id="5" name="Picture 4" descr="20Right.PNG"/>
          <p:cNvPicPr>
            <a:picLocks noChangeAspect="1"/>
          </p:cNvPicPr>
          <p:nvPr/>
        </p:nvPicPr>
        <p:blipFill rotWithShape="1">
          <a:blip r:embed="rId4">
            <a:extLst>
              <a:ext uri="{28A0092B-C50C-407E-A947-70E740481C1C}">
                <a14:useLocalDpi xmlns:a14="http://schemas.microsoft.com/office/drawing/2010/main" val="0"/>
              </a:ext>
            </a:extLst>
          </a:blip>
          <a:srcRect l="275" t="3413" r="45534" b="24468"/>
          <a:stretch/>
        </p:blipFill>
        <p:spPr>
          <a:xfrm>
            <a:off x="5181600" y="2655660"/>
            <a:ext cx="3221917" cy="3514241"/>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1453830" cy="566309"/>
          </a:xfrm>
        </p:spPr>
        <p:txBody>
          <a:bodyPr/>
          <a:lstStyle/>
          <a:p>
            <a:r>
              <a:rPr lang="en-US" dirty="0">
                <a:solidFill>
                  <a:srgbClr val="DCE6F2"/>
                </a:solidFill>
              </a:rPr>
              <a:t>data management</a:t>
            </a:r>
          </a:p>
          <a:p>
            <a:endParaRPr lang="en-US" dirty="0"/>
          </a:p>
        </p:txBody>
      </p:sp>
      <p:sp>
        <p:nvSpPr>
          <p:cNvPr id="8" name="Content Placeholder 3"/>
          <p:cNvSpPr>
            <a:spLocks noGrp="1"/>
          </p:cNvSpPr>
          <p:nvPr>
            <p:ph idx="1"/>
          </p:nvPr>
        </p:nvSpPr>
        <p:spPr>
          <a:xfrm>
            <a:off x="685800" y="1265237"/>
            <a:ext cx="8153400" cy="5135563"/>
          </a:xfrm>
        </p:spPr>
        <p:txBody>
          <a:bodyPr>
            <a:normAutofit fontScale="77500" lnSpcReduction="20000"/>
          </a:bodyPr>
          <a:lstStyle/>
          <a:p>
            <a:pPr marL="525780">
              <a:spcAft>
                <a:spcPts val="1800"/>
              </a:spcAft>
              <a:buSzPct val="100000"/>
              <a:buFont typeface="Wingdings" charset="2"/>
              <a:buChar char="§"/>
            </a:pPr>
            <a:r>
              <a:rPr lang="fr-FR" b="1" dirty="0" smtClean="0"/>
              <a:t>Importation de données </a:t>
            </a:r>
            <a:r>
              <a:rPr lang="fr-FR" dirty="0" smtClean="0"/>
              <a:t>en grande quantité utilisant Excel</a:t>
            </a:r>
          </a:p>
          <a:p>
            <a:pPr marL="525780">
              <a:spcAft>
                <a:spcPts val="1800"/>
              </a:spcAft>
              <a:buSzPct val="100000"/>
              <a:buFont typeface="Wingdings" charset="2"/>
              <a:buChar char="§"/>
            </a:pPr>
            <a:r>
              <a:rPr lang="fr-FR" b="1" dirty="0" smtClean="0"/>
              <a:t>Mise à jour automatique </a:t>
            </a:r>
            <a:r>
              <a:rPr lang="fr-FR" dirty="0" smtClean="0"/>
              <a:t>quand on est connecté à internet</a:t>
            </a:r>
          </a:p>
          <a:p>
            <a:pPr marL="525780">
              <a:spcAft>
                <a:spcPts val="1800"/>
              </a:spcAft>
              <a:buSzPct val="100000"/>
              <a:buFont typeface="Wingdings" charset="2"/>
              <a:buChar char="§"/>
            </a:pPr>
            <a:r>
              <a:rPr lang="fr-FR" b="1" dirty="0" smtClean="0"/>
              <a:t>Création d’indicateurs personnalisés </a:t>
            </a:r>
            <a:r>
              <a:rPr lang="fr-FR" dirty="0" smtClean="0"/>
              <a:t>pour tous les formulaires</a:t>
            </a:r>
          </a:p>
          <a:p>
            <a:pPr marL="525780">
              <a:spcAft>
                <a:spcPts val="1800"/>
              </a:spcAft>
              <a:buSzPct val="100000"/>
              <a:buFont typeface="Wingdings" charset="2"/>
              <a:buChar char="§"/>
            </a:pPr>
            <a:r>
              <a:rPr lang="fr-FR" b="1" dirty="0" smtClean="0"/>
              <a:t>Création de formulaires personnalisés </a:t>
            </a:r>
            <a:r>
              <a:rPr lang="fr-FR" dirty="0" smtClean="0"/>
              <a:t>pour tous les modules</a:t>
            </a:r>
          </a:p>
          <a:p>
            <a:pPr marL="525780">
              <a:spcAft>
                <a:spcPts val="1800"/>
              </a:spcAft>
              <a:buSzPct val="100000"/>
              <a:buFont typeface="Wingdings" charset="2"/>
              <a:buChar char="§"/>
            </a:pPr>
            <a:r>
              <a:rPr lang="fr-FR" b="1" dirty="0" smtClean="0"/>
              <a:t>Ajout d’autre maladie </a:t>
            </a:r>
            <a:r>
              <a:rPr lang="fr-FR" dirty="0" smtClean="0"/>
              <a:t>et des indicateurs personnalisés</a:t>
            </a:r>
          </a:p>
          <a:p>
            <a:pPr marL="525780">
              <a:spcAft>
                <a:spcPts val="1800"/>
              </a:spcAft>
              <a:buSzPct val="100000"/>
              <a:buFont typeface="Wingdings" charset="2"/>
              <a:buChar char="§"/>
            </a:pPr>
            <a:r>
              <a:rPr lang="fr-FR" b="1" dirty="0" smtClean="0"/>
              <a:t>Exporter des données </a:t>
            </a:r>
            <a:r>
              <a:rPr lang="fr-FR" dirty="0" smtClean="0"/>
              <a:t>vers un fichier Excel</a:t>
            </a:r>
          </a:p>
          <a:p>
            <a:pPr marL="525780">
              <a:spcAft>
                <a:spcPts val="1800"/>
              </a:spcAft>
              <a:buSzPct val="100000"/>
              <a:buFont typeface="Wingdings" charset="2"/>
              <a:buChar char="§"/>
            </a:pPr>
            <a:r>
              <a:rPr lang="fr-FR" b="1" dirty="0" smtClean="0"/>
              <a:t>Collecte de données historiques </a:t>
            </a:r>
            <a:r>
              <a:rPr lang="fr-FR" dirty="0" smtClean="0"/>
              <a:t>pour une analyse multi-annuelle</a:t>
            </a:r>
          </a:p>
          <a:p>
            <a:pPr marL="525780">
              <a:spcAft>
                <a:spcPts val="1800"/>
              </a:spcAft>
            </a:pPr>
            <a:r>
              <a:rPr lang="fr-FR" b="1" dirty="0" smtClean="0"/>
              <a:t>Création de rapport </a:t>
            </a:r>
            <a:r>
              <a:rPr lang="fr-FR" dirty="0" smtClean="0"/>
              <a:t>utilisant les données saisies</a:t>
            </a:r>
          </a:p>
          <a:p>
            <a:pPr marL="525780">
              <a:spcAft>
                <a:spcPts val="1800"/>
              </a:spcAft>
            </a:pPr>
            <a:r>
              <a:rPr lang="fr-FR" b="1" dirty="0" smtClean="0"/>
              <a:t>Langues multiple</a:t>
            </a:r>
            <a:r>
              <a:rPr lang="fr-FR" b="1" dirty="0" smtClean="0"/>
              <a:t>s </a:t>
            </a:r>
            <a:r>
              <a:rPr lang="fr-FR" dirty="0" smtClean="0"/>
              <a:t>(English, French, </a:t>
            </a:r>
            <a:r>
              <a:rPr lang="fr-FR" dirty="0" err="1" smtClean="0"/>
              <a:t>Portuguese</a:t>
            </a:r>
            <a:r>
              <a:rPr lang="fr-FR" dirty="0" smtClean="0"/>
              <a:t>, </a:t>
            </a:r>
            <a:r>
              <a:rPr lang="fr-FR" dirty="0" err="1" smtClean="0"/>
              <a:t>Bahasa</a:t>
            </a:r>
            <a:r>
              <a:rPr lang="fr-FR" dirty="0" smtClean="0"/>
              <a:t>)</a:t>
            </a:r>
          </a:p>
          <a:p>
            <a:pPr marL="525780">
              <a:spcAft>
                <a:spcPts val="1800"/>
              </a:spcAft>
            </a:pPr>
            <a:r>
              <a:rPr lang="fr-FR" b="1" dirty="0" smtClean="0"/>
              <a:t>Sauvegarde automatique </a:t>
            </a:r>
            <a:r>
              <a:rPr lang="fr-FR" dirty="0" smtClean="0"/>
              <a:t>avec l’option de revenir à la version antérieure</a:t>
            </a:r>
            <a:endParaRPr lang="fr-FR" dirty="0"/>
          </a:p>
        </p:txBody>
      </p:sp>
      <p:sp>
        <p:nvSpPr>
          <p:cNvPr id="5" name="Title 4"/>
          <p:cNvSpPr>
            <a:spLocks noGrp="1"/>
          </p:cNvSpPr>
          <p:nvPr>
            <p:ph type="title"/>
          </p:nvPr>
        </p:nvSpPr>
        <p:spPr>
          <a:xfrm>
            <a:off x="152400" y="369094"/>
            <a:ext cx="3702739" cy="516255"/>
          </a:xfrm>
        </p:spPr>
        <p:txBody>
          <a:bodyPr/>
          <a:lstStyle/>
          <a:p>
            <a:r>
              <a:rPr lang="en-US" dirty="0" smtClean="0"/>
              <a:t>Convenient Features</a:t>
            </a:r>
            <a:endParaRPr lang="en-US" dirty="0"/>
          </a:p>
        </p:txBody>
      </p:sp>
    </p:spTree>
    <p:extLst>
      <p:ext uri="{BB962C8B-B14F-4D97-AF65-F5344CB8AC3E}">
        <p14:creationId xmlns:p14="http://schemas.microsoft.com/office/powerpoint/2010/main" val="1004727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Installation</a:t>
            </a:r>
            <a:endParaRPr lang="fr-FR" dirty="0"/>
          </a:p>
        </p:txBody>
      </p:sp>
      <p:sp>
        <p:nvSpPr>
          <p:cNvPr id="4" name="Text Placeholder 3"/>
          <p:cNvSpPr>
            <a:spLocks noGrp="1"/>
          </p:cNvSpPr>
          <p:nvPr>
            <p:ph type="body" idx="1"/>
          </p:nvPr>
        </p:nvSpPr>
        <p:spPr/>
        <p:txBody>
          <a:bodyPr/>
          <a:lstStyle/>
          <a:p>
            <a:r>
              <a:rPr lang="fr-FR" dirty="0" smtClean="0"/>
              <a:t>Il convient d'installer tout d'abord la Base </a:t>
            </a:r>
            <a:r>
              <a:rPr lang="fr-FR" dirty="0"/>
              <a:t>intégrée des données MTN </a:t>
            </a:r>
            <a:r>
              <a:rPr lang="fr-FR" dirty="0" smtClean="0"/>
              <a:t>sur votre ordinateur.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pPr marL="0" lvl="2" indent="0">
              <a:spcAft>
                <a:spcPts val="1800"/>
              </a:spcAft>
              <a:buNone/>
              <a:defRPr/>
            </a:pPr>
            <a:r>
              <a:rPr lang="fr-FR" sz="2400" dirty="0"/>
              <a:t>L'installation de </a:t>
            </a:r>
            <a:r>
              <a:rPr lang="fr-FR" sz="2400" dirty="0" smtClean="0"/>
              <a:t>la </a:t>
            </a:r>
            <a:r>
              <a:rPr lang="fr-FR" sz="2400" dirty="0"/>
              <a:t>base intégrée des données MTN </a:t>
            </a:r>
            <a:r>
              <a:rPr lang="fr-FR" sz="2400" dirty="0" smtClean="0"/>
              <a:t/>
            </a:r>
            <a:br>
              <a:rPr lang="fr-FR" sz="2400" dirty="0" smtClean="0"/>
            </a:br>
            <a:r>
              <a:rPr lang="fr-FR" sz="2400" dirty="0" smtClean="0"/>
              <a:t>sur </a:t>
            </a:r>
            <a:r>
              <a:rPr lang="fr-FR" sz="2400" dirty="0"/>
              <a:t>votre ordinateur comporte deux étapes :</a:t>
            </a:r>
            <a:endParaRPr lang="fr-FR" sz="2400" dirty="0">
              <a:ea typeface="MS PGothic" charset="0"/>
            </a:endParaRPr>
          </a:p>
          <a:p>
            <a:pPr marL="640080" lvl="3" indent="-457200">
              <a:spcAft>
                <a:spcPts val="1200"/>
              </a:spcAft>
              <a:buSzPct val="100000"/>
              <a:buFont typeface="+mj-lt"/>
              <a:buAutoNum type="arabicPeriod"/>
              <a:defRPr/>
            </a:pPr>
            <a:r>
              <a:rPr lang="fr-FR" sz="2400" dirty="0">
                <a:latin typeface="Segoe UI Semibold" pitchFamily="34" charset="0"/>
              </a:rPr>
              <a:t>Installation du moteur Access DB à 32 bits</a:t>
            </a:r>
          </a:p>
          <a:p>
            <a:pPr marL="640080" lvl="3" indent="-457200">
              <a:spcAft>
                <a:spcPts val="600"/>
              </a:spcAft>
              <a:buFont typeface="+mj-lt"/>
              <a:buAutoNum type="arabicPeriod"/>
              <a:defRPr/>
            </a:pPr>
            <a:r>
              <a:rPr lang="fr-FR" sz="2400" dirty="0">
                <a:latin typeface="Segoe UI Semibold" pitchFamily="34" charset="0"/>
              </a:rPr>
              <a:t>Installation de </a:t>
            </a:r>
            <a:r>
              <a:rPr lang="fr-FR" sz="2400" dirty="0" smtClean="0">
                <a:latin typeface="Segoe UI Semibold" pitchFamily="34" charset="0"/>
              </a:rPr>
              <a:t>la Base </a:t>
            </a:r>
            <a:r>
              <a:rPr lang="fr-FR" sz="2400" dirty="0">
                <a:latin typeface="Segoe UI Semibold" pitchFamily="34" charset="0"/>
              </a:rPr>
              <a:t>intégrée des données MTN </a:t>
            </a:r>
          </a:p>
          <a:p>
            <a:endParaRPr lang="fr-FR" dirty="0"/>
          </a:p>
        </p:txBody>
      </p:sp>
      <p:sp>
        <p:nvSpPr>
          <p:cNvPr id="4" name="Title 3"/>
          <p:cNvSpPr>
            <a:spLocks noGrp="1"/>
          </p:cNvSpPr>
          <p:nvPr>
            <p:ph type="title"/>
          </p:nvPr>
        </p:nvSpPr>
        <p:spPr>
          <a:xfrm>
            <a:off x="135469" y="206613"/>
            <a:ext cx="3545871" cy="580787"/>
          </a:xfrm>
        </p:spPr>
        <p:txBody>
          <a:bodyPr/>
          <a:lstStyle/>
          <a:p>
            <a:r>
              <a:rPr lang="fr-FR" dirty="0" smtClean="0"/>
              <a:t>Étapes d'installation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3505200"/>
          </a:xfrm>
        </p:spPr>
        <p:txBody>
          <a:bodyPr/>
          <a:lstStyle/>
          <a:p>
            <a:pPr marL="0" lvl="1" indent="0">
              <a:spcAft>
                <a:spcPts val="1800"/>
              </a:spcAft>
              <a:buNone/>
              <a:defRPr/>
            </a:pPr>
            <a:r>
              <a:rPr lang="fr-FR" sz="2200" dirty="0" smtClean="0"/>
              <a:t>Pour installer le moteur Access DB à 32 bits :</a:t>
            </a:r>
            <a:endParaRPr lang="fr-FR" sz="2200" dirty="0"/>
          </a:p>
          <a:p>
            <a:pPr marL="640080" lvl="3" indent="-457200">
              <a:spcAft>
                <a:spcPts val="1800"/>
              </a:spcAft>
              <a:buSzPct val="100000"/>
              <a:buFont typeface="+mj-lt"/>
              <a:buAutoNum type="arabicPeriod"/>
              <a:defRPr/>
            </a:pPr>
            <a:r>
              <a:rPr lang="fr-FR" sz="2200" dirty="0"/>
              <a:t>Accédez à </a:t>
            </a:r>
            <a:r>
              <a:rPr lang="fr-FR" sz="2200" dirty="0">
                <a:hlinkClick r:id="rId3"/>
              </a:rPr>
              <a:t>http://www.microsoft.com/en-us/</a:t>
            </a:r>
            <a:r>
              <a:rPr sz="2200" dirty="0"/>
              <a:t/>
            </a:r>
            <a:br>
              <a:rPr sz="2200" dirty="0"/>
            </a:br>
            <a:r>
              <a:rPr lang="fr-FR" sz="2200" dirty="0">
                <a:hlinkClick r:id="rId3"/>
              </a:rPr>
              <a:t>download/details.aspx?id=13255</a:t>
            </a:r>
            <a:endParaRPr lang="fr-FR" sz="2200" dirty="0"/>
          </a:p>
          <a:p>
            <a:pPr marL="640080" lvl="3" indent="-457200">
              <a:spcAft>
                <a:spcPts val="1800"/>
              </a:spcAft>
              <a:buSzPct val="100000"/>
              <a:buFont typeface="+mj-lt"/>
              <a:buAutoNum type="arabicPeriod"/>
              <a:defRPr/>
            </a:pPr>
            <a:r>
              <a:rPr lang="fr-FR" sz="2200" dirty="0"/>
              <a:t>Téléchargez et installez le moteur Access.</a:t>
            </a:r>
          </a:p>
          <a:p>
            <a:pPr marL="640080" lvl="3" indent="-457200">
              <a:spcAft>
                <a:spcPts val="1800"/>
              </a:spcAft>
              <a:buSzPct val="100000"/>
              <a:buFont typeface="+mj-lt"/>
              <a:buAutoNum type="arabicPeriod"/>
              <a:defRPr/>
            </a:pPr>
            <a:r>
              <a:rPr lang="fr-FR" sz="2200" dirty="0"/>
              <a:t>Redémarrez votre ordinateur.</a:t>
            </a:r>
          </a:p>
        </p:txBody>
      </p:sp>
      <p:sp>
        <p:nvSpPr>
          <p:cNvPr id="2" name="Title 1"/>
          <p:cNvSpPr>
            <a:spLocks noGrp="1"/>
          </p:cNvSpPr>
          <p:nvPr>
            <p:ph type="title"/>
          </p:nvPr>
        </p:nvSpPr>
        <p:spPr>
          <a:xfrm>
            <a:off x="152400" y="369094"/>
            <a:ext cx="7101318" cy="516255"/>
          </a:xfrm>
        </p:spPr>
        <p:txBody>
          <a:bodyPr/>
          <a:lstStyle/>
          <a:p>
            <a:r>
              <a:rPr lang="fr-FR" dirty="0"/>
              <a:t>Installation du moteur Access DB à 32 bits</a:t>
            </a:r>
          </a:p>
        </p:txBody>
      </p:sp>
      <p:sp>
        <p:nvSpPr>
          <p:cNvPr id="7" name="TextBox 6"/>
          <p:cNvSpPr txBox="1"/>
          <p:nvPr/>
        </p:nvSpPr>
        <p:spPr>
          <a:xfrm>
            <a:off x="809160" y="5381160"/>
            <a:ext cx="772524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Si vous ne pouvez pas télécharger le moteur Access car vous recevez un message vous indiquant que le moteur est déjà installé sur votre ordinateur, ce n'est pas un problème. Passez à l’étape suivante. </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69884" cy="307777"/>
          </a:xfrm>
        </p:spPr>
        <p:txBody>
          <a:bodyPr/>
          <a:lstStyle/>
          <a:p>
            <a:r>
              <a:rPr lang="fr-FR" dirty="0" smtClean="0">
                <a:solidFill>
                  <a:srgbClr val="DCE6F2"/>
                </a:solidFill>
              </a:rPr>
              <a:t>étapes d'installation</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lvl="1" indent="0">
              <a:spcAft>
                <a:spcPts val="600"/>
              </a:spcAft>
              <a:buNone/>
              <a:defRPr/>
            </a:pPr>
            <a:r>
              <a:rPr lang="fr-FR" sz="2200" dirty="0" smtClean="0"/>
              <a:t>Pour installer la Base </a:t>
            </a:r>
            <a:r>
              <a:rPr lang="fr-FR" sz="2200" dirty="0"/>
              <a:t>intégrée des données MTN </a:t>
            </a:r>
            <a:r>
              <a:rPr lang="fr-FR" sz="2200" dirty="0" smtClean="0"/>
              <a:t> :</a:t>
            </a:r>
            <a:endParaRPr lang="fr-FR" sz="2200" dirty="0"/>
          </a:p>
          <a:p>
            <a:pPr marL="640080" lvl="3" indent="-457200">
              <a:spcAft>
                <a:spcPts val="1200"/>
              </a:spcAft>
              <a:buFont typeface="+mj-lt"/>
              <a:buAutoNum type="arabicPeriod"/>
              <a:defRPr/>
            </a:pPr>
            <a:r>
              <a:rPr lang="fr-FR" sz="2200" dirty="0" smtClean="0"/>
              <a:t>Accédez à </a:t>
            </a:r>
            <a:r>
              <a:rPr sz="2200" dirty="0"/>
              <a:t/>
            </a:r>
            <a:br>
              <a:rPr sz="2200" dirty="0"/>
            </a:br>
            <a:r>
              <a:rPr lang="fr-FR" u="sng" dirty="0">
                <a:hlinkClick r:id="rId3"/>
              </a:rPr>
              <a:t>http://apps.who.int/neglected_diseases/ntddata/ntd_database</a:t>
            </a:r>
            <a:r>
              <a:rPr lang="fr-FR" u="sng" dirty="0" smtClean="0">
                <a:hlinkClick r:id="rId3"/>
              </a:rPr>
              <a:t>/</a:t>
            </a:r>
            <a:r>
              <a:rPr dirty="0" smtClean="0"/>
              <a:t/>
            </a:r>
            <a:br>
              <a:rPr dirty="0" smtClean="0"/>
            </a:br>
            <a:r>
              <a:rPr lang="en-US" dirty="0" smtClean="0"/>
              <a:t/>
            </a:r>
            <a:br>
              <a:rPr lang="en-US" dirty="0" smtClean="0"/>
            </a:br>
            <a:r>
              <a:rPr lang="fr-FR" sz="2200" dirty="0" smtClean="0"/>
              <a:t>ou pour les utilisateurs de 64 bits</a:t>
            </a:r>
            <a:r>
              <a:rPr sz="2200" dirty="0"/>
              <a:t/>
            </a:r>
            <a:br>
              <a:rPr sz="2200" dirty="0"/>
            </a:br>
            <a:r>
              <a:rPr lang="fr-FR" u="sng" dirty="0">
                <a:hlinkClick r:id="rId3"/>
              </a:rPr>
              <a:t>http://apps.who.int/neglected_diseases/ntddata/ntd_database/x64</a:t>
            </a:r>
            <a:r>
              <a:rPr dirty="0"/>
              <a:t/>
            </a:r>
            <a:br>
              <a:rPr dirty="0"/>
            </a:br>
            <a:endParaRPr lang="fr-FR" sz="2200" u="sng" dirty="0" smtClean="0"/>
          </a:p>
          <a:p>
            <a:pPr marL="640080" lvl="3" indent="-457200">
              <a:spcAft>
                <a:spcPts val="1800"/>
              </a:spcAft>
              <a:buFont typeface="+mj-lt"/>
              <a:buAutoNum type="arabicPeriod"/>
              <a:defRPr/>
            </a:pPr>
            <a:r>
              <a:rPr lang="fr-FR" sz="2200" dirty="0" smtClean="0"/>
              <a:t>Cliquez sur </a:t>
            </a:r>
            <a:r>
              <a:rPr lang="fr-FR" sz="2200" b="1" dirty="0" smtClean="0"/>
              <a:t>Installer</a:t>
            </a:r>
            <a:r>
              <a:rPr lang="fr-FR" sz="2200" dirty="0" smtClean="0"/>
              <a:t>.</a:t>
            </a:r>
            <a:endParaRPr lang="fr-FR" sz="2200" b="1" dirty="0"/>
          </a:p>
        </p:txBody>
      </p:sp>
      <p:sp>
        <p:nvSpPr>
          <p:cNvPr id="2" name="Title 1"/>
          <p:cNvSpPr>
            <a:spLocks noGrp="1"/>
          </p:cNvSpPr>
          <p:nvPr>
            <p:ph type="title"/>
          </p:nvPr>
        </p:nvSpPr>
        <p:spPr>
          <a:xfrm>
            <a:off x="152400" y="369094"/>
            <a:ext cx="8256684" cy="516255"/>
          </a:xfrm>
        </p:spPr>
        <p:txBody>
          <a:bodyPr/>
          <a:lstStyle/>
          <a:p>
            <a:r>
              <a:rPr lang="fr-FR" dirty="0"/>
              <a:t>Installation de </a:t>
            </a:r>
            <a:r>
              <a:rPr lang="fr-FR" dirty="0" smtClean="0"/>
              <a:t>la Base </a:t>
            </a:r>
            <a:r>
              <a:rPr lang="fr-FR" dirty="0"/>
              <a:t>intégrée des données MTN </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991" r="16672"/>
          <a:stretch/>
        </p:blipFill>
        <p:spPr>
          <a:xfrm>
            <a:off x="5486399" y="3352800"/>
            <a:ext cx="3067489" cy="2514222"/>
          </a:xfrm>
          <a:prstGeom prst="rect">
            <a:avLst/>
          </a:prstGeom>
          <a:effectLst>
            <a:outerShdw blurRad="63500" sx="102000" sy="102000" algn="ctr" rotWithShape="0">
              <a:schemeClr val="bg1">
                <a:lumMod val="50000"/>
                <a:alpha val="40000"/>
              </a:schemeClr>
            </a:outerShdw>
          </a:effectLst>
        </p:spPr>
      </p:pic>
      <p:sp>
        <p:nvSpPr>
          <p:cNvPr id="8" name="Right Arrow 7"/>
          <p:cNvSpPr/>
          <p:nvPr/>
        </p:nvSpPr>
        <p:spPr>
          <a:xfrm>
            <a:off x="5106534" y="5600700"/>
            <a:ext cx="381000" cy="22860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5487534" y="5562600"/>
            <a:ext cx="7620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L'écran d'ouverture</a:t>
            </a:r>
            <a:endParaRPr lang="fr-FR" dirty="0"/>
          </a:p>
        </p:txBody>
      </p:sp>
      <p:sp>
        <p:nvSpPr>
          <p:cNvPr id="3" name="Text Placeholder 2"/>
          <p:cNvSpPr>
            <a:spLocks noGrp="1"/>
          </p:cNvSpPr>
          <p:nvPr>
            <p:ph type="body" idx="1"/>
          </p:nvPr>
        </p:nvSpPr>
        <p:spPr>
          <a:xfrm>
            <a:off x="685800" y="4648200"/>
            <a:ext cx="7315200" cy="1447800"/>
          </a:xfrm>
        </p:spPr>
        <p:txBody>
          <a:bodyPr/>
          <a:lstStyle/>
          <a:p>
            <a:r>
              <a:rPr lang="fr-FR" dirty="0" smtClean="0"/>
              <a:t>Lorsque vous ouvrez le programme de </a:t>
            </a:r>
            <a:r>
              <a:rPr lang="fr-FR" dirty="0"/>
              <a:t>la Base intégrée des données </a:t>
            </a:r>
            <a:r>
              <a:rPr lang="fr-FR" dirty="0" smtClean="0"/>
              <a:t>MTN, l'écran d'ouverture s'affichera avant que vous ne puissiez accéder à votre fichier ou à vos données.</a:t>
            </a:r>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spcAft>
                <a:spcPts val="800"/>
              </a:spcAft>
              <a:buNone/>
            </a:pPr>
            <a:r>
              <a:rPr lang="fr-FR" dirty="0" smtClean="0"/>
              <a:t>Il s'agit du premier écran qui apparaît chaque fois que vous ouvrez </a:t>
            </a:r>
            <a:r>
              <a:rPr lang="fr-FR" dirty="0"/>
              <a:t>la Base intégrée des données </a:t>
            </a:r>
            <a:r>
              <a:rPr lang="fr-FR" dirty="0" smtClean="0"/>
              <a:t>MTN. </a:t>
            </a:r>
          </a:p>
          <a:p>
            <a:pPr marL="0" indent="0">
              <a:spcAft>
                <a:spcPts val="1200"/>
              </a:spcAft>
              <a:buNone/>
            </a:pPr>
            <a:r>
              <a:rPr lang="fr-FR" dirty="0" smtClean="0"/>
              <a:t>Ce dernier comprend les options suivantes :</a:t>
            </a:r>
          </a:p>
          <a:p>
            <a:pPr marL="525780" indent="-342900">
              <a:spcAft>
                <a:spcPts val="800"/>
              </a:spcAft>
              <a:buSzPct val="100000"/>
            </a:pPr>
            <a:r>
              <a:rPr lang="fr-FR" b="1" dirty="0" smtClean="0">
                <a:latin typeface="Segoe UI Semibold" pitchFamily="34" charset="0"/>
              </a:rPr>
              <a:t>Choisir </a:t>
            </a:r>
            <a:r>
              <a:rPr lang="fr-FR" b="1" dirty="0">
                <a:latin typeface="Segoe UI Semibold" pitchFamily="34" charset="0"/>
              </a:rPr>
              <a:t>votre langue</a:t>
            </a:r>
          </a:p>
          <a:p>
            <a:pPr marL="525780" indent="-342900">
              <a:spcAft>
                <a:spcPts val="800"/>
              </a:spcAft>
              <a:buSzPct val="100000"/>
            </a:pPr>
            <a:r>
              <a:rPr lang="fr-FR" b="1" dirty="0">
                <a:latin typeface="Segoe UI Semibold" pitchFamily="34" charset="0"/>
              </a:rPr>
              <a:t>Nom du fichier récent </a:t>
            </a:r>
          </a:p>
          <a:p>
            <a:pPr marL="525780" indent="-342900">
              <a:spcAft>
                <a:spcPts val="800"/>
              </a:spcAft>
              <a:buSzPct val="100000"/>
            </a:pPr>
            <a:r>
              <a:rPr lang="fr-FR" b="1" dirty="0">
                <a:latin typeface="Segoe UI Semibold" pitchFamily="34" charset="0"/>
              </a:rPr>
              <a:t>Bouton Ouvrir </a:t>
            </a:r>
          </a:p>
          <a:p>
            <a:pPr marL="525780" indent="-342900">
              <a:spcAft>
                <a:spcPts val="800"/>
              </a:spcAft>
              <a:buSzPct val="100000"/>
            </a:pPr>
            <a:r>
              <a:rPr lang="fr-FR" b="1" dirty="0" smtClean="0">
                <a:latin typeface="Segoe UI Semibold" pitchFamily="34" charset="0"/>
              </a:rPr>
              <a:t>Rechercher </a:t>
            </a:r>
            <a:r>
              <a:rPr lang="fr-FR" b="1" dirty="0">
                <a:latin typeface="Segoe UI Semibold" pitchFamily="34" charset="0"/>
              </a:rPr>
              <a:t>un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de </a:t>
            </a:r>
            <a:r>
              <a:rPr lang="fr-FR" b="1" dirty="0">
                <a:latin typeface="Segoe UI Semibold" pitchFamily="34" charset="0"/>
              </a:rPr>
              <a:t>fichier </a:t>
            </a:r>
          </a:p>
          <a:p>
            <a:pPr marL="525780" indent="-342900">
              <a:spcAft>
                <a:spcPts val="800"/>
              </a:spcAft>
              <a:buSzPct val="100000"/>
            </a:pPr>
            <a:r>
              <a:rPr lang="fr-FR" b="1" dirty="0" smtClean="0">
                <a:latin typeface="Segoe UI Semibold" pitchFamily="34" charset="0"/>
              </a:rPr>
              <a:t>Créer </a:t>
            </a:r>
            <a:r>
              <a:rPr lang="fr-FR" b="1" dirty="0">
                <a:latin typeface="Segoe UI Semibold" pitchFamily="34" charset="0"/>
              </a:rPr>
              <a:t>un nouveau </a:t>
            </a:r>
            <a:r>
              <a:rPr lang="fr-FR" b="1" dirty="0" smtClean="0">
                <a:latin typeface="Segoe UI Semibold" pitchFamily="34" charset="0"/>
              </a:rPr>
              <a:t/>
            </a:r>
            <a:br>
              <a:rPr lang="fr-FR" b="1" dirty="0" smtClean="0">
                <a:latin typeface="Segoe UI Semibold" pitchFamily="34" charset="0"/>
              </a:rPr>
            </a:br>
            <a:r>
              <a:rPr lang="fr-FR" b="1" dirty="0" smtClean="0">
                <a:latin typeface="Segoe UI Semibold" pitchFamily="34" charset="0"/>
              </a:rPr>
              <a:t>lien </a:t>
            </a:r>
            <a:r>
              <a:rPr lang="fr-FR" b="1" dirty="0">
                <a:latin typeface="Segoe UI Semibold" pitchFamily="34" charset="0"/>
              </a:rPr>
              <a:t>de fichier </a:t>
            </a:r>
          </a:p>
        </p:txBody>
      </p:sp>
      <p:sp>
        <p:nvSpPr>
          <p:cNvPr id="5" name="Title 4"/>
          <p:cNvSpPr>
            <a:spLocks noGrp="1"/>
          </p:cNvSpPr>
          <p:nvPr>
            <p:ph type="title"/>
          </p:nvPr>
        </p:nvSpPr>
        <p:spPr>
          <a:xfrm>
            <a:off x="135469" y="206613"/>
            <a:ext cx="4042234" cy="580787"/>
          </a:xfrm>
        </p:spPr>
        <p:txBody>
          <a:bodyPr/>
          <a:lstStyle/>
          <a:p>
            <a:r>
              <a:rPr lang="fr-FR" dirty="0" smtClean="0"/>
              <a:t>L'écran d'ouverture</a:t>
            </a:r>
          </a:p>
        </p:txBody>
      </p:sp>
      <p:pic>
        <p:nvPicPr>
          <p:cNvPr id="2" name="Picture 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5105400" y="2983140"/>
            <a:ext cx="3198211" cy="2826078"/>
          </a:xfrm>
          <a:prstGeom prst="rect">
            <a:avLst/>
          </a:prstGeom>
          <a:effectLst>
            <a:outerShdw blurRad="63500" sx="102000" sy="102000" algn="ctr" rotWithShape="0">
              <a:schemeClr val="bg1">
                <a:lumMod val="50000"/>
                <a:alpha val="40000"/>
              </a:schemeClr>
            </a:outerShdw>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fr-FR" dirty="0" smtClean="0">
                <a:solidFill>
                  <a:srgbClr val="DCE6F2"/>
                </a:solidFill>
              </a:rPr>
              <a:t>l'écran d'ouverture</a:t>
            </a:r>
            <a:endParaRPr lang="fr-FR" dirty="0">
              <a:solidFill>
                <a:srgbClr val="DCE6F2"/>
              </a:solidFill>
            </a:endParaRPr>
          </a:p>
        </p:txBody>
      </p:sp>
      <p:sp>
        <p:nvSpPr>
          <p:cNvPr id="4" name="Content Placeholder 3"/>
          <p:cNvSpPr>
            <a:spLocks noGrp="1"/>
          </p:cNvSpPr>
          <p:nvPr>
            <p:ph idx="1"/>
          </p:nvPr>
        </p:nvSpPr>
        <p:spPr>
          <a:xfrm>
            <a:off x="685800" y="990601"/>
            <a:ext cx="7086600" cy="1371600"/>
          </a:xfrm>
        </p:spPr>
        <p:txBody>
          <a:bodyPr/>
          <a:lstStyle/>
          <a:p>
            <a:pPr marL="0" indent="0">
              <a:spcAft>
                <a:spcPts val="600"/>
              </a:spcAft>
              <a:buNone/>
            </a:pPr>
            <a:r>
              <a:rPr lang="fr-FR" dirty="0"/>
              <a:t>la Base intégrée des données </a:t>
            </a:r>
            <a:r>
              <a:rPr lang="fr-FR" dirty="0" smtClean="0"/>
              <a:t>MTN propose quatre langues :</a:t>
            </a:r>
          </a:p>
          <a:p>
            <a:pPr lvl="1">
              <a:buSzPct val="100000"/>
              <a:buFont typeface="Wingdings" charset="2"/>
              <a:buChar char="§"/>
            </a:pPr>
            <a:r>
              <a:rPr lang="fr-FR" sz="2200" dirty="0" smtClean="0">
                <a:latin typeface="Segoe UI Semibold" pitchFamily="34" charset="0"/>
              </a:rPr>
              <a:t>anglais, français, portugais et </a:t>
            </a:r>
            <a:r>
              <a:rPr lang="fr-FR" sz="2200" dirty="0" err="1" smtClean="0">
                <a:latin typeface="Segoe UI Semibold" pitchFamily="34" charset="0"/>
              </a:rPr>
              <a:t>bahasa</a:t>
            </a:r>
            <a:endParaRPr lang="fr-FR" dirty="0" smtClean="0"/>
          </a:p>
          <a:p>
            <a:endParaRPr lang="fr-FR" dirty="0"/>
          </a:p>
        </p:txBody>
      </p:sp>
      <p:sp>
        <p:nvSpPr>
          <p:cNvPr id="2" name="Title 1"/>
          <p:cNvSpPr>
            <a:spLocks noGrp="1"/>
          </p:cNvSpPr>
          <p:nvPr>
            <p:ph type="title"/>
          </p:nvPr>
        </p:nvSpPr>
        <p:spPr>
          <a:xfrm>
            <a:off x="152401" y="369094"/>
            <a:ext cx="3627782" cy="516255"/>
          </a:xfrm>
        </p:spPr>
        <p:txBody>
          <a:bodyPr/>
          <a:lstStyle/>
          <a:p>
            <a:r>
              <a:rPr lang="fr-FR" dirty="0"/>
              <a:t>Choisir votre langue</a:t>
            </a:r>
          </a:p>
        </p:txBody>
      </p:sp>
      <p:sp>
        <p:nvSpPr>
          <p:cNvPr id="5" name="Content Placeholder 3"/>
          <p:cNvSpPr txBox="1">
            <a:spLocks/>
          </p:cNvSpPr>
          <p:nvPr/>
        </p:nvSpPr>
        <p:spPr>
          <a:xfrm>
            <a:off x="685800" y="2427060"/>
            <a:ext cx="3505200" cy="199644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Vous pouvez choisir</a:t>
            </a:r>
            <a:r>
              <a:rPr kumimoji="0" lang="fr-FR" sz="2200" b="0" i="0" u="none" strike="noStrike" kern="1200" cap="none" spc="0" normalizeH="0" noProof="0" dirty="0" smtClean="0">
                <a:ln>
                  <a:noFill/>
                </a:ln>
                <a:solidFill>
                  <a:srgbClr val="17375D"/>
                </a:solidFill>
                <a:effectLst/>
                <a:uLnTx/>
                <a:uFillTx/>
                <a:latin typeface="Segoe UI" pitchFamily="34" charset="0"/>
              </a:rPr>
              <a:t> la langue de votre choix à partir du menu déroulant.</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auto" latinLnBrk="0" hangingPunct="1">
              <a:lnSpc>
                <a:spcPct val="100000"/>
              </a:lnSpc>
              <a:spcBef>
                <a:spcPct val="20000"/>
              </a:spcBef>
              <a:spcAft>
                <a:spcPts val="0"/>
              </a:spcAft>
              <a:buClr>
                <a:srgbClr val="066E9F"/>
              </a:buClr>
              <a:buSzPct val="120000"/>
              <a:buFont typeface="Segoe U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grpSp>
        <p:nvGrpSpPr>
          <p:cNvPr id="9" name="Group 8"/>
          <p:cNvGrpSpPr/>
          <p:nvPr/>
        </p:nvGrpSpPr>
        <p:grpSpPr>
          <a:xfrm>
            <a:off x="513289" y="3780078"/>
            <a:ext cx="2988731" cy="2403462"/>
            <a:chOff x="968895" y="3908880"/>
            <a:chExt cx="2747908" cy="2209800"/>
          </a:xfrm>
        </p:grpSpPr>
        <p:pic>
          <p:nvPicPr>
            <p:cNvPr id="12" name="Picture 11"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2893" b="42125"/>
            <a:stretch/>
          </p:blipFill>
          <p:spPr>
            <a:xfrm>
              <a:off x="1216020" y="3908880"/>
              <a:ext cx="2500783" cy="2209800"/>
            </a:xfrm>
            <a:prstGeom prst="rect">
              <a:avLst/>
            </a:prstGeom>
            <a:effectLst>
              <a:outerShdw blurRad="63500" sx="102000" sy="102000" algn="ctr" rotWithShape="0">
                <a:schemeClr val="bg1">
                  <a:lumMod val="50000"/>
                  <a:alpha val="40000"/>
                </a:schemeClr>
              </a:outerShdw>
            </a:effectLst>
          </p:spPr>
        </p:pic>
        <p:sp>
          <p:nvSpPr>
            <p:cNvPr id="7" name="Right Arrow 6"/>
            <p:cNvSpPr/>
            <p:nvPr/>
          </p:nvSpPr>
          <p:spPr>
            <a:xfrm>
              <a:off x="968895" y="4480230"/>
              <a:ext cx="381000" cy="212225"/>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3" name="Rounded Rectangle 12"/>
            <p:cNvSpPr/>
            <p:nvPr/>
          </p:nvSpPr>
          <p:spPr>
            <a:xfrm>
              <a:off x="1356853" y="4463288"/>
              <a:ext cx="1725017" cy="2292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648200" y="2590800"/>
            <a:ext cx="4495800" cy="3994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TextBox 15"/>
          <p:cNvSpPr txBox="1"/>
          <p:nvPr/>
        </p:nvSpPr>
        <p:spPr>
          <a:xfrm>
            <a:off x="4978860" y="2833920"/>
            <a:ext cx="3973740" cy="3539430"/>
          </a:xfrm>
          <a:prstGeom prst="rect">
            <a:avLst/>
          </a:prstGeom>
          <a:noFill/>
        </p:spPr>
        <p:txBody>
          <a:bodyPr wrap="square" rtlCol="0">
            <a:spAutoFit/>
          </a:bodyPr>
          <a:lstStyle/>
          <a:p>
            <a:pPr>
              <a:spcAft>
                <a:spcPts val="800"/>
              </a:spcAft>
            </a:pPr>
            <a:r>
              <a:rPr lang="fr-FR" sz="1700" b="1" dirty="0" smtClean="0">
                <a:solidFill>
                  <a:srgbClr val="932323"/>
                </a:solidFill>
                <a:latin typeface="Segoe UI" pitchFamily="34" charset="0"/>
              </a:rPr>
              <a:t>Note importante : </a:t>
            </a:r>
            <a:r>
              <a:rPr sz="1700" dirty="0"/>
              <a:t/>
            </a:r>
            <a:br>
              <a:rPr sz="1700" dirty="0"/>
            </a:br>
            <a:r>
              <a:rPr lang="fr-FR" sz="1700" b="1" dirty="0" smtClean="0">
                <a:solidFill>
                  <a:srgbClr val="17375D"/>
                </a:solidFill>
                <a:latin typeface="Segoe UI" pitchFamily="34" charset="0"/>
              </a:rPr>
              <a:t>Le format de numérotation varie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selon le pays. </a:t>
            </a:r>
            <a:endParaRPr lang="fr-FR" sz="1700" dirty="0"/>
          </a:p>
          <a:p>
            <a:pPr>
              <a:spcAft>
                <a:spcPts val="800"/>
              </a:spcAft>
            </a:pPr>
            <a:r>
              <a:rPr lang="fr-FR" sz="1700" dirty="0" smtClean="0">
                <a:solidFill>
                  <a:srgbClr val="17375D"/>
                </a:solidFill>
                <a:latin typeface="Segoe UI" pitchFamily="34" charset="0"/>
              </a:rPr>
              <a:t>Assurez-vous de saisir les chiffres selon le format défini sur votre ordinateur, quelle que soit la langue s'affichant sur l'écran.  Par exemple, si vos paramètres sont définis en :</a:t>
            </a:r>
          </a:p>
          <a:p>
            <a:pPr>
              <a:spcAft>
                <a:spcPts val="800"/>
              </a:spcAft>
            </a:pPr>
            <a:r>
              <a:rPr lang="fr-FR" sz="1700" b="1" dirty="0" smtClean="0">
                <a:solidFill>
                  <a:srgbClr val="17375D"/>
                </a:solidFill>
                <a:latin typeface="Segoe UI" pitchFamily="34" charset="0"/>
              </a:rPr>
              <a:t>anglais</a:t>
            </a:r>
            <a:r>
              <a:rPr lang="fr-FR" sz="1700" dirty="0" smtClean="0">
                <a:solidFill>
                  <a:srgbClr val="17375D"/>
                </a:solidFill>
                <a:latin typeface="Segoe UI" pitchFamily="34" charset="0"/>
              </a:rPr>
              <a:t> (États-Unis), vous devez saisir les chiffres sous le fa forme </a:t>
            </a:r>
            <a:r>
              <a:rPr lang="fr-FR" sz="1700" b="1" dirty="0" smtClean="0">
                <a:solidFill>
                  <a:srgbClr val="17375D"/>
                </a:solidFill>
                <a:latin typeface="Segoe UI" pitchFamily="34" charset="0"/>
              </a:rPr>
              <a:t>1,000.00</a:t>
            </a:r>
            <a:r>
              <a:rPr lang="fr-FR" sz="1700" dirty="0" smtClean="0"/>
              <a:t> </a:t>
            </a:r>
          </a:p>
          <a:p>
            <a:r>
              <a:rPr lang="fr-FR" sz="1700" b="1" dirty="0" smtClean="0">
                <a:solidFill>
                  <a:srgbClr val="17375D"/>
                </a:solidFill>
                <a:latin typeface="Segoe UI" pitchFamily="34" charset="0"/>
              </a:rPr>
              <a:t>français</a:t>
            </a:r>
            <a:r>
              <a:rPr lang="fr-FR" sz="1700" dirty="0" smtClean="0">
                <a:solidFill>
                  <a:srgbClr val="17375D"/>
                </a:solidFill>
                <a:latin typeface="Segoe UI" pitchFamily="34" charset="0"/>
              </a:rPr>
              <a:t> (France), vous devez saisir les chiffres sous le fa forme </a:t>
            </a:r>
            <a:r>
              <a:rPr lang="fr-FR" sz="1700" b="1" dirty="0" smtClean="0">
                <a:solidFill>
                  <a:srgbClr val="17375D"/>
                </a:solidFill>
                <a:latin typeface="Segoe UI" pitchFamily="34" charset="0"/>
              </a:rPr>
              <a:t>1 000,00</a:t>
            </a:r>
            <a:r>
              <a:rPr lang="fr-FR" sz="1700" dirty="0" smtClean="0">
                <a:solidFill>
                  <a:srgbClr val="17375D"/>
                </a:solidFill>
                <a:latin typeface="Segoe UI" pitchFamily="34" charset="0"/>
              </a:rPr>
              <a:t>.</a:t>
            </a:r>
            <a:endParaRPr lang="fr-FR" sz="1700"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3733800"/>
            <a:ext cx="8229600" cy="715963"/>
          </a:xfrm>
        </p:spPr>
        <p:txBody>
          <a:bodyPr/>
          <a:lstStyle/>
          <a:p>
            <a:r>
              <a:rPr lang="fr-FR" dirty="0" smtClean="0"/>
              <a:t>Introduction</a:t>
            </a:r>
            <a:endParaRPr lang="fr-FR" dirty="0"/>
          </a:p>
        </p:txBody>
      </p:sp>
      <p:sp>
        <p:nvSpPr>
          <p:cNvPr id="3" name="Text Placeholder 2"/>
          <p:cNvSpPr>
            <a:spLocks noGrp="1"/>
          </p:cNvSpPr>
          <p:nvPr>
            <p:ph type="body" idx="1"/>
          </p:nvPr>
        </p:nvSpPr>
        <p:spPr>
          <a:xfrm>
            <a:off x="685800" y="4648200"/>
            <a:ext cx="6477000" cy="1447800"/>
          </a:xfrm>
        </p:spPr>
        <p:txBody>
          <a:bodyPr/>
          <a:lstStyle/>
          <a:p>
            <a:r>
              <a:rPr lang="fr-FR" sz="2400" dirty="0" smtClean="0"/>
              <a:t>La base </a:t>
            </a:r>
            <a:r>
              <a:rPr lang="fr-FR" sz="2400" dirty="0"/>
              <a:t>intégrée des données </a:t>
            </a:r>
            <a:r>
              <a:rPr lang="fr-FR" sz="2400" dirty="0" smtClean="0"/>
              <a:t>MTN </a:t>
            </a:r>
            <a:r>
              <a:rPr lang="fr-FR" dirty="0" smtClean="0"/>
              <a:t>a </a:t>
            </a:r>
            <a:r>
              <a:rPr lang="fr-FR" dirty="0" smtClean="0">
                <a:solidFill>
                  <a:srgbClr val="066E9F"/>
                </a:solidFill>
                <a:latin typeface="Segoe UI" pitchFamily="34" charset="0"/>
              </a:rPr>
              <a:t>été conçu afin de renforcer la capacité de stockage, de gestion, d'analyse et de transmission de données des programmes nationaux de lutte contre les MTN</a:t>
            </a:r>
            <a:r>
              <a:rPr lang="fr-FR" dirty="0" smtClean="0">
                <a:latin typeface="Segoe UI" pitchFamily="34" charset="0"/>
              </a:rPr>
              <a:t>. </a:t>
            </a:r>
            <a:endParaRPr lang="fr-FR" dirty="0">
              <a:latin typeface="Segoe U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7_28_29_30_31.PNG"/>
          <p:cNvPicPr>
            <a:picLocks noChangeAspect="1"/>
          </p:cNvPicPr>
          <p:nvPr/>
        </p:nvPicPr>
        <p:blipFill rotWithShape="1">
          <a:blip r:embed="rId3">
            <a:extLst>
              <a:ext uri="{28A0092B-C50C-407E-A947-70E740481C1C}">
                <a14:useLocalDpi xmlns:a14="http://schemas.microsoft.com/office/drawing/2010/main" val="0"/>
              </a:ext>
            </a:extLst>
          </a:blip>
          <a:srcRect l="48" t="2646" r="46226" b="61946"/>
          <a:stretch/>
        </p:blipFill>
        <p:spPr>
          <a:xfrm>
            <a:off x="4267199" y="2255160"/>
            <a:ext cx="4052881" cy="2438400"/>
          </a:xfrm>
          <a:prstGeom prst="rect">
            <a:avLst/>
          </a:prstGeom>
          <a:effectLst>
            <a:outerShdw blurRad="63500" sx="102000" sy="102000" algn="ctr" rotWithShape="0">
              <a:schemeClr val="bg1">
                <a:lumMod val="50000"/>
                <a:alpha val="40000"/>
              </a:schemeClr>
            </a:outerShdw>
          </a:effectLst>
        </p:spPr>
      </p:pic>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p:txBody>
          <a:bodyPr/>
          <a:lstStyle/>
          <a:p>
            <a:pPr marL="0" indent="0">
              <a:buNone/>
            </a:pPr>
            <a:r>
              <a:rPr lang="fr-FR" dirty="0" smtClean="0"/>
              <a:t>La </a:t>
            </a:r>
            <a:r>
              <a:rPr lang="fr-FR" dirty="0"/>
              <a:t>Base intégrée des données </a:t>
            </a:r>
            <a:r>
              <a:rPr lang="fr-FR" dirty="0" smtClean="0"/>
              <a:t>MTN indiquera toujours le fichier le plus récent sur l'écran d'ouverture. </a:t>
            </a:r>
          </a:p>
          <a:p>
            <a:endParaRPr lang="fr-FR" dirty="0"/>
          </a:p>
        </p:txBody>
      </p:sp>
      <p:sp>
        <p:nvSpPr>
          <p:cNvPr id="2" name="Title 1"/>
          <p:cNvSpPr>
            <a:spLocks noGrp="1"/>
          </p:cNvSpPr>
          <p:nvPr>
            <p:ph type="title"/>
          </p:nvPr>
        </p:nvSpPr>
        <p:spPr>
          <a:xfrm>
            <a:off x="152401" y="369094"/>
            <a:ext cx="2611800" cy="516255"/>
          </a:xfrm>
        </p:spPr>
        <p:txBody>
          <a:bodyPr/>
          <a:lstStyle/>
          <a:p>
            <a:r>
              <a:rPr lang="fr-FR" dirty="0"/>
              <a:t>Fichier récent</a:t>
            </a:r>
          </a:p>
        </p:txBody>
      </p:sp>
      <p:sp>
        <p:nvSpPr>
          <p:cNvPr id="12" name="Content Placeholder 3"/>
          <p:cNvSpPr txBox="1">
            <a:spLocks/>
          </p:cNvSpPr>
          <p:nvPr/>
        </p:nvSpPr>
        <p:spPr>
          <a:xfrm>
            <a:off x="685800" y="2133600"/>
            <a:ext cx="2971800" cy="1920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Pour ouvrir le fichier le plus récent, il suffit d'appuyer sur le bouton </a:t>
            </a:r>
            <a:r>
              <a:rPr lang="fr-FR" sz="2200" b="1" dirty="0">
                <a:solidFill>
                  <a:schemeClr val="tx2">
                    <a:lumMod val="75000"/>
                  </a:schemeClr>
                </a:solidFill>
                <a:latin typeface="Segoe UI" pitchFamily="34" charset="0"/>
                <a:ea typeface="Segoe UI" pitchFamily="34" charset="0"/>
                <a:cs typeface="Segoe UI" pitchFamily="34" charset="0"/>
              </a:rPr>
              <a:t>Ouvrir</a:t>
            </a:r>
            <a:r>
              <a:rPr lang="fr-FR" sz="2200" dirty="0">
                <a:solidFill>
                  <a:schemeClr val="tx2">
                    <a:lumMod val="75000"/>
                  </a:schemeClr>
                </a:solidFill>
                <a:latin typeface="Segoe UI" pitchFamily="34" charset="0"/>
                <a:ea typeface="Segoe UI" pitchFamily="34" charset="0"/>
                <a:cs typeface="Segoe UI" pitchFamily="34" charset="0"/>
              </a:rPr>
              <a:t>.</a:t>
            </a:r>
          </a:p>
        </p:txBody>
      </p:sp>
      <p:sp>
        <p:nvSpPr>
          <p:cNvPr id="13" name="Rounded Rectangle 12"/>
          <p:cNvSpPr/>
          <p:nvPr/>
        </p:nvSpPr>
        <p:spPr>
          <a:xfrm>
            <a:off x="4526640" y="3769657"/>
            <a:ext cx="883560" cy="31394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4025000" y="37583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772400" cy="4525963"/>
          </a:xfrm>
        </p:spPr>
        <p:txBody>
          <a:bodyPr/>
          <a:lstStyle/>
          <a:p>
            <a:pPr marL="0" indent="0">
              <a:buNone/>
            </a:pPr>
            <a:r>
              <a:rPr lang="fr-FR" dirty="0" smtClean="0"/>
              <a:t>Vous pouvez aussi ouvrir un fichier créé précédemment à partir de l'écran d'ouverture.</a:t>
            </a:r>
          </a:p>
          <a:p>
            <a:pPr>
              <a:buNone/>
            </a:pPr>
            <a:endParaRPr lang="fr-FR" dirty="0"/>
          </a:p>
        </p:txBody>
      </p:sp>
      <p:sp>
        <p:nvSpPr>
          <p:cNvPr id="2" name="Title 1"/>
          <p:cNvSpPr>
            <a:spLocks noGrp="1"/>
          </p:cNvSpPr>
          <p:nvPr>
            <p:ph type="title"/>
          </p:nvPr>
        </p:nvSpPr>
        <p:spPr>
          <a:xfrm>
            <a:off x="152401" y="369094"/>
            <a:ext cx="2114512" cy="516255"/>
          </a:xfrm>
        </p:spPr>
        <p:txBody>
          <a:bodyPr/>
          <a:lstStyle/>
          <a:p>
            <a:r>
              <a:rPr lang="fr-FR" dirty="0"/>
              <a:t>Recherche</a:t>
            </a:r>
          </a:p>
        </p:txBody>
      </p:sp>
      <p:sp>
        <p:nvSpPr>
          <p:cNvPr id="16" name="Content Placeholder 3"/>
          <p:cNvSpPr txBox="1">
            <a:spLocks/>
          </p:cNvSpPr>
          <p:nvPr/>
        </p:nvSpPr>
        <p:spPr>
          <a:xfrm>
            <a:off x="685800" y="2133600"/>
            <a:ext cx="3733800" cy="2301240"/>
          </a:xfrm>
          <a:prstGeom prst="rect">
            <a:avLst/>
          </a:prstGeom>
        </p:spPr>
        <p:txBody>
          <a:bodyPr vert="horz" lIns="91440" tIns="45720" rIns="91440" bIns="45720" rtlCol="0">
            <a:normAutofit/>
          </a:bodyPr>
          <a:lstStyle/>
          <a:p>
            <a:pPr lvl="0">
              <a:spcBef>
                <a:spcPct val="20000"/>
              </a:spcBef>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Cliquez sur le lien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b="1" dirty="0">
                <a:solidFill>
                  <a:schemeClr val="tx2">
                    <a:lumMod val="75000"/>
                  </a:schemeClr>
                </a:solidFill>
                <a:latin typeface="Segoe UI" pitchFamily="34" charset="0"/>
                <a:ea typeface="Segoe UI" pitchFamily="34" charset="0"/>
                <a:cs typeface="Segoe UI" pitchFamily="34" charset="0"/>
              </a:rPr>
              <a:t>Rechercher un fichier…</a:t>
            </a:r>
            <a:r>
              <a:rPr lang="fr-FR" sz="2200" dirty="0">
                <a:solidFill>
                  <a:schemeClr val="tx2">
                    <a:lumMod val="75000"/>
                  </a:schemeClr>
                </a:solidFill>
                <a:latin typeface="Segoe UI" pitchFamily="34" charset="0"/>
                <a:ea typeface="Segoe UI" pitchFamily="34" charset="0"/>
                <a:cs typeface="Segoe UI" pitchFamily="34" charset="0"/>
              </a:rPr>
              <a:t> </a:t>
            </a:r>
            <a:r>
              <a:rPr lang="en-US" sz="2200" dirty="0" smtClean="0">
                <a:solidFill>
                  <a:schemeClr val="tx2">
                    <a:lumMod val="75000"/>
                  </a:schemeClr>
                </a:solidFill>
                <a:latin typeface="Segoe UI" pitchFamily="34" charset="0"/>
                <a:ea typeface="Segoe UI" pitchFamily="34" charset="0"/>
                <a:cs typeface="Segoe UI" pitchFamily="34" charset="0"/>
              </a:rPr>
              <a:t/>
            </a:r>
            <a:br>
              <a:rPr lang="en-US" sz="2200" dirty="0" smtClean="0">
                <a:solidFill>
                  <a:schemeClr val="tx2">
                    <a:lumMod val="75000"/>
                  </a:schemeClr>
                </a:solidFill>
                <a:latin typeface="Segoe UI" pitchFamily="34" charset="0"/>
                <a:ea typeface="Segoe UI" pitchFamily="34" charset="0"/>
                <a:cs typeface="Segoe UI" pitchFamily="34" charset="0"/>
              </a:rPr>
            </a:br>
            <a:r>
              <a:rPr lang="fr-FR" sz="2200" dirty="0">
                <a:solidFill>
                  <a:schemeClr val="tx2">
                    <a:lumMod val="75000"/>
                  </a:schemeClr>
                </a:solidFill>
                <a:latin typeface="Segoe UI" pitchFamily="34" charset="0"/>
                <a:ea typeface="Segoe UI" pitchFamily="34" charset="0"/>
                <a:cs typeface="Segoe UI" pitchFamily="34" charset="0"/>
              </a:rPr>
              <a:t>pour accéder à vos fichiers. </a:t>
            </a:r>
          </a:p>
        </p:txBody>
      </p:sp>
      <p:sp>
        <p:nvSpPr>
          <p:cNvPr id="19" name="Rectangle 18"/>
          <p:cNvSpPr/>
          <p:nvPr/>
        </p:nvSpPr>
        <p:spPr>
          <a:xfrm>
            <a:off x="0" y="4800600"/>
            <a:ext cx="9144000" cy="1784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TextBox 19"/>
          <p:cNvSpPr txBox="1"/>
          <p:nvPr/>
        </p:nvSpPr>
        <p:spPr>
          <a:xfrm>
            <a:off x="674460" y="5000417"/>
            <a:ext cx="7696200" cy="140038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toujours ouvrir en premier lieu </a:t>
            </a:r>
            <a:r>
              <a:rPr lang="fr-FR" sz="1700" b="1" dirty="0">
                <a:solidFill>
                  <a:srgbClr val="17375D"/>
                </a:solidFill>
                <a:latin typeface="Segoe UI" pitchFamily="34" charset="0"/>
              </a:rPr>
              <a:t>la Base intégrée des données MTN, </a:t>
            </a:r>
            <a:r>
              <a:rPr lang="fr-FR" sz="1700" b="1" dirty="0" smtClean="0">
                <a:solidFill>
                  <a:srgbClr val="17375D"/>
                </a:solidFill>
                <a:latin typeface="Segoe UI" pitchFamily="34" charset="0"/>
              </a:rPr>
              <a:t>puis votre fichier. </a:t>
            </a:r>
            <a:r>
              <a:rPr lang="fr-FR" sz="1700" dirty="0" smtClean="0">
                <a:solidFill>
                  <a:srgbClr val="17375D"/>
                </a:solidFill>
                <a:latin typeface="Segoe UI Semibold" pitchFamily="34" charset="0"/>
              </a:rPr>
              <a:t>N'essayez pas d’ouvrir votre fichier seul à partir de l'endroit où vous l'avez enregistré sur votre ordinateur. Si vous n'ouvrez pas votre fichier dans le programme </a:t>
            </a:r>
            <a:r>
              <a:rPr lang="fr-FR" sz="1700" dirty="0">
                <a:solidFill>
                  <a:srgbClr val="17375D"/>
                </a:solidFill>
                <a:latin typeface="Segoe UI Semibold" pitchFamily="34" charset="0"/>
              </a:rPr>
              <a:t>de la Base intégrée des données MTN, </a:t>
            </a:r>
            <a:r>
              <a:rPr lang="fr-FR" sz="1700" dirty="0" smtClean="0">
                <a:solidFill>
                  <a:srgbClr val="17375D"/>
                </a:solidFill>
                <a:latin typeface="Segoe UI Semibold" pitchFamily="34" charset="0"/>
              </a:rPr>
              <a:t>il ne fonctionnera pas correctement.</a:t>
            </a:r>
            <a:endParaRPr lang="fr-FR" sz="1700" dirty="0">
              <a:solidFill>
                <a:srgbClr val="17375D"/>
              </a:solidFill>
              <a:latin typeface="Segoe UI Semibold" pitchFamily="34" charset="0"/>
              <a:ea typeface="Segoe UI" pitchFamily="34" charset="0"/>
              <a:cs typeface="Segoe UI" pitchFamily="34" charset="0"/>
            </a:endParaRPr>
          </a:p>
        </p:txBody>
      </p:sp>
      <p:pic>
        <p:nvPicPr>
          <p:cNvPr id="11" name="Picture 10"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661340" y="1981200"/>
            <a:ext cx="3915907" cy="2438400"/>
          </a:xfrm>
          <a:prstGeom prst="rect">
            <a:avLst/>
          </a:prstGeom>
          <a:effectLst>
            <a:outerShdw blurRad="63500" sx="102000" sy="102000" algn="ctr" rotWithShape="0">
              <a:schemeClr val="bg1">
                <a:lumMod val="50000"/>
                <a:alpha val="40000"/>
              </a:schemeClr>
            </a:outerShdw>
          </a:effectLst>
        </p:spPr>
      </p:pic>
      <p:sp>
        <p:nvSpPr>
          <p:cNvPr id="12" name="Rounded Rectangle 11"/>
          <p:cNvSpPr/>
          <p:nvPr/>
        </p:nvSpPr>
        <p:spPr>
          <a:xfrm>
            <a:off x="4920777" y="3834878"/>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4419141" y="3789517"/>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742435" cy="307777"/>
          </a:xfrm>
        </p:spPr>
        <p:txBody>
          <a:bodyPr/>
          <a:lstStyle/>
          <a:p>
            <a:r>
              <a:rPr lang="fr-FR" dirty="0"/>
              <a:t>l</a:t>
            </a:r>
            <a:r>
              <a:rPr lang="fr-FR" dirty="0" smtClean="0">
                <a:solidFill>
                  <a:srgbClr val="DCE6F2"/>
                </a:solidFill>
              </a:rPr>
              <a:t>'écran d'ouverture</a:t>
            </a:r>
            <a:endParaRPr lang="fr-FR" dirty="0">
              <a:solidFill>
                <a:srgbClr val="DCE6F2"/>
              </a:solidFill>
            </a:endParaRPr>
          </a:p>
        </p:txBody>
      </p:sp>
      <p:sp>
        <p:nvSpPr>
          <p:cNvPr id="4" name="Content Placeholder 3"/>
          <p:cNvSpPr>
            <a:spLocks noGrp="1"/>
          </p:cNvSpPr>
          <p:nvPr>
            <p:ph idx="1"/>
          </p:nvPr>
        </p:nvSpPr>
        <p:spPr>
          <a:xfrm>
            <a:off x="685800" y="1143000"/>
            <a:ext cx="7543800" cy="4525963"/>
          </a:xfrm>
        </p:spPr>
        <p:txBody>
          <a:bodyPr/>
          <a:lstStyle/>
          <a:p>
            <a:pPr marL="0" indent="0">
              <a:buNone/>
            </a:pPr>
            <a:r>
              <a:rPr lang="fr-FR" dirty="0" smtClean="0"/>
              <a:t>Pour démarrer une </a:t>
            </a:r>
            <a:r>
              <a:rPr lang="fr-FR" dirty="0"/>
              <a:t>nouvelle la Base intégrée des données MTN, </a:t>
            </a:r>
            <a:r>
              <a:rPr lang="fr-FR" dirty="0" smtClean="0"/>
              <a:t>sélectionnez </a:t>
            </a:r>
            <a:r>
              <a:rPr lang="fr-FR" b="1" dirty="0" smtClean="0"/>
              <a:t>Créer un nouveau fichier…</a:t>
            </a:r>
            <a:r>
              <a:rPr lang="fr-FR" dirty="0" smtClean="0"/>
              <a:t> et une fenêtre du navigateur s'affichera et vous invitera à enregistrer votre fichier.</a:t>
            </a:r>
          </a:p>
          <a:p>
            <a:endParaRPr lang="fr-FR" dirty="0"/>
          </a:p>
        </p:txBody>
      </p:sp>
      <p:sp>
        <p:nvSpPr>
          <p:cNvPr id="2" name="Title 1"/>
          <p:cNvSpPr>
            <a:spLocks noGrp="1"/>
          </p:cNvSpPr>
          <p:nvPr>
            <p:ph type="title"/>
          </p:nvPr>
        </p:nvSpPr>
        <p:spPr>
          <a:xfrm>
            <a:off x="152401" y="369094"/>
            <a:ext cx="2898430" cy="516255"/>
          </a:xfrm>
        </p:spPr>
        <p:txBody>
          <a:bodyPr/>
          <a:lstStyle/>
          <a:p>
            <a:r>
              <a:rPr lang="fr-FR" dirty="0"/>
              <a:t>Nouveau fichier</a:t>
            </a:r>
          </a:p>
        </p:txBody>
      </p:sp>
      <p:sp>
        <p:nvSpPr>
          <p:cNvPr id="16" name="Content Placeholder 3"/>
          <p:cNvSpPr txBox="1">
            <a:spLocks/>
          </p:cNvSpPr>
          <p:nvPr/>
        </p:nvSpPr>
        <p:spPr>
          <a:xfrm>
            <a:off x="685800" y="2743200"/>
            <a:ext cx="3505200" cy="1691640"/>
          </a:xfrm>
          <a:prstGeom prst="rect">
            <a:avLst/>
          </a:prstGeom>
        </p:spPr>
        <p:txBody>
          <a:bodyPr vert="horz" lIns="91440" tIns="45720" rIns="91440" bIns="45720" rtlCol="0">
            <a:normAutofit/>
          </a:bodyPr>
          <a:lstStyle/>
          <a:p>
            <a:pPr lvl="0">
              <a:spcBef>
                <a:spcPct val="20000"/>
              </a:spcBef>
              <a:buClr>
                <a:srgbClr val="066E9F"/>
              </a:buClr>
              <a:buSzPct val="120000"/>
            </a:pPr>
            <a:endParaRPr lang="en-US" sz="2200" dirty="0">
              <a:solidFill>
                <a:srgbClr val="17375D"/>
              </a:solidFill>
              <a:latin typeface="Segoe UI" pitchFamily="34" charset="0"/>
              <a:ea typeface="Segoe UI" pitchFamily="34" charset="0"/>
              <a:cs typeface="Segoe UI" pitchFamily="34" charset="0"/>
            </a:endParaRPr>
          </a:p>
        </p:txBody>
      </p:sp>
      <p:pic>
        <p:nvPicPr>
          <p:cNvPr id="9" name="Picture 8" descr="27_28_29_30_31.PNG"/>
          <p:cNvPicPr>
            <a:picLocks noChangeAspect="1"/>
          </p:cNvPicPr>
          <p:nvPr/>
        </p:nvPicPr>
        <p:blipFill rotWithShape="1">
          <a:blip r:embed="rId3">
            <a:extLst>
              <a:ext uri="{28A0092B-C50C-407E-A947-70E740481C1C}">
                <a14:useLocalDpi xmlns:a14="http://schemas.microsoft.com/office/drawing/2010/main" val="0"/>
              </a:ext>
            </a:extLst>
          </a:blip>
          <a:srcRect l="50" t="2646" r="48041" b="61946"/>
          <a:stretch/>
        </p:blipFill>
        <p:spPr>
          <a:xfrm>
            <a:off x="4204599" y="2895600"/>
            <a:ext cx="3915907" cy="2438400"/>
          </a:xfrm>
          <a:prstGeom prst="rect">
            <a:avLst/>
          </a:prstGeom>
          <a:effectLst>
            <a:outerShdw blurRad="63500" sx="102000" sy="102000" algn="ctr" rotWithShape="0">
              <a:schemeClr val="bg1">
                <a:lumMod val="50000"/>
                <a:alpha val="40000"/>
              </a:schemeClr>
            </a:outerShdw>
          </a:effectLst>
        </p:spPr>
      </p:pic>
      <p:sp>
        <p:nvSpPr>
          <p:cNvPr id="10" name="Rounded Rectangle 9"/>
          <p:cNvSpPr/>
          <p:nvPr/>
        </p:nvSpPr>
        <p:spPr>
          <a:xfrm>
            <a:off x="4464036" y="4966669"/>
            <a:ext cx="1423048" cy="2407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p:cNvSpPr/>
          <p:nvPr/>
        </p:nvSpPr>
        <p:spPr>
          <a:xfrm>
            <a:off x="3962400" y="4921308"/>
            <a:ext cx="4648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446000" y="1600200"/>
            <a:ext cx="6553200" cy="3657600"/>
          </a:xfrm>
          <a:prstGeom prst="rect">
            <a:avLst/>
          </a:prstGeom>
        </p:spPr>
        <p:txBody>
          <a:bodyPr>
            <a:noAutofit/>
          </a:bodyPr>
          <a:lstStyle/>
          <a:p>
            <a:pPr marL="457200" indent="-457200">
              <a:spcAft>
                <a:spcPts val="1800"/>
              </a:spcAft>
              <a:buFont typeface="+mj-lt"/>
              <a:buAutoNum type="arabicPeriod"/>
            </a:pPr>
            <a:r>
              <a:rPr lang="fr-FR" sz="2200" dirty="0" smtClean="0"/>
              <a:t>Sélectionnez </a:t>
            </a:r>
            <a:r>
              <a:rPr lang="fr-FR" sz="2200" b="1" dirty="0" smtClean="0"/>
              <a:t>Créer un nouveau fichier</a:t>
            </a:r>
            <a:r>
              <a:rPr lang="fr-FR" sz="2200" b="0" dirty="0" smtClean="0"/>
              <a:t>...</a:t>
            </a:r>
          </a:p>
          <a:p>
            <a:pPr marL="457200" indent="-457200">
              <a:spcAft>
                <a:spcPts val="1800"/>
              </a:spcAft>
              <a:buFont typeface="+mj-lt"/>
              <a:buAutoNum type="arabicPeriod"/>
            </a:pPr>
            <a:r>
              <a:rPr lang="fr-FR" sz="2200" dirty="0" smtClean="0"/>
              <a:t>Appelez votre nouveau fichier </a:t>
            </a:r>
            <a:r>
              <a:rPr lang="fr-FR" sz="2200" b="1" dirty="0" smtClean="0"/>
              <a:t>Murkonia.</a:t>
            </a:r>
          </a:p>
          <a:p>
            <a:pPr marL="457200" indent="-457200">
              <a:spcAft>
                <a:spcPts val="1800"/>
              </a:spcAft>
              <a:buFont typeface="+mj-lt"/>
              <a:buAutoNum type="arabicPeriod"/>
            </a:pPr>
            <a:r>
              <a:rPr lang="fr-FR" sz="2200" dirty="0" smtClean="0"/>
              <a:t>Enregistrez le fichier sur votre ordinateur.</a:t>
            </a:r>
            <a:endParaRPr lang="fr-FR" sz="2200" dirty="0"/>
          </a:p>
        </p:txBody>
      </p:sp>
      <p:sp>
        <p:nvSpPr>
          <p:cNvPr id="3" name="Title 2"/>
          <p:cNvSpPr>
            <a:spLocks noGrp="1"/>
          </p:cNvSpPr>
          <p:nvPr>
            <p:ph type="title"/>
          </p:nvPr>
        </p:nvSpPr>
        <p:spPr/>
        <p:txBody>
          <a:bodyPr/>
          <a:lstStyle/>
          <a:p>
            <a:r>
              <a:rPr lang="fr-FR" dirty="0" smtClean="0"/>
              <a:t>Créer un nouveau fichier</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Pour commencer</a:t>
            </a:r>
            <a:endParaRPr lang="fr-FR" dirty="0"/>
          </a:p>
        </p:txBody>
      </p:sp>
      <p:sp>
        <p:nvSpPr>
          <p:cNvPr id="3" name="Text Placeholder 2"/>
          <p:cNvSpPr>
            <a:spLocks noGrp="1"/>
          </p:cNvSpPr>
          <p:nvPr>
            <p:ph type="body" idx="1"/>
          </p:nvPr>
        </p:nvSpPr>
        <p:spPr>
          <a:xfrm>
            <a:off x="685800" y="4648200"/>
            <a:ext cx="7086600" cy="1447800"/>
          </a:xfrm>
        </p:spPr>
        <p:txBody>
          <a:bodyPr/>
          <a:lstStyle/>
          <a:p>
            <a:r>
              <a:rPr lang="fr-FR" dirty="0" smtClean="0"/>
              <a:t>Lorsque vous créez un nouveau fichier dans </a:t>
            </a:r>
            <a:r>
              <a:rPr lang="fr-FR" dirty="0"/>
              <a:t>la Base intégrée des données MTN, </a:t>
            </a:r>
            <a:r>
              <a:rPr lang="fr-FR" dirty="0" smtClean="0"/>
              <a:t>vous suivrez plusieurs étapes afin de définir spécialement le fichier selon votre pays.</a:t>
            </a:r>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spcAft>
                <a:spcPts val="1800"/>
              </a:spcAft>
              <a:buNone/>
            </a:pPr>
            <a:r>
              <a:rPr lang="fr-FR" dirty="0" smtClean="0"/>
              <a:t>Les étapes à suivre pour définir la base de données nationale pour la première fois sont les suivantes :</a:t>
            </a:r>
          </a:p>
          <a:p>
            <a:pPr marL="640080" lvl="1" indent="-457200">
              <a:spcAft>
                <a:spcPts val="1200"/>
              </a:spcAft>
              <a:buFont typeface="+mj-lt"/>
              <a:buAutoNum type="arabicPeriod"/>
            </a:pPr>
            <a:r>
              <a:rPr lang="fr-FR" sz="2400" dirty="0" smtClean="0">
                <a:latin typeface="Segoe UI Semibold" pitchFamily="34" charset="0"/>
              </a:rPr>
              <a:t>Connectez-vous.</a:t>
            </a:r>
          </a:p>
          <a:p>
            <a:pPr marL="640080" lvl="1" indent="-457200">
              <a:spcAft>
                <a:spcPts val="1200"/>
              </a:spcAft>
              <a:buFont typeface="+mj-lt"/>
              <a:buAutoNum type="arabicPeriod"/>
            </a:pPr>
            <a:r>
              <a:rPr lang="fr-FR" sz="2400" dirty="0" smtClean="0">
                <a:latin typeface="Segoe UI Semibold" pitchFamily="34" charset="0"/>
              </a:rPr>
              <a:t>Saisissez les informations pays.</a:t>
            </a:r>
          </a:p>
          <a:p>
            <a:pPr marL="640080" lvl="1" indent="-457200">
              <a:spcAft>
                <a:spcPts val="1200"/>
              </a:spcAft>
              <a:buFont typeface="+mj-lt"/>
              <a:buAutoNum type="arabicPeriod"/>
            </a:pPr>
            <a:r>
              <a:rPr lang="fr-FR" sz="2400" dirty="0" smtClean="0">
                <a:latin typeface="Segoe UI Semibold" pitchFamily="34" charset="0"/>
              </a:rPr>
              <a:t>Choisissez les maladies.</a:t>
            </a:r>
          </a:p>
          <a:p>
            <a:pPr marL="640080" lvl="1" indent="-457200">
              <a:spcAft>
                <a:spcPts val="1200"/>
              </a:spcAft>
              <a:buFont typeface="+mj-lt"/>
              <a:buAutoNum type="arabicPeriod"/>
            </a:pPr>
            <a:r>
              <a:rPr lang="fr-FR" sz="2400" dirty="0" smtClean="0">
                <a:latin typeface="Segoe UI Semibold" pitchFamily="34" charset="0"/>
              </a:rPr>
              <a:t>Modifiez ou ajoutez des niveaux administratifs.</a:t>
            </a:r>
            <a:endParaRPr lang="fr-FR" sz="2400" dirty="0">
              <a:latin typeface="Segoe UI Semibold" pitchFamily="34" charset="0"/>
            </a:endParaRPr>
          </a:p>
        </p:txBody>
      </p:sp>
      <p:sp>
        <p:nvSpPr>
          <p:cNvPr id="2" name="Title 1"/>
          <p:cNvSpPr>
            <a:spLocks noGrp="1"/>
          </p:cNvSpPr>
          <p:nvPr>
            <p:ph type="title"/>
          </p:nvPr>
        </p:nvSpPr>
        <p:spPr>
          <a:xfrm>
            <a:off x="135469" y="206613"/>
            <a:ext cx="3135428" cy="580787"/>
          </a:xfrm>
        </p:spPr>
        <p:txBody>
          <a:bodyPr/>
          <a:lstStyle/>
          <a:p>
            <a:r>
              <a:rPr lang="fr-FR" dirty="0" smtClean="0"/>
              <a:t>Pour commencer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35.PNG"/>
          <p:cNvPicPr>
            <a:picLocks noChangeAspect="1"/>
          </p:cNvPicPr>
          <p:nvPr/>
        </p:nvPicPr>
        <p:blipFill rotWithShape="1">
          <a:blip r:embed="rId3">
            <a:extLst>
              <a:ext uri="{28A0092B-C50C-407E-A947-70E740481C1C}">
                <a14:useLocalDpi xmlns:a14="http://schemas.microsoft.com/office/drawing/2010/main" val="0"/>
              </a:ext>
            </a:extLst>
          </a:blip>
          <a:srcRect l="501" t="3142" r="70818" b="63786"/>
          <a:stretch/>
        </p:blipFill>
        <p:spPr>
          <a:xfrm>
            <a:off x="4800600" y="2667000"/>
            <a:ext cx="2447829" cy="2576794"/>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239000" cy="4525963"/>
          </a:xfrm>
        </p:spPr>
        <p:txBody>
          <a:bodyPr/>
          <a:lstStyle/>
          <a:p>
            <a:pPr marL="0" indent="0">
              <a:buNone/>
            </a:pPr>
            <a:r>
              <a:rPr lang="fr-FR" dirty="0" smtClean="0"/>
              <a:t>Lorsque vous utilisez l'outil pour la première fois, le nom d'utilisateur sera vierge ainsi que le champ réservé au mot de passe.</a:t>
            </a:r>
            <a:endParaRPr lang="fr-FR" dirty="0"/>
          </a:p>
        </p:txBody>
      </p:sp>
      <p:sp>
        <p:nvSpPr>
          <p:cNvPr id="2" name="Title 1"/>
          <p:cNvSpPr>
            <a:spLocks noGrp="1"/>
          </p:cNvSpPr>
          <p:nvPr>
            <p:ph type="title"/>
          </p:nvPr>
        </p:nvSpPr>
        <p:spPr>
          <a:xfrm>
            <a:off x="152400" y="369094"/>
            <a:ext cx="2972894" cy="516255"/>
          </a:xfrm>
        </p:spPr>
        <p:txBody>
          <a:bodyPr/>
          <a:lstStyle/>
          <a:p>
            <a:r>
              <a:rPr lang="fr-FR" dirty="0"/>
              <a:t>Connectez-vous</a:t>
            </a:r>
          </a:p>
        </p:txBody>
      </p:sp>
      <p:sp>
        <p:nvSpPr>
          <p:cNvPr id="5" name="Content Placeholder 3"/>
          <p:cNvSpPr txBox="1">
            <a:spLocks/>
          </p:cNvSpPr>
          <p:nvPr/>
        </p:nvSpPr>
        <p:spPr>
          <a:xfrm>
            <a:off x="685800" y="2499360"/>
            <a:ext cx="3505200" cy="2377440"/>
          </a:xfrm>
          <a:prstGeom prst="rect">
            <a:avLst/>
          </a:prstGeom>
        </p:spPr>
        <p:txBody>
          <a:bodyPr vert="horz" lIns="91440" tIns="45720" rIns="91440" bIns="45720" rtlCol="0">
            <a:normAutofit/>
          </a:bodyPr>
          <a:lstStyle/>
          <a:p>
            <a:pPr lvl="0">
              <a:spcBef>
                <a:spcPct val="20000"/>
              </a:spcBef>
              <a:buClr>
                <a:srgbClr val="066E9F"/>
              </a:buClr>
              <a:buSzPct val="120000"/>
            </a:pPr>
            <a:r>
              <a:rPr lang="fr-FR" sz="2200" dirty="0" smtClean="0">
                <a:solidFill>
                  <a:srgbClr val="17375D"/>
                </a:solidFill>
                <a:latin typeface="Segoe UI" pitchFamily="34" charset="0"/>
              </a:rPr>
              <a:t>Appuyez simplement sur le bouton </a:t>
            </a:r>
            <a:r>
              <a:rPr lang="fr-FR" sz="2200" b="1" dirty="0" smtClean="0">
                <a:solidFill>
                  <a:srgbClr val="17375D"/>
                </a:solidFill>
                <a:latin typeface="Segoe UI" pitchFamily="34" charset="0"/>
              </a:rPr>
              <a:t>Inscrivez-vous</a:t>
            </a:r>
            <a:r>
              <a:rPr lang="fr-FR" sz="2200" dirty="0" smtClean="0">
                <a:solidFill>
                  <a:srgbClr val="17375D"/>
                </a:solidFill>
                <a:latin typeface="Segoe UI" pitchFamily="34" charset="0"/>
              </a:rPr>
              <a:t>.</a:t>
            </a:r>
            <a:endParaRPr lang="fr-FR" sz="2200" dirty="0">
              <a:solidFill>
                <a:srgbClr val="17375D"/>
              </a:solidFill>
              <a:latin typeface="Segoe UI" pitchFamily="34" charset="0"/>
              <a:ea typeface="Segoe UI" pitchFamily="34" charset="0"/>
              <a:cs typeface="Segoe UI" pitchFamily="34" charset="0"/>
            </a:endParaRPr>
          </a:p>
        </p:txBody>
      </p:sp>
      <p:sp>
        <p:nvSpPr>
          <p:cNvPr id="7" name="Right Arrow 6"/>
          <p:cNvSpPr/>
          <p:nvPr/>
        </p:nvSpPr>
        <p:spPr>
          <a:xfrm>
            <a:off x="4467256" y="4791948"/>
            <a:ext cx="52832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5004720" y="4791948"/>
            <a:ext cx="1243680" cy="34747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143000" y="1600200"/>
            <a:ext cx="6705600" cy="2514600"/>
          </a:xfrm>
          <a:prstGeom prst="rect">
            <a:avLst/>
          </a:prstGeom>
        </p:spPr>
        <p:txBody>
          <a:bodyPr>
            <a:noAutofit/>
          </a:bodyPr>
          <a:lstStyle/>
          <a:p>
            <a:pPr marL="457200" indent="-457200">
              <a:spcAft>
                <a:spcPts val="1800"/>
              </a:spcAft>
              <a:buFont typeface="+mj-lt"/>
              <a:buAutoNum type="arabicPeriod"/>
            </a:pPr>
            <a:r>
              <a:rPr lang="fr-FR" sz="2200" dirty="0" smtClean="0"/>
              <a:t>Assurez-vous que le nom d'utilisateur est vierge.</a:t>
            </a:r>
            <a:endParaRPr lang="fr-FR" sz="2200" b="1" dirty="0" smtClean="0"/>
          </a:p>
          <a:p>
            <a:pPr marL="457200" indent="-457200">
              <a:spcAft>
                <a:spcPts val="1800"/>
              </a:spcAft>
              <a:buFont typeface="+mj-lt"/>
              <a:buAutoNum type="arabicPeriod"/>
            </a:pPr>
            <a:r>
              <a:rPr lang="fr-FR" sz="2200" dirty="0" smtClean="0"/>
              <a:t>Le mot de passe devrait aussi être vierge.</a:t>
            </a:r>
          </a:p>
          <a:p>
            <a:pPr marL="457200" indent="-457200">
              <a:spcAft>
                <a:spcPts val="1800"/>
              </a:spcAft>
              <a:buFont typeface="+mj-lt"/>
              <a:buAutoNum type="arabicPeriod"/>
            </a:pPr>
            <a:r>
              <a:rPr lang="fr-FR" sz="2200" dirty="0" smtClean="0"/>
              <a:t>Appuyez sur le bouton </a:t>
            </a:r>
            <a:r>
              <a:rPr lang="fr-FR" sz="2200" b="1" dirty="0"/>
              <a:t>Inscrivez-vous</a:t>
            </a:r>
            <a:r>
              <a:rPr lang="fr-FR" sz="2200" dirty="0" smtClean="0"/>
              <a:t>.</a:t>
            </a:r>
            <a:endParaRPr lang="fr-FR" sz="2200" dirty="0"/>
          </a:p>
        </p:txBody>
      </p:sp>
      <p:sp>
        <p:nvSpPr>
          <p:cNvPr id="3" name="Title 2"/>
          <p:cNvSpPr>
            <a:spLocks noGrp="1"/>
          </p:cNvSpPr>
          <p:nvPr>
            <p:ph type="title"/>
          </p:nvPr>
        </p:nvSpPr>
        <p:spPr/>
        <p:txBody>
          <a:bodyPr/>
          <a:lstStyle/>
          <a:p>
            <a:r>
              <a:rPr lang="fr-FR" dirty="0" smtClean="0"/>
              <a:t>Connectez-vous </a:t>
            </a:r>
            <a:endParaRPr lang="fr-FR" dirty="0"/>
          </a:p>
        </p:txBody>
      </p:sp>
      <p:sp>
        <p:nvSpPr>
          <p:cNvPr id="6" name="Content Placeholder 3"/>
          <p:cNvSpPr txBox="1">
            <a:spLocks/>
          </p:cNvSpPr>
          <p:nvPr/>
        </p:nvSpPr>
        <p:spPr>
          <a:xfrm>
            <a:off x="304800" y="5410200"/>
            <a:ext cx="8534400" cy="609600"/>
          </a:xfrm>
          <a:prstGeom prst="rect">
            <a:avLst/>
          </a:prstGeom>
        </p:spPr>
        <p:txBody>
          <a:bodyPr vert="horz" lIns="91440" tIns="45720" rIns="91440" bIns="45720" rtlCol="0">
            <a:normAutofit/>
          </a:bodyPr>
          <a:lstStyle/>
          <a:p>
            <a:pPr marL="0" lvl="1" indent="0" algn="ctr">
              <a:lnSpc>
                <a:spcPct val="100000"/>
              </a:lnSpc>
              <a:spcAft>
                <a:spcPts val="1200"/>
              </a:spcAft>
              <a:buClr>
                <a:srgbClr val="066E9F"/>
              </a:buClr>
              <a:buNone/>
              <a:defRPr/>
            </a:pPr>
            <a:r>
              <a:rPr lang="fr-FR" b="1" dirty="0" smtClean="0">
                <a:solidFill>
                  <a:srgbClr val="17375D"/>
                </a:solidFill>
                <a:latin typeface="Segoe UI Semibold" pitchFamily="34" charset="0"/>
              </a:rPr>
              <a:t>Vous modifierez votre mot de passe plus tard dans la présentation.</a:t>
            </a:r>
            <a:endParaRPr lang="fr-FR" b="1"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7.PNG"/>
          <p:cNvPicPr>
            <a:picLocks noChangeAspect="1"/>
          </p:cNvPicPr>
          <p:nvPr/>
        </p:nvPicPr>
        <p:blipFill rotWithShape="1">
          <a:blip r:embed="rId3">
            <a:extLst>
              <a:ext uri="{28A0092B-C50C-407E-A947-70E740481C1C}">
                <a14:useLocalDpi xmlns:a14="http://schemas.microsoft.com/office/drawing/2010/main" val="0"/>
              </a:ext>
            </a:extLst>
          </a:blip>
          <a:srcRect l="502" t="3142" r="42893" b="66432"/>
          <a:stretch/>
        </p:blipFill>
        <p:spPr>
          <a:xfrm>
            <a:off x="3799238" y="3855360"/>
            <a:ext cx="4562947" cy="2239001"/>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0"/>
            <a:ext cx="7086600" cy="4525963"/>
          </a:xfrm>
        </p:spPr>
        <p:txBody>
          <a:bodyPr/>
          <a:lstStyle/>
          <a:p>
            <a:pPr marL="0" indent="0">
              <a:spcAft>
                <a:spcPts val="1200"/>
              </a:spcAft>
              <a:buNone/>
            </a:pPr>
            <a:r>
              <a:rPr lang="fr-FR" dirty="0" smtClean="0"/>
              <a:t>Vous devrez saisir les informations relatives à votre pays, notamment :</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Nom du pays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Niveaux administratifs</a:t>
            </a:r>
          </a:p>
          <a:p>
            <a:pPr marL="400050" lvl="1" indent="-342900" eaLnBrk="0" fontAlgn="base" hangingPunct="0">
              <a:lnSpc>
                <a:spcPct val="90000"/>
              </a:lnSpc>
              <a:spcBef>
                <a:spcPts val="200"/>
              </a:spcBef>
              <a:spcAft>
                <a:spcPts val="1200"/>
              </a:spcAft>
              <a:buSzPct val="100000"/>
              <a:buFont typeface="Wingdings" charset="2"/>
              <a:buChar char="§"/>
              <a:defRPr/>
            </a:pPr>
            <a:r>
              <a:rPr lang="fr-FR" sz="2200" dirty="0" smtClean="0">
                <a:latin typeface="Segoe UI Semibold" pitchFamily="34" charset="0"/>
              </a:rPr>
              <a:t>Statistiques démographiques</a:t>
            </a:r>
            <a:endParaRPr lang="fr-FR" sz="2200" dirty="0">
              <a:latin typeface="Segoe UI Semibold" pitchFamily="34" charset="0"/>
            </a:endParaRP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8023283" cy="516255"/>
          </a:xfrm>
        </p:spPr>
        <p:txBody>
          <a:bodyPr/>
          <a:lstStyle/>
          <a:p>
            <a:r>
              <a:rPr lang="fr-FR" dirty="0"/>
              <a:t>Saisissez les informations relatives à votre pays</a:t>
            </a:r>
          </a:p>
        </p:txBody>
      </p:sp>
      <p:sp>
        <p:nvSpPr>
          <p:cNvPr id="5" name="Content Placeholder 3"/>
          <p:cNvSpPr txBox="1">
            <a:spLocks/>
          </p:cNvSpPr>
          <p:nvPr/>
        </p:nvSpPr>
        <p:spPr>
          <a:xfrm>
            <a:off x="685800" y="3883020"/>
            <a:ext cx="2895600" cy="14478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sp>
        <p:nvSpPr>
          <p:cNvPr id="15" name="Rounded Rectangle 14"/>
          <p:cNvSpPr/>
          <p:nvPr/>
        </p:nvSpPr>
        <p:spPr>
          <a:xfrm>
            <a:off x="7579675" y="4940554"/>
            <a:ext cx="631226" cy="3270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8179331" y="4941188"/>
            <a:ext cx="498769" cy="340144"/>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informations relative à Murkonia.</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indent="-457200">
              <a:spcAft>
                <a:spcPts val="1800"/>
              </a:spcAft>
              <a:buFont typeface="+mj-lt"/>
              <a:buAutoNum type="arabicPeriod"/>
            </a:pPr>
            <a:r>
              <a:rPr lang="fr-FR" sz="2000" dirty="0" smtClean="0"/>
              <a:t>Saisissez le nom de votre pays : </a:t>
            </a:r>
            <a:r>
              <a:rPr lang="fr-FR" sz="2000" b="1" dirty="0" smtClean="0"/>
              <a:t>Murkonia</a:t>
            </a:r>
          </a:p>
          <a:p>
            <a:pPr marL="457200" indent="-457200">
              <a:spcAft>
                <a:spcPts val="1800"/>
              </a:spcAft>
              <a:buFont typeface="+mj-lt"/>
              <a:buAutoNum type="arabicPeriod"/>
            </a:pPr>
            <a:r>
              <a:rPr lang="fr-FR" sz="2000" dirty="0" smtClean="0"/>
              <a:t>Sélectionnez </a:t>
            </a:r>
            <a:r>
              <a:rPr lang="fr-FR" sz="2000" b="1" dirty="0" smtClean="0"/>
              <a:t>afficher</a:t>
            </a:r>
            <a:r>
              <a:rPr lang="fr-FR" sz="2000" dirty="0" smtClean="0"/>
              <a:t> pour accéder aux informations du niveau administratif régional.</a:t>
            </a:r>
          </a:p>
          <a:p>
            <a:pPr marL="457200" indent="-457200">
              <a:spcAft>
                <a:spcPts val="1800"/>
              </a:spcAft>
              <a:buFont typeface="+mj-lt"/>
              <a:buAutoNum type="arabicPeriod"/>
            </a:pPr>
            <a:r>
              <a:rPr lang="fr-FR" sz="2000" dirty="0" smtClean="0"/>
              <a:t>Modifiez le nom Région en </a:t>
            </a:r>
            <a:r>
              <a:rPr lang="fr-FR" sz="2000" b="1" dirty="0" smtClean="0"/>
              <a:t>Province</a:t>
            </a:r>
            <a:r>
              <a:rPr lang="fr-FR" sz="2000" dirty="0" smtClean="0"/>
              <a:t>.</a:t>
            </a:r>
          </a:p>
          <a:p>
            <a:pPr marL="457200" indent="-457200">
              <a:spcAft>
                <a:spcPts val="1800"/>
              </a:spcAft>
              <a:buFont typeface="+mj-lt"/>
              <a:buAutoNum type="arabicPeriod"/>
            </a:pPr>
            <a:r>
              <a:rPr lang="fr-FR" sz="2000" dirty="0" smtClean="0"/>
              <a:t>Cliquez sur </a:t>
            </a:r>
            <a:r>
              <a:rPr lang="fr-FR" sz="2000" b="1" dirty="0" smtClean="0"/>
              <a:t>Sauvegarder.</a:t>
            </a:r>
            <a:endParaRPr lang="fr-FR" sz="2000" dirty="0" smtClean="0"/>
          </a:p>
          <a:p>
            <a:pPr marL="457200" indent="-457200">
              <a:spcAft>
                <a:spcPts val="1800"/>
              </a:spcAft>
              <a:buFont typeface="+mj-lt"/>
              <a:buAutoNum type="arabicPeriod"/>
            </a:pPr>
            <a:r>
              <a:rPr lang="fr-FR" sz="2000" dirty="0" smtClean="0"/>
              <a:t>Cliquez sur </a:t>
            </a:r>
            <a:r>
              <a:rPr lang="fr-FR" sz="2000" b="1" dirty="0" smtClean="0"/>
              <a:t>Ajouter le niveau administratif &gt;</a:t>
            </a:r>
          </a:p>
          <a:p>
            <a:pPr marL="457200" indent="-457200">
              <a:spcAft>
                <a:spcPts val="1800"/>
              </a:spcAft>
              <a:buFont typeface="+mj-lt"/>
              <a:buAutoNum type="arabicPeriod"/>
            </a:pPr>
            <a:r>
              <a:rPr lang="fr-FR" sz="2000" dirty="0" smtClean="0"/>
              <a:t>Saisissez le nom : </a:t>
            </a:r>
            <a:r>
              <a:rPr lang="fr-FR" sz="2000" b="1" dirty="0" smtClean="0"/>
              <a:t>Village</a:t>
            </a:r>
          </a:p>
          <a:p>
            <a:pPr marL="457200" indent="-457200">
              <a:spcAft>
                <a:spcPts val="1800"/>
              </a:spcAft>
              <a:buFont typeface="+mj-lt"/>
              <a:buAutoNum type="arabicPeriod"/>
            </a:pPr>
            <a:r>
              <a:rPr lang="fr-FR" sz="2000" dirty="0" smtClean="0"/>
              <a:t>Cliquez sur </a:t>
            </a:r>
            <a:r>
              <a:rPr lang="fr-FR" sz="2000" b="1" dirty="0" smtClean="0"/>
              <a:t>Sauvegarder.</a:t>
            </a:r>
            <a:endParaRPr lang="fr-FR" sz="2000" dirty="0" smtClean="0"/>
          </a:p>
          <a:p>
            <a:pPr marL="457200" indent="-457200">
              <a:spcAft>
                <a:spcPts val="1200"/>
              </a:spcAft>
              <a:buFont typeface="+mj-lt"/>
              <a:buAutoNum type="arabicPeriod"/>
            </a:pPr>
            <a:r>
              <a:rPr lang="fr-FR" sz="2000" dirty="0" smtClean="0"/>
              <a:t>Cliquez sur </a:t>
            </a:r>
            <a:r>
              <a:rPr lang="fr-FR" sz="2000" b="1" dirty="0" smtClean="0"/>
              <a:t>Suivant.</a:t>
            </a:r>
            <a:endParaRPr lang="fr-FR"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4495800" cy="5029200"/>
          </a:xfrm>
        </p:spPr>
        <p:txBody>
          <a:bodyPr/>
          <a:lstStyle/>
          <a:p>
            <a:pPr marL="342900" indent="-342900">
              <a:buFont typeface="Wingdings" panose="05000000000000000000" pitchFamily="2" charset="2"/>
              <a:buChar char="§"/>
            </a:pPr>
            <a:r>
              <a:rPr lang="fr-FR" dirty="0" smtClean="0"/>
              <a:t>Une analyse de situation réalisée en 2012 montre que beaucoup de programmes nationaux n’ont pas une base de données intégrée des </a:t>
            </a:r>
            <a:r>
              <a:rPr lang="fr-FR" dirty="0" err="1" smtClean="0"/>
              <a:t>MTNs</a:t>
            </a:r>
            <a:r>
              <a:rPr lang="fr-FR" dirty="0" smtClean="0"/>
              <a:t> .</a:t>
            </a:r>
          </a:p>
          <a:p>
            <a:pPr marL="342900" indent="-342900">
              <a:buFont typeface="Wingdings" panose="05000000000000000000" pitchFamily="2" charset="2"/>
              <a:buChar char="§"/>
            </a:pPr>
            <a:endParaRPr lang="fr-FR" dirty="0" smtClean="0"/>
          </a:p>
          <a:p>
            <a:pPr marL="342900" indent="-342900">
              <a:buFont typeface="Wingdings" panose="05000000000000000000" pitchFamily="2" charset="2"/>
              <a:buChar char="§"/>
            </a:pPr>
            <a:r>
              <a:rPr lang="fr-FR" dirty="0" smtClean="0"/>
              <a:t>En Février 2013, le 4</a:t>
            </a:r>
            <a:r>
              <a:rPr lang="fr-FR" baseline="30000" dirty="0" smtClean="0"/>
              <a:t>e</a:t>
            </a:r>
            <a:r>
              <a:rPr lang="fr-FR" dirty="0" smtClean="0"/>
              <a:t> rencontre du groupe travaillant dans le Suivi et l’Evaluation des </a:t>
            </a:r>
            <a:r>
              <a:rPr lang="fr-FR" dirty="0" err="1" smtClean="0"/>
              <a:t>MTNs</a:t>
            </a:r>
            <a:r>
              <a:rPr lang="fr-FR" dirty="0" smtClean="0"/>
              <a:t> recommande le développent d’une base de données intégrée des </a:t>
            </a:r>
            <a:r>
              <a:rPr lang="fr-FR" dirty="0" err="1" smtClean="0"/>
              <a:t>MTNs</a:t>
            </a:r>
            <a:endParaRPr lang="fr-FR" dirty="0" smtClean="0"/>
          </a:p>
          <a:p>
            <a:endParaRPr lang="en-US" dirty="0"/>
          </a:p>
        </p:txBody>
      </p:sp>
      <p:sp>
        <p:nvSpPr>
          <p:cNvPr id="3" name="Title 2"/>
          <p:cNvSpPr>
            <a:spLocks noGrp="1"/>
          </p:cNvSpPr>
          <p:nvPr>
            <p:ph type="title"/>
          </p:nvPr>
        </p:nvSpPr>
        <p:spPr>
          <a:xfrm>
            <a:off x="135469" y="206613"/>
            <a:ext cx="1848245" cy="580787"/>
          </a:xfrm>
        </p:spPr>
        <p:txBody>
          <a:bodyPr/>
          <a:lstStyle/>
          <a:p>
            <a:r>
              <a:rPr lang="en-US" dirty="0" smtClean="0"/>
              <a:t>Context</a:t>
            </a:r>
            <a:endParaRPr lang="en-US" dirty="0"/>
          </a:p>
        </p:txBody>
      </p:sp>
      <p:pic>
        <p:nvPicPr>
          <p:cNvPr id="1026" name="Picture 2" descr="image-995-files.jpg (3648×27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2133600"/>
            <a:ext cx="4063999"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49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Saisissez les paramètres pays pour Murkonia. </a:t>
            </a:r>
            <a:endParaRPr lang="fr-FR" dirty="0"/>
          </a:p>
        </p:txBody>
      </p:sp>
      <p:sp>
        <p:nvSpPr>
          <p:cNvPr id="8" name="Content Placeholder 2"/>
          <p:cNvSpPr txBox="1">
            <a:spLocks/>
          </p:cNvSpPr>
          <p:nvPr/>
        </p:nvSpPr>
        <p:spPr bwMode="auto">
          <a:xfrm>
            <a:off x="746760" y="1219200"/>
            <a:ext cx="3368040" cy="51054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Font typeface="Calibri" pitchFamily="34" charset="0"/>
              <a:buNone/>
              <a:defRPr/>
            </a:pPr>
            <a:r>
              <a:rPr lang="fr-FR" sz="1800" dirty="0" smtClean="0"/>
              <a:t>Année du recensement : </a:t>
            </a:r>
            <a:r>
              <a:rPr lang="fr-FR" sz="1800" b="1" dirty="0" smtClean="0"/>
              <a:t>2010</a:t>
            </a:r>
          </a:p>
          <a:p>
            <a:pPr marL="0" lvl="1" indent="0">
              <a:lnSpc>
                <a:spcPct val="100000"/>
              </a:lnSpc>
              <a:spcAft>
                <a:spcPts val="1200"/>
              </a:spcAft>
              <a:buClr>
                <a:srgbClr val="066E9F"/>
              </a:buClr>
              <a:buNone/>
              <a:defRPr/>
            </a:pPr>
            <a:r>
              <a:rPr lang="fr-FR" sz="1800" dirty="0" smtClean="0"/>
              <a:t>Taux de croissance de la population (%) : </a:t>
            </a:r>
            <a:r>
              <a:rPr lang="fr-FR" sz="1800" b="1" dirty="0"/>
              <a:t>4</a:t>
            </a:r>
          </a:p>
          <a:p>
            <a:pPr marL="0" lvl="1" indent="0">
              <a:lnSpc>
                <a:spcPct val="100000"/>
              </a:lnSpc>
              <a:spcAft>
                <a:spcPts val="1200"/>
              </a:spcAft>
              <a:buClr>
                <a:srgbClr val="066E9F"/>
              </a:buClr>
              <a:buNone/>
              <a:defRPr/>
            </a:pPr>
            <a:r>
              <a:rPr lang="fr-FR" sz="1800" dirty="0" smtClean="0"/>
              <a:t>Tranche d'âge pour les EAS : </a:t>
            </a:r>
            <a:r>
              <a:rPr lang="fr-FR" sz="1800" b="1" dirty="0" smtClean="0"/>
              <a:t>5-14</a:t>
            </a:r>
          </a:p>
          <a:p>
            <a:pPr marL="0" lvl="1" indent="0">
              <a:lnSpc>
                <a:spcPct val="100000"/>
              </a:lnSpc>
              <a:spcAft>
                <a:spcPts val="1200"/>
              </a:spcAft>
              <a:buClr>
                <a:srgbClr val="066E9F"/>
              </a:buClr>
              <a:buNone/>
              <a:defRPr/>
            </a:pPr>
            <a:r>
              <a:rPr lang="fr-FR" sz="1800" dirty="0"/>
              <a:t>% d'EAPS dans la population totale : </a:t>
            </a:r>
            <a:r>
              <a:rPr lang="fr-FR" sz="1800" b="1" dirty="0" smtClean="0"/>
              <a:t>12</a:t>
            </a:r>
          </a:p>
          <a:p>
            <a:pPr marL="0" lvl="1" indent="0">
              <a:lnSpc>
                <a:spcPct val="100000"/>
              </a:lnSpc>
              <a:spcAft>
                <a:spcPts val="1200"/>
              </a:spcAft>
              <a:buClr>
                <a:srgbClr val="066E9F"/>
              </a:buClr>
              <a:buNone/>
              <a:defRPr/>
            </a:pPr>
            <a:r>
              <a:rPr lang="fr-FR" sz="1800" dirty="0"/>
              <a:t>% &lt;5 ans dans population totale : </a:t>
            </a:r>
            <a:r>
              <a:rPr lang="fr-FR" sz="1800" b="1" dirty="0" smtClean="0"/>
              <a:t>15</a:t>
            </a:r>
            <a:endParaRPr lang="fr-FR" sz="1800" b="1" dirty="0"/>
          </a:p>
          <a:p>
            <a:pPr marL="0" lvl="1" indent="0">
              <a:lnSpc>
                <a:spcPct val="100000"/>
              </a:lnSpc>
              <a:spcAft>
                <a:spcPts val="1200"/>
              </a:spcAft>
              <a:buClr>
                <a:srgbClr val="066E9F"/>
              </a:buClr>
              <a:buNone/>
              <a:defRPr/>
            </a:pPr>
            <a:r>
              <a:rPr lang="fr-FR" sz="1800" dirty="0" smtClean="0"/>
              <a:t>% de femmes dans la population totale : </a:t>
            </a:r>
            <a:r>
              <a:rPr lang="fr-FR" sz="1800" b="1" dirty="0" smtClean="0"/>
              <a:t>49</a:t>
            </a:r>
          </a:p>
          <a:p>
            <a:pPr marL="0" lvl="1" indent="0">
              <a:lnSpc>
                <a:spcPct val="100000"/>
              </a:lnSpc>
              <a:spcAft>
                <a:spcPts val="1200"/>
              </a:spcAft>
              <a:buClr>
                <a:srgbClr val="066E9F"/>
              </a:buClr>
              <a:buNone/>
              <a:defRPr/>
            </a:pPr>
            <a:r>
              <a:rPr lang="fr-FR" sz="1800" dirty="0"/>
              <a:t>% de la population rurale dans la population totale : </a:t>
            </a:r>
            <a:r>
              <a:rPr lang="fr-FR" sz="1800" b="1" dirty="0"/>
              <a:t>30</a:t>
            </a:r>
          </a:p>
          <a:p>
            <a:pPr marL="0" lvl="1" indent="0">
              <a:lnSpc>
                <a:spcPct val="100000"/>
              </a:lnSpc>
              <a:spcAft>
                <a:spcPts val="1200"/>
              </a:spcAft>
              <a:buClr>
                <a:srgbClr val="066E9F"/>
              </a:buClr>
              <a:buNone/>
              <a:defRPr/>
            </a:pPr>
            <a:endParaRPr lang="fr-FR" sz="1800" b="1" dirty="0"/>
          </a:p>
          <a:p>
            <a:pPr lvl="1">
              <a:buFont typeface="Calibri" pitchFamily="34" charset="0"/>
              <a:buNone/>
              <a:defRPr/>
            </a:pPr>
            <a:r>
              <a:rPr lang="en-US" dirty="0" smtClean="0"/>
              <a:t>			</a:t>
            </a:r>
          </a:p>
        </p:txBody>
      </p:sp>
      <p:sp>
        <p:nvSpPr>
          <p:cNvPr id="9" name="Content Placeholder 2"/>
          <p:cNvSpPr txBox="1">
            <a:spLocks/>
          </p:cNvSpPr>
          <p:nvPr/>
        </p:nvSpPr>
        <p:spPr bwMode="auto">
          <a:xfrm>
            <a:off x="4724400" y="1219200"/>
            <a:ext cx="3733800" cy="3886200"/>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lvl1pPr marL="342900" indent="-342900" algn="l" rtl="0" eaLnBrk="0" fontAlgn="base" hangingPunct="0">
              <a:lnSpc>
                <a:spcPct val="90000"/>
              </a:lnSpc>
              <a:spcBef>
                <a:spcPts val="1200"/>
              </a:spcBef>
              <a:spcAft>
                <a:spcPts val="200"/>
              </a:spcAft>
              <a:buClr>
                <a:schemeClr val="accent1"/>
              </a:buClr>
              <a:buSzPct val="110000"/>
              <a:buFont typeface="Arial" pitchFamily="34" charset="0"/>
              <a:buChar char="•"/>
              <a:defRPr sz="2800" kern="1200">
                <a:solidFill>
                  <a:srgbClr val="17375D"/>
                </a:solidFill>
                <a:latin typeface="Segoe UI" pitchFamily="34" charset="0"/>
                <a:ea typeface="Segoe UI" pitchFamily="34" charset="0"/>
                <a:cs typeface="Segoe UI" pitchFamily="34" charset="0"/>
              </a:defRPr>
            </a:lvl1pPr>
            <a:lvl2pPr marL="657225" indent="-273050" algn="l" rtl="0" eaLnBrk="0" fontAlgn="base" hangingPunct="0">
              <a:lnSpc>
                <a:spcPct val="90000"/>
              </a:lnSpc>
              <a:spcBef>
                <a:spcPts val="400"/>
              </a:spcBef>
              <a:spcAft>
                <a:spcPts val="400"/>
              </a:spcAft>
              <a:buClr>
                <a:schemeClr val="accent1"/>
              </a:buClr>
              <a:buFont typeface="Calibri" pitchFamily="34" charset="0"/>
              <a:buChar char="◦"/>
              <a:defRPr sz="2200" kern="1200">
                <a:solidFill>
                  <a:srgbClr val="17375D"/>
                </a:solidFill>
                <a:latin typeface="Segoe UI" pitchFamily="34" charset="0"/>
                <a:ea typeface="Segoe UI" pitchFamily="34" charset="0"/>
                <a:cs typeface="Segoe UI" pitchFamily="34" charset="0"/>
              </a:defRPr>
            </a:lvl2pPr>
            <a:lvl3pPr marL="931863" indent="-182563" algn="l" rtl="0" eaLnBrk="0" fontAlgn="base" hangingPunct="0">
              <a:lnSpc>
                <a:spcPct val="90000"/>
              </a:lnSpc>
              <a:spcBef>
                <a:spcPts val="200"/>
              </a:spcBef>
              <a:spcAft>
                <a:spcPts val="400"/>
              </a:spcAft>
              <a:buClr>
                <a:schemeClr val="accent1"/>
              </a:buClr>
              <a:buFont typeface="Calibri" pitchFamily="34" charset="0"/>
              <a:buChar char="◦"/>
              <a:defRPr sz="1600" kern="1200">
                <a:solidFill>
                  <a:srgbClr val="17375D"/>
                </a:solidFill>
                <a:latin typeface="Segoe UI" pitchFamily="34" charset="0"/>
                <a:ea typeface="Segoe UI" pitchFamily="34" charset="0"/>
                <a:cs typeface="Segoe UI" pitchFamily="34" charset="0"/>
              </a:defRPr>
            </a:lvl3pPr>
            <a:lvl4pPr marL="1206500" indent="-182563" algn="l" rtl="0" eaLnBrk="0" fontAlgn="base" hangingPunct="0">
              <a:lnSpc>
                <a:spcPct val="90000"/>
              </a:lnSpc>
              <a:spcBef>
                <a:spcPts val="200"/>
              </a:spcBef>
              <a:spcAft>
                <a:spcPts val="400"/>
              </a:spcAft>
              <a:buClr>
                <a:schemeClr val="accent1"/>
              </a:buClr>
              <a:buFont typeface="Calibri" pitchFamily="34" charset="0"/>
              <a:buChar char="◦"/>
              <a:defRPr sz="1400" b="1" kern="1200">
                <a:solidFill>
                  <a:srgbClr val="17375D"/>
                </a:solidFill>
                <a:latin typeface="Segoe UI" pitchFamily="34" charset="0"/>
                <a:ea typeface="Segoe UI" pitchFamily="34" charset="0"/>
                <a:cs typeface="Segoe UI" pitchFamily="34" charset="0"/>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S PGothic" panose="020B0600070205080204" pitchFamily="34" charset="-128"/>
                <a:cs typeface="MS PGothic"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lnSpc>
                <a:spcPct val="100000"/>
              </a:lnSpc>
              <a:spcAft>
                <a:spcPts val="1200"/>
              </a:spcAft>
              <a:buClr>
                <a:srgbClr val="066E9F"/>
              </a:buClr>
              <a:buNone/>
              <a:defRPr/>
            </a:pPr>
            <a:r>
              <a:rPr lang="fr-FR" sz="1800" dirty="0" smtClean="0"/>
              <a:t>Date de démarrage à laquelle s'appliquent les données : </a:t>
            </a:r>
            <a:br>
              <a:rPr lang="fr-FR" sz="1800" dirty="0" smtClean="0"/>
            </a:br>
            <a:r>
              <a:rPr lang="fr-FR" sz="1800" b="1" dirty="0" smtClean="0"/>
              <a:t>1er janvier 2014</a:t>
            </a:r>
            <a:endParaRPr lang="fr-FR" sz="1800" b="1" dirty="0"/>
          </a:p>
          <a:p>
            <a:pPr marL="0" lvl="1" indent="0">
              <a:lnSpc>
                <a:spcPct val="100000"/>
              </a:lnSpc>
              <a:spcAft>
                <a:spcPts val="1200"/>
              </a:spcAft>
              <a:buClr>
                <a:srgbClr val="066E9F"/>
              </a:buClr>
              <a:buNone/>
              <a:defRPr/>
            </a:pPr>
            <a:r>
              <a:rPr lang="fr-FR" sz="1800" dirty="0" smtClean="0"/>
              <a:t>Tranche d'âge pour les EAPS : </a:t>
            </a:r>
            <a:r>
              <a:rPr lang="fr-FR" sz="1800" b="1" dirty="0" smtClean="0"/>
              <a:t>2-4</a:t>
            </a:r>
            <a:endParaRPr lang="fr-FR" sz="1800" b="1" dirty="0"/>
          </a:p>
          <a:p>
            <a:pPr marL="0" lvl="1" indent="0">
              <a:lnSpc>
                <a:spcPct val="100000"/>
              </a:lnSpc>
              <a:spcAft>
                <a:spcPts val="1200"/>
              </a:spcAft>
              <a:buClr>
                <a:srgbClr val="066E9F"/>
              </a:buClr>
              <a:buNone/>
              <a:defRPr/>
            </a:pPr>
            <a:r>
              <a:rPr lang="fr-FR" sz="1800" dirty="0"/>
              <a:t>% 0-6 mois dans la population totale : </a:t>
            </a:r>
            <a:r>
              <a:rPr lang="fr-FR" sz="1800" b="1" dirty="0" smtClean="0"/>
              <a:t>3</a:t>
            </a:r>
          </a:p>
          <a:p>
            <a:pPr marL="0" lvl="1" indent="0">
              <a:lnSpc>
                <a:spcPct val="100000"/>
              </a:lnSpc>
              <a:spcAft>
                <a:spcPts val="1200"/>
              </a:spcAft>
              <a:buClr>
                <a:srgbClr val="066E9F"/>
              </a:buClr>
              <a:buNone/>
              <a:defRPr/>
            </a:pPr>
            <a:r>
              <a:rPr lang="fr-FR" sz="1800" dirty="0"/>
              <a:t>% des EAS dans la population totale : </a:t>
            </a:r>
            <a:r>
              <a:rPr lang="fr-FR" sz="1800" b="1" dirty="0" smtClean="0"/>
              <a:t>25</a:t>
            </a:r>
          </a:p>
          <a:p>
            <a:pPr marL="0" lvl="1" indent="0">
              <a:lnSpc>
                <a:spcPct val="100000"/>
              </a:lnSpc>
              <a:spcAft>
                <a:spcPts val="1200"/>
              </a:spcAft>
              <a:buClr>
                <a:srgbClr val="066E9F"/>
              </a:buClr>
              <a:buNone/>
              <a:defRPr/>
            </a:pPr>
            <a:r>
              <a:rPr lang="fr-FR" sz="1800" dirty="0"/>
              <a:t>% des adultes dans la population totale : </a:t>
            </a:r>
            <a:r>
              <a:rPr lang="fr-FR" sz="1800" b="1" dirty="0" smtClean="0"/>
              <a:t>60</a:t>
            </a:r>
            <a:endParaRPr lang="fr-FR" sz="1800" dirty="0" smtClean="0"/>
          </a:p>
          <a:p>
            <a:pPr marL="0" lvl="1" indent="0">
              <a:lnSpc>
                <a:spcPct val="100000"/>
              </a:lnSpc>
              <a:spcAft>
                <a:spcPts val="1200"/>
              </a:spcAft>
              <a:buClr>
                <a:srgbClr val="066E9F"/>
              </a:buClr>
              <a:buNone/>
              <a:defRPr/>
            </a:pPr>
            <a:r>
              <a:rPr lang="fr-FR" sz="1800" dirty="0" smtClean="0"/>
              <a:t>% des hommes dans la population totale : </a:t>
            </a:r>
            <a:r>
              <a:rPr lang="fr-FR" sz="1800" b="1" dirty="0" smtClean="0"/>
              <a:t>51</a:t>
            </a:r>
            <a:r>
              <a:rPr lang="fr-FR" dirty="0" smtClean="0"/>
              <a:t> </a:t>
            </a:r>
            <a:endParaRPr lang="fr-FR" sz="1800" dirty="0" smtClean="0"/>
          </a:p>
        </p:txBody>
      </p:sp>
      <p:sp>
        <p:nvSpPr>
          <p:cNvPr id="10" name="Rectangle 9"/>
          <p:cNvSpPr/>
          <p:nvPr/>
        </p:nvSpPr>
        <p:spPr>
          <a:xfrm>
            <a:off x="4645020" y="5739949"/>
            <a:ext cx="3657600" cy="646331"/>
          </a:xfrm>
          <a:prstGeom prst="rect">
            <a:avLst/>
          </a:prstGeom>
        </p:spPr>
        <p:txBody>
          <a:bodyPr wrap="square">
            <a:spAutoFit/>
          </a:bodyPr>
          <a:lstStyle/>
          <a:p>
            <a:pPr marL="0" lvl="1" indent="0">
              <a:lnSpc>
                <a:spcPct val="100000"/>
              </a:lnSpc>
              <a:spcAft>
                <a:spcPts val="1200"/>
              </a:spcAft>
              <a:buClr>
                <a:srgbClr val="066E9F"/>
              </a:buClr>
              <a:buNone/>
              <a:defRPr/>
            </a:pPr>
            <a:r>
              <a:rPr lang="fr-FR" b="1" dirty="0">
                <a:solidFill>
                  <a:srgbClr val="17375D"/>
                </a:solidFill>
                <a:latin typeface="Segoe UI" pitchFamily="34" charset="0"/>
              </a:rPr>
              <a:t>Lorsque vous avez terminé, cliquez sur </a:t>
            </a:r>
            <a:r>
              <a:rPr lang="fr-FR" b="1" dirty="0" smtClean="0">
                <a:solidFill>
                  <a:srgbClr val="17375D"/>
                </a:solidFill>
                <a:latin typeface="Segoe UI" pitchFamily="34" charset="0"/>
              </a:rPr>
              <a:t>Terminer.</a:t>
            </a:r>
            <a:endParaRPr lang="fr-FR" b="1"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lstStyle/>
          <a:p>
            <a:pPr marL="0" indent="0">
              <a:spcAft>
                <a:spcPts val="1200"/>
              </a:spcAft>
              <a:buNone/>
            </a:pPr>
            <a:r>
              <a:rPr lang="fr-FR" dirty="0" smtClean="0"/>
              <a:t>Vous devez ensuite choisir la maladie à inclure dans le </a:t>
            </a:r>
            <a:r>
              <a:rPr dirty="0"/>
              <a:t/>
            </a:r>
            <a:br>
              <a:rPr dirty="0"/>
            </a:br>
            <a:r>
              <a:rPr lang="fr-FR" dirty="0" smtClean="0"/>
              <a:t>programme du pays.</a:t>
            </a:r>
          </a:p>
          <a:p>
            <a:pPr marL="0" indent="0">
              <a:buNone/>
            </a:pPr>
            <a:endParaRPr lang="fr-FR" dirty="0" smtClean="0"/>
          </a:p>
          <a:p>
            <a:pPr marL="0" indent="0">
              <a:buNone/>
            </a:pPr>
            <a:endParaRPr lang="fr-FR" dirty="0" smtClean="0"/>
          </a:p>
        </p:txBody>
      </p:sp>
      <p:sp>
        <p:nvSpPr>
          <p:cNvPr id="2" name="Title 1"/>
          <p:cNvSpPr>
            <a:spLocks noGrp="1"/>
          </p:cNvSpPr>
          <p:nvPr>
            <p:ph type="title"/>
          </p:nvPr>
        </p:nvSpPr>
        <p:spPr>
          <a:xfrm>
            <a:off x="152400" y="369094"/>
            <a:ext cx="4395599" cy="516255"/>
          </a:xfrm>
        </p:spPr>
        <p:txBody>
          <a:bodyPr/>
          <a:lstStyle/>
          <a:p>
            <a:r>
              <a:rPr lang="fr-FR" dirty="0"/>
              <a:t>Choisissez votre maladie</a:t>
            </a:r>
          </a:p>
        </p:txBody>
      </p:sp>
      <p:sp>
        <p:nvSpPr>
          <p:cNvPr id="5" name="Content Placeholder 3"/>
          <p:cNvSpPr txBox="1">
            <a:spLocks/>
          </p:cNvSpPr>
          <p:nvPr/>
        </p:nvSpPr>
        <p:spPr>
          <a:xfrm>
            <a:off x="685800" y="2286000"/>
            <a:ext cx="3124200" cy="1295400"/>
          </a:xfrm>
          <a:prstGeom prst="rect">
            <a:avLst/>
          </a:prstGeom>
        </p:spPr>
        <p:txBody>
          <a:bodyPr vert="horz" lIns="91440" tIns="45720" rIns="91440" bIns="45720" rtlCol="0">
            <a:noAutofit/>
          </a:bodyPr>
          <a:lstStyle/>
          <a:p>
            <a:pPr lvl="0">
              <a:spcBef>
                <a:spcPct val="20000"/>
              </a:spcBef>
              <a:buClr>
                <a:srgbClr val="066E9F"/>
              </a:buClr>
              <a:buSzPct val="120000"/>
            </a:pPr>
            <a:r>
              <a:rPr lang="fr-FR" sz="2200" dirty="0" smtClean="0">
                <a:solidFill>
                  <a:srgbClr val="17375D"/>
                </a:solidFill>
                <a:latin typeface="Segoe UI" pitchFamily="34" charset="0"/>
              </a:rPr>
              <a:t>Cliquez sur le lien </a:t>
            </a:r>
            <a:r>
              <a:rPr lang="fr-FR" sz="2200" b="1" dirty="0" smtClean="0">
                <a:solidFill>
                  <a:srgbClr val="17375D"/>
                </a:solidFill>
                <a:latin typeface="Segoe UI" pitchFamily="34" charset="0"/>
              </a:rPr>
              <a:t>Démarrer</a:t>
            </a:r>
            <a:r>
              <a:rPr lang="fr-FR" sz="2200" dirty="0" smtClean="0">
                <a:solidFill>
                  <a:srgbClr val="17375D"/>
                </a:solidFill>
                <a:latin typeface="Segoe UI" pitchFamily="34" charset="0"/>
              </a:rPr>
              <a:t> pour commencer.</a:t>
            </a:r>
            <a:endParaRPr lang="fr-FR" sz="2200" dirty="0">
              <a:solidFill>
                <a:srgbClr val="17375D"/>
              </a:solidFill>
              <a:latin typeface="Segoe UI" pitchFamily="34" charset="0"/>
              <a:ea typeface="Segoe UI" pitchFamily="34" charset="0"/>
              <a:cs typeface="Segoe UI" pitchFamily="34" charset="0"/>
            </a:endParaRPr>
          </a:p>
        </p:txBody>
      </p:sp>
      <p:pic>
        <p:nvPicPr>
          <p:cNvPr id="6" name="Picture 5" descr="40.PNG"/>
          <p:cNvPicPr>
            <a:picLocks noChangeAspect="1"/>
          </p:cNvPicPr>
          <p:nvPr/>
        </p:nvPicPr>
        <p:blipFill rotWithShape="1">
          <a:blip r:embed="rId3">
            <a:extLst>
              <a:ext uri="{28A0092B-C50C-407E-A947-70E740481C1C}">
                <a14:useLocalDpi xmlns:a14="http://schemas.microsoft.com/office/drawing/2010/main" val="0"/>
              </a:ext>
            </a:extLst>
          </a:blip>
          <a:srcRect l="1106" t="3307" r="40629" b="62960"/>
          <a:stretch/>
        </p:blipFill>
        <p:spPr>
          <a:xfrm>
            <a:off x="3397890" y="3175263"/>
            <a:ext cx="4713012" cy="2490943"/>
          </a:xfrm>
          <a:prstGeom prst="rect">
            <a:avLst/>
          </a:prstGeom>
        </p:spPr>
      </p:pic>
      <p:sp>
        <p:nvSpPr>
          <p:cNvPr id="11" name="Rounded Rectangle 10"/>
          <p:cNvSpPr/>
          <p:nvPr/>
        </p:nvSpPr>
        <p:spPr>
          <a:xfrm>
            <a:off x="7246835" y="4490385"/>
            <a:ext cx="633405" cy="3281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p:cNvSpPr/>
          <p:nvPr/>
        </p:nvSpPr>
        <p:spPr>
          <a:xfrm rot="10800000">
            <a:off x="7926328" y="4490973"/>
            <a:ext cx="500492" cy="341319"/>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41.PNG"/>
          <p:cNvPicPr>
            <a:picLocks noChangeAspect="1"/>
          </p:cNvPicPr>
          <p:nvPr/>
        </p:nvPicPr>
        <p:blipFill rotWithShape="1">
          <a:blip r:embed="rId3">
            <a:extLst>
              <a:ext uri="{28A0092B-C50C-407E-A947-70E740481C1C}">
                <a14:useLocalDpi xmlns:a14="http://schemas.microsoft.com/office/drawing/2010/main" val="0"/>
              </a:ext>
            </a:extLst>
          </a:blip>
          <a:srcRect l="978" t="4221" r="2715" b="4671"/>
          <a:stretch/>
        </p:blipFill>
        <p:spPr>
          <a:xfrm>
            <a:off x="4461780" y="2114540"/>
            <a:ext cx="4281079" cy="3147324"/>
          </a:xfrm>
          <a:prstGeom prst="rect">
            <a:avLst/>
          </a:prstGeom>
          <a:ln>
            <a:solidFill>
              <a:schemeClr val="bg1"/>
            </a:solidFill>
          </a:ln>
          <a:effectLst>
            <a:outerShdw blurRad="63500" sx="102000" sy="102000" algn="ctr" rotWithShape="0">
              <a:schemeClr val="bg1">
                <a:lumMod val="65000"/>
                <a:alpha val="40000"/>
              </a:schemeClr>
            </a:outerShdw>
          </a:effectLst>
        </p:spPr>
      </p:pic>
      <p:sp>
        <p:nvSpPr>
          <p:cNvPr id="8"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 </a:t>
            </a:r>
            <a:endParaRPr lang="fr-FR" dirty="0">
              <a:solidFill>
                <a:srgbClr val="DCE6F2"/>
              </a:solidFill>
            </a:endParaRPr>
          </a:p>
        </p:txBody>
      </p:sp>
      <p:sp>
        <p:nvSpPr>
          <p:cNvPr id="10" name="Content Placeholder 3"/>
          <p:cNvSpPr>
            <a:spLocks noGrp="1"/>
          </p:cNvSpPr>
          <p:nvPr>
            <p:ph idx="1"/>
          </p:nvPr>
        </p:nvSpPr>
        <p:spPr>
          <a:xfrm>
            <a:off x="457200" y="990600"/>
            <a:ext cx="7848600" cy="4525963"/>
          </a:xfrm>
        </p:spPr>
        <p:txBody>
          <a:bodyPr/>
          <a:lstStyle/>
          <a:p>
            <a:pPr marL="0" indent="0">
              <a:spcAft>
                <a:spcPts val="1200"/>
              </a:spcAft>
              <a:buNone/>
            </a:pPr>
            <a:r>
              <a:rPr lang="fr-FR" dirty="0" smtClean="0"/>
              <a:t>La </a:t>
            </a:r>
            <a:r>
              <a:rPr lang="fr-FR" dirty="0"/>
              <a:t>Base intégrée des données </a:t>
            </a:r>
            <a:r>
              <a:rPr lang="fr-FR" dirty="0" smtClean="0"/>
              <a:t>MTN utilise la convention suivante pour sélectionner les maladies :</a:t>
            </a:r>
          </a:p>
          <a:p>
            <a:pPr marL="0" indent="0">
              <a:buNone/>
            </a:pPr>
            <a:endParaRPr lang="fr-FR" dirty="0" smtClean="0"/>
          </a:p>
          <a:p>
            <a:pPr marL="0" indent="0">
              <a:buNone/>
            </a:pPr>
            <a:endParaRPr lang="fr-FR" dirty="0" smtClean="0"/>
          </a:p>
        </p:txBody>
      </p:sp>
      <p:sp>
        <p:nvSpPr>
          <p:cNvPr id="4" name="Title 3"/>
          <p:cNvSpPr>
            <a:spLocks noGrp="1"/>
          </p:cNvSpPr>
          <p:nvPr>
            <p:ph type="title"/>
          </p:nvPr>
        </p:nvSpPr>
        <p:spPr>
          <a:xfrm>
            <a:off x="152400" y="369094"/>
            <a:ext cx="4395599" cy="516255"/>
          </a:xfrm>
        </p:spPr>
        <p:txBody>
          <a:bodyPr/>
          <a:lstStyle/>
          <a:p>
            <a:r>
              <a:rPr lang="fr-FR" dirty="0"/>
              <a:t>Choisissez votre maladie</a:t>
            </a:r>
          </a:p>
        </p:txBody>
      </p:sp>
      <p:grpSp>
        <p:nvGrpSpPr>
          <p:cNvPr id="35" name="Group 34"/>
          <p:cNvGrpSpPr/>
          <p:nvPr/>
        </p:nvGrpSpPr>
        <p:grpSpPr>
          <a:xfrm>
            <a:off x="228600" y="2003880"/>
            <a:ext cx="4038600" cy="1066801"/>
            <a:chOff x="381000" y="1676400"/>
            <a:chExt cx="3657600" cy="1066801"/>
          </a:xfrm>
        </p:grpSpPr>
        <p:sp>
          <p:nvSpPr>
            <p:cNvPr id="16" name="Content Placeholder 3"/>
            <p:cNvSpPr txBox="1">
              <a:spLocks/>
            </p:cNvSpPr>
            <p:nvPr/>
          </p:nvSpPr>
          <p:spPr>
            <a:xfrm>
              <a:off x="914400" y="1676401"/>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gauche vers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4" name="Content Placeholder 3"/>
            <p:cNvSpPr txBox="1">
              <a:spLocks/>
            </p:cNvSpPr>
            <p:nvPr/>
          </p:nvSpPr>
          <p:spPr>
            <a:xfrm>
              <a:off x="381000" y="1676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6" name="Group 35"/>
          <p:cNvGrpSpPr/>
          <p:nvPr/>
        </p:nvGrpSpPr>
        <p:grpSpPr>
          <a:xfrm>
            <a:off x="279400" y="2971800"/>
            <a:ext cx="3810000" cy="1066800"/>
            <a:chOff x="381000" y="2819400"/>
            <a:chExt cx="3810000" cy="1066800"/>
          </a:xfrm>
        </p:grpSpPr>
        <p:sp>
          <p:nvSpPr>
            <p:cNvPr id="21" name="Content Placeholder 3"/>
            <p:cNvSpPr txBox="1">
              <a:spLocks/>
            </p:cNvSpPr>
            <p:nvPr/>
          </p:nvSpPr>
          <p:spPr>
            <a:xfrm>
              <a:off x="914400" y="28194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gauche vers la celle située à droite.</a:t>
              </a:r>
              <a:endParaRPr lang="fr-FR" dirty="0">
                <a:solidFill>
                  <a:srgbClr val="17375D"/>
                </a:solidFill>
                <a:latin typeface="Segoe UI" pitchFamily="34" charset="0"/>
                <a:ea typeface="Segoe UI" pitchFamily="34" charset="0"/>
                <a:cs typeface="Segoe UI" pitchFamily="34" charset="0"/>
              </a:endParaRPr>
            </a:p>
          </p:txBody>
        </p:sp>
        <p:sp>
          <p:nvSpPr>
            <p:cNvPr id="25" name="Content Placeholder 3"/>
            <p:cNvSpPr txBox="1">
              <a:spLocks/>
            </p:cNvSpPr>
            <p:nvPr/>
          </p:nvSpPr>
          <p:spPr>
            <a:xfrm>
              <a:off x="381000" y="2819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&gt;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7" name="Group 36"/>
          <p:cNvGrpSpPr/>
          <p:nvPr/>
        </p:nvGrpSpPr>
        <p:grpSpPr>
          <a:xfrm>
            <a:off x="215900" y="4178300"/>
            <a:ext cx="3873500" cy="1079500"/>
            <a:chOff x="304800" y="3962400"/>
            <a:chExt cx="3873500" cy="1079500"/>
          </a:xfrm>
        </p:grpSpPr>
        <p:sp>
          <p:nvSpPr>
            <p:cNvPr id="22" name="Content Placeholder 3"/>
            <p:cNvSpPr txBox="1">
              <a:spLocks/>
            </p:cNvSpPr>
            <p:nvPr/>
          </p:nvSpPr>
          <p:spPr>
            <a:xfrm>
              <a:off x="901700" y="3975100"/>
              <a:ext cx="3276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uniquement</a:t>
              </a:r>
              <a:r>
                <a:rPr lang="fr-FR" dirty="0" smtClean="0">
                  <a:solidFill>
                    <a:srgbClr val="17375D"/>
                  </a:solidFill>
                  <a:latin typeface="Segoe UI" pitchFamily="34" charset="0"/>
                </a:rPr>
                <a:t> les éléments </a:t>
              </a:r>
              <a:r>
                <a:rPr lang="fr-FR" b="1" dirty="0" smtClean="0">
                  <a:solidFill>
                    <a:srgbClr val="17375D"/>
                  </a:solidFill>
                  <a:latin typeface="Segoe UI" pitchFamily="34" charset="0"/>
                </a:rPr>
                <a:t>sélectionnés</a:t>
              </a:r>
              <a:r>
                <a:rPr lang="fr-FR" dirty="0" smtClean="0">
                  <a:solidFill>
                    <a:srgbClr val="17375D"/>
                  </a:solidFill>
                  <a:latin typeface="Segoe UI" pitchFamily="34" charset="0"/>
                </a:rPr>
                <a:t> de la colonne de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6" name="Content Placeholder 3"/>
            <p:cNvSpPr txBox="1">
              <a:spLocks/>
            </p:cNvSpPr>
            <p:nvPr/>
          </p:nvSpPr>
          <p:spPr>
            <a:xfrm>
              <a:off x="304800" y="3962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a:t>
              </a:r>
              <a:endParaRPr lang="fr-FR" sz="2000" b="1" dirty="0">
                <a:solidFill>
                  <a:srgbClr val="17375D"/>
                </a:solidFill>
                <a:latin typeface="Segoe UI" pitchFamily="34" charset="0"/>
                <a:ea typeface="Segoe UI" pitchFamily="34" charset="0"/>
                <a:cs typeface="Segoe UI" pitchFamily="34" charset="0"/>
              </a:endParaRPr>
            </a:p>
          </p:txBody>
        </p:sp>
      </p:grpSp>
      <p:grpSp>
        <p:nvGrpSpPr>
          <p:cNvPr id="38" name="Group 37"/>
          <p:cNvGrpSpPr/>
          <p:nvPr/>
        </p:nvGrpSpPr>
        <p:grpSpPr>
          <a:xfrm>
            <a:off x="203200" y="5410200"/>
            <a:ext cx="3733800" cy="1066800"/>
            <a:chOff x="304800" y="5105400"/>
            <a:chExt cx="3733800" cy="1066800"/>
          </a:xfrm>
        </p:grpSpPr>
        <p:sp>
          <p:nvSpPr>
            <p:cNvPr id="23" name="Content Placeholder 3"/>
            <p:cNvSpPr txBox="1">
              <a:spLocks/>
            </p:cNvSpPr>
            <p:nvPr/>
          </p:nvSpPr>
          <p:spPr>
            <a:xfrm>
              <a:off x="914400" y="5105400"/>
              <a:ext cx="31242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dirty="0" smtClean="0">
                  <a:solidFill>
                    <a:srgbClr val="17375D"/>
                  </a:solidFill>
                  <a:latin typeface="Segoe UI" pitchFamily="34" charset="0"/>
                </a:rPr>
                <a:t>Déplace </a:t>
              </a:r>
              <a:r>
                <a:rPr lang="fr-FR" b="1" dirty="0" smtClean="0">
                  <a:solidFill>
                    <a:srgbClr val="17375D"/>
                  </a:solidFill>
                  <a:latin typeface="Segoe UI" pitchFamily="34" charset="0"/>
                </a:rPr>
                <a:t>tous</a:t>
              </a:r>
              <a:r>
                <a:rPr lang="fr-FR" dirty="0" smtClean="0">
                  <a:solidFill>
                    <a:srgbClr val="17375D"/>
                  </a:solidFill>
                  <a:latin typeface="Segoe UI" pitchFamily="34" charset="0"/>
                </a:rPr>
                <a:t> les éléments de la colonne située à droite vers celle située à gauche.</a:t>
              </a:r>
              <a:endParaRPr lang="fr-FR" dirty="0">
                <a:solidFill>
                  <a:srgbClr val="17375D"/>
                </a:solidFill>
                <a:latin typeface="Segoe UI" pitchFamily="34" charset="0"/>
                <a:ea typeface="Segoe UI" pitchFamily="34" charset="0"/>
                <a:cs typeface="Segoe UI" pitchFamily="34" charset="0"/>
              </a:endParaRPr>
            </a:p>
          </p:txBody>
        </p:sp>
        <p:sp>
          <p:nvSpPr>
            <p:cNvPr id="27" name="Content Placeholder 3"/>
            <p:cNvSpPr txBox="1">
              <a:spLocks/>
            </p:cNvSpPr>
            <p:nvPr/>
          </p:nvSpPr>
          <p:spPr>
            <a:xfrm>
              <a:off x="304800" y="5105400"/>
              <a:ext cx="609600" cy="381000"/>
            </a:xfrm>
            <a:prstGeom prst="rect">
              <a:avLst/>
            </a:prstGeom>
          </p:spPr>
          <p:txBody>
            <a:bodyPr vert="horz" lIns="91440" tIns="45720" rIns="91440" bIns="45720" rtlCol="0">
              <a:noAutofit/>
            </a:bodyPr>
            <a:lstStyle/>
            <a:p>
              <a:pPr lvl="0" algn="r">
                <a:spcBef>
                  <a:spcPct val="20000"/>
                </a:spcBef>
                <a:buClr>
                  <a:srgbClr val="066E9F"/>
                </a:buClr>
                <a:buSzPct val="120000"/>
              </a:pPr>
              <a:r>
                <a:rPr lang="fr-FR" sz="2000" b="1" dirty="0" smtClean="0">
                  <a:solidFill>
                    <a:srgbClr val="17375D"/>
                  </a:solidFill>
                  <a:latin typeface="Segoe UI" pitchFamily="34" charset="0"/>
                </a:rPr>
                <a:t>&lt;&lt;</a:t>
              </a:r>
              <a:endParaRPr lang="fr-FR" sz="2000" b="1" dirty="0">
                <a:solidFill>
                  <a:srgbClr val="17375D"/>
                </a:solidFill>
                <a:latin typeface="Segoe UI" pitchFamily="34" charset="0"/>
                <a:ea typeface="Segoe UI" pitchFamily="34" charset="0"/>
                <a:cs typeface="Segoe UI" pitchFamily="34" charset="0"/>
              </a:endParaRPr>
            </a:p>
          </p:txBody>
        </p:sp>
      </p:grpSp>
      <p:sp>
        <p:nvSpPr>
          <p:cNvPr id="28" name="Content Placeholder 3"/>
          <p:cNvSpPr txBox="1">
            <a:spLocks/>
          </p:cNvSpPr>
          <p:nvPr/>
        </p:nvSpPr>
        <p:spPr>
          <a:xfrm>
            <a:off x="4252680" y="5588847"/>
            <a:ext cx="4800600" cy="1066800"/>
          </a:xfrm>
          <a:prstGeom prst="rect">
            <a:avLst/>
          </a:prstGeom>
        </p:spPr>
        <p:txBody>
          <a:bodyPr vert="horz" lIns="91440" tIns="45720" rIns="91440" bIns="45720" rtlCol="0">
            <a:noAutofit/>
          </a:bodyPr>
          <a:lstStyle/>
          <a:p>
            <a:pPr lvl="0">
              <a:spcBef>
                <a:spcPct val="20000"/>
              </a:spcBef>
              <a:buClr>
                <a:srgbClr val="066E9F"/>
              </a:buClr>
              <a:buSzPct val="120000"/>
            </a:pPr>
            <a:r>
              <a:rPr lang="fr-FR" b="1" dirty="0" smtClean="0">
                <a:solidFill>
                  <a:srgbClr val="17375D"/>
                </a:solidFill>
                <a:latin typeface="Segoe UI" pitchFamily="34" charset="0"/>
              </a:rPr>
              <a:t>Ajouter une nouvelle maladie </a:t>
            </a:r>
            <a:r>
              <a:rPr lang="fr-FR" dirty="0" smtClean="0">
                <a:solidFill>
                  <a:srgbClr val="17375D"/>
                </a:solidFill>
                <a:latin typeface="Segoe UI" pitchFamily="34" charset="0"/>
              </a:rPr>
              <a:t>vous permet d'ajouter une autre maladie à la liste.</a:t>
            </a:r>
            <a:endParaRPr lang="fr-FR" dirty="0">
              <a:solidFill>
                <a:srgbClr val="17375D"/>
              </a:solidFill>
              <a:latin typeface="Segoe UI" pitchFamily="34" charset="0"/>
              <a:ea typeface="Segoe UI" pitchFamily="34" charset="0"/>
              <a:cs typeface="Segoe UI" pitchFamily="34" charset="0"/>
            </a:endParaRPr>
          </a:p>
        </p:txBody>
      </p:sp>
      <p:sp>
        <p:nvSpPr>
          <p:cNvPr id="43" name="Rounded Rectangle 42"/>
          <p:cNvSpPr/>
          <p:nvPr/>
        </p:nvSpPr>
        <p:spPr>
          <a:xfrm>
            <a:off x="6433313" y="388932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p:cNvSpPr/>
          <p:nvPr/>
        </p:nvSpPr>
        <p:spPr>
          <a:xfrm>
            <a:off x="6433313" y="3714238"/>
            <a:ext cx="371122" cy="1728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ounded Rectangle 44"/>
          <p:cNvSpPr/>
          <p:nvPr/>
        </p:nvSpPr>
        <p:spPr>
          <a:xfrm>
            <a:off x="6433313" y="3350679"/>
            <a:ext cx="371122" cy="1819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6433313" y="3532796"/>
            <a:ext cx="371122" cy="16722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ight Arrow 46"/>
          <p:cNvSpPr/>
          <p:nvPr/>
        </p:nvSpPr>
        <p:spPr>
          <a:xfrm>
            <a:off x="6350001" y="4359666"/>
            <a:ext cx="871012"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ight Arrow 47"/>
          <p:cNvSpPr/>
          <p:nvPr/>
        </p:nvSpPr>
        <p:spPr>
          <a:xfrm rot="10800000">
            <a:off x="6002866" y="4563366"/>
            <a:ext cx="908049" cy="28803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ounded Rectangle 48"/>
          <p:cNvSpPr/>
          <p:nvPr/>
        </p:nvSpPr>
        <p:spPr>
          <a:xfrm>
            <a:off x="4554506" y="4812855"/>
            <a:ext cx="1001501" cy="14929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ight Arrow 49"/>
          <p:cNvSpPr/>
          <p:nvPr/>
        </p:nvSpPr>
        <p:spPr>
          <a:xfrm rot="16200000">
            <a:off x="4740924" y="5168755"/>
            <a:ext cx="609600" cy="279686"/>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subTnLst>
                                    <p:set>
                                      <p:cBhvr override="childStyle">
                                        <p:cTn dur="1" fill="hold" display="0" masterRel="nextClick" afterEffect="1"/>
                                        <p:tgtEl>
                                          <p:spTgt spid="43"/>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animBg="1"/>
      <p:bldP spid="45" grpId="0" animBg="1"/>
      <p:bldP spid="46" grpId="0" animBg="1"/>
      <p:bldP spid="47" grpId="0" animBg="1"/>
      <p:bldP spid="48" grpId="0" animBg="1"/>
      <p:bldP spid="49" grpId="0" animBg="1"/>
      <p:bldP spid="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 Single Corner Rectangle 8"/>
          <p:cNvSpPr/>
          <p:nvPr/>
        </p:nvSpPr>
        <p:spPr>
          <a:xfrm>
            <a:off x="304800" y="4220040"/>
            <a:ext cx="7391400" cy="2362200"/>
          </a:xfrm>
          <a:prstGeom prst="round1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fr-FR" dirty="0" smtClean="0"/>
              <a:t>Choisissez les maladies pour Murkonia</a:t>
            </a:r>
            <a:endParaRPr lang="fr-FR" dirty="0"/>
          </a:p>
        </p:txBody>
      </p:sp>
      <p:sp>
        <p:nvSpPr>
          <p:cNvPr id="2" name="Text Placeholder 1"/>
          <p:cNvSpPr>
            <a:spLocks noGrp="1"/>
          </p:cNvSpPr>
          <p:nvPr>
            <p:ph type="body" sz="quarter" idx="10"/>
          </p:nvPr>
        </p:nvSpPr>
        <p:spPr>
          <a:xfrm>
            <a:off x="914400" y="1143000"/>
            <a:ext cx="7315200" cy="4953000"/>
          </a:xfrm>
          <a:prstGeom prst="rect">
            <a:avLst/>
          </a:prstGeom>
        </p:spPr>
        <p:txBody>
          <a:bodyPr>
            <a:noAutofit/>
          </a:bodyPr>
          <a:lstStyle/>
          <a:p>
            <a:pPr marL="0" indent="0">
              <a:spcAft>
                <a:spcPts val="1200"/>
              </a:spcAft>
              <a:buNone/>
            </a:pPr>
            <a:r>
              <a:rPr lang="fr-FR" dirty="0" smtClean="0"/>
              <a:t>Supposons que le programme de lutte contre les MTN de Murkonia comprend les 17 maladies tropicales négligées. Utilisez toutes les flèches pour déplacer les maladies d'une colonne vers l'autre.</a:t>
            </a:r>
          </a:p>
          <a:p>
            <a:pPr marL="0" indent="0">
              <a:spcAft>
                <a:spcPts val="1200"/>
              </a:spcAft>
              <a:buNone/>
            </a:pPr>
            <a:r>
              <a:rPr lang="fr-FR" dirty="0" smtClean="0"/>
              <a:t>Une fois que vous avez pratiqué les quatre flèches, déplacez toutes les maladies située dans la colonne de droite et cliquez sur </a:t>
            </a:r>
            <a:r>
              <a:rPr lang="fr-FR" b="1" dirty="0" smtClean="0"/>
              <a:t>Terminer</a:t>
            </a:r>
            <a:r>
              <a:rPr lang="fr-FR" dirty="0" smtClean="0"/>
              <a:t>.</a:t>
            </a:r>
          </a:p>
        </p:txBody>
      </p:sp>
      <p:sp>
        <p:nvSpPr>
          <p:cNvPr id="6" name="TextBox 5"/>
          <p:cNvSpPr txBox="1"/>
          <p:nvPr/>
        </p:nvSpPr>
        <p:spPr>
          <a:xfrm>
            <a:off x="914400" y="4482660"/>
            <a:ext cx="6248400" cy="1831271"/>
          </a:xfrm>
          <a:prstGeom prst="rect">
            <a:avLst/>
          </a:prstGeom>
          <a:noFill/>
        </p:spPr>
        <p:txBody>
          <a:bodyPr wrap="square" rtlCol="0">
            <a:spAutoFit/>
          </a:bodyPr>
          <a:lstStyle/>
          <a:p>
            <a:pPr>
              <a:spcAft>
                <a:spcPts val="600"/>
              </a:spcAft>
            </a:pPr>
            <a:r>
              <a:rPr lang="fr-FR" b="1" dirty="0" smtClean="0">
                <a:solidFill>
                  <a:srgbClr val="066E9F"/>
                </a:solidFill>
                <a:latin typeface="Segoe UI" pitchFamily="34" charset="0"/>
              </a:rPr>
              <a:t>Petite astuce </a:t>
            </a:r>
          </a:p>
          <a:p>
            <a:r>
              <a:rPr lang="fr-FR" b="1" dirty="0" smtClean="0">
                <a:solidFill>
                  <a:srgbClr val="17375D"/>
                </a:solidFill>
                <a:latin typeface="Segoe UI" pitchFamily="34" charset="0"/>
              </a:rPr>
              <a:t>Vous pouvez sélectionner plusieurs maladies à la fois </a:t>
            </a:r>
            <a:r>
              <a:rPr lang="fr-FR" dirty="0" smtClean="0">
                <a:solidFill>
                  <a:srgbClr val="17375D"/>
                </a:solidFill>
                <a:latin typeface="Segoe UI" pitchFamily="34" charset="0"/>
              </a:rPr>
              <a:t>en appuyant sur la </a:t>
            </a:r>
            <a:r>
              <a:rPr lang="fr-FR" b="1" dirty="0" smtClean="0">
                <a:solidFill>
                  <a:srgbClr val="17375D"/>
                </a:solidFill>
                <a:latin typeface="Segoe UI" pitchFamily="34" charset="0"/>
              </a:rPr>
              <a:t>touche</a:t>
            </a:r>
            <a:r>
              <a:rPr lang="fr-FR" dirty="0" smtClean="0">
                <a:solidFill>
                  <a:srgbClr val="17375D"/>
                </a:solidFill>
                <a:latin typeface="Segoe UI" pitchFamily="34" charset="0"/>
              </a:rPr>
              <a:t> </a:t>
            </a:r>
            <a:r>
              <a:rPr lang="fr-FR" b="1" dirty="0" smtClean="0">
                <a:solidFill>
                  <a:srgbClr val="17375D"/>
                </a:solidFill>
                <a:latin typeface="Segoe UI" pitchFamily="34" charset="0"/>
              </a:rPr>
              <a:t>ctrl </a:t>
            </a:r>
            <a:r>
              <a:rPr lang="fr-FR" dirty="0" smtClean="0">
                <a:solidFill>
                  <a:srgbClr val="17375D"/>
                </a:solidFill>
                <a:latin typeface="Segoe UI" pitchFamily="34" charset="0"/>
              </a:rPr>
              <a:t>tout en cliquant sur les noms de la maladie. Une fois les noms mis en surbrillance, cliquez sur le bouton de la flèche unique &gt; pour déplacer les maladies vers la colonne de droite.</a:t>
            </a:r>
            <a:endParaRPr lang="fr-FR" dirty="0">
              <a:solidFill>
                <a:srgbClr val="17375D"/>
              </a:solidFill>
              <a:latin typeface="Segoe UI" pitchFamily="34" charset="0"/>
              <a:ea typeface="Segoe UI" pitchFamily="34" charset="0"/>
              <a:cs typeface="Segoe U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p:txBody>
          <a:bodyPr>
            <a:noAutofit/>
          </a:bodyPr>
          <a:lstStyle/>
          <a:p>
            <a:pPr marL="0" lvl="1" indent="0">
              <a:spcAft>
                <a:spcPts val="1800"/>
              </a:spcAft>
              <a:buNone/>
            </a:pPr>
            <a:r>
              <a:rPr lang="fr-FR" sz="2200" dirty="0" smtClean="0"/>
              <a:t>Les données démographiques sont ajoutées </a:t>
            </a:r>
            <a:r>
              <a:rPr lang="fr-FR" sz="2200" dirty="0"/>
              <a:t>à la Base intégrée des données MTN </a:t>
            </a:r>
            <a:r>
              <a:rPr lang="fr-FR" sz="2200" dirty="0" smtClean="0"/>
              <a:t>à l'aide de tableurs Excel, en trois étapes pour chaque niveau. </a:t>
            </a:r>
          </a:p>
          <a:p>
            <a:pPr marL="0" lvl="1" indent="0">
              <a:spcAft>
                <a:spcPts val="1200"/>
              </a:spcAft>
              <a:buNone/>
            </a:pPr>
            <a:r>
              <a:rPr lang="fr-FR" sz="2200" dirty="0" smtClean="0"/>
              <a:t>Les étapes à suivre sont les suivantes :</a:t>
            </a:r>
          </a:p>
          <a:p>
            <a:pPr marL="640080" lvl="1" indent="-457200">
              <a:spcAft>
                <a:spcPts val="1200"/>
              </a:spcAft>
              <a:buFont typeface="+mj-lt"/>
              <a:buAutoNum type="arabicPeriod"/>
            </a:pPr>
            <a:r>
              <a:rPr lang="fr-FR" sz="2200" dirty="0" smtClean="0">
                <a:latin typeface="Segoe UI Semibold" pitchFamily="34" charset="0"/>
              </a:rPr>
              <a:t>Téléchargez le fichier d'importation.</a:t>
            </a:r>
          </a:p>
          <a:p>
            <a:pPr marL="640080" lvl="1" indent="-457200">
              <a:spcAft>
                <a:spcPts val="1200"/>
              </a:spcAft>
              <a:buFont typeface="+mj-lt"/>
              <a:buAutoNum type="arabicPeriod"/>
            </a:pPr>
            <a:r>
              <a:rPr lang="fr-FR" sz="2200" dirty="0" smtClean="0">
                <a:latin typeface="Segoe UI Semibold" pitchFamily="34" charset="0"/>
              </a:rPr>
              <a:t>Remplissez ce fichier à l'aide des données pays.</a:t>
            </a:r>
          </a:p>
          <a:p>
            <a:pPr marL="640080" lvl="1" indent="-457200">
              <a:spcAft>
                <a:spcPts val="1200"/>
              </a:spcAft>
              <a:buFont typeface="+mj-lt"/>
              <a:buAutoNum type="arabicPeriod"/>
            </a:pPr>
            <a:r>
              <a:rPr lang="fr-FR" sz="2200" dirty="0" smtClean="0">
                <a:latin typeface="Segoe UI Semibold" pitchFamily="34" charset="0"/>
              </a:rPr>
              <a:t>Importez le fichier d'importation.</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5909423" cy="516255"/>
          </a:xfrm>
        </p:spPr>
        <p:txBody>
          <a:bodyPr/>
          <a:lstStyle/>
          <a:p>
            <a:r>
              <a:rPr lang="fr-FR" dirty="0"/>
              <a:t>Ajouter des niveaux administratifs </a:t>
            </a:r>
          </a:p>
        </p:txBody>
      </p:sp>
      <p:sp>
        <p:nvSpPr>
          <p:cNvPr id="10" name="Rectangle 9"/>
          <p:cNvSpPr/>
          <p:nvPr/>
        </p:nvSpPr>
        <p:spPr>
          <a:xfrm>
            <a:off x="-10903" y="5105400"/>
            <a:ext cx="9144000" cy="147139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838200" y="5387520"/>
            <a:ext cx="739140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 </a:t>
            </a:r>
            <a:r>
              <a:rPr lang="fr-FR" sz="1700" b="1" dirty="0" smtClean="0">
                <a:solidFill>
                  <a:srgbClr val="17375D"/>
                </a:solidFill>
                <a:latin typeface="Segoe UI" pitchFamily="34" charset="0"/>
              </a:rPr>
              <a:t>Vous devez utiliser les fichiers d'importation téléchargés à partir de la base de données</a:t>
            </a:r>
            <a:r>
              <a:rPr lang="fr-FR" sz="1700" dirty="0" smtClean="0">
                <a:solidFill>
                  <a:srgbClr val="17375D"/>
                </a:solidFill>
                <a:latin typeface="Segoe UI" pitchFamily="34" charset="0"/>
              </a:rPr>
              <a:t>. </a:t>
            </a:r>
            <a:r>
              <a:rPr lang="fr-FR" sz="1700" dirty="0" smtClean="0">
                <a:solidFill>
                  <a:srgbClr val="17375D"/>
                </a:solidFill>
                <a:latin typeface="Segoe UI Semibold" pitchFamily="34" charset="0"/>
              </a:rPr>
              <a:t>Vous devez saisir les données dans les fichiers d'importation ou bien les couper et les coller.</a:t>
            </a:r>
            <a:endParaRPr lang="fr-FR" sz="1700" dirty="0">
              <a:solidFill>
                <a:srgbClr val="17375D"/>
              </a:solidFill>
              <a:latin typeface="Segoe UI Semibold" pitchFamily="34" charset="0"/>
              <a:ea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44.PNG"/>
          <p:cNvPicPr>
            <a:picLocks noChangeAspect="1"/>
          </p:cNvPicPr>
          <p:nvPr/>
        </p:nvPicPr>
        <p:blipFill rotWithShape="1">
          <a:blip r:embed="rId3">
            <a:extLst>
              <a:ext uri="{28A0092B-C50C-407E-A947-70E740481C1C}">
                <a14:useLocalDpi xmlns:a14="http://schemas.microsoft.com/office/drawing/2010/main" val="0"/>
              </a:ext>
            </a:extLst>
          </a:blip>
          <a:srcRect l="501" t="3307" r="42138" b="63291"/>
          <a:stretch/>
        </p:blipFill>
        <p:spPr>
          <a:xfrm>
            <a:off x="4191000" y="1447800"/>
            <a:ext cx="4309063" cy="2290726"/>
          </a:xfrm>
          <a:prstGeom prst="rect">
            <a:avLst/>
          </a:prstGeom>
          <a:effectLst>
            <a:outerShdw blurRad="63500" sx="102000" sy="102000" algn="ctr" rotWithShape="0">
              <a:schemeClr val="bg1">
                <a:lumMod val="65000"/>
                <a:alpha val="40000"/>
              </a:schemeClr>
            </a:outerShdw>
          </a:effectLst>
        </p:spPr>
      </p:pic>
      <p:sp>
        <p:nvSpPr>
          <p:cNvPr id="3" name="Title 2"/>
          <p:cNvSpPr>
            <a:spLocks noGrp="1"/>
          </p:cNvSpPr>
          <p:nvPr>
            <p:ph type="title"/>
          </p:nvPr>
        </p:nvSpPr>
        <p:spPr/>
        <p:txBody>
          <a:bodyPr/>
          <a:lstStyle/>
          <a:p>
            <a:r>
              <a:rPr lang="fr-FR" dirty="0" smtClean="0"/>
              <a:t>Ajouter les données pour les niveaux administratifs : Provinces</a:t>
            </a:r>
            <a:endParaRPr lang="fr-FR" dirty="0"/>
          </a:p>
        </p:txBody>
      </p:sp>
      <p:sp>
        <p:nvSpPr>
          <p:cNvPr id="2" name="Text Placeholder 1"/>
          <p:cNvSpPr>
            <a:spLocks noGrp="1"/>
          </p:cNvSpPr>
          <p:nvPr>
            <p:ph type="body" sz="quarter" idx="10"/>
          </p:nvPr>
        </p:nvSpPr>
        <p:spPr>
          <a:xfrm>
            <a:off x="685800" y="1371600"/>
            <a:ext cx="6553200" cy="4724400"/>
          </a:xfrm>
          <a:prstGeom prst="rect">
            <a:avLst/>
          </a:prstGeom>
        </p:spPr>
        <p:txBody>
          <a:bodyPr>
            <a:noAutofit/>
          </a:bodyPr>
          <a:lstStyle/>
          <a:p>
            <a:pPr marL="457200" lvl="1" indent="-457200">
              <a:spcAft>
                <a:spcPts val="1800"/>
              </a:spcAft>
              <a:buFont typeface="+mj-lt"/>
              <a:buAutoNum type="arabicPeriod"/>
            </a:pPr>
            <a:r>
              <a:rPr lang="fr-FR" sz="2000" dirty="0" smtClean="0"/>
              <a:t>Sur l'écran de </a:t>
            </a:r>
            <a:br>
              <a:rPr lang="fr-FR" sz="2000" dirty="0" smtClean="0"/>
            </a:br>
            <a:r>
              <a:rPr lang="fr-FR" sz="2000" dirty="0" smtClean="0"/>
              <a:t>démarrage, cliquez </a:t>
            </a:r>
            <a:br>
              <a:rPr lang="fr-FR" sz="2000" dirty="0" smtClean="0"/>
            </a:br>
            <a:r>
              <a:rPr lang="fr-FR" sz="2000" dirty="0" smtClean="0"/>
              <a:t>sur </a:t>
            </a:r>
            <a:r>
              <a:rPr lang="fr-FR" sz="2000" b="1" dirty="0" smtClean="0"/>
              <a:t>Démarrer</a:t>
            </a:r>
            <a:r>
              <a:rPr lang="fr-FR" sz="2000" dirty="0" smtClean="0"/>
              <a:t>, puis </a:t>
            </a:r>
            <a:br>
              <a:rPr lang="fr-FR" sz="2000" dirty="0" smtClean="0"/>
            </a:br>
            <a:r>
              <a:rPr lang="fr-FR" sz="2000" dirty="0" smtClean="0"/>
              <a:t>sur </a:t>
            </a:r>
            <a:r>
              <a:rPr lang="fr-FR" sz="2000" b="1" dirty="0" smtClean="0"/>
              <a:t>Modifier ou </a:t>
            </a:r>
            <a:br>
              <a:rPr lang="fr-FR" sz="2000" b="1" dirty="0" smtClean="0"/>
            </a:br>
            <a:r>
              <a:rPr lang="fr-FR" sz="2000" b="1" dirty="0" smtClean="0"/>
              <a:t>ajouter des niveaux </a:t>
            </a:r>
            <a:br>
              <a:rPr lang="fr-FR" sz="2000" b="1" dirty="0" smtClean="0"/>
            </a:br>
            <a:r>
              <a:rPr lang="fr-FR" sz="2000" b="1" dirty="0" smtClean="0"/>
              <a:t>administratifs : </a:t>
            </a:r>
            <a:br>
              <a:rPr lang="fr-FR" sz="2000" b="1" dirty="0" smtClean="0"/>
            </a:br>
            <a:r>
              <a:rPr lang="fr-FR" sz="2000" b="1" dirty="0" smtClean="0"/>
              <a:t>Province</a:t>
            </a:r>
          </a:p>
          <a:p>
            <a:pPr marL="457200" lvl="1" indent="-457200">
              <a:spcAft>
                <a:spcPts val="1800"/>
              </a:spcAft>
              <a:buFont typeface="+mj-lt"/>
              <a:buAutoNum type="arabicPeriod"/>
            </a:pPr>
            <a:r>
              <a:rPr lang="fr-FR" sz="2000" dirty="0" smtClean="0"/>
              <a:t>Nombre à importer : </a:t>
            </a:r>
            <a:r>
              <a:rPr lang="fr-FR" sz="2000" b="1" dirty="0" smtClean="0"/>
              <a:t>4</a:t>
            </a:r>
          </a:p>
          <a:p>
            <a:pPr marL="457200" lvl="1" indent="-457200">
              <a:spcAft>
                <a:spcPts val="1800"/>
              </a:spcAft>
              <a:buFont typeface="+mj-lt"/>
              <a:buAutoNum type="arabicPeriod"/>
            </a:pPr>
            <a:r>
              <a:rPr lang="fr-FR" sz="2000" dirty="0" smtClean="0"/>
              <a:t>Cliquez sur </a:t>
            </a:r>
            <a:r>
              <a:rPr lang="fr-FR" sz="2000" b="1" dirty="0" smtClean="0"/>
              <a:t>Télécharger le fichier d'importation (à gauche)</a:t>
            </a:r>
            <a:r>
              <a:rPr lang="fr-FR" sz="2000" dirty="0" smtClean="0"/>
              <a:t>.</a:t>
            </a:r>
          </a:p>
          <a:p>
            <a:pPr marL="457200" lvl="1" indent="-457200">
              <a:spcAft>
                <a:spcPts val="1200"/>
              </a:spcAft>
              <a:buFont typeface="+mj-lt"/>
              <a:buAutoNum type="arabicPeriod"/>
            </a:pPr>
            <a:r>
              <a:rPr lang="fr-FR" sz="2000" dirty="0" smtClean="0"/>
              <a:t>Renommez et enregistrez le fichier d'importation. Le fichier d'importation s'ouvrira sous Excel sur votre ordinateur.</a:t>
            </a:r>
            <a:endParaRPr lang="fr-FR" sz="2000" dirty="0"/>
          </a:p>
        </p:txBody>
      </p:sp>
      <p:sp>
        <p:nvSpPr>
          <p:cNvPr id="11" name="Rounded Rectangle 10"/>
          <p:cNvSpPr/>
          <p:nvPr/>
        </p:nvSpPr>
        <p:spPr>
          <a:xfrm>
            <a:off x="7814578" y="2938272"/>
            <a:ext cx="536442"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10800000">
            <a:off x="8351160" y="28956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4953000"/>
            <a:ext cx="8534400" cy="163422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1900" dirty="0" smtClean="0"/>
              <a:t>Saisissez des données pour 4 provinces échantillon dans votre fichier. </a:t>
            </a:r>
            <a:r>
              <a:rPr lang="fr-FR" sz="2000" dirty="0"/>
              <a:t>Vous pouvez ajouter toute information que vous désirez, les données n'ont pas besoin d'être réelles.</a:t>
            </a:r>
          </a:p>
          <a:p>
            <a:pPr marL="457200" lvl="1" indent="-457200">
              <a:spcAft>
                <a:spcPts val="1800"/>
              </a:spcAft>
              <a:buFont typeface="+mj-lt"/>
              <a:buAutoNum type="arabicPeriod" startAt="5"/>
            </a:pPr>
            <a:r>
              <a:rPr lang="fr-FR" sz="1900" dirty="0" smtClean="0"/>
              <a:t>Fermez le fichier.</a:t>
            </a:r>
          </a:p>
          <a:p>
            <a:pPr marL="457200" lvl="1" indent="-457200">
              <a:spcAft>
                <a:spcPts val="1800"/>
              </a:spcAft>
              <a:buFont typeface="+mj-lt"/>
              <a:buAutoNum type="arabicPeriod" startAt="5"/>
            </a:pPr>
            <a:r>
              <a:rPr lang="fr-FR" sz="1900" dirty="0" smtClean="0"/>
              <a:t>Sélectionnez </a:t>
            </a:r>
            <a:r>
              <a:rPr lang="fr-FR" sz="1900" b="1" dirty="0" smtClean="0"/>
              <a:t>Télécharger le fichier d'importation (à droit)</a:t>
            </a:r>
            <a:r>
              <a:rPr lang="fr-FR" sz="1900" dirty="0" smtClean="0"/>
              <a:t>. La base de données vous avertira en cas de problèmes lors de l'importation. Corrigez toute erreur et essayez de nouveau. </a:t>
            </a:r>
          </a:p>
          <a:p>
            <a:pPr marL="457200" lvl="1" indent="-457200">
              <a:buFont typeface="+mj-lt"/>
              <a:buAutoNum type="arabicPeriod" startAt="5"/>
            </a:pPr>
            <a:r>
              <a:rPr lang="fr-FR" sz="1900" dirty="0" smtClean="0"/>
              <a:t>Une fois le fichier importé correctement, cliquez sur </a:t>
            </a:r>
            <a:r>
              <a:rPr lang="fr-FR" sz="1900" b="1" dirty="0" smtClean="0"/>
              <a:t>Suivant</a:t>
            </a:r>
            <a:r>
              <a:rPr lang="fr-FR" sz="1900" dirty="0" smtClean="0"/>
              <a:t>. </a:t>
            </a:r>
          </a:p>
          <a:p>
            <a:pPr marL="457200" lvl="1" indent="-457200">
              <a:buNone/>
            </a:pPr>
            <a:r>
              <a:rPr lang="fr-FR" dirty="0" smtClean="0"/>
              <a:t> </a:t>
            </a:r>
          </a:p>
        </p:txBody>
      </p:sp>
      <p:sp>
        <p:nvSpPr>
          <p:cNvPr id="6" name="TextBox 5"/>
          <p:cNvSpPr txBox="1"/>
          <p:nvPr/>
        </p:nvSpPr>
        <p:spPr>
          <a:xfrm>
            <a:off x="1250040" y="5325070"/>
            <a:ext cx="6446160" cy="877163"/>
          </a:xfrm>
          <a:prstGeom prst="rect">
            <a:avLst/>
          </a:prstGeom>
          <a:noFill/>
        </p:spPr>
        <p:txBody>
          <a:bodyPr wrap="square" rtlCol="0">
            <a:spAutoFit/>
          </a:bodyPr>
          <a:lstStyle/>
          <a:p>
            <a:pPr marL="0" lvl="1" indent="0">
              <a:spcAft>
                <a:spcPts val="600"/>
              </a:spcAft>
              <a:buNone/>
            </a:pPr>
            <a:r>
              <a:rPr lang="fr-FR" sz="1700" b="1" dirty="0" smtClean="0">
                <a:solidFill>
                  <a:srgbClr val="932323"/>
                </a:solidFill>
                <a:latin typeface="Segoe UI" pitchFamily="34" charset="0"/>
              </a:rPr>
              <a:t>Note importante : </a:t>
            </a:r>
            <a:r>
              <a:rPr lang="fr-FR" sz="1700" dirty="0" smtClean="0">
                <a:solidFill>
                  <a:srgbClr val="17375D"/>
                </a:solidFill>
                <a:latin typeface="Segoe UI" pitchFamily="34" charset="0"/>
              </a:rPr>
              <a:t>Comme le district est un niveau de cumul de données, aucune valeur démographique n'est nécessaire au niveau de la province ou du pays.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Districts</a:t>
            </a:r>
            <a:endParaRPr lang="fr-FR" dirty="0"/>
          </a:p>
        </p:txBody>
      </p:sp>
      <p:sp>
        <p:nvSpPr>
          <p:cNvPr id="2" name="Text Placeholder 1"/>
          <p:cNvSpPr>
            <a:spLocks noGrp="1"/>
          </p:cNvSpPr>
          <p:nvPr>
            <p:ph type="body" sz="quarter" idx="10"/>
          </p:nvPr>
        </p:nvSpPr>
        <p:spPr>
          <a:xfrm>
            <a:off x="762000" y="1447800"/>
            <a:ext cx="6248400" cy="4953000"/>
          </a:xfrm>
          <a:prstGeom prst="rect">
            <a:avLst/>
          </a:prstGeom>
        </p:spPr>
        <p:txBody>
          <a:bodyPr>
            <a:noAutofit/>
          </a:bodyPr>
          <a:lstStyle/>
          <a:p>
            <a:pPr marL="457200" lvl="1" indent="-457200">
              <a:spcAft>
                <a:spcPts val="1800"/>
              </a:spcAft>
              <a:buFont typeface="+mj-lt"/>
              <a:buAutoNum type="arabicPeriod"/>
            </a:pPr>
            <a:r>
              <a:rPr lang="fr-FR" sz="2000" dirty="0" smtClean="0"/>
              <a:t>Nombre à importer : </a:t>
            </a:r>
            <a:r>
              <a:rPr lang="fr-FR" sz="2000" b="1" dirty="0" smtClean="0"/>
              <a:t>25</a:t>
            </a:r>
          </a:p>
          <a:p>
            <a:pPr marL="457200" lvl="1" indent="-457200">
              <a:spcAft>
                <a:spcPts val="1800"/>
              </a:spcAft>
              <a:buFont typeface="+mj-lt"/>
              <a:buAutoNum type="arabicPeriod"/>
            </a:pPr>
            <a:r>
              <a:rPr lang="fr-FR" sz="2000" dirty="0" smtClean="0"/>
              <a:t>Téléchargez le fichier d'importation (à gauche).</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votre ordinateur.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startAt="5"/>
            </a:pPr>
            <a:r>
              <a:rPr lang="fr-FR" sz="2000" dirty="0" smtClean="0"/>
              <a:t>Saisissez des données pour 25 districts échantillon dans votre fichier. Vous pouvez ajouter toute information que vous désirez, les données n'ont pas besoin d'être réelles. </a:t>
            </a:r>
          </a:p>
          <a:p>
            <a:pPr marL="457200" lvl="1" indent="-457200">
              <a:spcAft>
                <a:spcPts val="1800"/>
              </a:spcAft>
              <a:buFont typeface="+mj-lt"/>
              <a:buAutoNum type="arabicPeriod" startAt="5"/>
            </a:pPr>
            <a:r>
              <a:rPr lang="fr-FR" sz="2000" dirty="0" smtClean="0"/>
              <a:t>Fermez le fichier. </a:t>
            </a:r>
          </a:p>
          <a:p>
            <a:pPr marL="457200" lvl="1" indent="-457200">
              <a:spcAft>
                <a:spcPts val="1800"/>
              </a:spcAft>
              <a:buFont typeface="+mj-lt"/>
              <a:buAutoNum type="arabicPeriod" startAt="5"/>
            </a:pPr>
            <a:r>
              <a:rPr lang="fr-FR" sz="2000" b="0" dirty="0" smtClean="0"/>
              <a:t>Importez le fichier d'importation en cliquant sur « Télécharger le fichier d’importation » (à droit).</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5"/>
            </a:pPr>
            <a:r>
              <a:rPr lang="fr-FR" sz="2000" dirty="0" smtClean="0"/>
              <a:t>Une fois le fichier importé correctement, cliquez sur </a:t>
            </a:r>
            <a:r>
              <a:rPr lang="fr-FR" sz="2000" b="1" dirty="0" smtClean="0"/>
              <a:t>Terminer</a:t>
            </a:r>
            <a:r>
              <a:rPr lang="fr-FR" sz="2000"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les données pour les niveaux administratifs : Villages</a:t>
            </a:r>
            <a:endParaRPr lang="fr-FR" dirty="0"/>
          </a:p>
        </p:txBody>
      </p:sp>
      <p:sp>
        <p:nvSpPr>
          <p:cNvPr id="2" name="Text Placeholder 1"/>
          <p:cNvSpPr>
            <a:spLocks noGrp="1"/>
          </p:cNvSpPr>
          <p:nvPr>
            <p:ph type="body" sz="quarter" idx="10"/>
          </p:nvPr>
        </p:nvSpPr>
        <p:spPr>
          <a:xfrm>
            <a:off x="762000" y="1447800"/>
            <a:ext cx="7696200" cy="4953000"/>
          </a:xfrm>
          <a:prstGeom prst="rect">
            <a:avLst/>
          </a:prstGeom>
        </p:spPr>
        <p:txBody>
          <a:bodyPr>
            <a:noAutofit/>
          </a:bodyPr>
          <a:lstStyle/>
          <a:p>
            <a:pPr marL="457200" lvl="1" indent="-457200">
              <a:spcAft>
                <a:spcPts val="1800"/>
              </a:spcAft>
              <a:buFont typeface="+mj-lt"/>
              <a:buAutoNum type="arabicPeriod"/>
            </a:pPr>
            <a:r>
              <a:rPr lang="fr-FR" sz="2000" dirty="0" smtClean="0"/>
              <a:t>Créez une importation pour l'un de vos districts.</a:t>
            </a:r>
            <a:endParaRPr lang="fr-FR" sz="2000" b="1" dirty="0" smtClean="0"/>
          </a:p>
          <a:p>
            <a:pPr marL="457200" lvl="1" indent="-457200">
              <a:spcAft>
                <a:spcPts val="1800"/>
              </a:spcAft>
              <a:buFont typeface="+mj-lt"/>
              <a:buAutoNum type="arabicPeriod"/>
            </a:pPr>
            <a:r>
              <a:rPr lang="fr-FR" sz="2000" dirty="0" smtClean="0"/>
              <a:t>Nombre à importer : </a:t>
            </a:r>
            <a:r>
              <a:rPr lang="fr-FR" sz="2000" b="1" dirty="0" smtClean="0"/>
              <a:t>13</a:t>
            </a:r>
          </a:p>
          <a:p>
            <a:pPr marL="457200" lvl="1" indent="-457200">
              <a:spcAft>
                <a:spcPts val="1800"/>
              </a:spcAft>
              <a:buFont typeface="+mj-lt"/>
              <a:buAutoNum type="arabicPeriod"/>
            </a:pPr>
            <a:r>
              <a:rPr lang="fr-FR" sz="2000" dirty="0" smtClean="0"/>
              <a:t>Téléchargez le fichier d'importation.</a:t>
            </a:r>
          </a:p>
          <a:p>
            <a:pPr marL="457200" lvl="1" indent="-457200">
              <a:spcAft>
                <a:spcPts val="1200"/>
              </a:spcAft>
              <a:buFont typeface="+mj-lt"/>
              <a:buAutoNum type="arabicPeriod"/>
            </a:pPr>
            <a:r>
              <a:rPr lang="fr-FR" sz="2000" dirty="0" smtClean="0"/>
              <a:t>Renommez et enregistrez le fichier d'importation. </a:t>
            </a:r>
            <a:r>
              <a:rPr dirty="0"/>
              <a:t/>
            </a:r>
            <a:br>
              <a:rPr dirty="0"/>
            </a:br>
            <a:r>
              <a:rPr lang="fr-FR" sz="2000" dirty="0" smtClean="0"/>
              <a:t>Le fichier d'importation s'ouvrira sous Excel sur </a:t>
            </a:r>
            <a:br>
              <a:rPr lang="fr-FR" sz="2000" dirty="0" smtClean="0"/>
            </a:br>
            <a:r>
              <a:rPr lang="fr-FR" sz="2000" dirty="0" smtClean="0"/>
              <a:t>votre ordinateur.</a:t>
            </a:r>
          </a:p>
        </p:txBody>
      </p:sp>
    </p:spTree>
    <p:extLst>
      <p:ext uri="{BB962C8B-B14F-4D97-AF65-F5344CB8AC3E}">
        <p14:creationId xmlns:p14="http://schemas.microsoft.com/office/powerpoint/2010/main" val="25339008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8001000" cy="4525963"/>
          </a:xfrm>
        </p:spPr>
        <p:txBody>
          <a:bodyPr/>
          <a:lstStyle/>
          <a:p>
            <a:pPr marL="0" indent="0">
              <a:spcAft>
                <a:spcPts val="1200"/>
              </a:spcAft>
              <a:buNone/>
            </a:pPr>
            <a:r>
              <a:rPr lang="fr-FR" dirty="0" smtClean="0"/>
              <a:t>L'élaboration de ce modèle est le fruit d'un effort de collaboration en 2013 entre plusieurs partenaires, notamment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Le siège social de l'OMS</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L'AFRO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L'APOC</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SEARO</a:t>
            </a:r>
            <a:r>
              <a:rPr lang="en-US" sz="2400" dirty="0">
                <a:latin typeface="Segoe UI Semibold" pitchFamily="34" charset="0"/>
              </a:rPr>
              <a:t>			</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WPRO</a:t>
            </a:r>
          </a:p>
          <a:p>
            <a:pPr marL="800100" lvl="2" indent="-342900">
              <a:spcAft>
                <a:spcPts val="600"/>
              </a:spcAft>
              <a:buClr>
                <a:srgbClr val="3464A0"/>
              </a:buClr>
              <a:buSzPct val="100000"/>
              <a:buFont typeface="Wingdings" charset="2"/>
              <a:buChar char="§"/>
              <a:defRPr/>
            </a:pPr>
            <a:r>
              <a:rPr lang="fr-FR" sz="2400" dirty="0">
                <a:latin typeface="Segoe UI Semibold" pitchFamily="34" charset="0"/>
              </a:rPr>
              <a:t>RTI/ENVISION</a:t>
            </a:r>
          </a:p>
          <a:p>
            <a:pPr marL="800100" lvl="2" indent="-342900">
              <a:spcAft>
                <a:spcPts val="900"/>
              </a:spcAft>
              <a:buClr>
                <a:srgbClr val="3464A0"/>
              </a:buClr>
              <a:buSzPct val="100000"/>
              <a:buFont typeface="Wingdings" charset="2"/>
              <a:buChar char="§"/>
              <a:defRPr/>
            </a:pPr>
            <a:r>
              <a:rPr lang="fr-FR" sz="2400" dirty="0">
                <a:latin typeface="Segoe UI Semibold" pitchFamily="34" charset="0"/>
              </a:rPr>
              <a:t>CNTD</a:t>
            </a:r>
          </a:p>
          <a:p>
            <a:pPr marL="0" indent="0">
              <a:buNone/>
            </a:pPr>
            <a:endParaRPr lang="fr-FR" dirty="0"/>
          </a:p>
        </p:txBody>
      </p:sp>
      <p:sp>
        <p:nvSpPr>
          <p:cNvPr id="9" name="Rectangle 8"/>
          <p:cNvSpPr/>
          <p:nvPr/>
        </p:nvSpPr>
        <p:spPr>
          <a:xfrm>
            <a:off x="5257800" y="3124200"/>
            <a:ext cx="3276600" cy="2590800"/>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Bef>
                <a:spcPts val="400"/>
              </a:spcBef>
              <a:spcAft>
                <a:spcPts val="1800"/>
              </a:spcAft>
              <a:buClr>
                <a:schemeClr val="accent1"/>
              </a:buClr>
              <a:defRPr/>
            </a:pPr>
            <a:r>
              <a:rPr lang="fr-FR" dirty="0" smtClean="0">
                <a:solidFill>
                  <a:schemeClr val="bg1"/>
                </a:solidFill>
                <a:latin typeface="Segoe UI" pitchFamily="34" charset="0"/>
              </a:rPr>
              <a:t>Pour garantir que la base de données réponde aux besoins des programmes nationaux de lutte contre les MTN, les ministères de la Santé ont participé activement au processus de développement.</a:t>
            </a:r>
            <a:r>
              <a:rPr lang="fr-FR" dirty="0" smtClean="0"/>
              <a:t>  </a:t>
            </a:r>
            <a:endParaRPr lang="fr-FR" dirty="0">
              <a:solidFill>
                <a:srgbClr val="094D5E"/>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5142881" cy="580787"/>
          </a:xfrm>
        </p:spPr>
        <p:txBody>
          <a:bodyPr/>
          <a:lstStyle/>
          <a:p>
            <a:r>
              <a:rPr lang="fr-FR" dirty="0" smtClean="0"/>
              <a:t>Partenaires et contributeurs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267" y="4953000"/>
            <a:ext cx="8525256"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 Placeholder 1"/>
          <p:cNvSpPr>
            <a:spLocks noGrp="1"/>
          </p:cNvSpPr>
          <p:nvPr>
            <p:ph type="body" sz="quarter" idx="10"/>
          </p:nvPr>
        </p:nvSpPr>
        <p:spPr>
          <a:xfrm>
            <a:off x="762000" y="914400"/>
            <a:ext cx="7696200" cy="3886200"/>
          </a:xfrm>
          <a:prstGeom prst="rect">
            <a:avLst/>
          </a:prstGeom>
        </p:spPr>
        <p:txBody>
          <a:bodyPr>
            <a:noAutofit/>
          </a:bodyPr>
          <a:lstStyle/>
          <a:p>
            <a:pPr marL="457200" lvl="1" indent="-457200">
              <a:spcAft>
                <a:spcPts val="1800"/>
              </a:spcAft>
              <a:buFont typeface="+mj-lt"/>
              <a:buAutoNum type="arabicPeriod" startAt="6"/>
            </a:pPr>
            <a:r>
              <a:rPr lang="fr-FR" sz="2000" dirty="0" smtClean="0"/>
              <a:t>Ajoutez des informations pour 13 villages échantillon de votre choix. Vous pouvez ajouter toute information que vous désirez, les données n'ont pas besoin d'être réelles.</a:t>
            </a:r>
          </a:p>
          <a:p>
            <a:pPr marL="457200" lvl="1" indent="-457200">
              <a:spcAft>
                <a:spcPts val="1800"/>
              </a:spcAft>
              <a:buFont typeface="+mj-lt"/>
              <a:buAutoNum type="arabicPeriod" startAt="6"/>
            </a:pPr>
            <a:r>
              <a:rPr lang="fr-FR" sz="2000" dirty="0" smtClean="0"/>
              <a:t>Fermez le fichier. </a:t>
            </a:r>
          </a:p>
          <a:p>
            <a:pPr marL="457200" lvl="1" indent="-457200">
              <a:spcAft>
                <a:spcPts val="1800"/>
              </a:spcAft>
              <a:buFont typeface="+mj-lt"/>
              <a:buAutoNum type="arabicPeriod" startAt="6"/>
            </a:pPr>
            <a:r>
              <a:rPr lang="fr-FR" sz="2000" b="0" dirty="0" smtClean="0"/>
              <a:t>Importez le fichier d'importation.</a:t>
            </a:r>
            <a:r>
              <a:rPr lang="fr-FR" sz="2000" dirty="0" smtClean="0"/>
              <a:t> La base de données vous avertira en cas de problèmes lors de l'importation. Corrigez toute erreur et essayez de nouveau. </a:t>
            </a:r>
          </a:p>
          <a:p>
            <a:pPr marL="457200" lvl="1" indent="-457200">
              <a:spcAft>
                <a:spcPts val="600"/>
              </a:spcAft>
              <a:buFont typeface="+mj-lt"/>
              <a:buAutoNum type="arabicPeriod" startAt="6"/>
            </a:pPr>
            <a:r>
              <a:rPr lang="fr-FR" sz="2000" dirty="0" smtClean="0"/>
              <a:t>Une fois le fichier importé correctement, cliquez sur </a:t>
            </a:r>
            <a:r>
              <a:rPr lang="fr-FR" sz="2000" b="1" dirty="0" smtClean="0"/>
              <a:t>Terminer</a:t>
            </a:r>
            <a:r>
              <a:rPr lang="fr-FR" sz="2000" dirty="0" smtClean="0"/>
              <a:t>. </a:t>
            </a:r>
          </a:p>
        </p:txBody>
      </p:sp>
      <p:sp>
        <p:nvSpPr>
          <p:cNvPr id="13" name="TextBox 12"/>
          <p:cNvSpPr txBox="1"/>
          <p:nvPr/>
        </p:nvSpPr>
        <p:spPr>
          <a:xfrm>
            <a:off x="685800" y="5334000"/>
            <a:ext cx="7772400" cy="877163"/>
          </a:xfrm>
          <a:prstGeom prst="rect">
            <a:avLst/>
          </a:prstGeom>
          <a:noFill/>
        </p:spPr>
        <p:txBody>
          <a:bodyPr wrap="square" rtlCol="0">
            <a:spAutoFit/>
          </a:bodyPr>
          <a:lstStyle/>
          <a:p>
            <a:pPr marL="0" lvl="1" indent="0">
              <a:buNone/>
            </a:pPr>
            <a:r>
              <a:rPr lang="fr-FR" sz="1700" b="1" dirty="0" smtClean="0">
                <a:solidFill>
                  <a:srgbClr val="932323"/>
                </a:solidFill>
                <a:latin typeface="Segoe UI" pitchFamily="34" charset="0"/>
              </a:rPr>
              <a:t>Note importante : </a:t>
            </a:r>
            <a:r>
              <a:rPr lang="fr-FR" sz="1700" b="1" dirty="0" smtClean="0">
                <a:solidFill>
                  <a:srgbClr val="17375D"/>
                </a:solidFill>
                <a:latin typeface="Segoe UI Semibold" pitchFamily="34" charset="0"/>
              </a:rPr>
              <a:t>Comme le district est le niveau de cumul de données, toutes les données démographiques sont requises et seront cumulées pour remplir les données démographiques pour les provinces et le pays.</a:t>
            </a:r>
            <a:endParaRPr lang="fr-FR" sz="1700" b="1"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07433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4" name="Content Placeholder 3"/>
          <p:cNvSpPr>
            <a:spLocks noGrp="1"/>
          </p:cNvSpPr>
          <p:nvPr>
            <p:ph idx="1"/>
          </p:nvPr>
        </p:nvSpPr>
        <p:spPr>
          <a:xfrm>
            <a:off x="685800" y="1143001"/>
            <a:ext cx="7315200" cy="1447800"/>
          </a:xfrm>
        </p:spPr>
        <p:txBody>
          <a:bodyPr>
            <a:noAutofit/>
          </a:bodyPr>
          <a:lstStyle/>
          <a:p>
            <a:pPr marL="0" lvl="1" indent="0">
              <a:spcAft>
                <a:spcPts val="600"/>
              </a:spcAft>
              <a:buNone/>
            </a:pPr>
            <a:r>
              <a:rPr lang="fr-FR" sz="2200" dirty="0" smtClean="0"/>
              <a:t>Il est important de sauvegarder régulièrement votre fichier de base de données. Vous devriez enregistrer régulièrement votre fichier sur un lecteur externe.</a:t>
            </a:r>
          </a:p>
          <a:p>
            <a:pPr marL="0" lvl="1" indent="0">
              <a:buNone/>
            </a:pPr>
            <a:endParaRPr lang="fr-FR" sz="2400" dirty="0" smtClean="0"/>
          </a:p>
          <a:p>
            <a:pPr>
              <a:buNone/>
            </a:pPr>
            <a:endParaRPr lang="fr-FR" dirty="0"/>
          </a:p>
        </p:txBody>
      </p:sp>
      <p:sp>
        <p:nvSpPr>
          <p:cNvPr id="2" name="Title 1"/>
          <p:cNvSpPr>
            <a:spLocks noGrp="1"/>
          </p:cNvSpPr>
          <p:nvPr>
            <p:ph type="title"/>
          </p:nvPr>
        </p:nvSpPr>
        <p:spPr>
          <a:xfrm>
            <a:off x="152400" y="369094"/>
            <a:ext cx="2303368" cy="516255"/>
          </a:xfrm>
        </p:spPr>
        <p:txBody>
          <a:bodyPr/>
          <a:lstStyle/>
          <a:p>
            <a:r>
              <a:rPr lang="fr-FR" dirty="0"/>
              <a:t>Sauvegarde</a:t>
            </a:r>
          </a:p>
        </p:txBody>
      </p:sp>
      <p:sp>
        <p:nvSpPr>
          <p:cNvPr id="11" name="Rectangle 10"/>
          <p:cNvSpPr/>
          <p:nvPr/>
        </p:nvSpPr>
        <p:spPr>
          <a:xfrm>
            <a:off x="11222" y="3429000"/>
            <a:ext cx="9144000" cy="315006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TextBox 13"/>
          <p:cNvSpPr txBox="1"/>
          <p:nvPr/>
        </p:nvSpPr>
        <p:spPr>
          <a:xfrm>
            <a:off x="609600" y="3863876"/>
            <a:ext cx="7924800" cy="2308324"/>
          </a:xfrm>
          <a:prstGeom prst="rect">
            <a:avLst/>
          </a:prstGeom>
          <a:noFill/>
        </p:spPr>
        <p:txBody>
          <a:bodyPr wrap="square" rtlCol="0">
            <a:spAutoFit/>
          </a:bodyPr>
          <a:lstStyle/>
          <a:p>
            <a:pPr>
              <a:spcAft>
                <a:spcPts val="600"/>
              </a:spcAft>
            </a:pPr>
            <a:r>
              <a:rPr lang="fr-FR" sz="1700" b="1" dirty="0" smtClean="0">
                <a:solidFill>
                  <a:srgbClr val="932323"/>
                </a:solidFill>
                <a:latin typeface="Segoe UI" pitchFamily="34" charset="0"/>
              </a:rPr>
              <a:t>Note importante : </a:t>
            </a:r>
          </a:p>
          <a:p>
            <a:pPr>
              <a:spcAft>
                <a:spcPts val="1200"/>
              </a:spcAft>
            </a:pPr>
            <a:r>
              <a:rPr lang="fr-FR" sz="1700" b="1" dirty="0" smtClean="0">
                <a:solidFill>
                  <a:srgbClr val="17375D"/>
                </a:solidFill>
                <a:latin typeface="Segoe UI" pitchFamily="34" charset="0"/>
              </a:rPr>
              <a:t>La </a:t>
            </a:r>
            <a:r>
              <a:rPr lang="fr-FR" sz="1700" b="1" dirty="0">
                <a:solidFill>
                  <a:srgbClr val="17375D"/>
                </a:solidFill>
                <a:latin typeface="Segoe UI" pitchFamily="34" charset="0"/>
              </a:rPr>
              <a:t>Base intégrée des données </a:t>
            </a:r>
            <a:r>
              <a:rPr lang="fr-FR" sz="1700" b="1" dirty="0" smtClean="0">
                <a:solidFill>
                  <a:srgbClr val="17375D"/>
                </a:solidFill>
                <a:latin typeface="Segoe UI" pitchFamily="34" charset="0"/>
              </a:rPr>
              <a:t>MTN est enregistré automatiquement. </a:t>
            </a:r>
            <a:br>
              <a:rPr lang="fr-FR" sz="1700" b="1" dirty="0" smtClean="0">
                <a:solidFill>
                  <a:srgbClr val="17375D"/>
                </a:solidFill>
                <a:latin typeface="Segoe UI" pitchFamily="34" charset="0"/>
              </a:rPr>
            </a:br>
            <a:r>
              <a:rPr lang="fr-FR" sz="1700" dirty="0" smtClean="0">
                <a:solidFill>
                  <a:srgbClr val="17375D"/>
                </a:solidFill>
                <a:latin typeface="Segoe UI" pitchFamily="34" charset="0"/>
              </a:rPr>
              <a:t>Si vous commettez une erreur grave, revenez à la dernière version ouverte de votre fichier, comme suit :</a:t>
            </a:r>
          </a:p>
          <a:p>
            <a:pPr>
              <a:spcAft>
                <a:spcPts val="1200"/>
              </a:spcAft>
            </a:pPr>
            <a:r>
              <a:rPr lang="fr-FR" sz="1700" b="1" dirty="0" smtClean="0">
                <a:solidFill>
                  <a:srgbClr val="17375D"/>
                </a:solidFill>
                <a:latin typeface="Segoe UI" pitchFamily="34" charset="0"/>
              </a:rPr>
              <a:t>Menu principal &gt; Paramètres &gt; Modifier les paramètres &gt; </a:t>
            </a:r>
            <a:br>
              <a:rPr lang="fr-FR" sz="1700" b="1" dirty="0" smtClean="0">
                <a:solidFill>
                  <a:srgbClr val="17375D"/>
                </a:solidFill>
                <a:latin typeface="Segoe UI" pitchFamily="34" charset="0"/>
              </a:rPr>
            </a:br>
            <a:r>
              <a:rPr lang="fr-FR" sz="1700" b="1" dirty="0" smtClean="0">
                <a:solidFill>
                  <a:srgbClr val="17375D"/>
                </a:solidFill>
                <a:latin typeface="Segoe UI" pitchFamily="34" charset="0"/>
              </a:rPr>
              <a:t>Base de données (</a:t>
            </a:r>
            <a:r>
              <a:rPr lang="fr-FR" sz="1700" b="1" dirty="0" err="1" smtClean="0">
                <a:solidFill>
                  <a:srgbClr val="17375D"/>
                </a:solidFill>
                <a:latin typeface="Segoe UI" pitchFamily="34" charset="0"/>
              </a:rPr>
              <a:t>Database</a:t>
            </a:r>
            <a:r>
              <a:rPr lang="fr-FR" sz="1700" b="1" dirty="0" smtClean="0">
                <a:solidFill>
                  <a:srgbClr val="17375D"/>
                </a:solidFill>
                <a:latin typeface="Segoe UI" pitchFamily="34" charset="0"/>
              </a:rPr>
              <a:t>) &gt; Restaurer. </a:t>
            </a:r>
          </a:p>
          <a:p>
            <a:r>
              <a:rPr lang="fr-FR" sz="1700" b="1" dirty="0" smtClean="0">
                <a:solidFill>
                  <a:srgbClr val="17375D"/>
                </a:solidFill>
                <a:latin typeface="Segoe UI" pitchFamily="34" charset="0"/>
              </a:rPr>
              <a:t>Vous perdrez toute modification effectuée depuis l'ouverture du fichier.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24674433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2"/>
          <p:cNvSpPr>
            <a:spLocks noGrp="1"/>
          </p:cNvSpPr>
          <p:nvPr>
            <p:ph type="body" sz="quarter" idx="13"/>
          </p:nvPr>
        </p:nvSpPr>
        <p:spPr>
          <a:xfrm>
            <a:off x="171331" y="42335"/>
            <a:ext cx="1435175" cy="307777"/>
          </a:xfrm>
        </p:spPr>
        <p:txBody>
          <a:bodyPr/>
          <a:lstStyle/>
          <a:p>
            <a:r>
              <a:rPr lang="fr-FR" dirty="0"/>
              <a:t>p</a:t>
            </a:r>
            <a:r>
              <a:rPr lang="fr-FR" dirty="0" smtClean="0">
                <a:solidFill>
                  <a:srgbClr val="DCE6F2"/>
                </a:solidFill>
              </a:rPr>
              <a:t>our commencer</a:t>
            </a:r>
            <a:endParaRPr lang="fr-FR" dirty="0">
              <a:solidFill>
                <a:srgbClr val="DCE6F2"/>
              </a:solidFill>
            </a:endParaRPr>
          </a:p>
        </p:txBody>
      </p:sp>
      <p:sp>
        <p:nvSpPr>
          <p:cNvPr id="2" name="Title 1"/>
          <p:cNvSpPr>
            <a:spLocks noGrp="1"/>
          </p:cNvSpPr>
          <p:nvPr>
            <p:ph type="title"/>
          </p:nvPr>
        </p:nvSpPr>
        <p:spPr>
          <a:xfrm>
            <a:off x="152400" y="369094"/>
            <a:ext cx="2836270" cy="516255"/>
          </a:xfrm>
        </p:spPr>
        <p:txBody>
          <a:bodyPr/>
          <a:lstStyle/>
          <a:p>
            <a:r>
              <a:rPr lang="fr-FR" dirty="0" smtClean="0"/>
              <a:t>Documentation</a:t>
            </a:r>
            <a:endParaRPr lang="fr-FR" dirty="0"/>
          </a:p>
        </p:txBody>
      </p:sp>
      <p:sp>
        <p:nvSpPr>
          <p:cNvPr id="7" name="Content Placeholder 3"/>
          <p:cNvSpPr>
            <a:spLocks noGrp="1"/>
          </p:cNvSpPr>
          <p:nvPr>
            <p:ph idx="1"/>
          </p:nvPr>
        </p:nvSpPr>
        <p:spPr>
          <a:xfrm>
            <a:off x="457200" y="967920"/>
            <a:ext cx="8153400" cy="5257800"/>
          </a:xfrm>
        </p:spPr>
        <p:txBody>
          <a:bodyPr>
            <a:noAutofit/>
          </a:bodyPr>
          <a:lstStyle/>
          <a:p>
            <a:pPr marL="0" lvl="1" indent="0">
              <a:spcAft>
                <a:spcPts val="1200"/>
              </a:spcAft>
              <a:buNone/>
            </a:pPr>
            <a:r>
              <a:rPr lang="fr-FR" sz="2000" dirty="0"/>
              <a:t>C'est une bonne idée de prendre note des informations suivantes en ce qui concerne la Base intégrée des données MTN : </a:t>
            </a:r>
          </a:p>
          <a:p>
            <a:pPr>
              <a:spcAft>
                <a:spcPts val="1000"/>
              </a:spcAft>
            </a:pPr>
            <a:r>
              <a:rPr lang="fr-FR" sz="1500" b="1" dirty="0" smtClean="0"/>
              <a:t>Nom des personnes </a:t>
            </a:r>
            <a:r>
              <a:rPr lang="fr-FR" sz="1500" dirty="0"/>
              <a:t>impliquées dans la compilation des données historiques stockées dans la base de données, ainsi que leur titre et l'organisation pour laquelle elles travaillent.</a:t>
            </a:r>
          </a:p>
          <a:p>
            <a:pPr>
              <a:spcAft>
                <a:spcPts val="1000"/>
              </a:spcAft>
            </a:pPr>
            <a:r>
              <a:rPr lang="fr-FR" sz="1500" dirty="0" smtClean="0"/>
              <a:t>Source(s) principale(s) de données pour les </a:t>
            </a:r>
            <a:r>
              <a:rPr lang="fr-FR" sz="1500" b="1" dirty="0"/>
              <a:t>données démographiques historiques</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de distribution de la maladie</a:t>
            </a:r>
            <a:r>
              <a:rPr lang="fr-FR" sz="1500" dirty="0" smtClean="0"/>
              <a:t> saisies dans la base de données.</a:t>
            </a:r>
          </a:p>
          <a:p>
            <a:pPr>
              <a:spcAft>
                <a:spcPts val="1000"/>
              </a:spcAft>
            </a:pPr>
            <a:r>
              <a:rPr lang="fr-FR" sz="1500" dirty="0"/>
              <a:t>Source(s) principale(s) de données pour les </a:t>
            </a:r>
            <a:r>
              <a:rPr lang="fr-FR" sz="1500" b="1" dirty="0"/>
              <a:t>données historiques d'enquêtes</a:t>
            </a:r>
            <a:r>
              <a:rPr lang="fr-FR" sz="1500" dirty="0"/>
              <a:t> saisies dans la base de données.</a:t>
            </a:r>
          </a:p>
          <a:p>
            <a:pPr>
              <a:spcAft>
                <a:spcPts val="1000"/>
              </a:spcAft>
            </a:pPr>
            <a:r>
              <a:rPr lang="fr-FR" sz="1500" dirty="0" smtClean="0"/>
              <a:t>Source(s) principale(s) de données pour les </a:t>
            </a:r>
            <a:r>
              <a:rPr lang="fr-FR" sz="1500" b="1" dirty="0"/>
              <a:t>données historiques d'intervention</a:t>
            </a:r>
            <a:r>
              <a:rPr lang="fr-FR" sz="1500" dirty="0" smtClean="0"/>
              <a:t> saisies dans la base de données.</a:t>
            </a:r>
          </a:p>
          <a:p>
            <a:pPr>
              <a:spcAft>
                <a:spcPts val="1000"/>
              </a:spcAft>
            </a:pPr>
            <a:r>
              <a:rPr lang="fr-FR" sz="1500" dirty="0" smtClean="0"/>
              <a:t>Source(s) principale(s) de données pour les </a:t>
            </a:r>
            <a:r>
              <a:rPr lang="fr-FR" sz="1500" b="1" dirty="0"/>
              <a:t>données historiques d'indicateurs de processus</a:t>
            </a:r>
            <a:r>
              <a:rPr lang="fr-FR" sz="1500" dirty="0" smtClean="0"/>
              <a:t> saisies dans la base de données.</a:t>
            </a:r>
          </a:p>
          <a:p>
            <a:pPr>
              <a:spcAft>
                <a:spcPts val="1000"/>
              </a:spcAft>
            </a:pPr>
            <a:r>
              <a:rPr lang="fr-FR" sz="1500" dirty="0" smtClean="0"/>
              <a:t>Des notes au sujet de toutes </a:t>
            </a:r>
            <a:r>
              <a:rPr lang="fr-FR" sz="1500" b="1" dirty="0" smtClean="0"/>
              <a:t>informations manquantes.</a:t>
            </a:r>
            <a:r>
              <a:rPr lang="fr-FR" sz="1500" b="1" dirty="0"/>
              <a:t> </a:t>
            </a:r>
          </a:p>
          <a:p>
            <a:r>
              <a:rPr lang="fr-FR" sz="1500" dirty="0" smtClean="0"/>
              <a:t>Des notes au sujet des </a:t>
            </a:r>
            <a:r>
              <a:rPr lang="fr-FR" sz="1500" b="1" dirty="0" smtClean="0"/>
              <a:t>hypothèses formulées</a:t>
            </a:r>
            <a:r>
              <a:rPr lang="fr-FR" sz="1500" dirty="0" smtClean="0"/>
              <a:t>.</a:t>
            </a:r>
            <a:endParaRPr lang="fr-FR" sz="1500" dirty="0">
              <a:latin typeface="Segoe UI Semibold" pitchFamily="34" charset="0"/>
            </a:endParaRPr>
          </a:p>
          <a:p>
            <a:pPr marL="0" lvl="1" indent="0">
              <a:spcAft>
                <a:spcPts val="600"/>
              </a:spcAft>
              <a:buNone/>
            </a:pPr>
            <a:endParaRPr lang="fr-FR" sz="900" dirty="0" smtClean="0">
              <a:latin typeface="Segoe UI Semibold" pitchFamily="34" charset="0"/>
            </a:endParaRPr>
          </a:p>
        </p:txBody>
      </p:sp>
    </p:spTree>
    <p:extLst>
      <p:ext uri="{BB962C8B-B14F-4D97-AF65-F5344CB8AC3E}">
        <p14:creationId xmlns:p14="http://schemas.microsoft.com/office/powerpoint/2010/main" val="31572438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Vue d'ensemble de l'outil</a:t>
            </a:r>
            <a:endParaRPr lang="fr-FR" dirty="0"/>
          </a:p>
        </p:txBody>
      </p:sp>
      <p:sp>
        <p:nvSpPr>
          <p:cNvPr id="3" name="Text Placeholder 2"/>
          <p:cNvSpPr>
            <a:spLocks noGrp="1"/>
          </p:cNvSpPr>
          <p:nvPr>
            <p:ph type="body" idx="1"/>
          </p:nvPr>
        </p:nvSpPr>
        <p:spPr>
          <a:xfrm>
            <a:off x="685800" y="4648200"/>
            <a:ext cx="6172200" cy="1447800"/>
          </a:xfrm>
        </p:spPr>
        <p:txBody>
          <a:bodyPr/>
          <a:lstStyle/>
          <a:p>
            <a:r>
              <a:rPr lang="fr-FR" dirty="0" smtClean="0"/>
              <a:t>Vous avez terminé de saisir les données de configuration, vous êtes donc prêt(e) à commencer à saisir les données du programme dans l'outil.</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0437"/>
            <a:ext cx="7772400" cy="4525963"/>
          </a:xfrm>
          <a:prstGeom prst="rect">
            <a:avLst/>
          </a:prstGeom>
        </p:spPr>
        <p:txBody>
          <a:bodyPr/>
          <a:lstStyle/>
          <a:p>
            <a:pPr>
              <a:spcAft>
                <a:spcPts val="1200"/>
              </a:spcAft>
              <a:buNone/>
            </a:pPr>
            <a:r>
              <a:rPr lang="fr-FR" dirty="0" smtClean="0"/>
              <a:t>La </a:t>
            </a:r>
            <a:r>
              <a:rPr lang="fr-FR" dirty="0"/>
              <a:t>Base intégrée des données </a:t>
            </a:r>
            <a:r>
              <a:rPr lang="fr-FR" dirty="0" smtClean="0"/>
              <a:t>MTN comporte trois parties principales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Menu principal sur la partie supérieure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L'arborescence</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Le tableau de bord</a:t>
            </a:r>
          </a:p>
        </p:txBody>
      </p:sp>
      <p:sp>
        <p:nvSpPr>
          <p:cNvPr id="2" name="Title 1"/>
          <p:cNvSpPr>
            <a:spLocks noGrp="1"/>
          </p:cNvSpPr>
          <p:nvPr>
            <p:ph type="title"/>
          </p:nvPr>
        </p:nvSpPr>
        <p:spPr>
          <a:xfrm>
            <a:off x="135469" y="206613"/>
            <a:ext cx="3486884" cy="580787"/>
          </a:xfrm>
        </p:spPr>
        <p:txBody>
          <a:bodyPr/>
          <a:lstStyle/>
          <a:p>
            <a:r>
              <a:rPr lang="fr-FR" dirty="0" smtClean="0"/>
              <a:t>Vue d'ensemble de l'outil</a:t>
            </a:r>
          </a:p>
        </p:txBody>
      </p:sp>
      <p:pic>
        <p:nvPicPr>
          <p:cNvPr id="4" name="Picture 3" descr="53.PNG"/>
          <p:cNvPicPr>
            <a:picLocks noChangeAspect="1"/>
          </p:cNvPicPr>
          <p:nvPr/>
        </p:nvPicPr>
        <p:blipFill rotWithShape="1">
          <a:blip r:embed="rId3">
            <a:extLst>
              <a:ext uri="{28A0092B-C50C-407E-A947-70E740481C1C}">
                <a14:useLocalDpi xmlns:a14="http://schemas.microsoft.com/office/drawing/2010/main" val="0"/>
              </a:ext>
            </a:extLst>
          </a:blip>
          <a:srcRect l="713" t="2811" r="46542" b="50393"/>
          <a:stretch/>
        </p:blipFill>
        <p:spPr>
          <a:xfrm>
            <a:off x="4267200" y="2819400"/>
            <a:ext cx="4315713" cy="2971800"/>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2"/>
          <p:cNvSpPr>
            <a:spLocks noGrp="1"/>
          </p:cNvSpPr>
          <p:nvPr>
            <p:ph type="body" sz="quarter" idx="13"/>
          </p:nvPr>
        </p:nvSpPr>
        <p:spPr>
          <a:xfrm>
            <a:off x="171331" y="42335"/>
            <a:ext cx="1638919" cy="307777"/>
          </a:xfrm>
        </p:spPr>
        <p:txBody>
          <a:bodyPr/>
          <a:lstStyle/>
          <a:p>
            <a:r>
              <a:rPr lang="en-US" dirty="0" smtClean="0">
                <a:solidFill>
                  <a:srgbClr val="DCE6F2"/>
                </a:solidFill>
              </a:rPr>
              <a:t>a tour of the tool</a:t>
            </a:r>
            <a:endParaRPr lang="en-US" dirty="0">
              <a:solidFill>
                <a:srgbClr val="DCE6F2"/>
              </a:solidFill>
            </a:endParaRPr>
          </a:p>
        </p:txBody>
      </p:sp>
      <p:sp>
        <p:nvSpPr>
          <p:cNvPr id="4" name="Content Placeholder 3"/>
          <p:cNvSpPr>
            <a:spLocks noGrp="1"/>
          </p:cNvSpPr>
          <p:nvPr>
            <p:ph idx="1"/>
          </p:nvPr>
        </p:nvSpPr>
        <p:spPr/>
        <p:txBody>
          <a:bodyPr/>
          <a:lstStyle/>
          <a:p>
            <a:pPr marL="0">
              <a:spcAft>
                <a:spcPts val="1200"/>
              </a:spcAft>
              <a:buNone/>
            </a:pPr>
            <a:r>
              <a:rPr lang="fr-FR" dirty="0">
                <a:solidFill>
                  <a:srgbClr val="066E9F"/>
                </a:solidFill>
              </a:rPr>
              <a:t>L’arborescence </a:t>
            </a:r>
            <a:r>
              <a:rPr lang="fr-FR" dirty="0" smtClean="0">
                <a:solidFill>
                  <a:srgbClr val="066E9F"/>
                </a:solidFill>
              </a:rPr>
              <a:t>de vos </a:t>
            </a:r>
            <a:r>
              <a:rPr lang="fr-FR" dirty="0">
                <a:solidFill>
                  <a:srgbClr val="066E9F"/>
                </a:solidFill>
              </a:rPr>
              <a:t>divisions </a:t>
            </a:r>
            <a:r>
              <a:rPr lang="fr-FR" dirty="0" smtClean="0">
                <a:solidFill>
                  <a:srgbClr val="066E9F"/>
                </a:solidFill>
              </a:rPr>
              <a:t>administratives ressemble à ceci </a:t>
            </a:r>
            <a:r>
              <a:rPr lang="en-US" dirty="0" smtClean="0"/>
              <a:t>:</a:t>
            </a:r>
          </a:p>
        </p:txBody>
      </p:sp>
      <p:sp>
        <p:nvSpPr>
          <p:cNvPr id="2" name="Title 1"/>
          <p:cNvSpPr>
            <a:spLocks noGrp="1"/>
          </p:cNvSpPr>
          <p:nvPr>
            <p:ph type="title"/>
          </p:nvPr>
        </p:nvSpPr>
        <p:spPr>
          <a:xfrm>
            <a:off x="152400" y="369094"/>
            <a:ext cx="7256538" cy="516255"/>
          </a:xfrm>
        </p:spPr>
        <p:txBody>
          <a:bodyPr/>
          <a:lstStyle/>
          <a:p>
            <a:r>
              <a:rPr lang="fr-FR" dirty="0" smtClean="0">
                <a:solidFill>
                  <a:srgbClr val="066E9F"/>
                </a:solidFill>
              </a:rPr>
              <a:t>L’arborescence des divisions administratives</a:t>
            </a:r>
            <a:endParaRPr lang="fr-FR" dirty="0">
              <a:solidFill>
                <a:srgbClr val="066E9F"/>
              </a:solidFill>
            </a:endParaRPr>
          </a:p>
        </p:txBody>
      </p:sp>
      <p:pic>
        <p:nvPicPr>
          <p:cNvPr id="12" name="Picture 11" descr="8.PNG"/>
          <p:cNvPicPr>
            <a:picLocks noChangeAspect="1"/>
          </p:cNvPicPr>
          <p:nvPr/>
        </p:nvPicPr>
        <p:blipFill>
          <a:blip r:embed="rId3" cstate="print"/>
          <a:srcRect r="77681" b="76973"/>
          <a:stretch>
            <a:fillRect/>
          </a:stretch>
        </p:blipFill>
        <p:spPr>
          <a:xfrm>
            <a:off x="3581400" y="1828800"/>
            <a:ext cx="2514600" cy="1828800"/>
          </a:xfrm>
          <a:prstGeom prst="rect">
            <a:avLst/>
          </a:prstGeom>
          <a:effectLst>
            <a:outerShdw blurRad="63500" sx="102000" sy="102000" algn="ctr" rotWithShape="0">
              <a:schemeClr val="bg1">
                <a:lumMod val="65000"/>
                <a:alpha val="40000"/>
              </a:schemeClr>
            </a:outerShdw>
          </a:effectLst>
        </p:spPr>
      </p:pic>
      <p:sp>
        <p:nvSpPr>
          <p:cNvPr id="13" name="Rounded Rectangle 12"/>
          <p:cNvSpPr/>
          <p:nvPr/>
        </p:nvSpPr>
        <p:spPr>
          <a:xfrm rot="10800000">
            <a:off x="3657600" y="2481072"/>
            <a:ext cx="1447800" cy="102412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3276600" y="2502408"/>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8.PNG"/>
          <p:cNvPicPr>
            <a:picLocks noChangeAspect="1"/>
          </p:cNvPicPr>
          <p:nvPr/>
        </p:nvPicPr>
        <p:blipFill>
          <a:blip r:embed="rId4" cstate="print"/>
          <a:srcRect l="802" r="85357" b="24768"/>
          <a:stretch>
            <a:fillRect/>
          </a:stretch>
        </p:blipFill>
        <p:spPr>
          <a:xfrm>
            <a:off x="6553200" y="1676400"/>
            <a:ext cx="1573237" cy="4648200"/>
          </a:xfrm>
          <a:prstGeom prst="rect">
            <a:avLst/>
          </a:prstGeom>
          <a:effectLst>
            <a:outerShdw blurRad="63500" sx="102000" sy="102000" algn="ctr" rotWithShape="0">
              <a:schemeClr val="bg1">
                <a:lumMod val="65000"/>
                <a:alpha val="40000"/>
              </a:schemeClr>
            </a:outerShdw>
          </a:effectLst>
        </p:spPr>
      </p:pic>
      <p:sp>
        <p:nvSpPr>
          <p:cNvPr id="10" name="Right Arrow 9"/>
          <p:cNvSpPr/>
          <p:nvPr/>
        </p:nvSpPr>
        <p:spPr>
          <a:xfrm>
            <a:off x="6172200" y="41148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955805" y="4013205"/>
            <a:ext cx="4267200" cy="1828800"/>
            <a:chOff x="1193805" y="4699005"/>
            <a:chExt cx="4267200" cy="1828800"/>
          </a:xfrm>
        </p:grpSpPr>
        <p:sp>
          <p:nvSpPr>
            <p:cNvPr id="8" name="Content Placeholder 3"/>
            <p:cNvSpPr txBox="1">
              <a:spLocks/>
            </p:cNvSpPr>
            <p:nvPr/>
          </p:nvSpPr>
          <p:spPr>
            <a:xfrm>
              <a:off x="1193805" y="4699005"/>
              <a:ext cx="426720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Clique </a:t>
              </a:r>
              <a:r>
                <a:rPr kumimoji="0" lang="en-US" sz="2200" b="0" i="0" u="none" strike="noStrike" kern="1200" cap="none" spc="0" normalizeH="0" baseline="0" noProof="0" dirty="0" err="1" smtClean="0">
                  <a:ln>
                    <a:noFill/>
                  </a:ln>
                  <a:solidFill>
                    <a:srgbClr val="17375D"/>
                  </a:solidFill>
                  <a:effectLst/>
                  <a:uLnTx/>
                  <a:uFillTx/>
                  <a:latin typeface="Segoe UI" pitchFamily="34" charset="0"/>
                  <a:ea typeface="Segoe UI" pitchFamily="34" charset="0"/>
                  <a:cs typeface="Segoe UI" pitchFamily="34" charset="0"/>
                </a:rPr>
                <a:t>l’icon</a:t>
              </a:r>
              <a:r>
                <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rPr>
                <a:t> </a:t>
              </a:r>
              <a:r>
                <a:rPr kumimoji="0" lang="en-US" sz="2200" b="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rPr>
                <a:t>    pour entendre les </a:t>
              </a:r>
              <a:r>
                <a:rPr kumimoji="0" lang="en-US" sz="2200" b="0" i="0" u="none" strike="noStrike" kern="1200" cap="none" spc="0" normalizeH="0" noProof="0" dirty="0" err="1" smtClean="0">
                  <a:ln>
                    <a:noFill/>
                  </a:ln>
                  <a:solidFill>
                    <a:srgbClr val="17375D"/>
                  </a:solidFill>
                  <a:effectLst/>
                  <a:uLnTx/>
                  <a:uFillTx/>
                  <a:latin typeface="Segoe UI" pitchFamily="34" charset="0"/>
                  <a:ea typeface="Segoe UI" pitchFamily="34" charset="0"/>
                  <a:cs typeface="Segoe UI" pitchFamily="34" charset="0"/>
                </a:rPr>
                <a:t>l’unité</a:t>
              </a:r>
              <a:r>
                <a:rPr lang="en-US" sz="2200" noProof="0" dirty="0" smtClean="0">
                  <a:solidFill>
                    <a:srgbClr val="17375D"/>
                  </a:solidFill>
                  <a:latin typeface="Segoe UI" pitchFamily="34" charset="0"/>
                  <a:ea typeface="Segoe UI" pitchFamily="34" charset="0"/>
                  <a:cs typeface="Segoe UI" pitchFamily="34" charset="0"/>
                </a:rPr>
                <a:t>. </a:t>
              </a:r>
              <a:r>
                <a:rPr lang="en-US" sz="2200" noProof="0" dirty="0" err="1" smtClean="0">
                  <a:solidFill>
                    <a:srgbClr val="17375D"/>
                  </a:solidFill>
                  <a:latin typeface="Segoe UI" pitchFamily="34" charset="0"/>
                  <a:ea typeface="Segoe UI" pitchFamily="34" charset="0"/>
                  <a:cs typeface="Segoe UI" pitchFamily="34" charset="0"/>
                </a:rPr>
                <a:t>Etant</a:t>
              </a:r>
              <a:r>
                <a:rPr lang="en-US" sz="2200" noProof="0" dirty="0" smtClean="0">
                  <a:solidFill>
                    <a:srgbClr val="17375D"/>
                  </a:solidFill>
                  <a:latin typeface="Segoe UI" pitchFamily="34" charset="0"/>
                  <a:ea typeface="Segoe UI" pitchFamily="34" charset="0"/>
                  <a:cs typeface="Segoe UI" pitchFamily="34" charset="0"/>
                </a:rPr>
                <a:t> </a:t>
              </a:r>
              <a:r>
                <a:rPr lang="en-US" sz="2200" noProof="0" dirty="0" err="1" smtClean="0">
                  <a:solidFill>
                    <a:srgbClr val="17375D"/>
                  </a:solidFill>
                  <a:latin typeface="Segoe UI" pitchFamily="34" charset="0"/>
                  <a:ea typeface="Segoe UI" pitchFamily="34" charset="0"/>
                  <a:cs typeface="Segoe UI" pitchFamily="34" charset="0"/>
                </a:rPr>
                <a:t>etendue</a:t>
              </a:r>
              <a:r>
                <a:rPr lang="en-US" sz="2200" dirty="0">
                  <a:solidFill>
                    <a:srgbClr val="17375D"/>
                  </a:solidFill>
                  <a:latin typeface="Segoe UI" pitchFamily="34" charset="0"/>
                  <a:ea typeface="Segoe UI" pitchFamily="34" charset="0"/>
                  <a:cs typeface="Segoe UI" pitchFamily="34" charset="0"/>
                </a:rPr>
                <a:t> </a:t>
              </a:r>
              <a:r>
                <a:rPr lang="en-US" sz="2200" noProof="0" dirty="0" err="1" smtClean="0">
                  <a:solidFill>
                    <a:srgbClr val="17375D"/>
                  </a:solidFill>
                  <a:latin typeface="Segoe UI" pitchFamily="34" charset="0"/>
                  <a:ea typeface="Segoe UI" pitchFamily="34" charset="0"/>
                  <a:cs typeface="Segoe UI" pitchFamily="34" charset="0"/>
                </a:rPr>
                <a:t>completement</a:t>
              </a:r>
              <a:r>
                <a:rPr lang="en-US" sz="2200" noProof="0" dirty="0" smtClean="0">
                  <a:solidFill>
                    <a:srgbClr val="17375D"/>
                  </a:solidFill>
                  <a:latin typeface="Segoe UI" pitchFamily="34" charset="0"/>
                  <a:ea typeface="Segoe UI" pitchFamily="34" charset="0"/>
                  <a:cs typeface="Segoe UI" pitchFamily="34" charset="0"/>
                </a:rPr>
                <a:t>, </a:t>
              </a:r>
              <a:r>
                <a:rPr lang="en-US" sz="2200" dirty="0" err="1" smtClean="0">
                  <a:solidFill>
                    <a:srgbClr val="17375D"/>
                  </a:solidFill>
                  <a:latin typeface="Segoe UI" pitchFamily="34" charset="0"/>
                  <a:ea typeface="Segoe UI" pitchFamily="34" charset="0"/>
                  <a:cs typeface="Segoe UI" pitchFamily="34" charset="0"/>
                </a:rPr>
                <a:t>elle</a:t>
              </a:r>
              <a:r>
                <a:rPr lang="en-US" sz="2200" dirty="0" smtClean="0">
                  <a:solidFill>
                    <a:srgbClr val="17375D"/>
                  </a:solidFill>
                  <a:latin typeface="Segoe UI" pitchFamily="34" charset="0"/>
                  <a:ea typeface="Segoe UI" pitchFamily="34" charset="0"/>
                  <a:cs typeface="Segoe UI" pitchFamily="34" charset="0"/>
                </a:rPr>
                <a:t> </a:t>
              </a:r>
              <a:r>
                <a:rPr lang="en-US" sz="2200" dirty="0" err="1" smtClean="0">
                  <a:solidFill>
                    <a:srgbClr val="17375D"/>
                  </a:solidFill>
                  <a:latin typeface="Segoe UI" pitchFamily="34" charset="0"/>
                  <a:ea typeface="Segoe UI" pitchFamily="34" charset="0"/>
                  <a:cs typeface="Segoe UI" pitchFamily="34" charset="0"/>
                </a:rPr>
                <a:t>resemblera</a:t>
              </a:r>
              <a:r>
                <a:rPr lang="en-US" sz="2200" dirty="0" smtClean="0">
                  <a:solidFill>
                    <a:srgbClr val="17375D"/>
                  </a:solidFill>
                  <a:latin typeface="Segoe UI" pitchFamily="34" charset="0"/>
                  <a:ea typeface="Segoe UI" pitchFamily="34" charset="0"/>
                  <a:cs typeface="Segoe UI" pitchFamily="34" charset="0"/>
                </a:rPr>
                <a:t> a </a:t>
              </a:r>
              <a:r>
                <a:rPr lang="en-US" sz="2200" dirty="0" err="1" smtClean="0">
                  <a:solidFill>
                    <a:srgbClr val="17375D"/>
                  </a:solidFill>
                  <a:latin typeface="Segoe UI" pitchFamily="34" charset="0"/>
                  <a:ea typeface="Segoe UI" pitchFamily="34" charset="0"/>
                  <a:cs typeface="Segoe UI" pitchFamily="34" charset="0"/>
                </a:rPr>
                <a:t>ceci</a:t>
              </a:r>
              <a:r>
                <a:rPr lang="en-US" sz="2200" dirty="0" smtClean="0">
                  <a:solidFill>
                    <a:srgbClr val="17375D"/>
                  </a:solidFill>
                  <a:latin typeface="Segoe UI" pitchFamily="34" charset="0"/>
                  <a:ea typeface="Segoe UI" pitchFamily="34" charset="0"/>
                  <a:cs typeface="Segoe UI" pitchFamily="34" charset="0"/>
                </a:rPr>
                <a:t> :</a:t>
              </a:r>
              <a:endParaRPr kumimoji="0" lang="en-US"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5" name="Picture 14" descr="Screen Shot 2013-12-28 at 12.58.30 PM.png"/>
            <p:cNvPicPr>
              <a:picLocks noChangeAspect="1"/>
            </p:cNvPicPr>
            <p:nvPr/>
          </p:nvPicPr>
          <p:blipFill>
            <a:blip r:embed="rId5" cstate="print"/>
            <a:srcRect r="7692"/>
            <a:stretch>
              <a:fillRect/>
            </a:stretch>
          </p:blipFill>
          <p:spPr>
            <a:xfrm>
              <a:off x="2895600" y="4805553"/>
              <a:ext cx="228600" cy="238125"/>
            </a:xfrm>
            <a:prstGeom prst="rect">
              <a:avLst/>
            </a:prstGeom>
          </p:spPr>
        </p:pic>
      </p:grpSp>
    </p:spTree>
    <p:extLst>
      <p:ext uri="{BB962C8B-B14F-4D97-AF65-F5344CB8AC3E}">
        <p14:creationId xmlns:p14="http://schemas.microsoft.com/office/powerpoint/2010/main" val="1225693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Etendre l’arborescence d’une unité administrative</a:t>
            </a:r>
            <a:endParaRPr lang="fr-FR"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defRPr/>
            </a:pPr>
            <a:r>
              <a:rPr kumimoji="0" lang="fr-FR" sz="2200" b="0" i="0" u="none" strike="noStrike" kern="1200" cap="none" spc="0" normalizeH="0" baseline="0" dirty="0" smtClean="0">
                <a:ln>
                  <a:noFill/>
                </a:ln>
                <a:solidFill>
                  <a:srgbClr val="17375D"/>
                </a:solidFill>
                <a:effectLst/>
                <a:uLnTx/>
                <a:uFillTx/>
                <a:latin typeface="Segoe UI" pitchFamily="34" charset="0"/>
                <a:ea typeface="Segoe UI" pitchFamily="34" charset="0"/>
                <a:cs typeface="Segoe UI" pitchFamily="34" charset="0"/>
              </a:rPr>
              <a:t>Utiliser les commandes + et – pour</a:t>
            </a:r>
            <a:r>
              <a:rPr kumimoji="0" lang="fr-FR" sz="2200" b="0" i="0" u="none" strike="noStrike" kern="1200" cap="none" spc="0" normalizeH="0" dirty="0" smtClean="0">
                <a:ln>
                  <a:noFill/>
                </a:ln>
                <a:solidFill>
                  <a:srgbClr val="17375D"/>
                </a:solidFill>
                <a:effectLst/>
                <a:uLnTx/>
                <a:uFillTx/>
                <a:latin typeface="Segoe UI" pitchFamily="34" charset="0"/>
                <a:ea typeface="Segoe UI" pitchFamily="34" charset="0"/>
                <a:cs typeface="Segoe UI" pitchFamily="34" charset="0"/>
              </a:rPr>
              <a:t> étendre l’unité administratives</a:t>
            </a:r>
            <a:endParaRPr kumimoji="0" lang="fr-FR" sz="2200" b="0" i="0" u="none" strike="noStrike" kern="1200" cap="none" spc="0" normalizeH="0" baseline="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0" name="Picture 9" descr="8.PNG"/>
          <p:cNvPicPr>
            <a:picLocks noChangeAspect="1"/>
          </p:cNvPicPr>
          <p:nvPr/>
        </p:nvPicPr>
        <p:blipFill>
          <a:blip r:embed="rId3" cstate="print"/>
          <a:srcRect l="802" r="85357" b="24768"/>
          <a:stretch>
            <a:fillRect/>
          </a:stretch>
        </p:blipFill>
        <p:spPr>
          <a:xfrm>
            <a:off x="6553200" y="1143000"/>
            <a:ext cx="1676400" cy="4953000"/>
          </a:xfrm>
          <a:prstGeom prst="rect">
            <a:avLst/>
          </a:prstGeom>
          <a:effectLst>
            <a:outerShdw blurRad="63500" sx="102000" sy="102000" algn="ctr" rotWithShape="0">
              <a:schemeClr val="bg1">
                <a:lumMod val="65000"/>
                <a:alpha val="40000"/>
              </a:schemeClr>
            </a:outerShdw>
          </a:effectLst>
        </p:spPr>
      </p:pic>
      <p:pic>
        <p:nvPicPr>
          <p:cNvPr id="9" name="Picture 8" descr="8.PNG"/>
          <p:cNvPicPr>
            <a:picLocks noChangeAspect="1"/>
          </p:cNvPicPr>
          <p:nvPr/>
        </p:nvPicPr>
        <p:blipFill>
          <a:blip r:embed="rId4" cstate="print"/>
          <a:srcRect r="87150" b="76973"/>
          <a:stretch>
            <a:fillRect/>
          </a:stretch>
        </p:blipFill>
        <p:spPr>
          <a:xfrm>
            <a:off x="4800600" y="2590800"/>
            <a:ext cx="1447800" cy="1828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14164707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5" name="Content Placeholder 3"/>
          <p:cNvSpPr>
            <a:spLocks noGrp="1"/>
          </p:cNvSpPr>
          <p:nvPr>
            <p:ph idx="1"/>
          </p:nvPr>
        </p:nvSpPr>
        <p:spPr>
          <a:xfrm>
            <a:off x="685800" y="1066800"/>
            <a:ext cx="7848600" cy="4525963"/>
          </a:xfrm>
        </p:spPr>
        <p:txBody>
          <a:bodyPr/>
          <a:lstStyle/>
          <a:p>
            <a:pPr>
              <a:spcAft>
                <a:spcPts val="1200"/>
              </a:spcAft>
              <a:buNone/>
            </a:pPr>
            <a:r>
              <a:rPr lang="fr-FR" dirty="0" smtClean="0"/>
              <a:t>Le menu principal comporte six fonctions :</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Fichier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Paramètres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Unités administratives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Importer</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Rapports</a:t>
            </a:r>
          </a:p>
          <a:p>
            <a:pPr marL="525780" lvl="1" indent="-342900" fontAlgn="base">
              <a:lnSpc>
                <a:spcPct val="90000"/>
              </a:lnSpc>
              <a:spcAft>
                <a:spcPts val="800"/>
              </a:spcAft>
              <a:buSzPct val="100000"/>
              <a:buFont typeface="Wingdings" charset="2"/>
              <a:buChar char="§"/>
              <a:defRPr/>
            </a:pPr>
            <a:r>
              <a:rPr lang="fr-FR" sz="2200" b="1" dirty="0" smtClean="0">
                <a:latin typeface="Segoe UI Semibold" pitchFamily="34" charset="0"/>
              </a:rPr>
              <a:t>Aide</a:t>
            </a:r>
          </a:p>
        </p:txBody>
      </p:sp>
      <p:sp>
        <p:nvSpPr>
          <p:cNvPr id="2" name="Title 1"/>
          <p:cNvSpPr>
            <a:spLocks noGrp="1"/>
          </p:cNvSpPr>
          <p:nvPr>
            <p:ph type="title"/>
          </p:nvPr>
        </p:nvSpPr>
        <p:spPr>
          <a:xfrm>
            <a:off x="152400" y="369094"/>
            <a:ext cx="3253655" cy="516255"/>
          </a:xfrm>
        </p:spPr>
        <p:txBody>
          <a:bodyPr/>
          <a:lstStyle/>
          <a:p>
            <a:r>
              <a:rPr lang="fr-FR" dirty="0"/>
              <a:t>Le menu principal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menu principal</a:t>
            </a:r>
          </a:p>
        </p:txBody>
      </p:sp>
      <p:sp>
        <p:nvSpPr>
          <p:cNvPr id="4" name="Content Placeholder 3"/>
          <p:cNvSpPr>
            <a:spLocks noGrp="1"/>
          </p:cNvSpPr>
          <p:nvPr>
            <p:ph idx="1"/>
          </p:nvPr>
        </p:nvSpPr>
        <p:spPr>
          <a:xfrm>
            <a:off x="533400" y="990600"/>
            <a:ext cx="7848600" cy="4525963"/>
          </a:xfrm>
        </p:spPr>
        <p:txBody>
          <a:bodyPr/>
          <a:lstStyle/>
          <a:p>
            <a:pPr marL="0" indent="0">
              <a:spcAft>
                <a:spcPts val="600"/>
              </a:spcAft>
              <a:buNone/>
            </a:pPr>
            <a:r>
              <a:rPr lang="fr-FR" dirty="0" smtClean="0"/>
              <a:t>À partir du menu Fichier, vous pouvez effectuer les actions suivantes :</a:t>
            </a:r>
          </a:p>
          <a:p>
            <a:pPr marL="525780">
              <a:buSzPct val="100000"/>
              <a:buFont typeface="Wingdings" charset="2"/>
              <a:buChar char="§"/>
            </a:pPr>
            <a:r>
              <a:rPr lang="fr-FR" dirty="0" smtClean="0">
                <a:latin typeface="Segoe UI Semibold" pitchFamily="34" charset="0"/>
              </a:rPr>
              <a:t>Créer un nouveau fichier.</a:t>
            </a:r>
          </a:p>
          <a:p>
            <a:pPr marL="525780">
              <a:buSzPct val="100000"/>
              <a:buFont typeface="Wingdings" charset="2"/>
              <a:buChar char="§"/>
            </a:pPr>
            <a:r>
              <a:rPr lang="fr-FR" dirty="0" smtClean="0">
                <a:latin typeface="Segoe UI Semibold" pitchFamily="34" charset="0"/>
              </a:rPr>
              <a:t>Ouvrir un fichier existant.</a:t>
            </a:r>
          </a:p>
          <a:p>
            <a:pPr marL="525780">
              <a:spcAft>
                <a:spcPts val="600"/>
              </a:spcAft>
            </a:pPr>
            <a:r>
              <a:rPr lang="fr-FR" dirty="0" smtClean="0">
                <a:latin typeface="Segoe UI Semibold" pitchFamily="34" charset="0"/>
              </a:rPr>
              <a:t>Quitter </a:t>
            </a:r>
            <a:r>
              <a:rPr lang="fr-FR" dirty="0">
                <a:latin typeface="Segoe UI Semibold" pitchFamily="34" charset="0"/>
              </a:rPr>
              <a:t>la Base intégrée des données MTN.</a:t>
            </a:r>
          </a:p>
        </p:txBody>
      </p:sp>
      <p:sp>
        <p:nvSpPr>
          <p:cNvPr id="21" name="Title 20"/>
          <p:cNvSpPr>
            <a:spLocks noGrp="1"/>
          </p:cNvSpPr>
          <p:nvPr>
            <p:ph type="title"/>
          </p:nvPr>
        </p:nvSpPr>
        <p:spPr>
          <a:xfrm>
            <a:off x="152400" y="369094"/>
            <a:ext cx="1505002" cy="516255"/>
          </a:xfrm>
        </p:spPr>
        <p:txBody>
          <a:bodyPr/>
          <a:lstStyle/>
          <a:p>
            <a:r>
              <a:rPr lang="fr-FR" dirty="0"/>
              <a:t>Fichier</a:t>
            </a:r>
            <a:endParaRPr lang="fr-FR" sz="2600" dirty="0">
              <a:solidFill>
                <a:srgbClr val="066E9F"/>
              </a:solidFill>
            </a:endParaRPr>
          </a:p>
        </p:txBody>
      </p:sp>
      <p:sp>
        <p:nvSpPr>
          <p:cNvPr id="16" name="Round Single Corner Rectangle 15"/>
          <p:cNvSpPr/>
          <p:nvPr/>
        </p:nvSpPr>
        <p:spPr>
          <a:xfrm>
            <a:off x="0" y="3429000"/>
            <a:ext cx="7772400" cy="315822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457200" y="3657600"/>
            <a:ext cx="6858000" cy="3031599"/>
          </a:xfrm>
          <a:prstGeom prst="rect">
            <a:avLst/>
          </a:prstGeom>
          <a:noFill/>
        </p:spPr>
        <p:txBody>
          <a:bodyPr wrap="square" rtlCol="0">
            <a:spAutoFit/>
          </a:bodyPr>
          <a:lstStyle/>
          <a:p>
            <a:pPr>
              <a:spcAft>
                <a:spcPts val="600"/>
              </a:spcAft>
            </a:pPr>
            <a:r>
              <a:rPr lang="fr-FR" sz="1600" b="1" dirty="0" smtClean="0">
                <a:solidFill>
                  <a:srgbClr val="066E9F"/>
                </a:solidFill>
                <a:latin typeface="Segoe UI" pitchFamily="34" charset="0"/>
              </a:rPr>
              <a:t>Petites astuces :</a:t>
            </a:r>
          </a:p>
          <a:p>
            <a:pPr>
              <a:spcAft>
                <a:spcPts val="1200"/>
              </a:spcAft>
            </a:pPr>
            <a:r>
              <a:rPr lang="fr-FR" sz="1600" b="1" dirty="0" smtClean="0">
                <a:solidFill>
                  <a:srgbClr val="17375D"/>
                </a:solidFill>
                <a:latin typeface="Segoe UI" pitchFamily="34" charset="0"/>
              </a:rPr>
              <a:t>Sortie : </a:t>
            </a:r>
            <a:r>
              <a:rPr lang="fr-FR" sz="1600" dirty="0" smtClean="0">
                <a:solidFill>
                  <a:srgbClr val="17375D"/>
                </a:solidFill>
                <a:latin typeface="Segoe UI" pitchFamily="34" charset="0"/>
              </a:rPr>
              <a:t>vous pouvez aussi utiliser la X rouge située sur la partie supérieure droite pour quitter votre programme à tout moment.</a:t>
            </a:r>
          </a:p>
          <a:p>
            <a:pPr>
              <a:spcAft>
                <a:spcPts val="1200"/>
              </a:spcAft>
            </a:pPr>
            <a:r>
              <a:rPr lang="fr-FR" sz="1600" b="1" dirty="0" smtClean="0">
                <a:solidFill>
                  <a:srgbClr val="17375D"/>
                </a:solidFill>
                <a:latin typeface="Segoe UI" pitchFamily="34" charset="0"/>
              </a:rPr>
              <a:t>Enregistrement : </a:t>
            </a:r>
            <a:r>
              <a:rPr lang="fr-FR" sz="1600" dirty="0" smtClean="0">
                <a:solidFill>
                  <a:srgbClr val="17375D"/>
                </a:solidFill>
                <a:latin typeface="Segoe UI" pitchFamily="34" charset="0"/>
              </a:rPr>
              <a:t>vous n'avez jamais besoin d'enregistrer votre fichier. Votre fichier est mis à jour en temps réel dans la base de données, ce qui signifie que toutes les modifications sont automatiquement enregistrées.</a:t>
            </a:r>
          </a:p>
          <a:p>
            <a:pPr>
              <a:spcAft>
                <a:spcPts val="600"/>
              </a:spcAft>
            </a:pPr>
            <a:r>
              <a:rPr lang="fr-FR" sz="1600" b="1" dirty="0" smtClean="0">
                <a:solidFill>
                  <a:srgbClr val="17375D"/>
                </a:solidFill>
                <a:latin typeface="Segoe UI" pitchFamily="34" charset="0"/>
              </a:rPr>
              <a:t>Ouvrir un nouveau fichier : </a:t>
            </a:r>
            <a:r>
              <a:rPr lang="fr-FR" sz="1600" dirty="0" smtClean="0">
                <a:solidFill>
                  <a:srgbClr val="17375D"/>
                </a:solidFill>
                <a:latin typeface="Segoe UI" pitchFamily="34" charset="0"/>
              </a:rPr>
              <a:t>si vous choisissez de démarrer un nouveau fichier ou d'ouvrir un fichier existant, le fichier sur lequel vous travaillez actuellement se ferme automatiquement.</a:t>
            </a:r>
          </a:p>
          <a:p>
            <a:endParaRPr lang="fr-FR" sz="1700" dirty="0">
              <a:solidFill>
                <a:srgbClr val="17375D"/>
              </a:solidFill>
              <a:latin typeface="Segoe UI" pitchFamily="34" charset="0"/>
              <a:ea typeface="Segoe UI" pitchFamily="34" charset="0"/>
              <a:cs typeface="Segoe U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09600" y="104412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b="1" dirty="0" smtClean="0">
                <a:solidFill>
                  <a:srgbClr val="17375D"/>
                </a:solidFill>
                <a:latin typeface="Segoe UI" pitchFamily="34" charset="0"/>
              </a:rPr>
              <a:t>Modifier les paramètres </a:t>
            </a:r>
            <a:r>
              <a:rPr sz="2200" dirty="0"/>
              <a:t/>
            </a:r>
            <a:br>
              <a:rPr sz="2200" dirty="0"/>
            </a:br>
            <a:r>
              <a:rPr lang="fr-FR" sz="2200" dirty="0" smtClean="0">
                <a:solidFill>
                  <a:srgbClr val="17375D"/>
                </a:solidFill>
                <a:latin typeface="Segoe UI" pitchFamily="34" charset="0"/>
              </a:rPr>
              <a:t>Vous pouvez modifier les paramètres pays, les maladies sélectionnées et les utilisateurs. Vous pouvez aussi créer une copie du journal d'erreurs et restaurer votre base de données sur la copie de sauvegarde enregistrée lors de la dernière connexion. </a:t>
            </a:r>
            <a:endParaRPr lang="fr-FR" sz="22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Statistiques du pays </a:t>
            </a:r>
            <a:r>
              <a:rPr sz="2200" dirty="0"/>
              <a:t/>
            </a:r>
            <a:br>
              <a:rPr sz="2200" dirty="0"/>
            </a:br>
            <a:r>
              <a:rPr lang="fr-FR" sz="2200" dirty="0" smtClean="0">
                <a:solidFill>
                  <a:srgbClr val="17375D"/>
                </a:solidFill>
                <a:latin typeface="Segoe UI" pitchFamily="34" charset="0"/>
              </a:rPr>
              <a:t>Saisissez ici les statistiques démographiques annuelles pour votre pays.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90600"/>
            <a:ext cx="7772400" cy="4525963"/>
          </a:xfrm>
        </p:spPr>
        <p:txBody>
          <a:bodyPr/>
          <a:lstStyle/>
          <a:p>
            <a:pPr marL="0" lvl="1" indent="0">
              <a:buNone/>
            </a:pPr>
            <a:r>
              <a:rPr lang="fr-FR" sz="2200" dirty="0" smtClean="0"/>
              <a:t>La base </a:t>
            </a:r>
            <a:r>
              <a:rPr lang="fr-FR" sz="2200" dirty="0"/>
              <a:t>intégrée des données </a:t>
            </a:r>
            <a:r>
              <a:rPr lang="fr-FR" sz="2200" dirty="0" smtClean="0"/>
              <a:t>MTN fournit </a:t>
            </a:r>
            <a:r>
              <a:rPr lang="fr-FR" sz="2200" dirty="0"/>
              <a:t>un moyen pratique pour les programmes de lutte contre les MTN </a:t>
            </a:r>
            <a:r>
              <a:rPr lang="fr-FR" sz="2200" dirty="0" smtClean="0"/>
              <a:t>de</a:t>
            </a:r>
            <a:r>
              <a:rPr lang="fr-FR" sz="2200" dirty="0"/>
              <a:t> : </a:t>
            </a:r>
          </a:p>
          <a:p>
            <a:endParaRPr lang="fr-FR" dirty="0"/>
          </a:p>
        </p:txBody>
      </p:sp>
      <p:sp>
        <p:nvSpPr>
          <p:cNvPr id="10" name="Content Placeholder 2"/>
          <p:cNvSpPr txBox="1">
            <a:spLocks/>
          </p:cNvSpPr>
          <p:nvPr/>
        </p:nvSpPr>
        <p:spPr bwMode="auto">
          <a:xfrm>
            <a:off x="685800" y="1828800"/>
            <a:ext cx="3962400" cy="3037711"/>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Stocker et analyser</a:t>
            </a:r>
            <a:r>
              <a:rPr lang="fr-FR" sz="2200" dirty="0" smtClean="0"/>
              <a:t> </a:t>
            </a:r>
            <a:br>
              <a:rPr lang="fr-FR" sz="2200" dirty="0" smtClean="0"/>
            </a:br>
            <a:r>
              <a:rPr kumimoji="0" lang="fr-FR" sz="2200" b="1" i="0" u="none" strike="noStrike" kern="1200" cap="none" spc="0" normalizeH="0" baseline="0" noProof="0" dirty="0" smtClean="0">
                <a:ln>
                  <a:noFill/>
                </a:ln>
                <a:solidFill>
                  <a:srgbClr val="17375D"/>
                </a:solidFill>
                <a:effectLst/>
                <a:uLnTx/>
                <a:uFillTx/>
                <a:latin typeface="Segoe UI" pitchFamily="34" charset="0"/>
              </a:rPr>
              <a:t>les données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Démographie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Distribution de la maladie</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Enquêtes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Interventions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Indicateurs de processus</a:t>
            </a:r>
          </a:p>
          <a:p>
            <a:pPr marL="742950" marR="0" lvl="2" indent="-285750" algn="l" defTabSz="914400" rtl="0" eaLnBrk="0" fontAlgn="base" latinLnBrk="0" hangingPunct="0">
              <a:lnSpc>
                <a:spcPct val="90000"/>
              </a:lnSpc>
              <a:spcBef>
                <a:spcPts val="200"/>
              </a:spcBef>
              <a:spcAft>
                <a:spcPts val="400"/>
              </a:spcAft>
              <a:buClr>
                <a:srgbClr val="066E9F"/>
              </a:buClr>
              <a:buSzPct val="100000"/>
              <a:buFont typeface="Wingdings" charset="2"/>
              <a:buChar char="§"/>
              <a:tabLst/>
              <a:defRPr/>
            </a:pPr>
            <a:r>
              <a:rPr kumimoji="0" lang="fr-FR" sz="1800" b="0" i="0" u="none" strike="noStrike" kern="1200" cap="none" spc="0" normalizeH="0" baseline="0" noProof="0" dirty="0" smtClean="0">
                <a:ln>
                  <a:noFill/>
                </a:ln>
                <a:solidFill>
                  <a:srgbClr val="17375D"/>
                </a:solidFill>
                <a:effectLst/>
                <a:uLnTx/>
                <a:uFillTx/>
                <a:latin typeface="Segoe UI" pitchFamily="34" charset="0"/>
              </a:rPr>
              <a:t>Événements </a:t>
            </a:r>
            <a:r>
              <a:rPr kumimoji="0" lang="fr-FR" sz="1800" b="0" i="0" u="none" strike="noStrike" kern="1200" cap="none" spc="0" normalizeH="0" noProof="0" dirty="0" smtClean="0">
                <a:ln>
                  <a:noFill/>
                </a:ln>
                <a:solidFill>
                  <a:srgbClr val="17375D"/>
                </a:solidFill>
                <a:effectLst/>
                <a:uLnTx/>
                <a:uFillTx/>
                <a:latin typeface="Segoe UI" pitchFamily="34" charset="0"/>
              </a:rPr>
              <a:t>indésirable graves</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457200" marR="0" lvl="2" indent="-182563" algn="l" defTabSz="914400" rtl="0" eaLnBrk="0" fontAlgn="base" latinLnBrk="0" hangingPunct="0">
              <a:lnSpc>
                <a:spcPct val="90000"/>
              </a:lnSpc>
              <a:spcBef>
                <a:spcPts val="200"/>
              </a:spcBef>
              <a:spcAft>
                <a:spcPts val="400"/>
              </a:spcAft>
              <a:buClr>
                <a:srgbClr val="066E9F"/>
              </a:buClr>
              <a:buSzPct val="120000"/>
              <a:buFont typeface="Calibri" pitchFamily="34" charset="0"/>
              <a:buNone/>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0" marR="0" lvl="1" indent="0" algn="l" defTabSz="914400" rtl="0" eaLnBrk="0" fontAlgn="base" latinLnBrk="0" hangingPunct="0">
              <a:lnSpc>
                <a:spcPct val="100000"/>
              </a:lnSpc>
              <a:spcBef>
                <a:spcPts val="400"/>
              </a:spcBef>
              <a:spcAft>
                <a:spcPts val="400"/>
              </a:spcAft>
              <a:buClr>
                <a:schemeClr val="accent1"/>
              </a:buClr>
              <a:buSzTx/>
              <a:buFont typeface="Calibri" pitchFamily="34"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r>
              <a:rPr lang="en-US" dirty="0" smtClean="0"/>
              <a:t>			</a:t>
            </a:r>
          </a:p>
          <a:p>
            <a:pPr marL="384175" marR="0" lvl="1" indent="0" algn="l" defTabSz="914400" rtl="0" eaLnBrk="0" fontAlgn="base" latinLnBrk="0" hangingPunct="0">
              <a:lnSpc>
                <a:spcPct val="90000"/>
              </a:lnSpc>
              <a:spcBef>
                <a:spcPts val="400"/>
              </a:spcBef>
              <a:spcAft>
                <a:spcPts val="400"/>
              </a:spcAft>
              <a:buClr>
                <a:schemeClr val="accent1"/>
              </a:buClr>
              <a:buSzTx/>
              <a:buFont typeface="Calibri"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11" name="Content Placeholder 2"/>
          <p:cNvSpPr txBox="1">
            <a:spLocks/>
          </p:cNvSpPr>
          <p:nvPr/>
        </p:nvSpPr>
        <p:spPr bwMode="auto">
          <a:xfrm>
            <a:off x="4953000" y="1828800"/>
            <a:ext cx="3657600" cy="2455819"/>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marL="457200" marR="0" lvl="1" indent="-457200" algn="l" defTabSz="914400" rtl="0" eaLnBrk="0" fontAlgn="base" latinLnBrk="0" hangingPunct="0">
              <a:lnSpc>
                <a:spcPct val="100000"/>
              </a:lnSpc>
              <a:spcBef>
                <a:spcPts val="400"/>
              </a:spcBef>
              <a:spcAft>
                <a:spcPts val="800"/>
              </a:spcAft>
              <a:buClr>
                <a:srgbClr val="066E9F"/>
              </a:buClr>
              <a:buSzTx/>
              <a:buFont typeface="+mj-lt"/>
              <a:buAutoNum type="arabicPeriod" startAt="2"/>
              <a:tabLst/>
              <a:defRPr/>
            </a:pPr>
            <a:r>
              <a:rPr kumimoji="0" lang="fr-FR" sz="2200" b="1" i="0" u="none" strike="noStrike" kern="1200" cap="none" spc="0" normalizeH="0" baseline="0" noProof="0" dirty="0" smtClean="0">
                <a:ln>
                  <a:noFill/>
                </a:ln>
                <a:solidFill>
                  <a:srgbClr val="17375D"/>
                </a:solidFill>
                <a:effectLst/>
                <a:uLnTx/>
                <a:uFillTx/>
                <a:latin typeface="Segoe UI" pitchFamily="34" charset="0"/>
              </a:rPr>
              <a:t>Générer des rapports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de l'OMS/des partenaires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standards</a:t>
            </a:r>
          </a:p>
          <a:p>
            <a:pPr marL="742950" lvl="2" indent="-285750" eaLnBrk="0" fontAlgn="base" hangingPunct="0">
              <a:lnSpc>
                <a:spcPct val="90000"/>
              </a:lnSpc>
              <a:spcBef>
                <a:spcPts val="200"/>
              </a:spcBef>
              <a:spcAft>
                <a:spcPts val="400"/>
              </a:spcAft>
              <a:buClr>
                <a:srgbClr val="066E9F"/>
              </a:buClr>
              <a:buSzPct val="100000"/>
              <a:buFont typeface="Wingdings" charset="2"/>
              <a:buChar char="§"/>
              <a:defRPr/>
            </a:pPr>
            <a:r>
              <a:rPr lang="fr-FR" dirty="0">
                <a:solidFill>
                  <a:srgbClr val="17375D"/>
                </a:solidFill>
                <a:latin typeface="Segoe UI" pitchFamily="34" charset="0"/>
              </a:rPr>
              <a:t>Rapports personnalisés </a:t>
            </a:r>
          </a:p>
          <a:p>
            <a:pPr marL="731520" marR="0" lvl="2" indent="-274320" algn="l" defTabSz="914400" rtl="0" eaLnBrk="0" fontAlgn="base" latinLnBrk="0" hangingPunct="0">
              <a:lnSpc>
                <a:spcPct val="90000"/>
              </a:lnSpc>
              <a:spcBef>
                <a:spcPts val="200"/>
              </a:spcBef>
              <a:spcAft>
                <a:spcPts val="400"/>
              </a:spcAft>
              <a:buClr>
                <a:srgbClr val="066E9F"/>
              </a:buClr>
              <a:buSzPct val="120000"/>
              <a:tabLst/>
              <a:defRPr/>
            </a:pPr>
            <a:endParaRPr kumimoji="0" lang="fr-FR" sz="1800" b="0"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pitchFamily="34" charset="0"/>
              <a:buNone/>
              <a:tabLst/>
              <a:defRPr/>
            </a:pP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657225" marR="0" lvl="1" indent="-273050" algn="l" defTabSz="914400" rtl="0" eaLnBrk="0" fontAlgn="base" latinLnBrk="0" hangingPunct="0">
              <a:lnSpc>
                <a:spcPct val="90000"/>
              </a:lnSpc>
              <a:spcBef>
                <a:spcPts val="400"/>
              </a:spcBef>
              <a:spcAft>
                <a:spcPts val="400"/>
              </a:spcAft>
              <a:buClr>
                <a:schemeClr val="accent1"/>
              </a:buClr>
              <a:buSzTx/>
              <a:buFont typeface="Calibri" charset="0"/>
              <a:buChar char="◦"/>
              <a:tabLst/>
              <a:defRPr/>
            </a:pPr>
            <a:endParaRPr kumimoji="0" lang="fr-FR" sz="28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342900" marR="0" lvl="0" indent="-342900" algn="l" defTabSz="914400" rtl="0" eaLnBrk="1" fontAlgn="base" latinLnBrk="0" hangingPunct="1">
              <a:lnSpc>
                <a:spcPct val="110000"/>
              </a:lnSpc>
              <a:spcBef>
                <a:spcPts val="1200"/>
              </a:spcBef>
              <a:spcAft>
                <a:spcPts val="200"/>
              </a:spcAft>
              <a:buClr>
                <a:schemeClr val="accent1"/>
              </a:buClr>
              <a:buSzPct val="110000"/>
              <a:buFont typeface="Arial" charset="0"/>
              <a:buNone/>
              <a:tabLst/>
              <a:defRPr/>
            </a:pPr>
            <a:endParaRPr kumimoji="0" lang="fr-FR" sz="1900" b="1" i="0" u="none" strike="noStrike" kern="1200" cap="none" spc="0" normalizeH="0" baseline="0" noProof="0" dirty="0" smtClean="0">
              <a:ln>
                <a:noFill/>
              </a:ln>
              <a:solidFill>
                <a:srgbClr val="17375D"/>
              </a:solidFill>
              <a:effectLst/>
              <a:uLnTx/>
              <a:uFillTx/>
              <a:latin typeface="Segoe UI" pitchFamily="34" charset="0"/>
              <a:ea typeface="MS PGothic" charset="0"/>
              <a:cs typeface="Segoe UI" pitchFamily="34" charset="0"/>
            </a:endParaRPr>
          </a:p>
          <a:p>
            <a:pPr marL="342900" marR="0" lvl="0" indent="-342900" algn="l" defTabSz="914400" rtl="0" eaLnBrk="1" fontAlgn="base" latinLnBrk="0" hangingPunct="1">
              <a:lnSpc>
                <a:spcPct val="80000"/>
              </a:lnSpc>
              <a:spcBef>
                <a:spcPts val="1200"/>
              </a:spcBef>
              <a:spcAft>
                <a:spcPts val="200"/>
              </a:spcAft>
              <a:buClr>
                <a:schemeClr val="accent1"/>
              </a:buClr>
              <a:buSzPct val="110000"/>
              <a:buFont typeface="Calibri" charset="0"/>
              <a:buNone/>
              <a:tabLst/>
              <a:defRPr/>
            </a:pPr>
            <a:endParaRPr kumimoji="0" lang="fr-FR" sz="1900" b="0" i="0" u="none" strike="noStrike" kern="1200" cap="none" spc="0" normalizeH="0" baseline="0" noProof="0" dirty="0">
              <a:ln>
                <a:noFill/>
              </a:ln>
              <a:solidFill>
                <a:srgbClr val="17375D"/>
              </a:solidFill>
              <a:effectLst/>
              <a:uLnTx/>
              <a:uFillTx/>
              <a:latin typeface="Segoe UI" pitchFamily="34" charset="0"/>
              <a:ea typeface="MS PGothic" charset="0"/>
              <a:cs typeface="Segoe UI" pitchFamily="34" charset="0"/>
            </a:endParaRPr>
          </a:p>
        </p:txBody>
      </p:sp>
      <p:sp>
        <p:nvSpPr>
          <p:cNvPr id="4" name="Title 3"/>
          <p:cNvSpPr>
            <a:spLocks noGrp="1"/>
          </p:cNvSpPr>
          <p:nvPr>
            <p:ph type="title"/>
          </p:nvPr>
        </p:nvSpPr>
        <p:spPr>
          <a:xfrm>
            <a:off x="135469" y="206613"/>
            <a:ext cx="3675414" cy="580787"/>
          </a:xfrm>
        </p:spPr>
        <p:txBody>
          <a:bodyPr/>
          <a:lstStyle/>
          <a:p>
            <a:r>
              <a:rPr lang="fr-FR" dirty="0" smtClean="0"/>
              <a:t>Fonctions principales</a:t>
            </a:r>
          </a:p>
        </p:txBody>
      </p:sp>
      <p:pic>
        <p:nvPicPr>
          <p:cNvPr id="2" name="Picture 1" descr="4dashboard.PNG"/>
          <p:cNvPicPr>
            <a:picLocks noChangeAspect="1"/>
          </p:cNvPicPr>
          <p:nvPr/>
        </p:nvPicPr>
        <p:blipFill rotWithShape="1">
          <a:blip r:embed="rId3" cstate="print">
            <a:extLst>
              <a:ext uri="{28A0092B-C50C-407E-A947-70E740481C1C}">
                <a14:useLocalDpi xmlns:a14="http://schemas.microsoft.com/office/drawing/2010/main" val="0"/>
              </a:ext>
            </a:extLst>
          </a:blip>
          <a:srcRect r="46426" b="46003"/>
          <a:stretch/>
        </p:blipFill>
        <p:spPr>
          <a:xfrm>
            <a:off x="3200400" y="4876800"/>
            <a:ext cx="1891475" cy="1448115"/>
          </a:xfrm>
          <a:prstGeom prst="rect">
            <a:avLst/>
          </a:prstGeom>
          <a:effectLst>
            <a:outerShdw blurRad="63500" sx="102000" sy="102000" algn="ctr" rotWithShape="0">
              <a:schemeClr val="bg1">
                <a:lumMod val="50000"/>
                <a:alpha val="40000"/>
              </a:schemeClr>
            </a:outerShdw>
          </a:effectLst>
        </p:spPr>
      </p:pic>
      <p:pic>
        <p:nvPicPr>
          <p:cNvPr id="5" name="Picture 4" descr="4Leprosy.PNG"/>
          <p:cNvPicPr>
            <a:picLocks noChangeAspect="1"/>
          </p:cNvPicPr>
          <p:nvPr/>
        </p:nvPicPr>
        <p:blipFill rotWithShape="1">
          <a:blip r:embed="rId4" cstate="print">
            <a:extLst>
              <a:ext uri="{28A0092B-C50C-407E-A947-70E740481C1C}">
                <a14:useLocalDpi xmlns:a14="http://schemas.microsoft.com/office/drawing/2010/main" val="0"/>
              </a:ext>
            </a:extLst>
          </a:blip>
          <a:srcRect r="18207" b="44171"/>
          <a:stretch/>
        </p:blipFill>
        <p:spPr>
          <a:xfrm>
            <a:off x="5079425" y="4572000"/>
            <a:ext cx="2616775" cy="1744189"/>
          </a:xfrm>
          <a:prstGeom prst="rect">
            <a:avLst/>
          </a:prstGeom>
          <a:effectLst>
            <a:outerShdw blurRad="63500" sx="102000" sy="102000" algn="ctr" rotWithShape="0">
              <a:schemeClr val="bg1">
                <a:lumMod val="50000"/>
                <a:alpha val="40000"/>
              </a:schemeClr>
            </a:outerShdw>
          </a:effectLst>
        </p:spPr>
      </p:pic>
      <p:grpSp>
        <p:nvGrpSpPr>
          <p:cNvPr id="12" name="Group 11"/>
          <p:cNvGrpSpPr/>
          <p:nvPr/>
        </p:nvGrpSpPr>
        <p:grpSpPr>
          <a:xfrm>
            <a:off x="6477000" y="3886200"/>
            <a:ext cx="1981200" cy="2441945"/>
            <a:chOff x="4953000" y="1523999"/>
            <a:chExt cx="3276600" cy="4038601"/>
          </a:xfrm>
        </p:grpSpPr>
        <p:sp>
          <p:nvSpPr>
            <p:cNvPr id="13" name="Rectangle 12"/>
            <p:cNvSpPr/>
            <p:nvPr/>
          </p:nvSpPr>
          <p:spPr>
            <a:xfrm>
              <a:off x="4953000" y="1523999"/>
              <a:ext cx="3276600" cy="4038601"/>
            </a:xfrm>
            <a:prstGeom prst="rect">
              <a:avLst/>
            </a:prstGeom>
            <a:solidFill>
              <a:schemeClr val="bg1"/>
            </a:solidFill>
            <a:ln>
              <a:noFill/>
            </a:ln>
            <a:effectLst>
              <a:outerShdw blurRad="63500" sx="102000" sy="102000" algn="ctr" rotWithShape="0">
                <a:schemeClr val="bg1">
                  <a:lumMod val="50000"/>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304.PNG"/>
            <p:cNvPicPr>
              <a:picLocks noChangeAspect="1"/>
            </p:cNvPicPr>
            <p:nvPr/>
          </p:nvPicPr>
          <p:blipFill rotWithShape="1">
            <a:blip r:embed="rId5" cstate="print"/>
            <a:srcRect l="466" t="9801" r="70784" b="23169"/>
            <a:stretch/>
          </p:blipFill>
          <p:spPr>
            <a:xfrm>
              <a:off x="5080701" y="1671221"/>
              <a:ext cx="3065368" cy="3884675"/>
            </a:xfrm>
            <a:prstGeom prst="rect">
              <a:avLst/>
            </a:prstGeom>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47920" y="1010100"/>
            <a:ext cx="7834080" cy="3962399"/>
          </a:xfrm>
          <a:prstGeom prst="rect">
            <a:avLst/>
          </a:prstGeom>
        </p:spPr>
        <p:txBody>
          <a:bodyPr vert="horz" lIns="91440" tIns="45720" rIns="91440" bIns="45720" rtlCol="0">
            <a:noAutofit/>
          </a:bodyPr>
          <a:lstStyle/>
          <a:p>
            <a:pPr marL="342900" lvl="0" indent="-342900">
              <a:spcBef>
                <a:spcPct val="20000"/>
              </a:spcBef>
              <a:spcAft>
                <a:spcPts val="9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Modifier les paramètres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100" b="1" dirty="0" smtClean="0">
                <a:solidFill>
                  <a:srgbClr val="17375D"/>
                </a:solidFill>
                <a:latin typeface="Segoe UI" pitchFamily="34" charset="0"/>
              </a:rPr>
              <a:t>Modifier les paramètres pays et les maladies</a:t>
            </a:r>
            <a:r>
              <a:rPr sz="2100" dirty="0"/>
              <a:t/>
            </a:r>
            <a:br>
              <a:rPr sz="2100" dirty="0"/>
            </a:br>
            <a:r>
              <a:rPr lang="fr-FR" sz="2100" dirty="0" smtClean="0">
                <a:solidFill>
                  <a:srgbClr val="17375D"/>
                </a:solidFill>
                <a:latin typeface="Segoe UI" pitchFamily="34" charset="0"/>
              </a:rPr>
              <a:t>Les deux premiers onglets proviennent de l'assistant de configuration et fonctionnent de la même façon que lorsque vous définissez un nouveau fichier pour la première fois. </a:t>
            </a:r>
            <a:endParaRPr lang="fr-FR" sz="2100" dirty="0" smtClean="0">
              <a:solidFill>
                <a:srgbClr val="17375D"/>
              </a:solidFill>
              <a:latin typeface="Segoe UI Semibold" pitchFamily="34" charset="0"/>
              <a:ea typeface="Segoe UI" pitchFamily="34" charset="0"/>
              <a:cs typeface="Segoe UI" pitchFamily="34" charset="0"/>
            </a:endParaRPr>
          </a:p>
          <a:p>
            <a:pPr marL="640080" indent="-342900">
              <a:spcBef>
                <a:spcPct val="20000"/>
              </a:spcBef>
              <a:buClr>
                <a:srgbClr val="066E9F"/>
              </a:buClr>
              <a:buSzPct val="100000"/>
              <a:buFont typeface="Wingdings" charset="2"/>
              <a:buChar char="§"/>
              <a:defRPr/>
            </a:pPr>
            <a:r>
              <a:rPr lang="fr-FR" sz="2100" b="1" dirty="0" smtClean="0">
                <a:solidFill>
                  <a:srgbClr val="17375D"/>
                </a:solidFill>
                <a:latin typeface="Segoe UI" pitchFamily="34" charset="0"/>
              </a:rPr>
              <a:t>Modifier les utilisateurs </a:t>
            </a:r>
            <a:r>
              <a:rPr sz="2100" dirty="0"/>
              <a:t/>
            </a:r>
            <a:br>
              <a:rPr sz="2100" dirty="0"/>
            </a:br>
            <a:r>
              <a:rPr lang="fr-FR" sz="2100" dirty="0">
                <a:solidFill>
                  <a:srgbClr val="17375D"/>
                </a:solidFill>
                <a:latin typeface="Segoe UI" pitchFamily="34" charset="0"/>
              </a:rPr>
              <a:t>la Base intégrée des données </a:t>
            </a:r>
            <a:r>
              <a:rPr lang="fr-FR" sz="2100" dirty="0" smtClean="0">
                <a:solidFill>
                  <a:srgbClr val="17375D"/>
                </a:solidFill>
                <a:latin typeface="Segoe UI" pitchFamily="34" charset="0"/>
              </a:rPr>
              <a:t>MTN comporte trois types d'utilisateurs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19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600109" cy="307777"/>
          </a:xfrm>
        </p:spPr>
        <p:txBody>
          <a:bodyPr/>
          <a:lstStyle/>
          <a:p>
            <a:r>
              <a:rPr lang="fr-FR" dirty="0"/>
              <a:t>v</a:t>
            </a:r>
            <a:r>
              <a:rPr lang="fr-FR" dirty="0" smtClean="0">
                <a:solidFill>
                  <a:srgbClr val="DCE6F2"/>
                </a:solidFill>
              </a:rPr>
              <a:t>ue d'ensemble de l'outil :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cxnSp>
        <p:nvCxnSpPr>
          <p:cNvPr id="30" name="Straight Connector 29"/>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4572000"/>
            <a:ext cx="9144000" cy="19812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639912" y="6317673"/>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912" y="6248400"/>
            <a:ext cx="7543800" cy="0"/>
          </a:xfrm>
          <a:prstGeom prst="line">
            <a:avLst/>
          </a:prstGeom>
          <a:ln w="28575" cap="rnd">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59440" y="4343400"/>
            <a:ext cx="3124200" cy="2246376"/>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Administrateurs</a:t>
            </a:r>
          </a:p>
          <a:p>
            <a:pPr marL="192024" lvl="1" indent="-192024">
              <a:spcAft>
                <a:spcPts val="400"/>
              </a:spcAft>
              <a:buSzPct val="110000"/>
              <a:buFont typeface="Arial"/>
              <a:buChar char="•"/>
            </a:pPr>
            <a:r>
              <a:rPr lang="fr-FR" sz="1300" dirty="0" smtClean="0">
                <a:solidFill>
                  <a:schemeClr val="bg1"/>
                </a:solidFill>
                <a:latin typeface="Segoe UI" pitchFamily="34" charset="0"/>
              </a:rPr>
              <a:t>Modifient les paramètres du pays</a:t>
            </a:r>
          </a:p>
          <a:p>
            <a:pPr marL="192024" lvl="1" indent="-192024">
              <a:spcAft>
                <a:spcPts val="400"/>
              </a:spcAft>
              <a:buSzPct val="110000"/>
              <a:buFont typeface="Arial"/>
              <a:buChar char="•"/>
            </a:pPr>
            <a:r>
              <a:rPr lang="fr-FR" sz="1300" dirty="0" smtClean="0">
                <a:solidFill>
                  <a:schemeClr val="bg1"/>
                </a:solidFill>
                <a:latin typeface="Segoe UI" pitchFamily="34" charset="0"/>
              </a:rPr>
              <a:t>Ajoutent des maladies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utilisateurs</a:t>
            </a:r>
          </a:p>
          <a:p>
            <a:pPr marL="192024" lvl="1" indent="-192024">
              <a:spcAft>
                <a:spcPts val="400"/>
              </a:spcAft>
              <a:buSzPct val="110000"/>
              <a:buFont typeface="Arial"/>
              <a:buChar char="•"/>
            </a:pPr>
            <a:r>
              <a:rPr lang="fr-FR" sz="1300" dirty="0" smtClean="0">
                <a:solidFill>
                  <a:schemeClr val="bg1"/>
                </a:solidFill>
                <a:latin typeface="Segoe UI" pitchFamily="34" charset="0"/>
              </a:rPr>
              <a:t>Affichent, ajoutent et modifient </a:t>
            </a:r>
            <a:br>
              <a:rPr lang="fr-FR" sz="1300" dirty="0" smtClean="0">
                <a:solidFill>
                  <a:schemeClr val="bg1"/>
                </a:solidFill>
                <a:latin typeface="Segoe UI" pitchFamily="34" charset="0"/>
              </a:rPr>
            </a:br>
            <a:r>
              <a:rPr lang="fr-FR" sz="1300" dirty="0" smtClean="0">
                <a:solidFill>
                  <a:schemeClr val="bg1"/>
                </a:solidFill>
                <a:latin typeface="Segoe UI" pitchFamily="34" charset="0"/>
              </a:rPr>
              <a:t>les données</a:t>
            </a:r>
          </a:p>
          <a:p>
            <a:pPr marL="192024" lvl="1" indent="-192024">
              <a:spcAft>
                <a:spcPts val="400"/>
              </a:spcAft>
              <a:buSzPct val="110000"/>
              <a:buFont typeface="Arial"/>
              <a:buChar char="•"/>
            </a:pPr>
            <a:r>
              <a:rPr lang="fr-FR" sz="1300" dirty="0" smtClean="0">
                <a:solidFill>
                  <a:schemeClr val="bg1"/>
                </a:solidFill>
                <a:latin typeface="Segoe UI" pitchFamily="34" charset="0"/>
              </a:rPr>
              <a:t>Exécutent les rappor</a:t>
            </a:r>
            <a:r>
              <a:rPr lang="fr-FR" sz="1400" dirty="0" smtClean="0">
                <a:solidFill>
                  <a:schemeClr val="bg1"/>
                </a:solidFill>
                <a:latin typeface="Segoe UI" pitchFamily="34" charset="0"/>
              </a:rPr>
              <a:t>ts</a:t>
            </a:r>
            <a:endParaRPr lang="fr-FR" sz="1400" dirty="0">
              <a:solidFill>
                <a:schemeClr val="bg1"/>
              </a:solidFill>
              <a:latin typeface="Segoe UI" pitchFamily="34" charset="0"/>
              <a:ea typeface="Segoe UI" pitchFamily="34" charset="0"/>
              <a:cs typeface="Segoe UI" pitchFamily="34" charset="0"/>
            </a:endParaRPr>
          </a:p>
        </p:txBody>
      </p:sp>
      <p:sp>
        <p:nvSpPr>
          <p:cNvPr id="17" name="Rectangle 16"/>
          <p:cNvSpPr/>
          <p:nvPr/>
        </p:nvSpPr>
        <p:spPr>
          <a:xfrm>
            <a:off x="3639000" y="4343400"/>
            <a:ext cx="251460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saisissant les données</a:t>
            </a:r>
          </a:p>
          <a:p>
            <a:pPr marL="192024" lvl="1" indent="-192024">
              <a:spcAft>
                <a:spcPts val="400"/>
              </a:spcAft>
              <a:buSzPct val="110000"/>
              <a:buFont typeface="Arial"/>
              <a:buChar char="•"/>
            </a:pPr>
            <a:r>
              <a:rPr lang="fr-FR" sz="1300" dirty="0">
                <a:solidFill>
                  <a:schemeClr val="bg1"/>
                </a:solidFill>
                <a:latin typeface="Segoe UI" pitchFamily="34" charset="0"/>
              </a:rPr>
              <a:t>Affichent, ajoutent et modifient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
        <p:nvSpPr>
          <p:cNvPr id="18" name="Rectangle 17"/>
          <p:cNvSpPr/>
          <p:nvPr/>
        </p:nvSpPr>
        <p:spPr>
          <a:xfrm>
            <a:off x="6408960" y="4343400"/>
            <a:ext cx="2483760" cy="2249424"/>
          </a:xfrm>
          <a:prstGeom prst="rect">
            <a:avLst/>
          </a:prstGeom>
          <a:solidFill>
            <a:srgbClr val="066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500" b="1" dirty="0" smtClean="0">
                <a:solidFill>
                  <a:schemeClr val="bg1"/>
                </a:solidFill>
                <a:latin typeface="Segoe UI" pitchFamily="34" charset="0"/>
              </a:rPr>
              <a:t>Personnes consultant les données</a:t>
            </a:r>
          </a:p>
          <a:p>
            <a:pPr marL="192024" lvl="1" indent="-192024">
              <a:spcAft>
                <a:spcPts val="400"/>
              </a:spcAft>
              <a:buSzPct val="110000"/>
              <a:buFont typeface="Arial"/>
              <a:buChar char="•"/>
            </a:pPr>
            <a:r>
              <a:rPr lang="fr-FR" sz="1300" dirty="0">
                <a:solidFill>
                  <a:schemeClr val="bg1"/>
                </a:solidFill>
                <a:latin typeface="Segoe UI" pitchFamily="34" charset="0"/>
              </a:rPr>
              <a:t>Consultent les données</a:t>
            </a:r>
          </a:p>
          <a:p>
            <a:pPr marL="192024" lvl="1" indent="-192024">
              <a:spcAft>
                <a:spcPts val="400"/>
              </a:spcAft>
              <a:buSzPct val="110000"/>
              <a:buFont typeface="Arial"/>
              <a:buChar char="•"/>
            </a:pPr>
            <a:r>
              <a:rPr lang="fr-FR" sz="1300" dirty="0">
                <a:solidFill>
                  <a:schemeClr val="bg1"/>
                </a:solidFill>
                <a:latin typeface="Segoe UI" pitchFamily="34" charset="0"/>
              </a:rPr>
              <a:t>Exécutent les rapports</a:t>
            </a:r>
          </a:p>
        </p:txBody>
      </p:sp>
    </p:spTree>
    <p:extLst>
      <p:ext uri="{BB962C8B-B14F-4D97-AF65-F5344CB8AC3E}">
        <p14:creationId xmlns:p14="http://schemas.microsoft.com/office/powerpoint/2010/main" val="27399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 nouvel utilisateur</a:t>
            </a:r>
            <a:endParaRPr lang="fr-FR" dirty="0"/>
          </a:p>
        </p:txBody>
      </p:sp>
      <p:sp>
        <p:nvSpPr>
          <p:cNvPr id="2" name="Text Placeholder 1"/>
          <p:cNvSpPr>
            <a:spLocks noGrp="1"/>
          </p:cNvSpPr>
          <p:nvPr>
            <p:ph type="body" sz="quarter" idx="10"/>
          </p:nvPr>
        </p:nvSpPr>
        <p:spPr>
          <a:xfrm>
            <a:off x="762000" y="1219200"/>
            <a:ext cx="7696200" cy="4953000"/>
          </a:xfrm>
          <a:prstGeom prst="rect">
            <a:avLst/>
          </a:prstGeom>
        </p:spPr>
        <p:txBody>
          <a:bodyPr>
            <a:noAutofit/>
          </a:bodyPr>
          <a:lstStyle/>
          <a:p>
            <a:pPr marL="457200" lvl="1" indent="-457200">
              <a:spcAft>
                <a:spcPts val="1200"/>
              </a:spcAft>
              <a:buFont typeface="+mj-lt"/>
              <a:buAutoNum type="arabicPeriod"/>
            </a:pPr>
            <a:r>
              <a:rPr lang="fr-FR" sz="2000" dirty="0" smtClean="0"/>
              <a:t>Sélectionnez </a:t>
            </a:r>
            <a:r>
              <a:rPr lang="fr-FR" sz="2000" b="1" dirty="0" smtClean="0"/>
              <a:t>Ajouter un nouvel utilisateur. (Dans « </a:t>
            </a:r>
            <a:r>
              <a:rPr lang="fr-FR" sz="2000" b="1" dirty="0" err="1" smtClean="0"/>
              <a:t>Users</a:t>
            </a:r>
            <a:r>
              <a:rPr lang="fr-FR" sz="2000" b="1" dirty="0" smtClean="0"/>
              <a:t> »)</a:t>
            </a:r>
          </a:p>
          <a:p>
            <a:pPr marL="457200" lvl="1" indent="-457200">
              <a:spcAft>
                <a:spcPts val="1200"/>
              </a:spcAft>
              <a:buFont typeface="+mj-lt"/>
              <a:buAutoNum type="arabicPeriod"/>
            </a:pPr>
            <a:r>
              <a:rPr lang="fr-FR" sz="2000" dirty="0" smtClean="0"/>
              <a:t>Définissez le nom d'utilisateur : </a:t>
            </a:r>
            <a:r>
              <a:rPr lang="fr-FR" sz="2000" b="1" dirty="0" smtClean="0"/>
              <a:t>Gestionnaire du programme</a:t>
            </a:r>
          </a:p>
          <a:p>
            <a:pPr marL="457200" lvl="1" indent="-457200">
              <a:spcAft>
                <a:spcPts val="1200"/>
              </a:spcAft>
              <a:buFont typeface="+mj-lt"/>
              <a:buAutoNum type="arabicPeriod"/>
            </a:pPr>
            <a:r>
              <a:rPr lang="fr-FR" sz="2000" dirty="0" smtClean="0"/>
              <a:t>Définissez le mot de passe : (votre choix, n'oubliez pas de l'inscrire) </a:t>
            </a:r>
          </a:p>
          <a:p>
            <a:pPr marL="457200" lvl="1" indent="-457200">
              <a:buFont typeface="+mj-lt"/>
              <a:buAutoNum type="arabicPeriod"/>
            </a:pPr>
            <a:r>
              <a:rPr lang="fr-FR" sz="2000" dirty="0" smtClean="0"/>
              <a:t>Sélectionnez les rôles : </a:t>
            </a:r>
          </a:p>
          <a:p>
            <a:pPr marL="800100" lvl="2" indent="-342900">
              <a:buSzPct val="100000"/>
              <a:buFont typeface="Wingdings" charset="2"/>
              <a:buChar char="§"/>
            </a:pPr>
            <a:r>
              <a:rPr lang="fr-FR" sz="2000" b="1" dirty="0" smtClean="0"/>
              <a:t>Administrateur</a:t>
            </a:r>
          </a:p>
          <a:p>
            <a:pPr marL="800100" lvl="2" indent="-342900">
              <a:buSzPct val="100000"/>
              <a:buFont typeface="Wingdings" charset="2"/>
              <a:buChar char="§"/>
            </a:pPr>
            <a:r>
              <a:rPr lang="fr-FR" sz="2000" b="1" dirty="0" smtClean="0"/>
              <a:t>Personne saisissant les données</a:t>
            </a:r>
          </a:p>
          <a:p>
            <a:pPr marL="800100" lvl="2" indent="-342900">
              <a:spcAft>
                <a:spcPts val="1200"/>
              </a:spcAft>
              <a:buSzPct val="100000"/>
              <a:buFont typeface="Wingdings" charset="2"/>
              <a:buChar char="§"/>
            </a:pPr>
            <a:r>
              <a:rPr lang="fr-FR" sz="2000" b="1" dirty="0" smtClean="0"/>
              <a:t>Personne consultant les données</a:t>
            </a:r>
          </a:p>
          <a:p>
            <a:pPr marL="457200" lvl="1" indent="-457200">
              <a:spcAft>
                <a:spcPts val="1200"/>
              </a:spcAft>
              <a:buFont typeface="+mj-lt"/>
              <a:buAutoNum type="arabicPeriod"/>
            </a:pPr>
            <a:r>
              <a:rPr lang="fr-FR" sz="2000" dirty="0" smtClean="0"/>
              <a:t>Appuyez sur </a:t>
            </a:r>
            <a:r>
              <a:rPr lang="fr-FR" sz="2000" b="1" dirty="0" smtClean="0"/>
              <a:t>Enregistrer (Save)</a:t>
            </a:r>
            <a:r>
              <a:rPr lang="fr-FR" sz="2000" dirty="0" smtClean="0"/>
              <a:t>.</a:t>
            </a:r>
          </a:p>
          <a:p>
            <a:pPr marL="457200" lvl="1" indent="-457200">
              <a:spcAft>
                <a:spcPts val="1200"/>
              </a:spcAft>
              <a:buFont typeface="+mj-lt"/>
              <a:buAutoNum type="arabicPeriod"/>
            </a:pPr>
            <a:r>
              <a:rPr lang="fr-FR" sz="2000" dirty="0" smtClean="0"/>
              <a:t>Cliquez sur </a:t>
            </a:r>
            <a:r>
              <a:rPr lang="fr-FR" sz="2000" b="1" dirty="0" smtClean="0"/>
              <a:t>Sauvegarder </a:t>
            </a:r>
            <a:r>
              <a:rPr lang="fr-FR" sz="2000" dirty="0" smtClean="0"/>
              <a:t>pour revenir au tableau de bord.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533400" y="1143000"/>
            <a:ext cx="76200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Base de données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lang="fr-FR" sz="2200" b="1" dirty="0" smtClean="0">
                <a:solidFill>
                  <a:srgbClr val="17375D"/>
                </a:solidFill>
                <a:latin typeface="Segoe UI" pitchFamily="34" charset="0"/>
              </a:rPr>
              <a:t>Créer une copie du fichier du journal d'erreurs</a:t>
            </a:r>
            <a:r>
              <a:rPr lang="fr-FR" sz="2200" dirty="0" smtClean="0">
                <a:solidFill>
                  <a:srgbClr val="17375D"/>
                </a:solidFill>
                <a:latin typeface="Segoe UI Semibold" pitchFamily="34" charset="0"/>
              </a:rPr>
              <a:t>.  </a:t>
            </a:r>
            <a:r>
              <a:rPr lang="fr-FR" sz="2200" dirty="0" smtClean="0">
                <a:solidFill>
                  <a:srgbClr val="17375D"/>
                </a:solidFill>
                <a:latin typeface="Segoe UI Light" panose="020B0502040204020203" pitchFamily="34" charset="0"/>
              </a:rPr>
              <a:t>En cas de bogues lors de l'utilisation de la base de données nationale, </a:t>
            </a:r>
            <a:r>
              <a:rPr lang="fr-FR" sz="2200" b="1" dirty="0" smtClean="0">
                <a:solidFill>
                  <a:srgbClr val="17375D"/>
                </a:solidFill>
                <a:latin typeface="Segoe UI Light" panose="020B0502040204020203" pitchFamily="34" charset="0"/>
              </a:rPr>
              <a:t>enregistrez ce journal et envoyez-le aux parties concernées</a:t>
            </a:r>
            <a:r>
              <a:rPr lang="fr-FR" sz="2200" dirty="0" smtClean="0">
                <a:solidFill>
                  <a:srgbClr val="17375D"/>
                </a:solidFill>
                <a:latin typeface="Segoe UI Light" panose="020B0502040204020203" pitchFamily="34" charset="0"/>
              </a:rPr>
              <a:t>.</a:t>
            </a:r>
          </a:p>
          <a:p>
            <a:pPr marL="640080" indent="-342900">
              <a:spcBef>
                <a:spcPct val="20000"/>
              </a:spcBef>
              <a:buClr>
                <a:srgbClr val="066E9F"/>
              </a:buClr>
              <a:buSzPct val="100000"/>
              <a:buFont typeface="Wingdings" charset="2"/>
              <a:buChar char="§"/>
              <a:defRPr/>
            </a:pPr>
            <a:r>
              <a:rPr lang="fr-FR" sz="2200" b="1" dirty="0" smtClean="0">
                <a:solidFill>
                  <a:srgbClr val="17375D"/>
                </a:solidFill>
                <a:latin typeface="Segoe UI" pitchFamily="34" charset="0"/>
              </a:rPr>
              <a:t>Restaurer la base de données pour sauvegarder la copie enregistrée lors de la dernière connexion. </a:t>
            </a:r>
            <a:r>
              <a:rPr sz="2200" dirty="0"/>
              <a:t/>
            </a:r>
            <a:br>
              <a:rPr sz="2200" dirty="0"/>
            </a:br>
            <a:r>
              <a:rPr lang="fr-FR" sz="2200" dirty="0" smtClean="0">
                <a:solidFill>
                  <a:srgbClr val="17375D"/>
                </a:solidFill>
                <a:latin typeface="Segoe UI" pitchFamily="34" charset="0"/>
              </a:rPr>
              <a:t>Si vous commettez une faute importante alors que vous utilisez le fichier, vous pouvez cliquer sur </a:t>
            </a:r>
            <a:r>
              <a:rPr lang="fr-FR" sz="2200" b="1" dirty="0" smtClean="0">
                <a:solidFill>
                  <a:srgbClr val="17375D"/>
                </a:solidFill>
                <a:latin typeface="Segoe UI" pitchFamily="34" charset="0"/>
              </a:rPr>
              <a:t>Restaurer</a:t>
            </a:r>
            <a:r>
              <a:rPr lang="fr-FR" sz="2200" dirty="0" smtClean="0">
                <a:solidFill>
                  <a:srgbClr val="17375D"/>
                </a:solidFill>
                <a:latin typeface="Segoe UI" pitchFamily="34" charset="0"/>
              </a:rPr>
              <a:t> pour revenir à l'ancienne version. </a:t>
            </a:r>
          </a:p>
          <a:p>
            <a:pPr marL="640080" lvl="1">
              <a:spcAft>
                <a:spcPts val="1200"/>
              </a:spcAft>
              <a:buClr>
                <a:srgbClr val="066E9F"/>
              </a:buClr>
              <a:buSzPct val="120000"/>
            </a:pP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extLst>
      <p:ext uri="{BB962C8B-B14F-4D97-AF65-F5344CB8AC3E}">
        <p14:creationId xmlns:p14="http://schemas.microsoft.com/office/powerpoint/2010/main" val="2903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b="1" dirty="0" smtClean="0">
                <a:solidFill>
                  <a:srgbClr val="17375D"/>
                </a:solidFill>
                <a:latin typeface="Segoe UI" pitchFamily="34" charset="0"/>
              </a:rPr>
              <a:t>Statistiques du pays </a:t>
            </a:r>
            <a:r>
              <a:rPr lang="fr-FR" sz="2200" dirty="0" smtClean="0">
                <a:solidFill>
                  <a:srgbClr val="17375D"/>
                </a:solidFill>
                <a:latin typeface="Segoe UI" pitchFamily="34" charset="0"/>
              </a:rPr>
              <a:t>est l'endroit où vous mettez à jour chaque année les données de population au niveau national, notamment les pourcentages pour les différents groupes d'âge et le taux de croissance.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L="297180" marR="0" lvl="0" algn="l" defTabSz="914400" rtl="0" eaLnBrk="1" fontAlgn="auto" latinLnBrk="0" hangingPunct="1">
              <a:lnSpc>
                <a:spcPct val="100000"/>
              </a:lnSpc>
              <a:spcBef>
                <a:spcPct val="20000"/>
              </a:spcBef>
              <a:spcAft>
                <a:spcPts val="600"/>
              </a:spcAft>
              <a:buClr>
                <a:srgbClr val="066E9F"/>
              </a:buClr>
              <a:buSzPct val="120000"/>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2228191" cy="516255"/>
          </a:xfrm>
        </p:spPr>
        <p:txBody>
          <a:bodyPr/>
          <a:lstStyle/>
          <a:p>
            <a:r>
              <a:rPr lang="fr-FR" dirty="0"/>
              <a:t>Paramètres</a:t>
            </a:r>
            <a:endParaRPr lang="fr-FR" sz="2600" dirty="0">
              <a:solidFill>
                <a:srgbClr val="066E9F"/>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391400" cy="3962399"/>
          </a:xfrm>
          <a:prstGeom prst="rect">
            <a:avLst/>
          </a:prstGeom>
        </p:spPr>
        <p:txBody>
          <a:bodyPr vert="horz" lIns="91440" tIns="45720" rIns="91440" bIns="45720" rtlCol="0">
            <a:noAutofit/>
          </a:bodyPr>
          <a:lstStyle/>
          <a:p>
            <a:pPr marL="342900"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a:t>
            </a:r>
            <a:r>
              <a:rPr lang="fr-FR" sz="2200" dirty="0" smtClean="0"/>
              <a:t> </a:t>
            </a:r>
            <a:r>
              <a:rPr kumimoji="0" lang="fr-FR" sz="2200" b="1" i="0" u="none" strike="noStrike" kern="1200" cap="none" spc="0" normalizeH="0" baseline="0" noProof="0" dirty="0" smtClean="0">
                <a:ln>
                  <a:noFill/>
                </a:ln>
                <a:solidFill>
                  <a:srgbClr val="17375D"/>
                </a:solidFill>
                <a:effectLst/>
                <a:uLnTx/>
                <a:uFillTx/>
                <a:latin typeface="Segoe UI" pitchFamily="34" charset="0"/>
              </a:rPr>
              <a:t>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de :</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dirty="0" smtClean="0">
                <a:solidFill>
                  <a:srgbClr val="17375D"/>
                </a:solidFill>
                <a:latin typeface="Segoe UI" pitchFamily="34" charset="0"/>
              </a:rPr>
              <a:t>Ajouter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Supprimer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lang="fr-FR" sz="2200" noProof="0" dirty="0" smtClean="0">
                <a:solidFill>
                  <a:srgbClr val="17375D"/>
                </a:solidFill>
                <a:latin typeface="Segoe UI" pitchFamily="34" charset="0"/>
              </a:rPr>
              <a:t>Fusionner des unités administratives</a:t>
            </a:r>
          </a:p>
          <a:p>
            <a:pPr marL="640080" marR="0" lvl="0" indent="-342900" algn="l" defTabSz="914400" rtl="0" eaLnBrk="1" fontAlgn="auto" latinLnBrk="0" hangingPunct="1">
              <a:lnSpc>
                <a:spcPct val="100000"/>
              </a:lnSpc>
              <a:spcBef>
                <a:spcPct val="20000"/>
              </a:spcBef>
              <a:spcAft>
                <a:spcPts val="1200"/>
              </a:spcAft>
              <a:buClr>
                <a:srgbClr val="066E9F"/>
              </a:buClr>
              <a:buSzPct val="100000"/>
              <a:buFont typeface="Wingdings" charset="2"/>
              <a:buChar char="§"/>
              <a:tabLst/>
              <a:defRPr/>
            </a:pPr>
            <a:r>
              <a:rPr kumimoji="0" lang="fr-FR" sz="2200" i="0" u="none" strike="noStrike" kern="1200" cap="none" spc="0" normalizeH="0" dirty="0" smtClean="0">
                <a:ln>
                  <a:noFill/>
                </a:ln>
                <a:solidFill>
                  <a:srgbClr val="17375D"/>
                </a:solidFill>
                <a:effectLst/>
                <a:uLnTx/>
                <a:uFillTx/>
                <a:latin typeface="Segoe UI" pitchFamily="34" charset="0"/>
              </a:rPr>
              <a:t>Fractionner/Combiner des unités administratives</a:t>
            </a:r>
            <a:endParaRPr kumimoji="0" lang="fr-FR" sz="2200" i="0" u="none" strike="noStrike" kern="1200" cap="none" spc="0" normalizeH="0" noProof="0" dirty="0" smtClean="0">
              <a:ln>
                <a:noFill/>
              </a:ln>
              <a:solidFill>
                <a:srgbClr val="17375D"/>
              </a:solidFill>
              <a:effectLst/>
              <a:uLnTx/>
              <a:uFillTx/>
              <a:latin typeface="Segoe UI" pitchFamily="34" charset="0"/>
              <a:ea typeface="Segoe UI" pitchFamily="34" charset="0"/>
              <a:cs typeface="Segoe UI" pitchFamily="34" charset="0"/>
            </a:endParaRPr>
          </a:p>
          <a:p>
            <a:pPr marL="640080" marR="0" lvl="0" indent="-342900" algn="l" defTabSz="914400" rtl="0" eaLnBrk="1" fontAlgn="auto" latinLnBrk="0" hangingPunct="1">
              <a:lnSpc>
                <a:spcPct val="100000"/>
              </a:lnSpc>
              <a:spcBef>
                <a:spcPct val="20000"/>
              </a:spcBef>
              <a:spcAft>
                <a:spcPts val="600"/>
              </a:spcAft>
              <a:buClr>
                <a:srgbClr val="066E9F"/>
              </a:buClr>
              <a:buSzPct val="120000"/>
              <a:buFont typeface="Segoe UI" pitchFamily="34" charset="0"/>
              <a:buChar char="◦"/>
              <a:tabLst/>
              <a:defRPr/>
            </a:pPr>
            <a:endParaRPr kumimoji="0" lang="fr-FR" sz="2400" b="0" i="0" u="none" strike="noStrike" kern="1200" cap="none" spc="0" normalizeH="0" baseline="0" noProof="0" dirty="0">
              <a:ln>
                <a:noFill/>
              </a:ln>
              <a:solidFill>
                <a:srgbClr val="17375D"/>
              </a:solidFill>
              <a:effectLst/>
              <a:uLnTx/>
              <a:uFillTx/>
              <a:latin typeface="Segoe UI Semibold"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d'ensemble de l'outil: menu principal</a:t>
            </a:r>
            <a:endParaRPr lang="fr-FR" dirty="0">
              <a:solidFill>
                <a:srgbClr val="DCE6F2"/>
              </a:solidFill>
            </a:endParaRPr>
          </a:p>
        </p:txBody>
      </p:sp>
      <p:sp>
        <p:nvSpPr>
          <p:cNvPr id="27"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Tree>
    <p:extLst>
      <p:ext uri="{BB962C8B-B14F-4D97-AF65-F5344CB8AC3E}">
        <p14:creationId xmlns:p14="http://schemas.microsoft.com/office/powerpoint/2010/main" val="29628996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Content Placeholder 3"/>
          <p:cNvSpPr txBox="1">
            <a:spLocks/>
          </p:cNvSpPr>
          <p:nvPr/>
        </p:nvSpPr>
        <p:spPr>
          <a:xfrm>
            <a:off x="685800" y="1112160"/>
            <a:ext cx="79248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Ajouter </a:t>
            </a:r>
            <a:r>
              <a:rPr lang="fr-FR" sz="2200" b="1" dirty="0" smtClean="0">
                <a:solidFill>
                  <a:srgbClr val="17375D"/>
                </a:solidFill>
                <a:latin typeface="Segoe UI" pitchFamily="34" charset="0"/>
              </a:rPr>
              <a:t>des unités administratives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 d'ajouter de nouveaux sites, notamment :</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Provinces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Districts</a:t>
            </a:r>
          </a:p>
          <a:p>
            <a:pPr marL="640080" marR="0" lvl="0" indent="-342900" algn="l" defTabSz="914400" rtl="0" eaLnBrk="1" fontAlgn="auto" latinLnBrk="0" hangingPunct="1">
              <a:lnSpc>
                <a:spcPct val="100000"/>
              </a:lnSpc>
              <a:spcBef>
                <a:spcPct val="20000"/>
              </a:spcBef>
              <a:spcAft>
                <a:spcPts val="900"/>
              </a:spcAft>
              <a:buClr>
                <a:srgbClr val="066E9F"/>
              </a:buClr>
              <a:buSzPct val="100000"/>
              <a:buFont typeface="Wingdings" charset="2"/>
              <a:buChar char="§"/>
              <a:tabLst/>
              <a:defRPr/>
            </a:pPr>
            <a:r>
              <a:rPr lang="fr-FR" sz="2200" b="1" dirty="0" smtClean="0">
                <a:solidFill>
                  <a:srgbClr val="17375D"/>
                </a:solidFill>
                <a:latin typeface="Segoe UI Semibold" pitchFamily="34" charset="0"/>
              </a:rPr>
              <a:t>Villages</a:t>
            </a:r>
          </a:p>
          <a:p>
            <a:pPr marL="640080" marR="0" lvl="0" indent="-342900" algn="l" defTabSz="914400" rtl="0" eaLnBrk="1" fontAlgn="auto" latinLnBrk="0" hangingPunct="1">
              <a:lnSpc>
                <a:spcPct val="100000"/>
              </a:lnSpc>
              <a:spcBef>
                <a:spcPct val="20000"/>
              </a:spcBef>
              <a:spcAft>
                <a:spcPts val="1800"/>
              </a:spcAft>
              <a:buClr>
                <a:srgbClr val="066E9F"/>
              </a:buClr>
              <a:buSzPct val="100000"/>
              <a:buFont typeface="Wingdings" charset="2"/>
              <a:buChar char="§"/>
              <a:tabLst/>
              <a:defRPr/>
            </a:pPr>
            <a:r>
              <a:rPr kumimoji="0" lang="fr-FR" sz="2200" b="1" i="0" u="none" strike="noStrike" kern="1200" cap="none" spc="0" normalizeH="0" baseline="0" noProof="0" dirty="0" smtClean="0">
                <a:ln>
                  <a:noFill/>
                </a:ln>
                <a:solidFill>
                  <a:srgbClr val="17375D"/>
                </a:solidFill>
                <a:effectLst/>
                <a:uLnTx/>
                <a:uFillTx/>
                <a:latin typeface="Segoe UI Semibold" pitchFamily="34" charset="0"/>
              </a:rPr>
              <a:t>Communautés</a:t>
            </a:r>
            <a:endParaRPr kumimoji="0" lang="fr-FR" sz="2200" b="1"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a:p>
            <a:pPr marR="0" fontAlgn="auto">
              <a:lnSpc>
                <a:spcPct val="100000"/>
              </a:lnSpc>
              <a:spcBef>
                <a:spcPct val="20000"/>
              </a:spcBef>
              <a:spcAft>
                <a:spcPts val="1200"/>
              </a:spcAft>
              <a:buClr>
                <a:srgbClr val="066E9F"/>
              </a:buClr>
              <a:buSzPct val="120000"/>
              <a:tabLst/>
              <a:defRPr/>
            </a:pPr>
            <a:r>
              <a:rPr lang="fr-FR" sz="2200" dirty="0">
                <a:solidFill>
                  <a:srgbClr val="17375D"/>
                </a:solidFill>
                <a:latin typeface="Segoe UI" pitchFamily="34" charset="0"/>
              </a:rPr>
              <a:t>Vous pouvez ajouter jusqu'à sept niveaux administratifs.</a:t>
            </a:r>
            <a:endParaRPr lang="fr-FR" sz="2200" dirty="0">
              <a:solidFill>
                <a:srgbClr val="17375D"/>
              </a:solidFill>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2" name="TextBox 11"/>
          <p:cNvSpPr txBox="1"/>
          <p:nvPr/>
        </p:nvSpPr>
        <p:spPr>
          <a:xfrm>
            <a:off x="990600" y="5559420"/>
            <a:ext cx="717414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Si vous ajoutez un nouveau site, vous devez accéder à l'activité </a:t>
            </a:r>
            <a:r>
              <a:rPr lang="fr-FR" sz="1700" b="1" dirty="0" smtClean="0">
                <a:solidFill>
                  <a:srgbClr val="17375D"/>
                </a:solidFill>
                <a:latin typeface="Segoe UI" pitchFamily="34" charset="0"/>
              </a:rPr>
              <a:t>Démographie </a:t>
            </a:r>
            <a:r>
              <a:rPr lang="fr-FR" sz="1700" dirty="0" smtClean="0">
                <a:solidFill>
                  <a:srgbClr val="17375D"/>
                </a:solidFill>
                <a:latin typeface="Segoe UI Semibold" pitchFamily="34" charset="0"/>
              </a:rPr>
              <a:t>pour saisir les données de population.</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0132852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Ajouter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Ajouter des unités administratives.</a:t>
            </a:r>
          </a:p>
          <a:p>
            <a:pPr marL="457200" lvl="1" indent="-457200">
              <a:spcAft>
                <a:spcPts val="1800"/>
              </a:spcAft>
              <a:buFont typeface="+mj-lt"/>
              <a:buAutoNum type="arabicPeriod"/>
            </a:pPr>
            <a:r>
              <a:rPr lang="fr-FR" sz="2000" dirty="0" smtClean="0"/>
              <a:t>Nom : </a:t>
            </a:r>
            <a:r>
              <a:rPr lang="fr-FR" sz="2000" b="1" dirty="0" smtClean="0"/>
              <a:t>London</a:t>
            </a:r>
          </a:p>
          <a:p>
            <a:pPr marL="457200" lvl="1" indent="-457200">
              <a:spcAft>
                <a:spcPts val="1800"/>
              </a:spcAft>
              <a:buFont typeface="+mj-lt"/>
              <a:buAutoNum type="arabicPeriod"/>
            </a:pPr>
            <a:r>
              <a:rPr lang="fr-FR" sz="2000" dirty="0" smtClean="0"/>
              <a:t>Latitude (le cas échéant) : 51</a:t>
            </a:r>
          </a:p>
          <a:p>
            <a:pPr marL="457200" lvl="1" indent="-457200">
              <a:spcAft>
                <a:spcPts val="1800"/>
              </a:spcAft>
              <a:buFont typeface="+mj-lt"/>
              <a:buAutoNum type="arabicPeriod"/>
            </a:pPr>
            <a:r>
              <a:rPr lang="fr-FR" sz="2000" dirty="0" smtClean="0"/>
              <a:t>Longitude (le cas échéant) : 0,1275</a:t>
            </a:r>
          </a:p>
          <a:p>
            <a:pPr marL="457200" lvl="1" indent="-457200">
              <a:spcAft>
                <a:spcPts val="1800"/>
              </a:spcAft>
              <a:buFont typeface="+mj-lt"/>
              <a:buAutoNum type="arabicPeriod"/>
            </a:pPr>
            <a:r>
              <a:rPr lang="fr-FR" sz="2000" dirty="0" smtClean="0"/>
              <a:t>Sélectionnez une province pour London.</a:t>
            </a:r>
          </a:p>
          <a:p>
            <a:pPr marL="457200" lvl="1" indent="-457200">
              <a:spcAft>
                <a:spcPts val="1800"/>
              </a:spcAft>
              <a:buFont typeface="+mj-lt"/>
              <a:buAutoNum type="arabicPeriod"/>
            </a:pPr>
            <a:r>
              <a:rPr lang="fr-FR" sz="2000" dirty="0" smtClean="0"/>
              <a:t>Appuyez sur </a:t>
            </a:r>
            <a:r>
              <a:rPr lang="fr-FR" sz="2000" b="1" dirty="0" smtClean="0"/>
              <a:t>Sauvegarder</a:t>
            </a:r>
            <a:r>
              <a:rPr lang="fr-FR" sz="2000" dirty="0" smtClean="0"/>
              <a:t>.</a:t>
            </a:r>
          </a:p>
          <a:p>
            <a:pPr marL="457200" lvl="1" indent="-457200">
              <a:spcAft>
                <a:spcPts val="1200"/>
              </a:spcAft>
              <a:buFont typeface="+mj-lt"/>
              <a:buAutoNum type="arabicPeriod"/>
            </a:pPr>
            <a:r>
              <a:rPr lang="fr-FR" sz="2000" dirty="0" smtClean="0"/>
              <a:t>Recherchez London sur l'arborescence de l'unité administrative.</a:t>
            </a:r>
          </a:p>
        </p:txBody>
      </p:sp>
    </p:spTree>
    <p:extLst>
      <p:ext uri="{BB962C8B-B14F-4D97-AF65-F5344CB8AC3E}">
        <p14:creationId xmlns:p14="http://schemas.microsoft.com/office/powerpoint/2010/main" val="30646559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3"/>
          <p:cNvSpPr txBox="1">
            <a:spLocks/>
          </p:cNvSpPr>
          <p:nvPr/>
        </p:nvSpPr>
        <p:spPr>
          <a:xfrm>
            <a:off x="685800" y="1143000"/>
            <a:ext cx="7391400" cy="4190999"/>
          </a:xfrm>
          <a:prstGeom prst="rect">
            <a:avLst/>
          </a:prstGeom>
        </p:spPr>
        <p:txBody>
          <a:bodyPr vert="horz" lIns="91440" tIns="45720" rIns="91440" bIns="45720" rtlCol="0">
            <a:noAutofit/>
          </a:bodyPr>
          <a:lstStyle/>
          <a:p>
            <a:pPr lvl="0">
              <a:spcBef>
                <a:spcPct val="20000"/>
              </a:spcBef>
              <a:spcAft>
                <a:spcPts val="1200"/>
              </a:spcAft>
              <a:buClr>
                <a:srgbClr val="066E9F"/>
              </a:buClr>
              <a:buSzPct val="120000"/>
            </a:pPr>
            <a:r>
              <a:rPr lang="fr-FR" sz="2400" dirty="0" smtClean="0">
                <a:solidFill>
                  <a:srgbClr val="17375D"/>
                </a:solidFill>
                <a:latin typeface="Segoe UI" pitchFamily="34" charset="0"/>
              </a:rPr>
              <a:t>L’option </a:t>
            </a:r>
            <a:r>
              <a:rPr kumimoji="0" lang="fr-FR" sz="2400" b="1" i="0" u="none" strike="noStrike" kern="1200" cap="none" spc="0" normalizeH="0" baseline="0" noProof="0" dirty="0" smtClean="0">
                <a:ln>
                  <a:noFill/>
                </a:ln>
                <a:solidFill>
                  <a:srgbClr val="17375D"/>
                </a:solidFill>
                <a:effectLst/>
                <a:uLnTx/>
                <a:uFillTx/>
                <a:latin typeface="Segoe UI" pitchFamily="34" charset="0"/>
              </a:rPr>
              <a:t>Supprimer </a:t>
            </a:r>
            <a:r>
              <a:rPr lang="fr-FR" sz="2400" b="1" dirty="0" smtClean="0">
                <a:solidFill>
                  <a:srgbClr val="17375D"/>
                </a:solidFill>
                <a:latin typeface="Segoe UI" pitchFamily="34" charset="0"/>
              </a:rPr>
              <a:t>une unité administrative </a:t>
            </a:r>
            <a:r>
              <a:rPr kumimoji="0" lang="fr-FR" sz="2400" b="0" i="0" u="none" strike="noStrike" kern="1200" cap="none" spc="0" normalizeH="0" baseline="0" noProof="0" dirty="0" smtClean="0">
                <a:ln>
                  <a:noFill/>
                </a:ln>
                <a:solidFill>
                  <a:srgbClr val="17375D"/>
                </a:solidFill>
                <a:effectLst/>
                <a:uLnTx/>
                <a:uFillTx/>
                <a:latin typeface="Segoe UI" pitchFamily="34" charset="0"/>
              </a:rPr>
              <a:t>vous permet de supprimer à tout jamais</a:t>
            </a:r>
            <a:r>
              <a:rPr kumimoji="0" lang="fr-FR" sz="2400" b="0" i="0" u="none" strike="noStrike" kern="1200" cap="none" spc="0" normalizeH="0" noProof="0" dirty="0" smtClean="0">
                <a:ln>
                  <a:noFill/>
                </a:ln>
                <a:solidFill>
                  <a:srgbClr val="17375D"/>
                </a:solidFill>
                <a:effectLst/>
                <a:uLnTx/>
                <a:uFillTx/>
                <a:latin typeface="Segoe UI" pitchFamily="34" charset="0"/>
              </a:rPr>
              <a:t> des sites. </a:t>
            </a:r>
            <a:endParaRPr kumimoji="0" lang="fr-FR" sz="24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3"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
        <p:nvSpPr>
          <p:cNvPr id="21" name="Title 20"/>
          <p:cNvSpPr>
            <a:spLocks noGrp="1"/>
          </p:cNvSpPr>
          <p:nvPr>
            <p:ph type="title"/>
          </p:nvPr>
        </p:nvSpPr>
        <p:spPr>
          <a:xfrm>
            <a:off x="152400" y="369094"/>
            <a:ext cx="3965089" cy="516255"/>
          </a:xfrm>
        </p:spPr>
        <p:txBody>
          <a:bodyPr/>
          <a:lstStyle/>
          <a:p>
            <a:r>
              <a:rPr lang="fr-FR" dirty="0"/>
              <a:t>Unités administratives</a:t>
            </a:r>
            <a:endParaRPr lang="fr-FR" sz="2600" dirty="0">
              <a:solidFill>
                <a:srgbClr val="066E9F"/>
              </a:solidFill>
            </a:endParaRPr>
          </a:p>
        </p:txBody>
      </p:sp>
      <p:sp>
        <p:nvSpPr>
          <p:cNvPr id="11" name="Rectangle 10"/>
          <p:cNvSpPr/>
          <p:nvPr/>
        </p:nvSpPr>
        <p:spPr>
          <a:xfrm>
            <a:off x="0" y="5181600"/>
            <a:ext cx="9144000" cy="14033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TextBox 11"/>
          <p:cNvSpPr txBox="1"/>
          <p:nvPr/>
        </p:nvSpPr>
        <p:spPr>
          <a:xfrm>
            <a:off x="838200" y="5573940"/>
            <a:ext cx="7620000" cy="61555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Vous pouvez supprimer une unité administrative uniquement s'il n'y a aucune unité à l'échelon inférieur dans l'arborescence. </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41856764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Supprimer une unité administrative</a:t>
            </a:r>
            <a:endParaRPr lang="fr-FR" dirty="0"/>
          </a:p>
        </p:txBody>
      </p:sp>
      <p:sp>
        <p:nvSpPr>
          <p:cNvPr id="2" name="Text Placeholder 1"/>
          <p:cNvSpPr>
            <a:spLocks noGrp="1"/>
          </p:cNvSpPr>
          <p:nvPr>
            <p:ph type="body" sz="quarter" idx="10"/>
          </p:nvPr>
        </p:nvSpPr>
        <p:spPr>
          <a:prstGeom prst="rect">
            <a:avLst/>
          </a:prstGeom>
        </p:spPr>
        <p:txBody>
          <a:bodyPr>
            <a:noAutofit/>
          </a:bodyPr>
          <a:lstStyle/>
          <a:p>
            <a:pPr marL="457200" lvl="1" indent="-457200">
              <a:spcAft>
                <a:spcPts val="1800"/>
              </a:spcAft>
              <a:buFont typeface="+mj-lt"/>
              <a:buAutoNum type="arabicPeriod"/>
            </a:pPr>
            <a:r>
              <a:rPr lang="fr-FR" sz="2000" dirty="0" smtClean="0"/>
              <a:t>Sélectionnez </a:t>
            </a:r>
            <a:r>
              <a:rPr lang="fr-FR" sz="2000" b="1" dirty="0" smtClean="0"/>
              <a:t>Supprimer des unités administratives.</a:t>
            </a:r>
          </a:p>
          <a:p>
            <a:pPr marL="457200" lvl="1" indent="-457200">
              <a:spcAft>
                <a:spcPts val="1800"/>
              </a:spcAft>
              <a:buFont typeface="+mj-lt"/>
              <a:buAutoNum type="arabicPeriod"/>
            </a:pPr>
            <a:r>
              <a:rPr lang="fr-FR" sz="2000" dirty="0" smtClean="0"/>
              <a:t>Recherchez London et cliquez sur Supprimer.</a:t>
            </a:r>
          </a:p>
          <a:p>
            <a:pPr marL="457200" lvl="1" indent="-457200">
              <a:spcAft>
                <a:spcPts val="1800"/>
              </a:spcAft>
              <a:buFont typeface="+mj-lt"/>
              <a:buAutoNum type="arabicPeriod"/>
            </a:pPr>
            <a:r>
              <a:rPr lang="fr-FR" sz="2000" dirty="0" smtClean="0"/>
              <a:t>Cliquez sur </a:t>
            </a:r>
            <a:r>
              <a:rPr lang="fr-FR" sz="2000" b="1" dirty="0" smtClean="0"/>
              <a:t>Oui.</a:t>
            </a:r>
          </a:p>
          <a:p>
            <a:pPr marL="457200" lvl="1" indent="-457200">
              <a:spcAft>
                <a:spcPts val="1800"/>
              </a:spcAft>
              <a:buFont typeface="+mj-lt"/>
              <a:buAutoNum type="arabicPeriod"/>
            </a:pPr>
            <a:r>
              <a:rPr lang="fr-FR" sz="2000" dirty="0" smtClean="0"/>
              <a:t>Cliquez sur </a:t>
            </a:r>
            <a:r>
              <a:rPr lang="fr-FR" sz="2000" b="1" dirty="0" smtClean="0"/>
              <a:t>Fini.</a:t>
            </a:r>
          </a:p>
          <a:p>
            <a:pPr marL="457200" lvl="1" indent="-457200">
              <a:spcAft>
                <a:spcPts val="1200"/>
              </a:spcAft>
              <a:buFont typeface="+mj-lt"/>
              <a:buAutoNum type="arabicPeriod"/>
            </a:pPr>
            <a:r>
              <a:rPr lang="fr-FR" sz="2000" dirty="0" smtClean="0"/>
              <a:t>Notez que London ne figure plus sur l'arborescence de l'unité administrative.</a:t>
            </a:r>
          </a:p>
        </p:txBody>
      </p:sp>
    </p:spTree>
    <p:extLst>
      <p:ext uri="{BB962C8B-B14F-4D97-AF65-F5344CB8AC3E}">
        <p14:creationId xmlns:p14="http://schemas.microsoft.com/office/powerpoint/2010/main" val="25068166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725683" cy="307777"/>
          </a:xfrm>
        </p:spPr>
        <p:txBody>
          <a:bodyPr/>
          <a:lstStyle/>
          <a:p>
            <a:r>
              <a:rPr lang="en-US" dirty="0"/>
              <a:t>a tour of the </a:t>
            </a:r>
            <a:r>
              <a:rPr lang="en-US" dirty="0" smtClean="0"/>
              <a:t>tool: main menu</a:t>
            </a:r>
            <a:endParaRPr lang="en-US" dirty="0"/>
          </a:p>
        </p:txBody>
      </p:sp>
      <p:sp>
        <p:nvSpPr>
          <p:cNvPr id="4" name="Content Placeholder 3"/>
          <p:cNvSpPr>
            <a:spLocks noGrp="1"/>
          </p:cNvSpPr>
          <p:nvPr>
            <p:ph idx="1"/>
          </p:nvPr>
        </p:nvSpPr>
        <p:spPr>
          <a:xfrm>
            <a:off x="533400" y="1143000"/>
            <a:ext cx="3200400" cy="4525963"/>
          </a:xfrm>
        </p:spPr>
        <p:txBody>
          <a:bodyPr/>
          <a:lstStyle/>
          <a:p>
            <a:pPr marL="0" lvl="0" indent="0">
              <a:buNone/>
            </a:pPr>
            <a:r>
              <a:rPr lang="fr-FR" dirty="0" smtClean="0">
                <a:solidFill>
                  <a:srgbClr val="17375D"/>
                </a:solidFill>
              </a:rPr>
              <a:t>L’option </a:t>
            </a:r>
            <a:r>
              <a:rPr lang="fr-FR" b="1" dirty="0" smtClean="0">
                <a:solidFill>
                  <a:srgbClr val="17375D"/>
                </a:solidFill>
              </a:rPr>
              <a:t>Ordonner l’unité administrative </a:t>
            </a:r>
            <a:r>
              <a:rPr lang="fr-FR" dirty="0" smtClean="0">
                <a:solidFill>
                  <a:srgbClr val="17375D"/>
                </a:solidFill>
              </a:rPr>
              <a:t>permet de changer l’ordre </a:t>
            </a:r>
            <a:r>
              <a:rPr lang="fr-FR" dirty="0" smtClean="0"/>
              <a:t>d’apparence des unités dans l’arborescence.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a:xfrm>
            <a:off x="152400" y="369094"/>
            <a:ext cx="3896650" cy="516255"/>
          </a:xfrm>
        </p:spPr>
        <p:txBody>
          <a:bodyPr/>
          <a:lstStyle/>
          <a:p>
            <a:r>
              <a:rPr lang="fr-FR" dirty="0"/>
              <a:t>Unités administratives</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033" t="5951" r="3554" b="4789"/>
          <a:stretch/>
        </p:blipFill>
        <p:spPr>
          <a:xfrm>
            <a:off x="3733800" y="1219200"/>
            <a:ext cx="4953000" cy="4344542"/>
          </a:xfrm>
          <a:prstGeom prst="rect">
            <a:avLst/>
          </a:prstGeom>
          <a:effectLst>
            <a:outerShdw blurRad="63500" sx="101000" sy="101000" algn="ctr" rotWithShape="0">
              <a:schemeClr val="bg1">
                <a:lumMod val="50000"/>
                <a:alpha val="40000"/>
              </a:schemeClr>
            </a:outerShdw>
          </a:effectLst>
        </p:spPr>
      </p:pic>
    </p:spTree>
    <p:extLst>
      <p:ext uri="{BB962C8B-B14F-4D97-AF65-F5344CB8AC3E}">
        <p14:creationId xmlns:p14="http://schemas.microsoft.com/office/powerpoint/2010/main" val="2875621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a:spLocks noGrp="1"/>
          </p:cNvSpPr>
          <p:nvPr>
            <p:ph idx="1"/>
          </p:nvPr>
        </p:nvSpPr>
        <p:spPr>
          <a:xfrm>
            <a:off x="1577521" y="1453699"/>
            <a:ext cx="6728279" cy="4525963"/>
          </a:xfrm>
        </p:spPr>
        <p:txBody>
          <a:bodyPr>
            <a:normAutofit fontScale="25000" lnSpcReduction="20000"/>
          </a:bodyPr>
          <a:lstStyle/>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Stocker une grande quantité de données relatives au suivi et à l’évaluation générées au fil du temps par les programmes de lutte contre les maladies tropicales négligées.</a:t>
            </a:r>
          </a:p>
          <a:p>
            <a:pPr marL="0" lvl="2" indent="-274320">
              <a:lnSpc>
                <a:spcPct val="120000"/>
              </a:lnSpc>
              <a:spcBef>
                <a:spcPts val="200"/>
              </a:spcBef>
              <a:spcAft>
                <a:spcPts val="3600"/>
              </a:spcAft>
              <a:buClr>
                <a:srgbClr val="066E9F"/>
              </a:buClr>
              <a:buSzPct val="120000"/>
              <a:buNone/>
              <a:defRPr/>
            </a:pPr>
            <a:r>
              <a:rPr lang="fr-FR" sz="8800" dirty="0" smtClean="0">
                <a:solidFill>
                  <a:srgbClr val="17375D"/>
                </a:solidFill>
              </a:rPr>
              <a:t>Aider à la gestion et à l'analyse des données au niveau national, et par là-même soutenir la prise de décision au niveau du programme.</a:t>
            </a:r>
          </a:p>
          <a:p>
            <a:pPr marL="0" lvl="2" indent="-274320">
              <a:lnSpc>
                <a:spcPct val="120000"/>
              </a:lnSpc>
              <a:spcBef>
                <a:spcPts val="200"/>
              </a:spcBef>
              <a:spcAft>
                <a:spcPts val="3000"/>
              </a:spcAft>
              <a:buClr>
                <a:srgbClr val="066E9F"/>
              </a:buClr>
              <a:buSzPct val="120000"/>
              <a:buNone/>
              <a:defRPr/>
            </a:pPr>
            <a:r>
              <a:rPr lang="fr-FR" sz="8800" dirty="0" smtClean="0">
                <a:solidFill>
                  <a:srgbClr val="17375D"/>
                </a:solidFill>
              </a:rPr>
              <a:t>Renforcer les capacités pour un partage des données entre les pays, l'OMS et les partenaires. </a:t>
            </a:r>
          </a:p>
          <a:p>
            <a:pPr lvl="1">
              <a:buNone/>
              <a:defRPr/>
            </a:pPr>
            <a:endParaRPr lang="fr-FR" sz="2400" dirty="0" smtClean="0"/>
          </a:p>
          <a:p>
            <a:pPr lvl="1">
              <a:buNone/>
              <a:defRPr/>
            </a:pPr>
            <a:r>
              <a:rPr lang="en-US" dirty="0" smtClean="0"/>
              <a:t>	</a:t>
            </a:r>
          </a:p>
          <a:p>
            <a:pPr lvl="1">
              <a:buNone/>
              <a:defRPr/>
            </a:pPr>
            <a:r>
              <a:rPr lang="en-US" dirty="0" smtClean="0"/>
              <a:t>			</a:t>
            </a:r>
            <a:endParaRPr lang="fr-FR" sz="2400" i="1" dirty="0"/>
          </a:p>
          <a:p>
            <a:pPr marL="384175" lvl="1" indent="0">
              <a:buFont typeface="Calibri" charset="0"/>
              <a:buNone/>
              <a:defRPr/>
            </a:pPr>
            <a:endParaRPr lang="fr-FR" sz="2400" dirty="0" smtClean="0"/>
          </a:p>
          <a:p>
            <a:pPr lvl="1">
              <a:buFont typeface="Calibri" charset="0"/>
              <a:buChar char="◦"/>
              <a:defRPr/>
            </a:pPr>
            <a:endParaRPr lang="fr-FR" sz="2400" dirty="0"/>
          </a:p>
          <a:p>
            <a:pPr eaLnBrk="1" hangingPunct="1">
              <a:lnSpc>
                <a:spcPct val="110000"/>
              </a:lnSpc>
              <a:buFont typeface="Arial" charset="0"/>
              <a:buNone/>
              <a:defRPr/>
            </a:pPr>
            <a:endParaRPr lang="fr-FR" sz="2400" b="1" dirty="0">
              <a:ea typeface="MS PGothic" charset="0"/>
            </a:endParaRPr>
          </a:p>
          <a:p>
            <a:pPr eaLnBrk="1" hangingPunct="1">
              <a:lnSpc>
                <a:spcPct val="80000"/>
              </a:lnSpc>
              <a:buFont typeface="Calibri" charset="0"/>
              <a:buNone/>
              <a:defRPr/>
            </a:pPr>
            <a:endParaRPr lang="fr-FR" sz="2400" dirty="0">
              <a:ea typeface="MS PGothic" charset="0"/>
            </a:endParaRPr>
          </a:p>
        </p:txBody>
      </p:sp>
      <p:sp>
        <p:nvSpPr>
          <p:cNvPr id="14" name="Title 1"/>
          <p:cNvSpPr txBox="1">
            <a:spLocks/>
          </p:cNvSpPr>
          <p:nvPr/>
        </p:nvSpPr>
        <p:spPr>
          <a:xfrm>
            <a:off x="990600" y="1447800"/>
            <a:ext cx="553185" cy="611188"/>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1</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5" name="Title 1"/>
          <p:cNvSpPr txBox="1">
            <a:spLocks/>
          </p:cNvSpPr>
          <p:nvPr/>
        </p:nvSpPr>
        <p:spPr>
          <a:xfrm>
            <a:off x="993546" y="3194959"/>
            <a:ext cx="553185" cy="7620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2</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sp>
        <p:nvSpPr>
          <p:cNvPr id="16" name="Title 1"/>
          <p:cNvSpPr txBox="1">
            <a:spLocks/>
          </p:cNvSpPr>
          <p:nvPr/>
        </p:nvSpPr>
        <p:spPr>
          <a:xfrm>
            <a:off x="993546" y="4764319"/>
            <a:ext cx="553185" cy="609600"/>
          </a:xfrm>
          <a:prstGeom prst="rect">
            <a:avLst/>
          </a:prstGeom>
        </p:spPr>
        <p:txBody>
          <a:bodyPr vert="horz" lIns="91440" tIns="45720" rIns="91440" bIns="45720" rtlCol="0" anchor="ctr" anchorCtr="0">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fr-FR" sz="3800" b="1" i="0" u="none" strike="noStrike" kern="1200" cap="none" spc="-50" normalizeH="0" baseline="0" noProof="0" dirty="0" smtClean="0">
                <a:ln>
                  <a:noFill/>
                </a:ln>
                <a:solidFill>
                  <a:srgbClr val="066E9F"/>
                </a:solidFill>
                <a:effectLst/>
                <a:uLnTx/>
                <a:uFillTx/>
                <a:latin typeface="Microsoft Sans Serif" pitchFamily="34" charset="0"/>
              </a:rPr>
              <a:t>3</a:t>
            </a:r>
            <a:endParaRPr kumimoji="0" lang="fr-FR" sz="3800" b="1" i="0" u="none" strike="noStrike" kern="1200" cap="none" spc="-50" normalizeH="0" baseline="0" noProof="0" dirty="0">
              <a:ln>
                <a:noFill/>
              </a:ln>
              <a:solidFill>
                <a:srgbClr val="066E9F"/>
              </a:solidFill>
              <a:effectLst/>
              <a:uLnTx/>
              <a:uFillTx/>
              <a:latin typeface="Microsoft Sans Serif" pitchFamily="34" charset="0"/>
              <a:ea typeface="Segoe UI" pitchFamily="34" charset="0"/>
              <a:cs typeface="Microsoft Sans Serif" pitchFamily="34" charset="0"/>
            </a:endParaRPr>
          </a:p>
        </p:txBody>
      </p:sp>
      <p:cxnSp>
        <p:nvCxnSpPr>
          <p:cNvPr id="18" name="Straight Connector 17"/>
          <p:cNvCxnSpPr/>
          <p:nvPr/>
        </p:nvCxnSpPr>
        <p:spPr>
          <a:xfrm>
            <a:off x="1690920" y="3102439"/>
            <a:ext cx="6273801" cy="0"/>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90920" y="4588671"/>
            <a:ext cx="6273801" cy="6928"/>
          </a:xfrm>
          <a:prstGeom prst="line">
            <a:avLst/>
          </a:prstGeom>
          <a:ln w="25400" cap="rnd">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35469" y="206613"/>
            <a:ext cx="4064235" cy="580787"/>
          </a:xfrm>
        </p:spPr>
        <p:txBody>
          <a:bodyPr/>
          <a:lstStyle/>
          <a:p>
            <a:r>
              <a:rPr lang="fr-FR" dirty="0" smtClean="0"/>
              <a:t>Objectifs du système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171331" y="59269"/>
            <a:ext cx="2725683" cy="307777"/>
          </a:xfrm>
        </p:spPr>
        <p:txBody>
          <a:bodyPr/>
          <a:lstStyle/>
          <a:p>
            <a:r>
              <a:rPr lang="en-US" dirty="0"/>
              <a:t>a tour of the </a:t>
            </a:r>
            <a:r>
              <a:rPr lang="en-US" dirty="0" smtClean="0"/>
              <a:t>tool: main menu</a:t>
            </a:r>
            <a:endParaRPr lang="en-US" dirty="0"/>
          </a:p>
        </p:txBody>
      </p:sp>
      <p:sp>
        <p:nvSpPr>
          <p:cNvPr id="4" name="Content Placeholder 3"/>
          <p:cNvSpPr>
            <a:spLocks noGrp="1"/>
          </p:cNvSpPr>
          <p:nvPr>
            <p:ph idx="1"/>
          </p:nvPr>
        </p:nvSpPr>
        <p:spPr>
          <a:xfrm>
            <a:off x="533400" y="1143000"/>
            <a:ext cx="8229600" cy="4525963"/>
          </a:xfrm>
        </p:spPr>
        <p:txBody>
          <a:bodyPr/>
          <a:lstStyle/>
          <a:p>
            <a:pPr marL="0" indent="0">
              <a:spcAft>
                <a:spcPts val="1200"/>
              </a:spcAft>
              <a:buSzPct val="120000"/>
              <a:buNone/>
            </a:pPr>
            <a:r>
              <a:rPr lang="fr-FR" dirty="0" smtClean="0">
                <a:solidFill>
                  <a:srgbClr val="17375D"/>
                </a:solidFill>
              </a:rPr>
              <a:t>L’Option</a:t>
            </a:r>
            <a:r>
              <a:rPr lang="fr-FR" b="1" dirty="0" smtClean="0">
                <a:solidFill>
                  <a:srgbClr val="17375D"/>
                </a:solidFill>
              </a:rPr>
              <a:t> </a:t>
            </a:r>
            <a:r>
              <a:rPr lang="fr-FR" b="1" dirty="0">
                <a:solidFill>
                  <a:srgbClr val="17375D"/>
                </a:solidFill>
              </a:rPr>
              <a:t>Fractionner des unités administratives </a:t>
            </a:r>
            <a:r>
              <a:rPr lang="fr-FR" dirty="0">
                <a:solidFill>
                  <a:srgbClr val="17375D"/>
                </a:solidFill>
              </a:rPr>
              <a:t>vous permet de </a:t>
            </a:r>
            <a:r>
              <a:rPr lang="fr-FR" dirty="0" smtClean="0">
                <a:solidFill>
                  <a:srgbClr val="17375D"/>
                </a:solidFill>
              </a:rPr>
              <a:t>diviser une unité administrative en plusieurs nouvelles </a:t>
            </a:r>
            <a:r>
              <a:rPr lang="fr-FR" dirty="0">
                <a:solidFill>
                  <a:srgbClr val="17375D"/>
                </a:solidFill>
              </a:rPr>
              <a:t>unités</a:t>
            </a:r>
            <a:r>
              <a:rPr lang="fr-FR" dirty="0" smtClean="0">
                <a:solidFill>
                  <a:srgbClr val="17375D"/>
                </a:solidFill>
              </a:rPr>
              <a:t>.</a:t>
            </a:r>
          </a:p>
          <a:p>
            <a:pPr marL="0" indent="0">
              <a:spcAft>
                <a:spcPts val="1200"/>
              </a:spcAft>
              <a:buSzPct val="120000"/>
              <a:buNone/>
            </a:pPr>
            <a:r>
              <a:rPr lang="fr-FR" dirty="0">
                <a:solidFill>
                  <a:srgbClr val="17375D"/>
                </a:solidFill>
              </a:rPr>
              <a:t>L’Option </a:t>
            </a:r>
            <a:r>
              <a:rPr lang="fr-FR" b="1" dirty="0" smtClean="0">
                <a:solidFill>
                  <a:srgbClr val="17375D"/>
                </a:solidFill>
              </a:rPr>
              <a:t>Fusionner des unités </a:t>
            </a:r>
            <a:r>
              <a:rPr lang="fr-FR" b="1" dirty="0">
                <a:solidFill>
                  <a:srgbClr val="17375D"/>
                </a:solidFill>
              </a:rPr>
              <a:t>administratives </a:t>
            </a:r>
            <a:r>
              <a:rPr lang="fr-FR" dirty="0">
                <a:solidFill>
                  <a:srgbClr val="17375D"/>
                </a:solidFill>
              </a:rPr>
              <a:t>vous permet de fusionner plusieurs unités administratives dans une nouvelle unité unique</a:t>
            </a:r>
            <a:r>
              <a:rPr lang="fr-FR" dirty="0" smtClean="0">
                <a:solidFill>
                  <a:srgbClr val="17375D"/>
                </a:solidFill>
              </a:rPr>
              <a:t>.</a:t>
            </a:r>
          </a:p>
          <a:p>
            <a:pPr marL="0" indent="0">
              <a:spcAft>
                <a:spcPts val="1200"/>
              </a:spcAft>
              <a:buSzPct val="120000"/>
              <a:buNone/>
            </a:pPr>
            <a:endParaRPr lang="fr-FR" b="1" dirty="0">
              <a:solidFill>
                <a:srgbClr val="17375D"/>
              </a:solidFill>
            </a:endParaRPr>
          </a:p>
          <a:p>
            <a:pPr marL="0" indent="0">
              <a:spcAft>
                <a:spcPts val="1200"/>
              </a:spcAft>
              <a:buSzPct val="120000"/>
              <a:buNone/>
            </a:pPr>
            <a:r>
              <a:rPr lang="fr-FR" dirty="0"/>
              <a:t>Ces deux éléments de redécoupage seront traités plus loin dans cette formation</a:t>
            </a:r>
            <a:r>
              <a:rPr lang="fr-FR" dirty="0" smtClean="0"/>
              <a:t>.</a:t>
            </a:r>
            <a:endParaRPr lang="en-US" dirty="0" smtClean="0"/>
          </a:p>
          <a:p>
            <a:pPr marL="0" indent="0">
              <a:buNone/>
            </a:pPr>
            <a:endParaRPr lang="en-US" dirty="0" smtClean="0"/>
          </a:p>
        </p:txBody>
      </p:sp>
      <p:sp>
        <p:nvSpPr>
          <p:cNvPr id="2" name="Title 1"/>
          <p:cNvSpPr>
            <a:spLocks noGrp="1"/>
          </p:cNvSpPr>
          <p:nvPr>
            <p:ph type="title"/>
          </p:nvPr>
        </p:nvSpPr>
        <p:spPr>
          <a:xfrm>
            <a:off x="152400" y="369094"/>
            <a:ext cx="3896650" cy="516255"/>
          </a:xfrm>
        </p:spPr>
        <p:txBody>
          <a:bodyPr/>
          <a:lstStyle/>
          <a:p>
            <a:r>
              <a:rPr lang="fr-FR" dirty="0"/>
              <a:t>Unités administratives</a:t>
            </a:r>
            <a:endParaRPr lang="en-US" dirty="0"/>
          </a:p>
        </p:txBody>
      </p:sp>
    </p:spTree>
    <p:extLst>
      <p:ext uri="{BB962C8B-B14F-4D97-AF65-F5344CB8AC3E}">
        <p14:creationId xmlns:p14="http://schemas.microsoft.com/office/powerpoint/2010/main" val="6841103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3"/>
          <p:cNvSpPr txBox="1">
            <a:spLocks/>
          </p:cNvSpPr>
          <p:nvPr/>
        </p:nvSpPr>
        <p:spPr>
          <a:xfrm>
            <a:off x="685800" y="1143000"/>
            <a:ext cx="7467600" cy="3962399"/>
          </a:xfrm>
          <a:prstGeom prst="rect">
            <a:avLst/>
          </a:prstGeom>
        </p:spPr>
        <p:txBody>
          <a:bodyPr vert="horz" lIns="91440" tIns="45720" rIns="91440" bIns="45720" rtlCol="0">
            <a:noAutofit/>
          </a:bodyPr>
          <a:lstStyle/>
          <a:p>
            <a:pPr lvl="0" indent="-342900">
              <a:spcBef>
                <a:spcPct val="20000"/>
              </a:spcBef>
              <a:spcAft>
                <a:spcPts val="2400"/>
              </a:spcAft>
              <a:buClr>
                <a:srgbClr val="066E9F"/>
              </a:buClr>
              <a:buSzPct val="120000"/>
            </a:pPr>
            <a:r>
              <a:rPr lang="fr-FR" sz="2200" dirty="0" smtClean="0">
                <a:solidFill>
                  <a:srgbClr val="17375D"/>
                </a:solidFill>
                <a:latin typeface="Segoe UI" pitchFamily="34" charset="0"/>
              </a:rPr>
              <a:t>L’option </a:t>
            </a:r>
            <a:r>
              <a:rPr kumimoji="0" lang="fr-FR" sz="2200" b="1" i="0" u="none" strike="noStrike" kern="1200" cap="none" spc="0" normalizeH="0" baseline="0" noProof="0" dirty="0" smtClean="0">
                <a:ln>
                  <a:noFill/>
                </a:ln>
                <a:solidFill>
                  <a:srgbClr val="17375D"/>
                </a:solidFill>
                <a:effectLst/>
                <a:uLnTx/>
                <a:uFillTx/>
                <a:latin typeface="Segoe UI" pitchFamily="34" charset="0"/>
              </a:rPr>
              <a:t>Importer</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vous permettra</a:t>
            </a:r>
            <a:r>
              <a:rPr kumimoji="0" lang="fr-FR" sz="2200" b="0" i="0" u="none" strike="noStrike" kern="1200" cap="none" spc="0" normalizeH="0" noProof="0" dirty="0" smtClean="0">
                <a:ln>
                  <a:noFill/>
                </a:ln>
                <a:solidFill>
                  <a:srgbClr val="17375D"/>
                </a:solidFill>
                <a:effectLst/>
                <a:uLnTx/>
                <a:uFillTx/>
                <a:latin typeface="Segoe UI" pitchFamily="34" charset="0"/>
              </a:rPr>
              <a:t> d'importer des données en bloc.</a:t>
            </a:r>
            <a:endParaRPr lang="fr-FR" sz="2200" dirty="0">
              <a:solidFill>
                <a:srgbClr val="17375D"/>
              </a:solidFill>
              <a:latin typeface="Segoe UI Semibold"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dirty="0" smtClean="0">
                <a:solidFill>
                  <a:srgbClr val="17375D"/>
                </a:solidFill>
                <a:latin typeface="Segoe UI" pitchFamily="34" charset="0"/>
              </a:rPr>
              <a:t>L’option </a:t>
            </a:r>
            <a:r>
              <a:rPr lang="fr-FR" sz="2200" b="1" dirty="0" smtClean="0">
                <a:solidFill>
                  <a:srgbClr val="17375D"/>
                </a:solidFill>
                <a:latin typeface="Segoe UI" pitchFamily="34" charset="0"/>
              </a:rPr>
              <a:t>Rapports</a:t>
            </a:r>
            <a:r>
              <a:rPr lang="fr-FR" sz="2200" dirty="0" smtClean="0"/>
              <a:t> </a:t>
            </a:r>
            <a:r>
              <a:rPr lang="fr-FR" sz="2200" dirty="0" smtClean="0">
                <a:solidFill>
                  <a:srgbClr val="17375D"/>
                </a:solidFill>
                <a:latin typeface="Segoe UI" pitchFamily="34" charset="0"/>
              </a:rPr>
              <a:t>vous fournira une interface pour exécuter des rapports personnalisés et standards.</a:t>
            </a:r>
          </a:p>
          <a:p>
            <a:pPr lvl="0" indent="-342900">
              <a:spcBef>
                <a:spcPct val="20000"/>
              </a:spcBef>
              <a:spcAft>
                <a:spcPts val="1200"/>
              </a:spcAft>
              <a:buClr>
                <a:srgbClr val="066E9F"/>
              </a:buClr>
              <a:buSzPct val="120000"/>
            </a:pPr>
            <a:endParaRPr lang="fr-FR" sz="2200" b="1" dirty="0" smtClean="0">
              <a:solidFill>
                <a:srgbClr val="17375D"/>
              </a:solidFill>
              <a:latin typeface="Segoe UI" pitchFamily="34" charset="0"/>
              <a:ea typeface="Segoe UI" pitchFamily="34" charset="0"/>
              <a:cs typeface="Segoe UI" pitchFamily="34" charset="0"/>
            </a:endParaRPr>
          </a:p>
          <a:p>
            <a:pPr lvl="0" indent="-342900">
              <a:spcBef>
                <a:spcPct val="20000"/>
              </a:spcBef>
              <a:spcAft>
                <a:spcPts val="1200"/>
              </a:spcAft>
              <a:buClr>
                <a:srgbClr val="066E9F"/>
              </a:buClr>
              <a:buSzPct val="120000"/>
            </a:pPr>
            <a:r>
              <a:rPr lang="fr-FR" sz="2200" b="1" dirty="0" smtClean="0">
                <a:solidFill>
                  <a:srgbClr val="17375D"/>
                </a:solidFill>
                <a:latin typeface="Segoe UI" pitchFamily="34" charset="0"/>
              </a:rPr>
              <a:t>Un aperçu de ces deux sections sera offert ultérieurement dans ce didacticiel.</a:t>
            </a:r>
            <a:r>
              <a:rPr sz="2400" dirty="0"/>
              <a:t/>
            </a:r>
            <a:br>
              <a:rPr sz="2400" dirty="0"/>
            </a:br>
            <a:endParaRPr lang="fr-FR" sz="2400" dirty="0">
              <a:solidFill>
                <a:srgbClr val="17375D"/>
              </a:solidFill>
              <a:latin typeface="Segoe UI Semibold" pitchFamily="34" charset="0"/>
              <a:ea typeface="Segoe UI" pitchFamily="34" charset="0"/>
              <a:cs typeface="Segoe UI" pitchFamily="34" charset="0"/>
            </a:endParaRPr>
          </a:p>
        </p:txBody>
      </p:sp>
      <p:sp>
        <p:nvSpPr>
          <p:cNvPr id="12" name="Title 20"/>
          <p:cNvSpPr>
            <a:spLocks noGrp="1"/>
          </p:cNvSpPr>
          <p:nvPr>
            <p:ph type="title"/>
          </p:nvPr>
        </p:nvSpPr>
        <p:spPr>
          <a:xfrm>
            <a:off x="152400" y="369094"/>
            <a:ext cx="4263438" cy="516255"/>
          </a:xfrm>
        </p:spPr>
        <p:txBody>
          <a:bodyPr/>
          <a:lstStyle/>
          <a:p>
            <a:r>
              <a:rPr lang="fr-FR" dirty="0"/>
              <a:t>Importations et rapports</a:t>
            </a:r>
            <a:endParaRPr lang="fr-FR" sz="2600" dirty="0">
              <a:solidFill>
                <a:srgbClr val="066E9F"/>
              </a:solidFill>
            </a:endParaRPr>
          </a:p>
        </p:txBody>
      </p:sp>
      <p:sp>
        <p:nvSpPr>
          <p:cNvPr id="7"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990600"/>
            <a:ext cx="7848600" cy="5334000"/>
          </a:xfrm>
        </p:spPr>
        <p:txBody>
          <a:bodyPr/>
          <a:lstStyle/>
          <a:p>
            <a:pPr>
              <a:spcAft>
                <a:spcPts val="600"/>
              </a:spcAft>
              <a:buNone/>
            </a:pPr>
            <a:r>
              <a:rPr lang="fr-FR" sz="2000" dirty="0" smtClean="0"/>
              <a:t>Il existe trois sélections sous l'option Aide :</a:t>
            </a:r>
          </a:p>
          <a:p>
            <a:pPr marL="525780">
              <a:spcAft>
                <a:spcPts val="1200"/>
              </a:spcAft>
              <a:buSzPct val="100000"/>
              <a:buFont typeface="Wingdings" charset="2"/>
              <a:buChar char="§"/>
            </a:pPr>
            <a:r>
              <a:rPr lang="fr-FR" sz="2000" b="1" dirty="0" smtClean="0"/>
              <a:t>Afficher l'aide.</a:t>
            </a:r>
            <a:r>
              <a:rPr lang="fr-FR" sz="2000" dirty="0" smtClean="0">
                <a:latin typeface="Segoe UI Semibold" pitchFamily="34" charset="0"/>
              </a:rPr>
              <a:t> </a:t>
            </a:r>
            <a:r>
              <a:rPr lang="fr-FR" sz="2000" dirty="0" smtClean="0"/>
              <a:t>Donne accès à la fonction d'aide dans l'outil. </a:t>
            </a:r>
            <a:r>
              <a:rPr sz="2000" dirty="0"/>
              <a:t/>
            </a:r>
            <a:br>
              <a:rPr sz="2000" dirty="0"/>
            </a:br>
            <a:r>
              <a:rPr lang="fr-FR" sz="2000" dirty="0" smtClean="0"/>
              <a:t>Cliquez ici pour pour consulter les définitions de certains termes ou obtenir des informations sur d'autres sujets. </a:t>
            </a:r>
          </a:p>
          <a:p>
            <a:pPr marL="525780">
              <a:spcAft>
                <a:spcPts val="600"/>
              </a:spcAft>
              <a:buSzPct val="100000"/>
              <a:buFont typeface="Wingdings" charset="2"/>
              <a:buChar char="§"/>
            </a:pPr>
            <a:r>
              <a:rPr lang="fr-FR" sz="2000" b="1" dirty="0" smtClean="0"/>
              <a:t>Rechercher les mises à jour</a:t>
            </a:r>
            <a:r>
              <a:rPr lang="fr-FR" sz="2000" dirty="0" smtClean="0"/>
              <a:t>.</a:t>
            </a:r>
            <a:r>
              <a:rPr lang="fr-FR" sz="2000" dirty="0" smtClean="0">
                <a:latin typeface="Segoe UI Semibold" pitchFamily="34" charset="0"/>
              </a:rPr>
              <a:t> </a:t>
            </a:r>
            <a:r>
              <a:rPr lang="fr-FR" sz="2000" dirty="0" smtClean="0"/>
              <a:t>Si vous êtes connecté à Internet, vous pouvez cliquer ici pour vérifiez si une nouvelle version est disponible. </a:t>
            </a:r>
          </a:p>
          <a:p>
            <a:pPr marL="914400" indent="-365760">
              <a:spcAft>
                <a:spcPts val="600"/>
              </a:spcAft>
              <a:buFont typeface="Lucida Grande"/>
              <a:buChar char="-"/>
            </a:pPr>
            <a:r>
              <a:rPr lang="fr-FR" sz="1800" dirty="0" smtClean="0"/>
              <a:t>Les mises à jour comprennent des corrections de bogues et de nouvelles fonctions. </a:t>
            </a:r>
            <a:endParaRPr lang="fr-FR" sz="1800" dirty="0"/>
          </a:p>
          <a:p>
            <a:pPr marL="914400" indent="-365760">
              <a:spcAft>
                <a:spcPts val="1200"/>
              </a:spcAft>
              <a:buFont typeface="Lucida Grande"/>
              <a:buChar char="-"/>
            </a:pPr>
            <a:r>
              <a:rPr lang="fr-FR" sz="1800" dirty="0" smtClean="0"/>
              <a:t>Chaque fois que vous ouvrez le programme, le Modèle de base de données nationale vérifie aussi s'il existe des mises à jour. Si vous choisissez de ne pas télécharger une nouvelle version à ce moment, vous pouvez cliquer ici ultérieurement pour télécharger la mises à jour. </a:t>
            </a:r>
          </a:p>
          <a:p>
            <a:pPr marL="525780">
              <a:spcAft>
                <a:spcPts val="1200"/>
              </a:spcAft>
              <a:buSzPct val="100000"/>
              <a:buFont typeface="Wingdings" charset="2"/>
              <a:buChar char="§"/>
            </a:pPr>
            <a:r>
              <a:rPr lang="fr-FR" sz="2000" b="1" dirty="0"/>
              <a:t>À propos de. </a:t>
            </a:r>
            <a:r>
              <a:rPr lang="fr-FR" sz="2000" dirty="0" smtClean="0"/>
              <a:t>Offre des informations sur l'outil. </a:t>
            </a:r>
          </a:p>
        </p:txBody>
      </p:sp>
      <p:sp>
        <p:nvSpPr>
          <p:cNvPr id="11" name="Title 20"/>
          <p:cNvSpPr>
            <a:spLocks noGrp="1"/>
          </p:cNvSpPr>
          <p:nvPr>
            <p:ph type="title"/>
          </p:nvPr>
        </p:nvSpPr>
        <p:spPr>
          <a:xfrm>
            <a:off x="152400" y="369094"/>
            <a:ext cx="2846815" cy="516255"/>
          </a:xfrm>
        </p:spPr>
        <p:txBody>
          <a:bodyPr/>
          <a:lstStyle/>
          <a:p>
            <a:r>
              <a:rPr lang="fr-FR" dirty="0"/>
              <a:t>Fonction d'aide</a:t>
            </a:r>
            <a:endParaRPr lang="fr-FR" sz="2600" dirty="0">
              <a:solidFill>
                <a:srgbClr val="066E9F"/>
              </a:solidFill>
            </a:endParaRPr>
          </a:p>
        </p:txBody>
      </p:sp>
      <p:sp>
        <p:nvSpPr>
          <p:cNvPr id="6" name="Text Placeholder 2"/>
          <p:cNvSpPr>
            <a:spLocks noGrp="1"/>
          </p:cNvSpPr>
          <p:nvPr>
            <p:ph type="body" sz="quarter" idx="13"/>
          </p:nvPr>
        </p:nvSpPr>
        <p:spPr>
          <a:xfrm>
            <a:off x="171331" y="42335"/>
            <a:ext cx="3537404" cy="307777"/>
          </a:xfrm>
        </p:spPr>
        <p:txBody>
          <a:bodyPr/>
          <a:lstStyle/>
          <a:p>
            <a:r>
              <a:rPr lang="fr-FR" dirty="0"/>
              <a:t>v</a:t>
            </a:r>
            <a:r>
              <a:rPr lang="fr-FR" dirty="0" smtClean="0">
                <a:solidFill>
                  <a:srgbClr val="DCE6F2"/>
                </a:solidFill>
              </a:rPr>
              <a:t>ue </a:t>
            </a:r>
            <a:r>
              <a:rPr lang="fr-FR" dirty="0">
                <a:solidFill>
                  <a:srgbClr val="DCE6F2"/>
                </a:solidFill>
              </a:rPr>
              <a:t>d'ensemble de l'outil: menu principal</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747285" y="1294927"/>
            <a:ext cx="1406115" cy="4648673"/>
          </a:xfrm>
          <a:prstGeom prst="rect">
            <a:avLst/>
          </a:prstGeom>
          <a:effectLst>
            <a:outerShdw blurRad="63500" sx="102000" sy="102000" algn="ctr" rotWithShape="0">
              <a:schemeClr val="bg1">
                <a:lumMod val="65000"/>
                <a:alpha val="40000"/>
              </a:schemeClr>
            </a:outerShdw>
          </a:effectLst>
        </p:spPr>
      </p:pic>
      <p:pic>
        <p:nvPicPr>
          <p:cNvPr id="3" name="Picture 2"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634639" y="1295400"/>
            <a:ext cx="1811720" cy="1986902"/>
          </a:xfrm>
          <a:prstGeom prst="rect">
            <a:avLst/>
          </a:prstGeom>
          <a:effectLst>
            <a:outerShdw blurRad="63500" sx="102000" sy="102000" algn="ctr" rotWithShape="0">
              <a:schemeClr val="bg1">
                <a:lumMod val="65000"/>
                <a:alpha val="40000"/>
              </a:schemeClr>
            </a:outerShdw>
          </a:effectLst>
        </p:spPr>
      </p:pic>
      <p:sp>
        <p:nvSpPr>
          <p:cNvPr id="17"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914400" y="1600200"/>
            <a:ext cx="3733800" cy="2057400"/>
          </a:xfrm>
        </p:spPr>
        <p:txBody>
          <a:bodyPr/>
          <a:lstStyle/>
          <a:p>
            <a:pPr marL="0">
              <a:spcAft>
                <a:spcPts val="1200"/>
              </a:spcAft>
              <a:buNone/>
            </a:pPr>
            <a:r>
              <a:rPr lang="fr-FR" dirty="0" smtClean="0"/>
              <a:t>L'arborescence de l'unité administrative devrait ressembler à ceci :</a:t>
            </a:r>
          </a:p>
        </p:txBody>
      </p:sp>
      <p:sp>
        <p:nvSpPr>
          <p:cNvPr id="2" name="Title 1"/>
          <p:cNvSpPr>
            <a:spLocks noGrp="1"/>
          </p:cNvSpPr>
          <p:nvPr>
            <p:ph type="title"/>
          </p:nvPr>
        </p:nvSpPr>
        <p:spPr>
          <a:xfrm>
            <a:off x="152400" y="369094"/>
            <a:ext cx="6489334" cy="516255"/>
          </a:xfrm>
        </p:spPr>
        <p:txBody>
          <a:bodyPr/>
          <a:lstStyle/>
          <a:p>
            <a:r>
              <a:rPr lang="fr-FR" dirty="0"/>
              <a:t>Arborescence de l'unité administrative</a:t>
            </a:r>
            <a:endParaRPr lang="fr-FR" dirty="0">
              <a:solidFill>
                <a:srgbClr val="066E9F"/>
              </a:solidFill>
            </a:endParaRPr>
          </a:p>
        </p:txBody>
      </p:sp>
      <p:sp>
        <p:nvSpPr>
          <p:cNvPr id="13" name="Rounded Rectangle 12"/>
          <p:cNvSpPr/>
          <p:nvPr/>
        </p:nvSpPr>
        <p:spPr>
          <a:xfrm rot="10800000">
            <a:off x="4634638" y="2023869"/>
            <a:ext cx="1219200" cy="117652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191000" y="2045207"/>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6096000" y="4006443"/>
            <a:ext cx="685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1112160" y="3920220"/>
            <a:ext cx="5082720" cy="1828800"/>
            <a:chOff x="231780" y="4710345"/>
            <a:chExt cx="5082720" cy="1828800"/>
          </a:xfrm>
        </p:grpSpPr>
        <p:sp>
          <p:nvSpPr>
            <p:cNvPr id="8" name="Content Placeholder 3"/>
            <p:cNvSpPr txBox="1">
              <a:spLocks/>
            </p:cNvSpPr>
            <p:nvPr/>
          </p:nvSpPr>
          <p:spPr>
            <a:xfrm>
              <a:off x="231780" y="4710345"/>
              <a:ext cx="5082720" cy="1828800"/>
            </a:xfrm>
            <a:prstGeom prst="rect">
              <a:avLst/>
            </a:prstGeom>
          </p:spPr>
          <p:txBody>
            <a:bodyPr vert="horz" lIns="91440" tIns="45720" rIns="91440" bIns="45720" rtlCol="0">
              <a:noAutofit/>
            </a:bodyPr>
            <a:lstStyle/>
            <a:p>
              <a:pPr marL="0" marR="0" lvl="0" indent="-342900" algn="l" defTabSz="914400" rtl="0" eaLnBrk="1" fontAlgn="auto" latinLnBrk="0" hangingPunct="1">
                <a:lnSpc>
                  <a:spcPct val="100000"/>
                </a:lnSpc>
                <a:spcBef>
                  <a:spcPct val="20000"/>
                </a:spcBef>
                <a:spcAft>
                  <a:spcPts val="1200"/>
                </a:spcAft>
                <a:buClr>
                  <a:srgbClr val="066E9F"/>
                </a:buClr>
                <a:buSzPct val="120000"/>
                <a:buFont typeface="Segoe UI Semibold"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Cliquez sur l'icône</a:t>
              </a:r>
              <a:r>
                <a:rPr lang="fr-FR" sz="2200" dirty="0" smtClean="0"/>
                <a:t>       </a:t>
              </a:r>
              <a:r>
                <a:rPr kumimoji="0" lang="fr-FR" sz="2200" b="0" i="0" u="none" strike="noStrike" kern="1200" cap="none" spc="0" normalizeH="0" baseline="0" noProof="0" dirty="0" smtClean="0">
                  <a:ln>
                    <a:noFill/>
                  </a:ln>
                  <a:solidFill>
                    <a:srgbClr val="17375D"/>
                  </a:solidFill>
                  <a:effectLst/>
                  <a:uLnTx/>
                  <a:uFillTx/>
                  <a:latin typeface="Segoe UI" pitchFamily="34" charset="0"/>
                </a:rPr>
                <a:t>pour développer</a:t>
              </a:r>
              <a:r>
                <a:rPr kumimoji="0" lang="fr-FR" sz="2200" b="0" i="0" u="none" strike="noStrike" kern="1200" cap="none" spc="0" normalizeH="0" noProof="0" dirty="0" smtClean="0">
                  <a:ln>
                    <a:noFill/>
                  </a:ln>
                  <a:solidFill>
                    <a:srgbClr val="17375D"/>
                  </a:solidFill>
                  <a:effectLst/>
                  <a:uLnTx/>
                  <a:uFillTx/>
                  <a:latin typeface="Segoe UI" pitchFamily="34" charset="0"/>
                </a:rPr>
                <a:t> un sit</a:t>
              </a:r>
              <a:r>
                <a:rPr lang="fr-FR" sz="2200" noProof="0" dirty="0" smtClean="0">
                  <a:solidFill>
                    <a:srgbClr val="17375D"/>
                  </a:solidFill>
                  <a:latin typeface="Segoe UI" pitchFamily="34" charset="0"/>
                </a:rPr>
                <a:t>e. Si développé correctement, il devrait ressembler à ceci :</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16" name="Picture 15" descr="Screen Shot 2013-12-28 at 12.58.30 PM.png"/>
            <p:cNvPicPr>
              <a:picLocks noChangeAspect="1"/>
            </p:cNvPicPr>
            <p:nvPr/>
          </p:nvPicPr>
          <p:blipFill>
            <a:blip r:embed="rId5" cstate="print"/>
            <a:srcRect r="7692"/>
            <a:stretch>
              <a:fillRect/>
            </a:stretch>
          </p:blipFill>
          <p:spPr>
            <a:xfrm>
              <a:off x="2694660" y="4834620"/>
              <a:ext cx="228600" cy="238125"/>
            </a:xfrm>
            <a:prstGeom prst="rect">
              <a:avLst/>
            </a:prstGeom>
          </p:spPr>
        </p:pic>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Développer l'arborescence de l'unité administrative</a:t>
            </a:r>
            <a:endParaRPr lang="fr-FR" dirty="0"/>
          </a:p>
        </p:txBody>
      </p:sp>
      <p:sp>
        <p:nvSpPr>
          <p:cNvPr id="5" name="Text Placeholder 1"/>
          <p:cNvSpPr txBox="1">
            <a:spLocks/>
          </p:cNvSpPr>
          <p:nvPr/>
        </p:nvSpPr>
        <p:spPr>
          <a:xfrm>
            <a:off x="1143000" y="1371600"/>
            <a:ext cx="4800600" cy="5105400"/>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2200" b="0" i="0" u="none" strike="noStrike" kern="1200" cap="none" spc="0" normalizeH="0" baseline="0" noProof="0" dirty="0" smtClean="0">
                <a:ln>
                  <a:noFill/>
                </a:ln>
                <a:solidFill>
                  <a:srgbClr val="17375D"/>
                </a:solidFill>
                <a:effectLst/>
                <a:uLnTx/>
                <a:uFillTx/>
                <a:latin typeface="Segoe UI" pitchFamily="34" charset="0"/>
              </a:rPr>
              <a:t>Utilisez les contrôles  +  et  –  pour développer</a:t>
            </a:r>
            <a:r>
              <a:rPr lang="fr-FR" sz="2200" dirty="0" smtClean="0">
                <a:solidFill>
                  <a:srgbClr val="17375D"/>
                </a:solidFill>
                <a:latin typeface="Segoe UI" pitchFamily="34" charset="0"/>
              </a:rPr>
              <a:t> et contracter l'arborescence.</a:t>
            </a:r>
            <a:endParaRPr kumimoji="0" lang="fr-FR" sz="22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pic>
        <p:nvPicPr>
          <p:cNvPr id="6" name="Picture 5" descr="68right.PNG"/>
          <p:cNvPicPr>
            <a:picLocks noChangeAspect="1"/>
          </p:cNvPicPr>
          <p:nvPr/>
        </p:nvPicPr>
        <p:blipFill rotWithShape="1">
          <a:blip r:embed="rId3">
            <a:extLst>
              <a:ext uri="{28A0092B-C50C-407E-A947-70E740481C1C}">
                <a14:useLocalDpi xmlns:a14="http://schemas.microsoft.com/office/drawing/2010/main" val="0"/>
              </a:ext>
            </a:extLst>
          </a:blip>
          <a:srcRect l="321" t="3472" r="83765" b="28743"/>
          <a:stretch/>
        </p:blipFill>
        <p:spPr>
          <a:xfrm>
            <a:off x="6400800" y="1447800"/>
            <a:ext cx="1406115" cy="4648673"/>
          </a:xfrm>
          <a:prstGeom prst="rect">
            <a:avLst/>
          </a:prstGeom>
          <a:effectLst>
            <a:outerShdw blurRad="63500" sx="102000" sy="102000" algn="ctr" rotWithShape="0">
              <a:schemeClr val="bg1">
                <a:lumMod val="65000"/>
                <a:alpha val="40000"/>
              </a:schemeClr>
            </a:outerShdw>
          </a:effectLst>
        </p:spPr>
      </p:pic>
      <p:pic>
        <p:nvPicPr>
          <p:cNvPr id="7" name="Picture 6" descr="68left.PNG"/>
          <p:cNvPicPr>
            <a:picLocks noChangeAspect="1"/>
          </p:cNvPicPr>
          <p:nvPr/>
        </p:nvPicPr>
        <p:blipFill rotWithShape="1">
          <a:blip r:embed="rId4">
            <a:extLst>
              <a:ext uri="{28A0092B-C50C-407E-A947-70E740481C1C}">
                <a14:useLocalDpi xmlns:a14="http://schemas.microsoft.com/office/drawing/2010/main" val="0"/>
              </a:ext>
            </a:extLst>
          </a:blip>
          <a:srcRect r="47746" b="47720"/>
          <a:stretch/>
        </p:blipFill>
        <p:spPr>
          <a:xfrm>
            <a:off x="4191000" y="2508898"/>
            <a:ext cx="1811720" cy="1986902"/>
          </a:xfrm>
          <a:prstGeom prst="rect">
            <a:avLst/>
          </a:prstGeom>
          <a:effectLst>
            <a:outerShdw blurRad="63500" sx="102000" sy="102000" algn="ctr" rotWithShape="0">
              <a:schemeClr val="bg1">
                <a:lumMod val="65000"/>
                <a:alpha val="40000"/>
              </a:schemeClr>
            </a:outerShdw>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53.PNG"/>
          <p:cNvPicPr>
            <a:picLocks noChangeAspect="1"/>
          </p:cNvPicPr>
          <p:nvPr/>
        </p:nvPicPr>
        <p:blipFill rotWithShape="1">
          <a:blip r:embed="rId3">
            <a:extLst>
              <a:ext uri="{28A0092B-C50C-407E-A947-70E740481C1C}">
                <a14:useLocalDpi xmlns:a14="http://schemas.microsoft.com/office/drawing/2010/main" val="0"/>
              </a:ext>
            </a:extLst>
          </a:blip>
          <a:srcRect l="25755" t="7165" r="46542" b="50393"/>
          <a:stretch/>
        </p:blipFill>
        <p:spPr>
          <a:xfrm>
            <a:off x="5486400" y="2438400"/>
            <a:ext cx="2590800" cy="3080657"/>
          </a:xfrm>
          <a:prstGeom prst="rect">
            <a:avLst/>
          </a:prstGeom>
          <a:effectLst>
            <a:outerShdw blurRad="63500" sx="102000" sy="102000" algn="ctr" rotWithShape="0">
              <a:schemeClr val="bg1">
                <a:lumMod val="65000"/>
                <a:alpha val="40000"/>
              </a:schemeClr>
            </a:outerShdw>
          </a:effectLst>
        </p:spPr>
      </p:pic>
      <p:sp>
        <p:nvSpPr>
          <p:cNvPr id="11" name="Text Placeholder 2"/>
          <p:cNvSpPr>
            <a:spLocks noGrp="1"/>
          </p:cNvSpPr>
          <p:nvPr>
            <p:ph type="body" sz="quarter" idx="13"/>
          </p:nvPr>
        </p:nvSpPr>
        <p:spPr>
          <a:xfrm>
            <a:off x="171331" y="42335"/>
            <a:ext cx="2178797" cy="307777"/>
          </a:xfrm>
        </p:spPr>
        <p:txBody>
          <a:bodyPr/>
          <a:lstStyle/>
          <a:p>
            <a:r>
              <a:rPr lang="fr-FR" dirty="0"/>
              <a:t>v</a:t>
            </a:r>
            <a:r>
              <a:rPr lang="fr-FR" dirty="0" smtClean="0">
                <a:solidFill>
                  <a:srgbClr val="DCE6F2"/>
                </a:solidFill>
              </a:rPr>
              <a:t>ue d'ensemble de l'outil</a:t>
            </a:r>
            <a:endParaRPr lang="fr-FR" dirty="0">
              <a:solidFill>
                <a:srgbClr val="DCE6F2"/>
              </a:solidFill>
            </a:endParaRPr>
          </a:p>
        </p:txBody>
      </p:sp>
      <p:sp>
        <p:nvSpPr>
          <p:cNvPr id="4" name="Content Placeholder 3"/>
          <p:cNvSpPr>
            <a:spLocks noGrp="1"/>
          </p:cNvSpPr>
          <p:nvPr>
            <p:ph idx="1"/>
          </p:nvPr>
        </p:nvSpPr>
        <p:spPr>
          <a:xfrm>
            <a:off x="685800" y="1066800"/>
            <a:ext cx="7848600" cy="4525963"/>
          </a:xfrm>
        </p:spPr>
        <p:txBody>
          <a:bodyPr/>
          <a:lstStyle/>
          <a:p>
            <a:pPr marL="0">
              <a:spcAft>
                <a:spcPts val="1200"/>
              </a:spcAft>
              <a:buNone/>
            </a:pPr>
            <a:r>
              <a:rPr lang="fr-FR" dirty="0" smtClean="0"/>
              <a:t>Le tableau de bord affiche tous les modules de données pouvant être saisis dans </a:t>
            </a:r>
            <a:r>
              <a:rPr lang="fr-FR" dirty="0"/>
              <a:t>la Base intégrée des données MTN, </a:t>
            </a:r>
            <a:r>
              <a:rPr lang="fr-FR" dirty="0" smtClean="0"/>
              <a:t>organisés selon les activités suivantes :</a:t>
            </a:r>
          </a:p>
          <a:p>
            <a:pPr marL="525780">
              <a:spcAft>
                <a:spcPts val="600"/>
              </a:spcAft>
              <a:buSzPct val="100000"/>
              <a:buFont typeface="Wingdings" charset="2"/>
              <a:buChar char="§"/>
            </a:pPr>
            <a:r>
              <a:rPr lang="fr-FR" b="1" dirty="0" smtClean="0">
                <a:latin typeface="Segoe UI Semibold" pitchFamily="34" charset="0"/>
              </a:rPr>
              <a:t>Démographie</a:t>
            </a:r>
          </a:p>
          <a:p>
            <a:pPr marL="525780">
              <a:spcAft>
                <a:spcPts val="600"/>
              </a:spcAft>
              <a:buSzPct val="100000"/>
              <a:buFont typeface="Wingdings" charset="2"/>
              <a:buChar char="§"/>
            </a:pPr>
            <a:r>
              <a:rPr lang="fr-FR" b="1" dirty="0" smtClean="0">
                <a:latin typeface="Segoe UI Semibold" pitchFamily="34" charset="0"/>
              </a:rPr>
              <a:t>Distribution de la maladie</a:t>
            </a:r>
          </a:p>
          <a:p>
            <a:pPr marL="525780">
              <a:spcAft>
                <a:spcPts val="600"/>
              </a:spcAft>
              <a:buSzPct val="100000"/>
              <a:buFont typeface="Wingdings" charset="2"/>
              <a:buChar char="§"/>
            </a:pPr>
            <a:r>
              <a:rPr lang="fr-FR" b="1" dirty="0" smtClean="0">
                <a:latin typeface="Segoe UI Semibold" pitchFamily="34" charset="0"/>
              </a:rPr>
              <a:t>Enquêtes</a:t>
            </a:r>
          </a:p>
          <a:p>
            <a:pPr marL="525780">
              <a:spcAft>
                <a:spcPts val="600"/>
              </a:spcAft>
              <a:buSzPct val="100000"/>
              <a:buFont typeface="Wingdings" charset="2"/>
              <a:buChar char="§"/>
            </a:pPr>
            <a:r>
              <a:rPr lang="fr-FR" b="1" dirty="0" smtClean="0">
                <a:latin typeface="Segoe UI Semibold" pitchFamily="34" charset="0"/>
              </a:rPr>
              <a:t>Interventions</a:t>
            </a:r>
          </a:p>
          <a:p>
            <a:pPr marL="525780">
              <a:spcAft>
                <a:spcPts val="600"/>
              </a:spcAft>
              <a:buSzPct val="100000"/>
              <a:buFont typeface="Wingdings" charset="2"/>
              <a:buChar char="§"/>
            </a:pPr>
            <a:r>
              <a:rPr lang="fr-FR" b="1" dirty="0" smtClean="0">
                <a:latin typeface="Segoe UI Semibold" pitchFamily="34" charset="0"/>
              </a:rPr>
              <a:t>Indicateurs de processus</a:t>
            </a:r>
          </a:p>
        </p:txBody>
      </p:sp>
      <p:sp>
        <p:nvSpPr>
          <p:cNvPr id="2" name="Title 1"/>
          <p:cNvSpPr>
            <a:spLocks noGrp="1"/>
          </p:cNvSpPr>
          <p:nvPr>
            <p:ph type="title"/>
          </p:nvPr>
        </p:nvSpPr>
        <p:spPr>
          <a:xfrm>
            <a:off x="152400" y="369094"/>
            <a:ext cx="3365761" cy="516255"/>
          </a:xfrm>
        </p:spPr>
        <p:txBody>
          <a:bodyPr/>
          <a:lstStyle/>
          <a:p>
            <a:r>
              <a:rPr lang="fr-FR" dirty="0"/>
              <a:t>Le tableau de bord</a:t>
            </a:r>
            <a:endParaRPr lang="fr-FR" dirty="0">
              <a:solidFill>
                <a:srgbClr val="066E9F"/>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71.PNG"/>
          <p:cNvPicPr>
            <a:picLocks noChangeAspect="1"/>
          </p:cNvPicPr>
          <p:nvPr/>
        </p:nvPicPr>
        <p:blipFill rotWithShape="1">
          <a:blip r:embed="rId3">
            <a:extLst>
              <a:ext uri="{28A0092B-C50C-407E-A947-70E740481C1C}">
                <a14:useLocalDpi xmlns:a14="http://schemas.microsoft.com/office/drawing/2010/main" val="0"/>
              </a:ext>
            </a:extLst>
          </a:blip>
          <a:srcRect l="200" t="3473" r="48595" b="50723"/>
          <a:stretch/>
        </p:blipFill>
        <p:spPr>
          <a:xfrm>
            <a:off x="4038600" y="2954757"/>
            <a:ext cx="4524515" cy="3141243"/>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a:xfrm>
            <a:off x="171331" y="42335"/>
            <a:ext cx="3750688" cy="566309"/>
          </a:xfrm>
        </p:spPr>
        <p:txBody>
          <a:bodyPr/>
          <a:lstStyle/>
          <a:p>
            <a:r>
              <a:rPr lang="fr-FR" dirty="0"/>
              <a:t>v</a:t>
            </a:r>
            <a:r>
              <a:rPr lang="fr-FR" dirty="0" smtClean="0">
                <a:solidFill>
                  <a:srgbClr val="DCE6F2"/>
                </a:solidFill>
              </a:rPr>
              <a:t>ue </a:t>
            </a:r>
            <a:r>
              <a:rPr lang="fr-FR" dirty="0">
                <a:solidFill>
                  <a:srgbClr val="DCE6F2"/>
                </a:solidFill>
              </a:rPr>
              <a:t>d'ensemble de </a:t>
            </a:r>
            <a:r>
              <a:rPr lang="fr-FR" dirty="0" smtClean="0">
                <a:solidFill>
                  <a:srgbClr val="DCE6F2"/>
                </a:solidFill>
              </a:rPr>
              <a:t>l'outil : </a:t>
            </a:r>
            <a:r>
              <a:rPr lang="fr-FR" dirty="0">
                <a:solidFill>
                  <a:srgbClr val="DCE6F2"/>
                </a:solidFill>
              </a:rPr>
              <a:t>tableau de bord</a:t>
            </a:r>
          </a:p>
          <a:p>
            <a:endParaRPr lang="fr-FR" dirty="0"/>
          </a:p>
        </p:txBody>
      </p:sp>
      <p:sp>
        <p:nvSpPr>
          <p:cNvPr id="4" name="Content Placeholder 3"/>
          <p:cNvSpPr>
            <a:spLocks noGrp="1"/>
          </p:cNvSpPr>
          <p:nvPr>
            <p:ph idx="1"/>
          </p:nvPr>
        </p:nvSpPr>
        <p:spPr>
          <a:xfrm>
            <a:off x="685800" y="1143000"/>
            <a:ext cx="7315200" cy="4525963"/>
          </a:xfrm>
        </p:spPr>
        <p:txBody>
          <a:bodyPr/>
          <a:lstStyle/>
          <a:p>
            <a:pPr marL="0" indent="0">
              <a:spcAft>
                <a:spcPts val="1200"/>
              </a:spcAft>
              <a:buNone/>
            </a:pPr>
            <a:r>
              <a:rPr lang="fr-FR" dirty="0" smtClean="0"/>
              <a:t>Les données et les informations indiquées pour les activités particulières sur le Tableau de bord des activités s'appliqueront toujours au site sélectionné dans l'arborescence de l'unité administrative.</a:t>
            </a:r>
            <a:endParaRPr lang="fr-FR" sz="2200" dirty="0" smtClean="0"/>
          </a:p>
        </p:txBody>
      </p:sp>
      <p:sp>
        <p:nvSpPr>
          <p:cNvPr id="12" name="Title 20"/>
          <p:cNvSpPr>
            <a:spLocks noGrp="1"/>
          </p:cNvSpPr>
          <p:nvPr>
            <p:ph type="title"/>
          </p:nvPr>
        </p:nvSpPr>
        <p:spPr>
          <a:xfrm>
            <a:off x="152400" y="369094"/>
            <a:ext cx="7687416" cy="516255"/>
          </a:xfrm>
        </p:spPr>
        <p:txBody>
          <a:bodyPr/>
          <a:lstStyle/>
          <a:p>
            <a:r>
              <a:rPr lang="fr-FR" dirty="0"/>
              <a:t>Caractéristique importante du tableau de bord</a:t>
            </a:r>
            <a:endParaRPr lang="fr-FR" sz="2600" dirty="0">
              <a:solidFill>
                <a:srgbClr val="066E9F"/>
              </a:solidFill>
            </a:endParaRPr>
          </a:p>
        </p:txBody>
      </p:sp>
      <p:sp>
        <p:nvSpPr>
          <p:cNvPr id="6" name="Rounded Rectangle 5"/>
          <p:cNvSpPr/>
          <p:nvPr/>
        </p:nvSpPr>
        <p:spPr>
          <a:xfrm rot="10800000">
            <a:off x="6346669" y="3285909"/>
            <a:ext cx="685800" cy="228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3810000" y="477136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5966280" y="3231045"/>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Explorez le Tableau de bord</a:t>
            </a:r>
            <a:endParaRPr lang="fr-FR" dirty="0"/>
          </a:p>
        </p:txBody>
      </p:sp>
      <p:sp>
        <p:nvSpPr>
          <p:cNvPr id="2" name="Text Placeholder 1"/>
          <p:cNvSpPr>
            <a:spLocks noGrp="1"/>
          </p:cNvSpPr>
          <p:nvPr>
            <p:ph type="body" sz="quarter" idx="10"/>
          </p:nvPr>
        </p:nvSpPr>
        <p:spPr>
          <a:xfrm>
            <a:off x="762000" y="1295400"/>
            <a:ext cx="7543800" cy="4953000"/>
          </a:xfrm>
          <a:prstGeom prst="rect">
            <a:avLst/>
          </a:prstGeom>
        </p:spPr>
        <p:txBody>
          <a:bodyPr>
            <a:noAutofit/>
          </a:bodyPr>
          <a:lstStyle/>
          <a:p>
            <a:pPr marL="457200" lvl="1" indent="-457200">
              <a:spcAft>
                <a:spcPts val="1800"/>
              </a:spcAft>
              <a:buFont typeface="+mj-lt"/>
              <a:buAutoNum type="arabicPeriod"/>
            </a:pPr>
            <a:r>
              <a:rPr lang="fr-FR" sz="2200" dirty="0" smtClean="0"/>
              <a:t>Utilisez les contrôles </a:t>
            </a:r>
            <a:r>
              <a:rPr lang="fr-FR" sz="2200" b="1" dirty="0" smtClean="0"/>
              <a:t>+</a:t>
            </a:r>
            <a:r>
              <a:rPr lang="fr-FR" sz="2200" dirty="0" smtClean="0"/>
              <a:t> et </a:t>
            </a:r>
            <a:r>
              <a:rPr lang="fr-FR" sz="2200" b="1" dirty="0" smtClean="0"/>
              <a:t>–</a:t>
            </a:r>
            <a:r>
              <a:rPr lang="fr-FR" sz="2200" dirty="0" smtClean="0"/>
              <a:t> pour développer et contracter les activités sur le Tableau de bord. </a:t>
            </a:r>
            <a:endParaRPr lang="fr-FR" sz="2200" b="1" dirty="0" smtClean="0"/>
          </a:p>
          <a:p>
            <a:pPr marL="457200" lvl="1" indent="-457200">
              <a:spcAft>
                <a:spcPts val="1200"/>
              </a:spcAft>
              <a:buFont typeface="+mj-lt"/>
              <a:buAutoNum type="arabicPeriod"/>
            </a:pPr>
            <a:r>
              <a:rPr lang="fr-FR" sz="2200" dirty="0" smtClean="0"/>
              <a:t>Sélectionnez plusieurs sites au sein de l'arborescence.</a:t>
            </a:r>
          </a:p>
          <a:p>
            <a:pPr marL="457200" lvl="1" indent="-457200">
              <a:spcAft>
                <a:spcPts val="1200"/>
              </a:spcAft>
              <a:buNone/>
            </a:pPr>
            <a:endParaRPr lang="fr-FR" sz="2000" b="1"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52800"/>
            <a:ext cx="8229600" cy="715963"/>
          </a:xfrm>
        </p:spPr>
        <p:txBody>
          <a:bodyPr/>
          <a:lstStyle/>
          <a:p>
            <a:r>
              <a:rPr lang="fr-FR" sz="3200" dirty="0" smtClean="0"/>
              <a:t>Saisie de données : Formulaire par formulaire</a:t>
            </a:r>
            <a:endParaRPr lang="fr-FR" sz="3200" dirty="0"/>
          </a:p>
        </p:txBody>
      </p:sp>
      <p:sp>
        <p:nvSpPr>
          <p:cNvPr id="3" name="Text Placeholder 2"/>
          <p:cNvSpPr>
            <a:spLocks noGrp="1"/>
          </p:cNvSpPr>
          <p:nvPr>
            <p:ph type="body" idx="1"/>
          </p:nvPr>
        </p:nvSpPr>
        <p:spPr>
          <a:xfrm>
            <a:off x="685800" y="4419600"/>
            <a:ext cx="7162800" cy="1447800"/>
          </a:xfrm>
        </p:spPr>
        <p:txBody>
          <a:bodyPr/>
          <a:lstStyle/>
          <a:p>
            <a:r>
              <a:rPr lang="fr-FR" dirty="0" smtClean="0"/>
              <a:t>Le Formulaire de base de données nationale est organisé selon les unités administratives. Dans la section saisie de données, vous pouvez saisir et analyser les données pour les activités de lutte contre les MTN qui ont eu lieu dans chaque région, district, communauté ou autre endroit.</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953000"/>
            <a:ext cx="9144000" cy="16319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Content Placeholder 2"/>
          <p:cNvSpPr>
            <a:spLocks noGrp="1"/>
          </p:cNvSpPr>
          <p:nvPr>
            <p:ph idx="1"/>
          </p:nvPr>
        </p:nvSpPr>
        <p:spPr>
          <a:prstGeom prst="rect">
            <a:avLst/>
          </a:prstGeom>
        </p:spPr>
        <p:txBody>
          <a:bodyPr/>
          <a:lstStyle/>
          <a:p>
            <a:pPr marL="0" lvl="1" indent="0">
              <a:lnSpc>
                <a:spcPct val="100000"/>
              </a:lnSpc>
              <a:spcAft>
                <a:spcPts val="900"/>
              </a:spcAft>
              <a:buNone/>
              <a:defRPr/>
            </a:pPr>
            <a:r>
              <a:rPr lang="fr-FR" sz="2400" dirty="0" smtClean="0"/>
              <a:t>La </a:t>
            </a:r>
            <a:r>
              <a:rPr lang="fr-FR" sz="2400" dirty="0"/>
              <a:t>Base intégrée des données </a:t>
            </a:r>
            <a:r>
              <a:rPr lang="fr-FR" sz="2400" dirty="0" smtClean="0"/>
              <a:t>MTN comporte six modules de saisie de données :</a:t>
            </a:r>
            <a:endParaRPr lang="fr-FR" sz="2400" dirty="0"/>
          </a:p>
          <a:p>
            <a:pPr lvl="1">
              <a:spcAft>
                <a:spcPts val="600"/>
              </a:spcAft>
              <a:buSzPct val="100000"/>
              <a:buFont typeface="Wingdings" charset="2"/>
              <a:buChar char="§"/>
              <a:defRPr/>
            </a:pPr>
            <a:r>
              <a:rPr lang="fr-FR" sz="2400" b="1" dirty="0">
                <a:latin typeface="Segoe UI Semibold" pitchFamily="34" charset="0"/>
              </a:rPr>
              <a:t>Démographie</a:t>
            </a:r>
          </a:p>
          <a:p>
            <a:pPr lvl="1">
              <a:spcAft>
                <a:spcPts val="600"/>
              </a:spcAft>
              <a:buSzPct val="100000"/>
              <a:buFont typeface="Wingdings" charset="2"/>
              <a:buChar char="§"/>
              <a:defRPr/>
            </a:pPr>
            <a:r>
              <a:rPr lang="fr-FR" sz="2400" b="1" dirty="0">
                <a:latin typeface="Segoe UI Semibold" pitchFamily="34" charset="0"/>
              </a:rPr>
              <a:t>Distribution de la maladie</a:t>
            </a:r>
          </a:p>
          <a:p>
            <a:pPr lvl="1">
              <a:spcAft>
                <a:spcPts val="600"/>
              </a:spcAft>
              <a:buSzPct val="100000"/>
              <a:buFont typeface="Wingdings" charset="2"/>
              <a:buChar char="§"/>
              <a:defRPr/>
            </a:pPr>
            <a:r>
              <a:rPr lang="fr-FR" sz="2400" b="1" dirty="0">
                <a:latin typeface="Segoe UI Semibold" pitchFamily="34" charset="0"/>
              </a:rPr>
              <a:t>Enquêtes</a:t>
            </a:r>
          </a:p>
          <a:p>
            <a:pPr lvl="1">
              <a:spcAft>
                <a:spcPts val="600"/>
              </a:spcAft>
              <a:buSzPct val="100000"/>
              <a:buFont typeface="Wingdings" charset="2"/>
              <a:buChar char="§"/>
              <a:defRPr/>
            </a:pPr>
            <a:r>
              <a:rPr lang="fr-FR" sz="2400" b="1" dirty="0">
                <a:latin typeface="Segoe UI Semibold" pitchFamily="34" charset="0"/>
              </a:rPr>
              <a:t>Interventions</a:t>
            </a:r>
          </a:p>
          <a:p>
            <a:pPr lvl="1">
              <a:spcAft>
                <a:spcPts val="600"/>
              </a:spcAft>
              <a:buSzPct val="100000"/>
              <a:buFont typeface="Wingdings" charset="2"/>
              <a:buChar char="§"/>
              <a:defRPr/>
            </a:pPr>
            <a:r>
              <a:rPr lang="fr-FR" sz="2400" b="1" dirty="0">
                <a:latin typeface="Segoe UI Semibold" pitchFamily="34" charset="0"/>
              </a:rPr>
              <a:t>Indicateurs de processus</a:t>
            </a:r>
            <a:endParaRPr lang="fr-FR" sz="2400" b="1" i="1" dirty="0"/>
          </a:p>
          <a:p>
            <a:pPr lvl="1">
              <a:buNone/>
              <a:defRPr/>
            </a:pPr>
            <a:r>
              <a:rPr lang="en-US" dirty="0" smtClean="0"/>
              <a:t>	</a:t>
            </a:r>
          </a:p>
        </p:txBody>
      </p:sp>
      <p:sp>
        <p:nvSpPr>
          <p:cNvPr id="2" name="Title 1"/>
          <p:cNvSpPr>
            <a:spLocks noGrp="1"/>
          </p:cNvSpPr>
          <p:nvPr>
            <p:ph type="title"/>
          </p:nvPr>
        </p:nvSpPr>
        <p:spPr>
          <a:xfrm>
            <a:off x="135469" y="206613"/>
            <a:ext cx="5013337" cy="580787"/>
          </a:xfrm>
        </p:spPr>
        <p:txBody>
          <a:bodyPr/>
          <a:lstStyle/>
          <a:p>
            <a:r>
              <a:rPr lang="fr-FR" dirty="0" smtClean="0"/>
              <a:t>Saisie de données : Formulaire par formulaire</a:t>
            </a:r>
          </a:p>
        </p:txBody>
      </p:sp>
      <p:sp>
        <p:nvSpPr>
          <p:cNvPr id="7" name="TextBox 6"/>
          <p:cNvSpPr txBox="1"/>
          <p:nvPr/>
        </p:nvSpPr>
        <p:spPr>
          <a:xfrm>
            <a:off x="719820" y="5325070"/>
            <a:ext cx="7890780" cy="877163"/>
          </a:xfrm>
          <a:prstGeom prst="rect">
            <a:avLst/>
          </a:prstGeom>
          <a:noFill/>
        </p:spPr>
        <p:txBody>
          <a:bodyPr wrap="square" rtlCol="0">
            <a:spAutoFit/>
          </a:bodyPr>
          <a:lstStyle/>
          <a:p>
            <a:r>
              <a:rPr lang="fr-FR" sz="1700" b="1" dirty="0" smtClean="0">
                <a:solidFill>
                  <a:srgbClr val="932323"/>
                </a:solidFill>
                <a:latin typeface="Segoe UI" pitchFamily="34" charset="0"/>
              </a:rPr>
              <a:t>Note importante :</a:t>
            </a:r>
            <a:r>
              <a:rPr lang="fr-FR" sz="1700" dirty="0" smtClean="0"/>
              <a:t> </a:t>
            </a:r>
            <a:r>
              <a:rPr lang="fr-FR" sz="1700" dirty="0" smtClean="0">
                <a:solidFill>
                  <a:srgbClr val="17375D"/>
                </a:solidFill>
                <a:latin typeface="Segoe UI Semibold" pitchFamily="34" charset="0"/>
              </a:rPr>
              <a:t>Toutes les données saisies dans le système seront stockées. Par conséquent, il convient de veiller à ne pas saisir des données en double, il n'y a aucune vérification automatique pour s'assurer que cela n'est pas le cas.</a:t>
            </a:r>
            <a:endParaRPr lang="fr-FR" sz="17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3283875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261" y="1803401"/>
            <a:ext cx="8243740" cy="2844799"/>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Content Placeholder 2"/>
          <p:cNvSpPr>
            <a:spLocks noGrp="1"/>
          </p:cNvSpPr>
          <p:nvPr>
            <p:ph idx="1"/>
          </p:nvPr>
        </p:nvSpPr>
        <p:spPr>
          <a:xfrm>
            <a:off x="609600" y="1066801"/>
            <a:ext cx="7772400" cy="457199"/>
          </a:xfrm>
        </p:spPr>
        <p:txBody>
          <a:bodyPr/>
          <a:lstStyle/>
          <a:p>
            <a:pPr marL="182880">
              <a:spcAft>
                <a:spcPts val="800"/>
              </a:spcAft>
              <a:buSzPct val="100000"/>
              <a:buNone/>
            </a:pPr>
            <a:r>
              <a:rPr lang="en-US" sz="2000" dirty="0" smtClean="0">
                <a:latin typeface="Segoe UI Semibold" pitchFamily="34" charset="0"/>
              </a:rPr>
              <a:t>La base de </a:t>
            </a:r>
            <a:r>
              <a:rPr lang="en-US" sz="2000" dirty="0" err="1" smtClean="0">
                <a:latin typeface="Segoe UI Semibold" pitchFamily="34" charset="0"/>
              </a:rPr>
              <a:t>données</a:t>
            </a:r>
            <a:r>
              <a:rPr lang="en-US" sz="2000" dirty="0" smtClean="0">
                <a:latin typeface="Segoe UI Semibold" pitchFamily="34" charset="0"/>
              </a:rPr>
              <a:t> </a:t>
            </a:r>
            <a:r>
              <a:rPr lang="en-US" sz="2000" dirty="0" err="1" smtClean="0">
                <a:latin typeface="Segoe UI Semibold" pitchFamily="34" charset="0"/>
              </a:rPr>
              <a:t>peut</a:t>
            </a:r>
            <a:r>
              <a:rPr lang="en-US" sz="2000" dirty="0" smtClean="0">
                <a:latin typeface="Segoe UI Semibold" pitchFamily="34" charset="0"/>
              </a:rPr>
              <a:t> </a:t>
            </a:r>
            <a:r>
              <a:rPr lang="en-US" sz="2000" dirty="0" err="1" smtClean="0">
                <a:latin typeface="Segoe UI Semibold" pitchFamily="34" charset="0"/>
              </a:rPr>
              <a:t>être</a:t>
            </a:r>
            <a:r>
              <a:rPr lang="en-US" sz="2000" dirty="0" smtClean="0">
                <a:latin typeface="Segoe UI Semibold" pitchFamily="34" charset="0"/>
              </a:rPr>
              <a:t> </a:t>
            </a:r>
            <a:r>
              <a:rPr lang="en-US" sz="2000" dirty="0" err="1" smtClean="0">
                <a:latin typeface="Segoe UI Semibold" pitchFamily="34" charset="0"/>
              </a:rPr>
              <a:t>utilisé</a:t>
            </a:r>
            <a:r>
              <a:rPr lang="en-US" sz="2000" dirty="0" smtClean="0">
                <a:latin typeface="Segoe UI Semibold" pitchFamily="34" charset="0"/>
              </a:rPr>
              <a:t> </a:t>
            </a:r>
            <a:r>
              <a:rPr lang="en-US" sz="2000" dirty="0" err="1" smtClean="0">
                <a:latin typeface="Segoe UI Semibold" pitchFamily="34" charset="0"/>
              </a:rPr>
              <a:t>dans</a:t>
            </a:r>
            <a:r>
              <a:rPr lang="en-US" sz="2000" dirty="0" smtClean="0">
                <a:latin typeface="Segoe UI Semibold" pitchFamily="34" charset="0"/>
              </a:rPr>
              <a:t> divers </a:t>
            </a:r>
            <a:r>
              <a:rPr lang="en-US" sz="2000" dirty="0" err="1" smtClean="0">
                <a:latin typeface="Segoe UI Semibold" pitchFamily="34" charset="0"/>
              </a:rPr>
              <a:t>scénario</a:t>
            </a:r>
            <a:endParaRPr lang="en-US" sz="2000" dirty="0">
              <a:latin typeface="Segoe UI Semibold" pitchFamily="34" charset="0"/>
            </a:endParaRPr>
          </a:p>
        </p:txBody>
      </p:sp>
      <p:sp>
        <p:nvSpPr>
          <p:cNvPr id="6" name="Rectangle 5"/>
          <p:cNvSpPr/>
          <p:nvPr/>
        </p:nvSpPr>
        <p:spPr>
          <a:xfrm>
            <a:off x="468982" y="1981200"/>
            <a:ext cx="2728210" cy="3581399"/>
          </a:xfrm>
          <a:prstGeom prst="rect">
            <a:avLst/>
          </a:prstGeom>
          <a:solidFill>
            <a:srgbClr val="17375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sz="1600" b="1" dirty="0" err="1" smtClean="0">
                <a:solidFill>
                  <a:prstClr val="white"/>
                </a:solidFill>
                <a:latin typeface="Segoe UI" pitchFamily="34" charset="0"/>
                <a:ea typeface="Segoe UI" pitchFamily="34" charset="0"/>
                <a:cs typeface="Segoe UI" pitchFamily="34" charset="0"/>
              </a:rPr>
              <a:t>Stockage</a:t>
            </a:r>
            <a:r>
              <a:rPr lang="en-US" sz="1600" b="1" dirty="0" smtClean="0">
                <a:solidFill>
                  <a:prstClr val="white"/>
                </a:solidFill>
                <a:latin typeface="Segoe UI" pitchFamily="34" charset="0"/>
                <a:ea typeface="Segoe UI" pitchFamily="34" charset="0"/>
                <a:cs typeface="Segoe UI" pitchFamily="34" charset="0"/>
              </a:rPr>
              <a:t> de </a:t>
            </a:r>
            <a:r>
              <a:rPr lang="en-US" sz="1600" b="1" dirty="0" err="1" smtClean="0">
                <a:solidFill>
                  <a:prstClr val="white"/>
                </a:solidFill>
                <a:latin typeface="Segoe UI" pitchFamily="34" charset="0"/>
                <a:ea typeface="Segoe UI" pitchFamily="34" charset="0"/>
                <a:cs typeface="Segoe UI" pitchFamily="34" charset="0"/>
              </a:rPr>
              <a:t>données</a:t>
            </a:r>
            <a:endParaRPr lang="en-US" sz="1600" b="1" dirty="0" smtClean="0">
              <a:solidFill>
                <a:prstClr val="white"/>
              </a:solidFill>
              <a:latin typeface="Segoe UI" pitchFamily="34" charset="0"/>
              <a:ea typeface="Segoe UI" pitchFamily="34" charset="0"/>
              <a:cs typeface="Segoe UI" pitchFamily="34" charset="0"/>
            </a:endParaRPr>
          </a:p>
          <a:p>
            <a:pPr marL="285750" lvl="1" indent="-285750">
              <a:spcAft>
                <a:spcPts val="300"/>
              </a:spcAft>
              <a:buSzPct val="110000"/>
              <a:buFontTx/>
              <a:buChar char="-"/>
            </a:pPr>
            <a:r>
              <a:rPr lang="en-US" sz="1600" dirty="0" err="1" smtClean="0">
                <a:solidFill>
                  <a:prstClr val="white"/>
                </a:solidFill>
                <a:latin typeface="Segoe UI" pitchFamily="34" charset="0"/>
                <a:ea typeface="Segoe UI" pitchFamily="34" charset="0"/>
                <a:cs typeface="Segoe UI" pitchFamily="34" charset="0"/>
              </a:rPr>
              <a:t>Traitement</a:t>
            </a:r>
            <a:r>
              <a:rPr lang="en-US" sz="1600" dirty="0" smtClean="0">
                <a:solidFill>
                  <a:prstClr val="white"/>
                </a:solidFill>
                <a:latin typeface="Segoe UI" pitchFamily="34" charset="0"/>
                <a:ea typeface="Segoe UI" pitchFamily="34" charset="0"/>
                <a:cs typeface="Segoe UI" pitchFamily="34" charset="0"/>
              </a:rPr>
              <a:t> des </a:t>
            </a:r>
            <a:r>
              <a:rPr lang="en-US" sz="1600" dirty="0" err="1" smtClean="0">
                <a:solidFill>
                  <a:prstClr val="white"/>
                </a:solidFill>
                <a:latin typeface="Segoe UI" pitchFamily="34" charset="0"/>
                <a:ea typeface="Segoe UI" pitchFamily="34" charset="0"/>
                <a:cs typeface="Segoe UI" pitchFamily="34" charset="0"/>
              </a:rPr>
              <a:t>données</a:t>
            </a:r>
            <a:endParaRPr lang="en-US" sz="1600" dirty="0" smtClean="0">
              <a:solidFill>
                <a:prstClr val="white"/>
              </a:solidFill>
              <a:latin typeface="Segoe UI" pitchFamily="34" charset="0"/>
              <a:ea typeface="Segoe UI" pitchFamily="34" charset="0"/>
              <a:cs typeface="Segoe UI" pitchFamily="34" charset="0"/>
            </a:endParaRPr>
          </a:p>
          <a:p>
            <a:pPr marL="285750" lvl="1" indent="-285750">
              <a:spcAft>
                <a:spcPts val="300"/>
              </a:spcAft>
              <a:buSzPct val="110000"/>
              <a:buFontTx/>
              <a:buChar char="-"/>
            </a:pPr>
            <a:r>
              <a:rPr lang="en-US" sz="1600" dirty="0" err="1" smtClean="0">
                <a:solidFill>
                  <a:prstClr val="white"/>
                </a:solidFill>
                <a:latin typeface="Segoe UI" pitchFamily="34" charset="0"/>
                <a:ea typeface="Segoe UI" pitchFamily="34" charset="0"/>
                <a:cs typeface="Segoe UI" pitchFamily="34" charset="0"/>
              </a:rPr>
              <a:t>Données</a:t>
            </a:r>
            <a:r>
              <a:rPr lang="en-US" sz="1600" dirty="0" smtClean="0">
                <a:solidFill>
                  <a:prstClr val="white"/>
                </a:solidFill>
                <a:latin typeface="Segoe UI" pitchFamily="34" charset="0"/>
                <a:ea typeface="Segoe UI" pitchFamily="34" charset="0"/>
                <a:cs typeface="Segoe UI" pitchFamily="34" charset="0"/>
              </a:rPr>
              <a:t> des </a:t>
            </a:r>
            <a:r>
              <a:rPr lang="en-US" sz="1600" dirty="0" err="1" smtClean="0">
                <a:solidFill>
                  <a:prstClr val="white"/>
                </a:solidFill>
                <a:latin typeface="Segoe UI" pitchFamily="34" charset="0"/>
                <a:ea typeface="Segoe UI" pitchFamily="34" charset="0"/>
                <a:cs typeface="Segoe UI" pitchFamily="34" charset="0"/>
              </a:rPr>
              <a:t>enquêtes</a:t>
            </a:r>
            <a:endParaRPr lang="en-US" sz="1600" dirty="0" smtClean="0">
              <a:solidFill>
                <a:prstClr val="white"/>
              </a:solidFill>
              <a:latin typeface="Segoe UI" pitchFamily="34" charset="0"/>
              <a:ea typeface="Segoe UI" pitchFamily="34" charset="0"/>
              <a:cs typeface="Segoe UI" pitchFamily="34" charset="0"/>
            </a:endParaRPr>
          </a:p>
          <a:p>
            <a:pPr marL="285750" lvl="1" indent="-285750">
              <a:spcAft>
                <a:spcPts val="300"/>
              </a:spcAft>
              <a:buSzPct val="110000"/>
              <a:buFontTx/>
              <a:buChar char="-"/>
            </a:pPr>
            <a:r>
              <a:rPr lang="en-US" sz="1600" dirty="0" err="1">
                <a:solidFill>
                  <a:prstClr val="white"/>
                </a:solidFill>
                <a:latin typeface="Segoe UI" pitchFamily="34" charset="0"/>
                <a:ea typeface="Segoe UI" pitchFamily="34" charset="0"/>
                <a:cs typeface="Segoe UI" pitchFamily="34" charset="0"/>
              </a:rPr>
              <a:t>Gestion</a:t>
            </a:r>
            <a:r>
              <a:rPr lang="en-US" sz="1600" dirty="0">
                <a:solidFill>
                  <a:prstClr val="white"/>
                </a:solidFill>
                <a:latin typeface="Segoe UI" pitchFamily="34" charset="0"/>
                <a:ea typeface="Segoe UI" pitchFamily="34" charset="0"/>
                <a:cs typeface="Segoe UI" pitchFamily="34" charset="0"/>
              </a:rPr>
              <a:t> </a:t>
            </a:r>
            <a:r>
              <a:rPr lang="en-US" sz="1600" dirty="0" err="1" smtClean="0">
                <a:solidFill>
                  <a:prstClr val="white"/>
                </a:solidFill>
                <a:latin typeface="Segoe UI" pitchFamily="34" charset="0"/>
                <a:ea typeface="Segoe UI" pitchFamily="34" charset="0"/>
                <a:cs typeface="Segoe UI" pitchFamily="34" charset="0"/>
              </a:rPr>
              <a:t>d’approvisionnement</a:t>
            </a:r>
            <a:endParaRPr lang="en-US" sz="1600" dirty="0" smtClean="0">
              <a:solidFill>
                <a:prstClr val="white"/>
              </a:solidFill>
              <a:latin typeface="Segoe UI" pitchFamily="34" charset="0"/>
              <a:ea typeface="Segoe UI" pitchFamily="34" charset="0"/>
              <a:cs typeface="Segoe UI" pitchFamily="34" charset="0"/>
            </a:endParaRPr>
          </a:p>
          <a:p>
            <a:pPr marL="285750" lvl="1" indent="-285750">
              <a:spcAft>
                <a:spcPts val="300"/>
              </a:spcAft>
              <a:buSzPct val="110000"/>
              <a:buFontTx/>
              <a:buChar char="-"/>
            </a:pPr>
            <a:r>
              <a:rPr lang="en-US" sz="1600" dirty="0" err="1" smtClean="0">
                <a:solidFill>
                  <a:prstClr val="white"/>
                </a:solidFill>
                <a:latin typeface="Segoe UI" pitchFamily="34" charset="0"/>
                <a:ea typeface="Segoe UI" pitchFamily="34" charset="0"/>
                <a:cs typeface="Segoe UI" pitchFamily="34" charset="0"/>
              </a:rPr>
              <a:t>Données</a:t>
            </a:r>
            <a:r>
              <a:rPr lang="en-US" sz="1600" dirty="0" smtClean="0">
                <a:solidFill>
                  <a:prstClr val="white"/>
                </a:solidFill>
                <a:latin typeface="Segoe UI" pitchFamily="34" charset="0"/>
                <a:ea typeface="Segoe UI" pitchFamily="34" charset="0"/>
                <a:cs typeface="Segoe UI" pitchFamily="34" charset="0"/>
              </a:rPr>
              <a:t> </a:t>
            </a:r>
            <a:r>
              <a:rPr lang="en-US" sz="1600" dirty="0" err="1" smtClean="0">
                <a:solidFill>
                  <a:prstClr val="white"/>
                </a:solidFill>
                <a:latin typeface="Segoe UI" pitchFamily="34" charset="0"/>
                <a:ea typeface="Segoe UI" pitchFamily="34" charset="0"/>
                <a:cs typeface="Segoe UI" pitchFamily="34" charset="0"/>
              </a:rPr>
              <a:t>sur</a:t>
            </a:r>
            <a:r>
              <a:rPr lang="en-US" sz="1600" dirty="0" smtClean="0">
                <a:solidFill>
                  <a:prstClr val="white"/>
                </a:solidFill>
                <a:latin typeface="Segoe UI" pitchFamily="34" charset="0"/>
                <a:ea typeface="Segoe UI" pitchFamily="34" charset="0"/>
                <a:cs typeface="Segoe UI" pitchFamily="34" charset="0"/>
              </a:rPr>
              <a:t> les formation</a:t>
            </a:r>
          </a:p>
          <a:p>
            <a:pPr marL="285750" lvl="1" indent="-285750">
              <a:spcAft>
                <a:spcPts val="300"/>
              </a:spcAft>
              <a:buSzPct val="110000"/>
              <a:buFontTx/>
              <a:buChar char="-"/>
            </a:pPr>
            <a:r>
              <a:rPr lang="en-US" sz="1600" dirty="0" err="1" smtClean="0">
                <a:solidFill>
                  <a:prstClr val="white"/>
                </a:solidFill>
                <a:latin typeface="Segoe UI" pitchFamily="34" charset="0"/>
                <a:ea typeface="Segoe UI" pitchFamily="34" charset="0"/>
                <a:cs typeface="Segoe UI" pitchFamily="34" charset="0"/>
              </a:rPr>
              <a:t>Autres</a:t>
            </a:r>
            <a:r>
              <a:rPr lang="en-US" sz="1600" dirty="0" smtClean="0">
                <a:solidFill>
                  <a:prstClr val="white"/>
                </a:solidFill>
                <a:latin typeface="Segoe UI" pitchFamily="34" charset="0"/>
                <a:ea typeface="Segoe UI" pitchFamily="34" charset="0"/>
                <a:cs typeface="Segoe UI" pitchFamily="34" charset="0"/>
              </a:rPr>
              <a:t> interventions</a:t>
            </a:r>
          </a:p>
          <a:p>
            <a:pPr marL="285750" lvl="1" indent="-285750">
              <a:spcAft>
                <a:spcPts val="300"/>
              </a:spcAft>
              <a:buSzPct val="110000"/>
              <a:buFontTx/>
              <a:buChar char="-"/>
            </a:pPr>
            <a:endParaRPr lang="en-US" sz="1700" dirty="0" smtClean="0">
              <a:solidFill>
                <a:prstClr val="white"/>
              </a:solidFill>
              <a:latin typeface="Segoe UI" pitchFamily="34" charset="0"/>
              <a:ea typeface="Segoe UI" pitchFamily="34" charset="0"/>
              <a:cs typeface="Segoe UI" pitchFamily="34" charset="0"/>
            </a:endParaRPr>
          </a:p>
          <a:p>
            <a:pPr marL="285750" lvl="1" indent="-285750">
              <a:spcAft>
                <a:spcPts val="300"/>
              </a:spcAft>
              <a:buSzPct val="110000"/>
              <a:buFontTx/>
              <a:buChar char="-"/>
            </a:pPr>
            <a:endParaRPr lang="en-US" sz="1700" dirty="0">
              <a:solidFill>
                <a:prstClr val="white"/>
              </a:solidFill>
              <a:latin typeface="Segoe UI" pitchFamily="34" charset="0"/>
              <a:ea typeface="Segoe UI" pitchFamily="34" charset="0"/>
              <a:cs typeface="Segoe UI" pitchFamily="34" charset="0"/>
            </a:endParaRPr>
          </a:p>
        </p:txBody>
      </p:sp>
      <p:sp>
        <p:nvSpPr>
          <p:cNvPr id="8" name="Rectangle 7"/>
          <p:cNvSpPr/>
          <p:nvPr/>
        </p:nvSpPr>
        <p:spPr>
          <a:xfrm>
            <a:off x="3349592" y="1981201"/>
            <a:ext cx="2603394" cy="3581399"/>
          </a:xfrm>
          <a:prstGeom prst="rect">
            <a:avLst/>
          </a:prstGeom>
          <a:solidFill>
            <a:srgbClr val="6633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sz="1600" b="1" dirty="0" err="1" smtClean="0">
                <a:solidFill>
                  <a:prstClr val="white"/>
                </a:solidFill>
                <a:latin typeface="Segoe UI" pitchFamily="34" charset="0"/>
                <a:ea typeface="Segoe UI" pitchFamily="34" charset="0"/>
                <a:cs typeface="Segoe UI" pitchFamily="34" charset="0"/>
              </a:rPr>
              <a:t>Examen</a:t>
            </a:r>
            <a:r>
              <a:rPr lang="en-US" sz="1600" b="1" dirty="0" smtClean="0">
                <a:solidFill>
                  <a:prstClr val="white"/>
                </a:solidFill>
                <a:latin typeface="Segoe UI" pitchFamily="34" charset="0"/>
                <a:ea typeface="Segoe UI" pitchFamily="34" charset="0"/>
                <a:cs typeface="Segoe UI" pitchFamily="34" charset="0"/>
              </a:rPr>
              <a:t> et </a:t>
            </a:r>
            <a:r>
              <a:rPr lang="en-US" sz="1600" b="1" dirty="0" err="1" smtClean="0">
                <a:solidFill>
                  <a:prstClr val="white"/>
                </a:solidFill>
                <a:latin typeface="Segoe UI" pitchFamily="34" charset="0"/>
                <a:ea typeface="Segoe UI" pitchFamily="34" charset="0"/>
                <a:cs typeface="Segoe UI" pitchFamily="34" charset="0"/>
              </a:rPr>
              <a:t>analyse</a:t>
            </a:r>
            <a:endParaRPr lang="en-US" sz="1600" b="1" dirty="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en-US" sz="1600" dirty="0" err="1" smtClean="0">
                <a:solidFill>
                  <a:prstClr val="white"/>
                </a:solidFill>
                <a:latin typeface="Segoe UI" pitchFamily="34" charset="0"/>
                <a:ea typeface="Segoe UI" pitchFamily="34" charset="0"/>
                <a:cs typeface="Segoe UI" pitchFamily="34" charset="0"/>
              </a:rPr>
              <a:t>Révision</a:t>
            </a:r>
            <a:r>
              <a:rPr lang="en-US" sz="1600" dirty="0" smtClean="0">
                <a:solidFill>
                  <a:prstClr val="white"/>
                </a:solidFill>
                <a:latin typeface="Segoe UI" pitchFamily="34" charset="0"/>
                <a:ea typeface="Segoe UI" pitchFamily="34" charset="0"/>
                <a:cs typeface="Segoe UI" pitchFamily="34" charset="0"/>
              </a:rPr>
              <a:t> de </a:t>
            </a:r>
            <a:r>
              <a:rPr lang="en-US" sz="1600" dirty="0" err="1" smtClean="0">
                <a:solidFill>
                  <a:prstClr val="white"/>
                </a:solidFill>
                <a:latin typeface="Segoe UI" pitchFamily="34" charset="0"/>
                <a:ea typeface="Segoe UI" pitchFamily="34" charset="0"/>
                <a:cs typeface="Segoe UI" pitchFamily="34" charset="0"/>
              </a:rPr>
              <a:t>réunion</a:t>
            </a:r>
            <a:endParaRPr lang="en-US" sz="1600" dirty="0" smtClean="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en-US" sz="1600" dirty="0" smtClean="0">
                <a:solidFill>
                  <a:prstClr val="white"/>
                </a:solidFill>
                <a:latin typeface="Segoe UI" pitchFamily="34" charset="0"/>
                <a:ea typeface="Segoe UI" pitchFamily="34" charset="0"/>
                <a:cs typeface="Segoe UI" pitchFamily="34" charset="0"/>
              </a:rPr>
              <a:t>Feedback aux </a:t>
            </a:r>
            <a:r>
              <a:rPr lang="en-US" sz="1600" dirty="0" err="1" smtClean="0">
                <a:solidFill>
                  <a:prstClr val="white"/>
                </a:solidFill>
                <a:latin typeface="Segoe UI" pitchFamily="34" charset="0"/>
                <a:ea typeface="Segoe UI" pitchFamily="34" charset="0"/>
                <a:cs typeface="Segoe UI" pitchFamily="34" charset="0"/>
              </a:rPr>
              <a:t>niveaux</a:t>
            </a:r>
            <a:r>
              <a:rPr lang="en-US" sz="1600" dirty="0" smtClean="0">
                <a:solidFill>
                  <a:prstClr val="white"/>
                </a:solidFill>
                <a:latin typeface="Segoe UI" pitchFamily="34" charset="0"/>
                <a:ea typeface="Segoe UI" pitchFamily="34" charset="0"/>
                <a:cs typeface="Segoe UI" pitchFamily="34" charset="0"/>
              </a:rPr>
              <a:t> sous-</a:t>
            </a:r>
            <a:r>
              <a:rPr lang="en-US" sz="1600" dirty="0" err="1" smtClean="0">
                <a:solidFill>
                  <a:prstClr val="white"/>
                </a:solidFill>
                <a:latin typeface="Segoe UI" pitchFamily="34" charset="0"/>
                <a:ea typeface="Segoe UI" pitchFamily="34" charset="0"/>
                <a:cs typeface="Segoe UI" pitchFamily="34" charset="0"/>
              </a:rPr>
              <a:t>nationaux</a:t>
            </a:r>
            <a:endParaRPr lang="en-US" sz="1600" dirty="0" smtClean="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fr-FR" sz="1600" dirty="0">
                <a:solidFill>
                  <a:prstClr val="white"/>
                </a:solidFill>
                <a:latin typeface="Segoe UI" pitchFamily="34" charset="0"/>
                <a:ea typeface="Segoe UI" pitchFamily="34" charset="0"/>
                <a:cs typeface="Segoe UI" pitchFamily="34" charset="0"/>
              </a:rPr>
              <a:t>Guide de planification du travail</a:t>
            </a:r>
            <a:endParaRPr lang="en-US" sz="1600" dirty="0">
              <a:solidFill>
                <a:prstClr val="white"/>
              </a:solidFill>
              <a:latin typeface="Segoe UI" pitchFamily="34" charset="0"/>
              <a:ea typeface="Segoe UI" pitchFamily="34" charset="0"/>
              <a:cs typeface="Segoe UI" pitchFamily="34" charset="0"/>
            </a:endParaRPr>
          </a:p>
        </p:txBody>
      </p:sp>
      <p:sp>
        <p:nvSpPr>
          <p:cNvPr id="9" name="Rectangle 8"/>
          <p:cNvSpPr/>
          <p:nvPr/>
        </p:nvSpPr>
        <p:spPr>
          <a:xfrm>
            <a:off x="6102919" y="1981201"/>
            <a:ext cx="2507682" cy="3581399"/>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en-US" b="1" dirty="0" smtClean="0">
                <a:solidFill>
                  <a:prstClr val="white"/>
                </a:solidFill>
                <a:latin typeface="Segoe UI" pitchFamily="34" charset="0"/>
                <a:ea typeface="Segoe UI" pitchFamily="34" charset="0"/>
                <a:cs typeface="Segoe UI" pitchFamily="34" charset="0"/>
              </a:rPr>
              <a:t>Rapport</a:t>
            </a:r>
          </a:p>
          <a:p>
            <a:pPr marL="285750" lvl="1" indent="-285750">
              <a:spcAft>
                <a:spcPts val="600"/>
              </a:spcAft>
              <a:buSzPct val="110000"/>
              <a:buFontTx/>
              <a:buChar char="-"/>
            </a:pPr>
            <a:r>
              <a:rPr lang="en-US" dirty="0" smtClean="0">
                <a:solidFill>
                  <a:prstClr val="white"/>
                </a:solidFill>
                <a:latin typeface="Segoe UI" pitchFamily="34" charset="0"/>
                <a:ea typeface="Segoe UI" pitchFamily="34" charset="0"/>
                <a:cs typeface="Segoe UI" pitchFamily="34" charset="0"/>
              </a:rPr>
              <a:t>Rapport </a:t>
            </a:r>
            <a:r>
              <a:rPr lang="en-US" dirty="0" err="1" smtClean="0">
                <a:solidFill>
                  <a:prstClr val="white"/>
                </a:solidFill>
                <a:latin typeface="Segoe UI" pitchFamily="34" charset="0"/>
                <a:ea typeface="Segoe UI" pitchFamily="34" charset="0"/>
                <a:cs typeface="Segoe UI" pitchFamily="34" charset="0"/>
              </a:rPr>
              <a:t>Nationaux</a:t>
            </a:r>
            <a:endParaRPr lang="en-US" dirty="0" smtClean="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en-US" dirty="0" err="1" smtClean="0">
                <a:solidFill>
                  <a:prstClr val="white"/>
                </a:solidFill>
                <a:latin typeface="Segoe UI" pitchFamily="34" charset="0"/>
                <a:ea typeface="Segoe UI" pitchFamily="34" charset="0"/>
                <a:cs typeface="Segoe UI" pitchFamily="34" charset="0"/>
              </a:rPr>
              <a:t>Requête</a:t>
            </a:r>
            <a:r>
              <a:rPr lang="en-US" dirty="0" smtClean="0">
                <a:solidFill>
                  <a:prstClr val="white"/>
                </a:solidFill>
                <a:latin typeface="Segoe UI" pitchFamily="34" charset="0"/>
                <a:ea typeface="Segoe UI" pitchFamily="34" charset="0"/>
                <a:cs typeface="Segoe UI" pitchFamily="34" charset="0"/>
              </a:rPr>
              <a:t> Ad hoc de </a:t>
            </a:r>
            <a:r>
              <a:rPr lang="en-US" dirty="0" err="1" smtClean="0">
                <a:solidFill>
                  <a:prstClr val="white"/>
                </a:solidFill>
                <a:latin typeface="Segoe UI" pitchFamily="34" charset="0"/>
                <a:ea typeface="Segoe UI" pitchFamily="34" charset="0"/>
                <a:cs typeface="Segoe UI" pitchFamily="34" charset="0"/>
              </a:rPr>
              <a:t>données</a:t>
            </a:r>
            <a:endParaRPr lang="en-US" dirty="0" smtClean="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r>
              <a:rPr lang="en-US" dirty="0" smtClean="0">
                <a:solidFill>
                  <a:prstClr val="white"/>
                </a:solidFill>
                <a:latin typeface="Segoe UI" pitchFamily="34" charset="0"/>
                <a:ea typeface="Segoe UI" pitchFamily="34" charset="0"/>
                <a:cs typeface="Segoe UI" pitchFamily="34" charset="0"/>
              </a:rPr>
              <a:t>Rapport de </a:t>
            </a:r>
            <a:r>
              <a:rPr lang="en-US" dirty="0" err="1" smtClean="0">
                <a:solidFill>
                  <a:prstClr val="white"/>
                </a:solidFill>
                <a:latin typeface="Segoe UI" pitchFamily="34" charset="0"/>
                <a:ea typeface="Segoe UI" pitchFamily="34" charset="0"/>
                <a:cs typeface="Segoe UI" pitchFamily="34" charset="0"/>
              </a:rPr>
              <a:t>l’OMS</a:t>
            </a:r>
            <a:r>
              <a:rPr lang="en-US" dirty="0" smtClean="0">
                <a:solidFill>
                  <a:prstClr val="white"/>
                </a:solidFill>
                <a:latin typeface="Segoe UI" pitchFamily="34" charset="0"/>
                <a:ea typeface="Segoe UI" pitchFamily="34" charset="0"/>
                <a:cs typeface="Segoe UI" pitchFamily="34" charset="0"/>
              </a:rPr>
              <a:t> (JRF, TAS dossier </a:t>
            </a:r>
            <a:r>
              <a:rPr lang="en-US" dirty="0" err="1" smtClean="0">
                <a:solidFill>
                  <a:prstClr val="white"/>
                </a:solidFill>
                <a:latin typeface="Segoe UI" pitchFamily="34" charset="0"/>
                <a:ea typeface="Segoe UI" pitchFamily="34" charset="0"/>
                <a:cs typeface="Segoe UI" pitchFamily="34" charset="0"/>
              </a:rPr>
              <a:t>d’elimination</a:t>
            </a:r>
            <a:r>
              <a:rPr lang="en-US" dirty="0" smtClean="0">
                <a:solidFill>
                  <a:prstClr val="white"/>
                </a:solidFill>
                <a:latin typeface="Segoe UI" pitchFamily="34" charset="0"/>
                <a:ea typeface="Segoe UI" pitchFamily="34" charset="0"/>
                <a:cs typeface="Segoe UI" pitchFamily="34" charset="0"/>
              </a:rPr>
              <a:t>)</a:t>
            </a:r>
          </a:p>
          <a:p>
            <a:pPr marL="285750" lvl="1" indent="-285750">
              <a:spcAft>
                <a:spcPts val="600"/>
              </a:spcAft>
              <a:buSzPct val="110000"/>
              <a:buFontTx/>
              <a:buChar char="-"/>
            </a:pPr>
            <a:r>
              <a:rPr lang="en-US" dirty="0" err="1" smtClean="0">
                <a:solidFill>
                  <a:prstClr val="white"/>
                </a:solidFill>
                <a:latin typeface="Segoe UI" pitchFamily="34" charset="0"/>
                <a:ea typeface="Segoe UI" pitchFamily="34" charset="0"/>
                <a:cs typeface="Segoe UI" pitchFamily="34" charset="0"/>
              </a:rPr>
              <a:t>Partenaires</a:t>
            </a:r>
            <a:endParaRPr lang="en-US" dirty="0" smtClean="0">
              <a:solidFill>
                <a:prstClr val="white"/>
              </a:solidFill>
              <a:latin typeface="Segoe UI" pitchFamily="34" charset="0"/>
              <a:ea typeface="Segoe UI" pitchFamily="34" charset="0"/>
              <a:cs typeface="Segoe UI" pitchFamily="34" charset="0"/>
            </a:endParaRPr>
          </a:p>
          <a:p>
            <a:pPr marL="285750" lvl="1" indent="-285750">
              <a:spcAft>
                <a:spcPts val="600"/>
              </a:spcAft>
              <a:buSzPct val="110000"/>
              <a:buFontTx/>
              <a:buChar char="-"/>
            </a:pPr>
            <a:endParaRPr lang="en-US" dirty="0">
              <a:solidFill>
                <a:prstClr val="white"/>
              </a:solidFill>
              <a:latin typeface="Segoe UI" pitchFamily="34" charset="0"/>
              <a:ea typeface="Segoe UI" pitchFamily="34" charset="0"/>
              <a:cs typeface="Segoe UI" pitchFamily="34" charset="0"/>
            </a:endParaRPr>
          </a:p>
          <a:p>
            <a:pPr marL="0" lvl="1">
              <a:spcAft>
                <a:spcPts val="600"/>
              </a:spcAft>
              <a:buSzPct val="110000"/>
            </a:pPr>
            <a:endParaRPr lang="en-US" b="1" dirty="0">
              <a:solidFill>
                <a:prstClr val="white"/>
              </a:solidFill>
              <a:latin typeface="Segoe UI" pitchFamily="34" charset="0"/>
              <a:ea typeface="Segoe UI" pitchFamily="34" charset="0"/>
              <a:cs typeface="Segoe UI" pitchFamily="34" charset="0"/>
            </a:endParaRPr>
          </a:p>
          <a:p>
            <a:pPr marL="0" lvl="1">
              <a:buSzPct val="110000"/>
            </a:pPr>
            <a:endParaRPr lang="en-US" sz="1700" dirty="0">
              <a:solidFill>
                <a:prstClr val="white"/>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6054350" cy="580787"/>
          </a:xfrm>
        </p:spPr>
        <p:txBody>
          <a:bodyPr/>
          <a:lstStyle/>
          <a:p>
            <a:r>
              <a:rPr lang="en-US" dirty="0" smtClean="0"/>
              <a:t>Comment et </a:t>
            </a:r>
            <a:r>
              <a:rPr lang="en-US" dirty="0" err="1" smtClean="0"/>
              <a:t>quand</a:t>
            </a:r>
            <a:r>
              <a:rPr lang="en-US" dirty="0" smtClean="0"/>
              <a:t> </a:t>
            </a:r>
            <a:r>
              <a:rPr lang="en-US" dirty="0" err="1" smtClean="0"/>
              <a:t>utilisé</a:t>
            </a:r>
            <a:r>
              <a:rPr lang="en-US" dirty="0" smtClean="0"/>
              <a:t> </a:t>
            </a:r>
            <a:r>
              <a:rPr lang="en-US" dirty="0" err="1" smtClean="0"/>
              <a:t>cet</a:t>
            </a:r>
            <a:r>
              <a:rPr lang="en-US" dirty="0" smtClean="0"/>
              <a:t> </a:t>
            </a:r>
            <a:r>
              <a:rPr lang="en-US" dirty="0" err="1" smtClean="0"/>
              <a:t>outils</a:t>
            </a:r>
            <a:endParaRPr lang="en-US" dirty="0"/>
          </a:p>
        </p:txBody>
      </p:sp>
    </p:spTree>
    <p:extLst>
      <p:ext uri="{BB962C8B-B14F-4D97-AF65-F5344CB8AC3E}">
        <p14:creationId xmlns:p14="http://schemas.microsoft.com/office/powerpoint/2010/main" val="25685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type="body" sz="quarter" idx="13"/>
          </p:nvPr>
        </p:nvSpPr>
        <p:spPr>
          <a:xfrm>
            <a:off x="171331" y="42335"/>
            <a:ext cx="43244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315200" cy="4525963"/>
          </a:xfrm>
        </p:spPr>
        <p:txBody>
          <a:bodyPr/>
          <a:lstStyle/>
          <a:p>
            <a:pPr marL="0" lvl="0" indent="0">
              <a:spcAft>
                <a:spcPts val="1200"/>
              </a:spcAft>
              <a:buNone/>
            </a:pPr>
            <a:r>
              <a:rPr lang="fr-FR" sz="2400" dirty="0">
                <a:solidFill>
                  <a:srgbClr val="066E9F"/>
                </a:solidFill>
                <a:latin typeface="Segoe UI Semibold" pitchFamily="34" charset="0"/>
              </a:rPr>
              <a:t>Indicateurs personnalisés et formulaires</a:t>
            </a:r>
            <a:endParaRPr lang="fr-FR" sz="2400" dirty="0" smtClean="0"/>
          </a:p>
          <a:p>
            <a:pPr marL="0" indent="0">
              <a:spcAft>
                <a:spcPts val="1200"/>
              </a:spcAft>
              <a:buNone/>
            </a:pPr>
            <a:r>
              <a:rPr lang="fr-FR" dirty="0" smtClean="0"/>
              <a:t>La </a:t>
            </a:r>
            <a:r>
              <a:rPr lang="fr-FR" dirty="0"/>
              <a:t>Base intégrée des données </a:t>
            </a:r>
            <a:r>
              <a:rPr lang="fr-FR" dirty="0" smtClean="0"/>
              <a:t>MTN contient des indicateurs par défaut pour chaque formulaire de saisie de données. </a:t>
            </a:r>
          </a:p>
          <a:p>
            <a:pPr marL="525780">
              <a:spcAft>
                <a:spcPts val="1200"/>
              </a:spcAft>
              <a:buSzPct val="100000"/>
              <a:buFont typeface="Wingdings" charset="2"/>
              <a:buChar char="§"/>
            </a:pPr>
            <a:r>
              <a:rPr lang="fr-FR" dirty="0" smtClean="0"/>
              <a:t>Vous pouvez ajouter des indicateurs personnalisés à tout formulaire, voire ajouter des formulaires complètement inédits. </a:t>
            </a:r>
          </a:p>
          <a:p>
            <a:pPr marL="525780">
              <a:spcAft>
                <a:spcPts val="800"/>
              </a:spcAft>
              <a:buSzPct val="100000"/>
              <a:buFont typeface="Wingdings" charset="2"/>
              <a:buChar char="§"/>
            </a:pPr>
            <a:r>
              <a:rPr lang="fr-FR" dirty="0" smtClean="0"/>
              <a:t>Ces nouveaux indicateurs et formulaires s'afficheront automatiquement dans le créateur de rapports personnalisés. </a:t>
            </a:r>
          </a:p>
          <a:p>
            <a:pPr marL="0" indent="0">
              <a:buNone/>
            </a:pPr>
            <a:endParaRPr lang="fr-FR" dirty="0" smtClean="0"/>
          </a:p>
        </p:txBody>
      </p:sp>
      <p:sp>
        <p:nvSpPr>
          <p:cNvPr id="2" name="Title 1"/>
          <p:cNvSpPr>
            <a:spLocks noGrp="1"/>
          </p:cNvSpPr>
          <p:nvPr>
            <p:ph type="title"/>
          </p:nvPr>
        </p:nvSpPr>
        <p:spPr>
          <a:xfrm>
            <a:off x="152400" y="369094"/>
            <a:ext cx="6799803" cy="516255"/>
          </a:xfrm>
        </p:spPr>
        <p:txBody>
          <a:bodyPr/>
          <a:lstStyle/>
          <a:p>
            <a:r>
              <a:rPr lang="fr-FR" dirty="0"/>
              <a:t>Caractéristiques de la saisie de données</a:t>
            </a:r>
          </a:p>
        </p:txBody>
      </p:sp>
      <p:pic>
        <p:nvPicPr>
          <p:cNvPr id="3" name="Picture 2" descr="75.PNG"/>
          <p:cNvPicPr>
            <a:picLocks noChangeAspect="1"/>
          </p:cNvPicPr>
          <p:nvPr/>
        </p:nvPicPr>
        <p:blipFill rotWithShape="1">
          <a:blip r:embed="rId3">
            <a:extLst>
              <a:ext uri="{28A0092B-C50C-407E-A947-70E740481C1C}">
                <a14:useLocalDpi xmlns:a14="http://schemas.microsoft.com/office/drawing/2010/main" val="0"/>
              </a:ext>
            </a:extLst>
          </a:blip>
          <a:srcRect l="972" t="10736" r="38599" b="35654"/>
          <a:stretch/>
        </p:blipFill>
        <p:spPr>
          <a:xfrm>
            <a:off x="5181600" y="5105400"/>
            <a:ext cx="2911310" cy="1066800"/>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type="body" sz="quarter" idx="13"/>
          </p:nvPr>
        </p:nvSpPr>
        <p:spPr>
          <a:xfrm>
            <a:off x="171331" y="42335"/>
            <a:ext cx="7689801" cy="307777"/>
          </a:xfrm>
        </p:spPr>
        <p:txBody>
          <a:bodyPr/>
          <a:lstStyle/>
          <a:p>
            <a:r>
              <a:rPr lang="fr-FR" dirty="0"/>
              <a:t>s</a:t>
            </a:r>
            <a:r>
              <a:rPr lang="fr-FR" dirty="0" smtClean="0">
                <a:solidFill>
                  <a:srgbClr val="DCE6F2"/>
                </a:solidFill>
              </a:rPr>
              <a:t>aisie </a:t>
            </a:r>
            <a:r>
              <a:rPr lang="fr-FR" dirty="0">
                <a:solidFill>
                  <a:srgbClr val="DCE6F2"/>
                </a:solidFill>
              </a:rPr>
              <a:t>de données : formulaire par formulaire : caractéristiques de la saisie de données</a:t>
            </a:r>
          </a:p>
        </p:txBody>
      </p:sp>
      <p:sp>
        <p:nvSpPr>
          <p:cNvPr id="4" name="Content Placeholder 3"/>
          <p:cNvSpPr>
            <a:spLocks noGrp="1"/>
          </p:cNvSpPr>
          <p:nvPr>
            <p:ph idx="1"/>
          </p:nvPr>
        </p:nvSpPr>
        <p:spPr/>
        <p:txBody>
          <a:bodyPr/>
          <a:lstStyle/>
          <a:p>
            <a:pPr marL="0" indent="0">
              <a:spcAft>
                <a:spcPts val="1200"/>
              </a:spcAft>
              <a:buNone/>
            </a:pPr>
            <a:r>
              <a:rPr lang="fr-FR" dirty="0" smtClean="0"/>
              <a:t>De nombreuses statistiques sont fournies en bas des formulaires de saisie de données pour vous aider à analyser votre programme. </a:t>
            </a:r>
          </a:p>
          <a:p>
            <a:pPr marL="0" indent="0">
              <a:buNone/>
            </a:pPr>
            <a:r>
              <a:rPr lang="fr-FR" dirty="0" smtClean="0"/>
              <a:t>Ces champs calculés font aussi partie du créateur de rapports personnalisés.    </a:t>
            </a:r>
            <a:r>
              <a:rPr lang="en-US" dirty="0" smtClean="0"/>
              <a:t>	</a:t>
            </a:r>
            <a:endParaRPr lang="fr-FR" dirty="0"/>
          </a:p>
        </p:txBody>
      </p:sp>
      <p:sp>
        <p:nvSpPr>
          <p:cNvPr id="12" name="Title 20"/>
          <p:cNvSpPr>
            <a:spLocks noGrp="1"/>
          </p:cNvSpPr>
          <p:nvPr>
            <p:ph type="title"/>
          </p:nvPr>
        </p:nvSpPr>
        <p:spPr>
          <a:xfrm>
            <a:off x="152400" y="369094"/>
            <a:ext cx="3123466" cy="516255"/>
          </a:xfrm>
        </p:spPr>
        <p:txBody>
          <a:bodyPr/>
          <a:lstStyle/>
          <a:p>
            <a:r>
              <a:rPr lang="fr-FR" dirty="0"/>
              <a:t>Champs calculés</a:t>
            </a:r>
            <a:endParaRPr lang="fr-FR" sz="2600" dirty="0">
              <a:solidFill>
                <a:srgbClr val="066E9F"/>
              </a:solidFill>
            </a:endParaRPr>
          </a:p>
        </p:txBody>
      </p:sp>
      <p:pic>
        <p:nvPicPr>
          <p:cNvPr id="2" name="Picture 1" descr="76.PNG"/>
          <p:cNvPicPr>
            <a:picLocks noChangeAspect="1"/>
          </p:cNvPicPr>
          <p:nvPr/>
        </p:nvPicPr>
        <p:blipFill rotWithShape="1">
          <a:blip r:embed="rId3">
            <a:extLst>
              <a:ext uri="{28A0092B-C50C-407E-A947-70E740481C1C}">
                <a14:useLocalDpi xmlns:a14="http://schemas.microsoft.com/office/drawing/2010/main" val="0"/>
              </a:ext>
            </a:extLst>
          </a:blip>
          <a:srcRect l="5581" r="21419" b="25225"/>
          <a:stretch/>
        </p:blipFill>
        <p:spPr>
          <a:xfrm>
            <a:off x="4114800" y="3810000"/>
            <a:ext cx="3654056" cy="1447800"/>
          </a:xfrm>
          <a:prstGeom prst="rect">
            <a:avLst/>
          </a:prstGeom>
          <a:effectLst>
            <a:outerShdw blurRad="63500" sx="102000" sy="102000" algn="ctr" rotWithShape="0">
              <a:schemeClr val="bg1">
                <a:lumMod val="50000"/>
                <a:alpha val="40000"/>
              </a:schemeClr>
            </a:outerShdw>
          </a:effectLst>
        </p:spPr>
      </p:pic>
    </p:spTree>
    <p:extLst>
      <p:ext uri="{BB962C8B-B14F-4D97-AF65-F5344CB8AC3E}">
        <p14:creationId xmlns:p14="http://schemas.microsoft.com/office/powerpoint/2010/main" val="26680411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71.PNG"/>
          <p:cNvPicPr>
            <a:picLocks noChangeAspect="1"/>
          </p:cNvPicPr>
          <p:nvPr/>
        </p:nvPicPr>
        <p:blipFill rotWithShape="1">
          <a:blip r:embed="rId3">
            <a:extLst>
              <a:ext uri="{28A0092B-C50C-407E-A947-70E740481C1C}">
                <a14:useLocalDpi xmlns:a14="http://schemas.microsoft.com/office/drawing/2010/main" val="0"/>
              </a:ext>
            </a:extLst>
          </a:blip>
          <a:srcRect l="25718" t="7114" r="48595" b="50723"/>
          <a:stretch/>
        </p:blipFill>
        <p:spPr>
          <a:xfrm>
            <a:off x="5334000" y="2362200"/>
            <a:ext cx="2438400" cy="3106479"/>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848600" cy="914400"/>
          </a:xfrm>
        </p:spPr>
        <p:txBody>
          <a:bodyPr/>
          <a:lstStyle/>
          <a:p>
            <a:pPr marL="0" indent="0">
              <a:spcAft>
                <a:spcPts val="1200"/>
              </a:spcAft>
              <a:buNone/>
            </a:pPr>
            <a:r>
              <a:rPr lang="fr-FR" dirty="0" smtClean="0"/>
              <a:t>La </a:t>
            </a:r>
            <a:r>
              <a:rPr lang="fr-FR" dirty="0"/>
              <a:t>Base intégrée des données </a:t>
            </a:r>
            <a:r>
              <a:rPr lang="fr-FR" dirty="0" smtClean="0"/>
              <a:t>MTN stocke les données démographiques que vous avez saisies dans l'outil. </a:t>
            </a:r>
            <a:endParaRPr lang="fr-FR" dirty="0"/>
          </a:p>
        </p:txBody>
      </p:sp>
      <p:sp>
        <p:nvSpPr>
          <p:cNvPr id="2" name="Title 1"/>
          <p:cNvSpPr>
            <a:spLocks noGrp="1"/>
          </p:cNvSpPr>
          <p:nvPr>
            <p:ph type="title"/>
          </p:nvPr>
        </p:nvSpPr>
        <p:spPr>
          <a:xfrm>
            <a:off x="152400" y="369094"/>
            <a:ext cx="2548316" cy="516255"/>
          </a:xfrm>
        </p:spPr>
        <p:txBody>
          <a:bodyPr/>
          <a:lstStyle/>
          <a:p>
            <a:r>
              <a:rPr lang="fr-FR" dirty="0"/>
              <a:t>Démographie</a:t>
            </a:r>
          </a:p>
        </p:txBody>
      </p:sp>
      <p:sp>
        <p:nvSpPr>
          <p:cNvPr id="13" name="Rounded Rectangle 12"/>
          <p:cNvSpPr/>
          <p:nvPr/>
        </p:nvSpPr>
        <p:spPr>
          <a:xfrm rot="10800000">
            <a:off x="5531760" y="2827199"/>
            <a:ext cx="1447800" cy="3505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5105400" y="2849879"/>
            <a:ext cx="381000" cy="316993"/>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685800" y="2209800"/>
            <a:ext cx="3733800" cy="3139321"/>
          </a:xfrm>
          <a:prstGeom prst="rect">
            <a:avLst/>
          </a:prstGeom>
        </p:spPr>
        <p:txBody>
          <a:bodyPr wrap="square">
            <a:spAutoFit/>
          </a:bodyPr>
          <a:lstStyle/>
          <a:p>
            <a:pPr>
              <a:spcBef>
                <a:spcPct val="20000"/>
              </a:spcBef>
              <a:spcAft>
                <a:spcPts val="1200"/>
              </a:spcAft>
              <a:buClr>
                <a:srgbClr val="066E9F"/>
              </a:buClr>
              <a:buSzPct val="100000"/>
            </a:pPr>
            <a:r>
              <a:rPr lang="fr-FR" sz="2200" dirty="0">
                <a:solidFill>
                  <a:schemeClr val="tx2">
                    <a:lumMod val="75000"/>
                  </a:schemeClr>
                </a:solidFill>
                <a:latin typeface="Segoe UI" pitchFamily="34" charset="0"/>
                <a:ea typeface="Segoe UI" pitchFamily="34" charset="0"/>
                <a:cs typeface="Segoe UI" pitchFamily="34" charset="0"/>
              </a:rPr>
              <a:t>Vous pouvez modifier les données démographiques à partir du tableau de bord pour le niveau de cumul de données inférieur mais, pour les niveaux supérieurs, vous pouvez uniquement afficher les données, car les chiffres sont cumulés pour vous. </a:t>
            </a:r>
          </a:p>
        </p:txBody>
      </p:sp>
    </p:spTree>
    <p:extLst>
      <p:ext uri="{BB962C8B-B14F-4D97-AF65-F5344CB8AC3E}">
        <p14:creationId xmlns:p14="http://schemas.microsoft.com/office/powerpoint/2010/main" val="1293732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spcAft>
                <a:spcPts val="1200"/>
              </a:spcAft>
              <a:buNone/>
            </a:pPr>
            <a:r>
              <a:rPr lang="fr-FR" dirty="0" smtClean="0"/>
              <a:t>La </a:t>
            </a:r>
            <a:r>
              <a:rPr lang="fr-FR" dirty="0"/>
              <a:t>Base intégrée des données MTN </a:t>
            </a:r>
            <a:r>
              <a:rPr lang="fr-FR" dirty="0" smtClean="0"/>
              <a:t>crée automatiquement des formulaires de distribution de la maladie dans l'outil.</a:t>
            </a:r>
          </a:p>
          <a:p>
            <a:pPr marL="0" indent="0">
              <a:buNone/>
            </a:pPr>
            <a:r>
              <a:rPr lang="fr-FR" dirty="0" smtClean="0"/>
              <a:t>La plupart de ces formulaires </a:t>
            </a:r>
            <a:br>
              <a:rPr lang="fr-FR" dirty="0" smtClean="0"/>
            </a:br>
            <a:r>
              <a:rPr lang="fr-FR" dirty="0" smtClean="0"/>
              <a:t>contiennent des indicateurs </a:t>
            </a:r>
            <a:br>
              <a:rPr lang="fr-FR" dirty="0" smtClean="0"/>
            </a:br>
            <a:r>
              <a:rPr lang="fr-FR" dirty="0" smtClean="0"/>
              <a:t>fournis par défaut par l'OMS. </a:t>
            </a:r>
            <a:endParaRPr lang="fr-FR" dirty="0"/>
          </a:p>
          <a:p>
            <a:pPr marL="0" indent="0">
              <a:buNone/>
            </a:pPr>
            <a:endParaRPr lang="fr-FR" dirty="0" smtClean="0"/>
          </a:p>
          <a:p>
            <a:endParaRPr lang="fr-FR" dirty="0"/>
          </a:p>
          <a:p>
            <a:endParaRPr lang="fr-FR" dirty="0"/>
          </a:p>
          <a:p>
            <a:endParaRPr lang="fr-FR" dirty="0"/>
          </a:p>
          <a:p>
            <a:pPr>
              <a:buNone/>
            </a:pPr>
            <a:endParaRPr lang="fr-FR" dirty="0"/>
          </a:p>
        </p:txBody>
      </p:sp>
      <p:pic>
        <p:nvPicPr>
          <p:cNvPr id="5" name="Picture 4" descr="78.PNG"/>
          <p:cNvPicPr>
            <a:picLocks noChangeAspect="1"/>
          </p:cNvPicPr>
          <p:nvPr/>
        </p:nvPicPr>
        <p:blipFill rotWithShape="1">
          <a:blip r:embed="rId3">
            <a:extLst>
              <a:ext uri="{28A0092B-C50C-407E-A947-70E740481C1C}">
                <a14:useLocalDpi xmlns:a14="http://schemas.microsoft.com/office/drawing/2010/main" val="0"/>
              </a:ext>
            </a:extLst>
          </a:blip>
          <a:srcRect l="5740" t="5020" r="49800" b="13219"/>
          <a:stretch/>
        </p:blipFill>
        <p:spPr>
          <a:xfrm>
            <a:off x="5004914" y="2514600"/>
            <a:ext cx="3148486" cy="3200400"/>
          </a:xfrm>
          <a:prstGeom prst="rect">
            <a:avLst/>
          </a:prstGeom>
          <a:effectLst>
            <a:outerShdw blurRad="63500" sx="102000" sy="102000" algn="ctr" rotWithShape="0">
              <a:schemeClr val="bg1">
                <a:lumMod val="65000"/>
                <a:alpha val="40000"/>
              </a:schemeClr>
            </a:outerShdw>
          </a:effectLst>
        </p:spPr>
      </p:pic>
      <p:sp>
        <p:nvSpPr>
          <p:cNvPr id="3" name="Text Placeholder 2"/>
          <p:cNvSpPr>
            <a:spLocks noGrp="1"/>
          </p:cNvSpPr>
          <p:nvPr>
            <p:ph type="body" sz="quarter" idx="13"/>
          </p:nvPr>
        </p:nvSpPr>
        <p:spPr/>
        <p:txBody>
          <a:bodyPr>
            <a:normAutofit/>
          </a:bodyPr>
          <a:lstStyle/>
          <a:p>
            <a:r>
              <a:rPr lang="fr-FR" dirty="0" smtClean="0"/>
              <a:t>s</a:t>
            </a:r>
            <a:r>
              <a:rPr lang="fr-FR" dirty="0" smtClean="0">
                <a:solidFill>
                  <a:srgbClr val="DCE6F2"/>
                </a:solidFill>
              </a:rPr>
              <a:t>aisie de données : formulaire par formulaire</a:t>
            </a:r>
          </a:p>
        </p:txBody>
      </p:sp>
      <p:sp>
        <p:nvSpPr>
          <p:cNvPr id="2" name="Title 1"/>
          <p:cNvSpPr>
            <a:spLocks noGrp="1"/>
          </p:cNvSpPr>
          <p:nvPr>
            <p:ph type="title"/>
          </p:nvPr>
        </p:nvSpPr>
        <p:spPr>
          <a:xfrm>
            <a:off x="152400" y="369094"/>
            <a:ext cx="4469570" cy="516255"/>
          </a:xfrm>
        </p:spPr>
        <p:txBody>
          <a:bodyPr/>
          <a:lstStyle/>
          <a:p>
            <a:r>
              <a:rPr lang="fr-FR" dirty="0"/>
              <a:t>Distribution de la maladie</a:t>
            </a:r>
            <a:endParaRPr lang="fr-FR" dirty="0">
              <a:solidFill>
                <a:srgbClr val="066E9F"/>
              </a:solidFill>
            </a:endParaRPr>
          </a:p>
        </p:txBody>
      </p:sp>
      <p:sp>
        <p:nvSpPr>
          <p:cNvPr id="13" name="Rounded Rectangle 12"/>
          <p:cNvSpPr/>
          <p:nvPr/>
        </p:nvSpPr>
        <p:spPr>
          <a:xfrm rot="10800000">
            <a:off x="5267533" y="3505200"/>
            <a:ext cx="1968500"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776313" y="3505200"/>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43418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1066800"/>
            <a:ext cx="7848600" cy="1676400"/>
          </a:xfrm>
        </p:spPr>
        <p:txBody>
          <a:bodyPr>
            <a:noAutofit/>
          </a:bodyPr>
          <a:lstStyle/>
          <a:p>
            <a:pPr marL="457200" indent="-457200">
              <a:spcAft>
                <a:spcPts val="600"/>
              </a:spcAft>
              <a:buAutoNum type="arabicPeriod"/>
            </a:pPr>
            <a:r>
              <a:rPr lang="fr-FR" sz="1700" dirty="0" smtClean="0"/>
              <a:t>Sélectionnez </a:t>
            </a:r>
            <a:r>
              <a:rPr lang="fr-FR" sz="1700" b="1" dirty="0" smtClean="0"/>
              <a:t>Kora</a:t>
            </a:r>
            <a:r>
              <a:rPr lang="fr-FR" sz="1700" dirty="0" smtClean="0"/>
              <a:t> (dans la région du Nord) dans l'arborescence de l'unité administrative.</a:t>
            </a:r>
          </a:p>
          <a:p>
            <a:pPr marL="457200" indent="-457200">
              <a:spcAft>
                <a:spcPts val="600"/>
              </a:spcAft>
              <a:buAutoNum type="arabicPeriod"/>
            </a:pPr>
            <a:r>
              <a:rPr lang="fr-FR" sz="1700" dirty="0" smtClean="0"/>
              <a:t>Choisissez </a:t>
            </a:r>
            <a:r>
              <a:rPr lang="fr-FR" sz="1700" b="1" dirty="0" smtClean="0"/>
              <a:t>Lèpre</a:t>
            </a:r>
            <a:r>
              <a:rPr lang="fr-FR" sz="1700" dirty="0" smtClean="0"/>
              <a:t> à partir de la liste déroulante Distribution de la maladie.</a:t>
            </a:r>
          </a:p>
          <a:p>
            <a:pPr marL="457200" indent="-457200">
              <a:spcAft>
                <a:spcPts val="600"/>
              </a:spcAft>
              <a:buAutoNum type="arabicPeriod"/>
            </a:pPr>
            <a:r>
              <a:rPr lang="fr-FR" sz="1700" dirty="0" smtClean="0"/>
              <a:t>Saisissez les données indiquées ci-dessous dans le formulaire.</a:t>
            </a:r>
            <a:endParaRPr lang="fr-FR" sz="1700" dirty="0"/>
          </a:p>
          <a:p>
            <a:pPr marL="0" indent="0">
              <a:buNone/>
            </a:pPr>
            <a:endParaRPr lang="fr-FR" dirty="0" smtClean="0"/>
          </a:p>
        </p:txBody>
      </p:sp>
      <p:sp>
        <p:nvSpPr>
          <p:cNvPr id="9" name="Text Placeholder 1"/>
          <p:cNvSpPr txBox="1">
            <a:spLocks/>
          </p:cNvSpPr>
          <p:nvPr/>
        </p:nvSpPr>
        <p:spPr>
          <a:xfrm>
            <a:off x="629100" y="2667000"/>
            <a:ext cx="3810000" cy="3581400"/>
          </a:xfrm>
          <a:prstGeom prst="rect">
            <a:avLst/>
          </a:prstGeom>
        </p:spPr>
        <p:txBody>
          <a:bodyPr vert="horz" lIns="91440" tIns="45720" rIns="91440" bIns="45720" numCol="1" rtlCol="0">
            <a:noAutofit/>
          </a:bodyPr>
          <a:lstStyle/>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lang="fr-FR" sz="1600" dirty="0" smtClean="0">
                <a:solidFill>
                  <a:srgbClr val="17375D"/>
                </a:solidFill>
                <a:latin typeface="Segoe UI" pitchFamily="34" charset="0"/>
              </a:rPr>
              <a:t>Date de démarrage </a:t>
            </a:r>
            <a:r>
              <a:rPr kumimoji="0" lang="fr-FR" sz="1600" b="0" i="0" u="none" strike="noStrike" kern="1200" cap="none" spc="0" normalizeH="0" baseline="0" noProof="0" dirty="0" smtClean="0">
                <a:ln>
                  <a:noFill/>
                </a:ln>
                <a:solidFill>
                  <a:srgbClr val="17375D"/>
                </a:solidFill>
                <a:effectLst/>
                <a:uLnTx/>
                <a:uFillTx/>
                <a:latin typeface="Segoe UI" pitchFamily="34" charset="0"/>
              </a:rPr>
              <a:t>à laquelle s'appliquent les données : </a:t>
            </a:r>
            <a:r>
              <a:rPr kumimoji="0" lang="fr-FR" sz="1600" b="1" i="0" u="none" strike="noStrike" kern="1200" cap="none" spc="0" normalizeH="0" baseline="0" noProof="0" dirty="0" smtClean="0">
                <a:ln>
                  <a:noFill/>
                </a:ln>
                <a:solidFill>
                  <a:srgbClr val="17375D"/>
                </a:solidFill>
                <a:effectLst/>
                <a:uLnTx/>
                <a:uFillTx/>
                <a:latin typeface="Segoe UI" pitchFamily="34" charset="0"/>
              </a:rPr>
              <a:t>1er</a:t>
            </a:r>
            <a:r>
              <a:rPr lang="fr-FR" sz="1600" b="1" dirty="0" smtClean="0">
                <a:solidFill>
                  <a:srgbClr val="17375D"/>
                </a:solidFill>
                <a:latin typeface="Segoe UI" pitchFamily="34" charset="0"/>
              </a:rPr>
              <a:t> mars </a:t>
            </a:r>
            <a:r>
              <a:rPr kumimoji="0" lang="fr-FR" sz="1600" b="1" i="0" u="none" strike="noStrike" kern="1200" cap="none" spc="0" normalizeH="0" baseline="0" noProof="0" dirty="0" smtClean="0">
                <a:ln>
                  <a:noFill/>
                </a:ln>
                <a:solidFill>
                  <a:srgbClr val="17375D"/>
                </a:solidFill>
                <a:effectLst/>
                <a:uLnTx/>
                <a:uFillTx/>
                <a:latin typeface="Segoe UI" pitchFamily="34" charset="0"/>
              </a:rPr>
              <a:t>2014</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Stratégie de dépistage des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Active</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MB parmi les nouveaux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100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Nombre total de femmes parmi les nouveaux cas : </a:t>
            </a:r>
            <a:r>
              <a:rPr kumimoji="0" lang="fr-FR" sz="1600" b="1" i="0" u="none" strike="noStrike" kern="1200" cap="none" spc="0" normalizeH="0" baseline="0" noProof="0" dirty="0" smtClean="0">
                <a:ln>
                  <a:noFill/>
                </a:ln>
                <a:solidFill>
                  <a:srgbClr val="17375D"/>
                </a:solidFill>
                <a:effectLst/>
                <a:uLnTx/>
                <a:uFillTx/>
                <a:latin typeface="Segoe UI" pitchFamily="34" charset="0"/>
              </a:rPr>
              <a:t>40</a:t>
            </a:r>
          </a:p>
          <a:p>
            <a:pPr marL="0" marR="0" lvl="1" indent="0" algn="l" defTabSz="914400" rtl="0" eaLnBrk="1" fontAlgn="auto" latinLnBrk="0" hangingPunct="1">
              <a:lnSpc>
                <a:spcPct val="100000"/>
              </a:lnSpc>
              <a:spcBef>
                <a:spcPct val="20000"/>
              </a:spcBef>
              <a:spcAft>
                <a:spcPts val="1200"/>
              </a:spcAft>
              <a:buClr>
                <a:srgbClr val="066E9F"/>
              </a:buClr>
              <a:buSzPct val="120000"/>
              <a:buFont typeface="Segoe UI" pitchFamily="34" charset="0"/>
              <a:buNone/>
              <a:tabLst/>
              <a:defRPr/>
            </a:pPr>
            <a:r>
              <a:rPr kumimoji="0" lang="fr-FR" sz="1600" b="0" i="0" u="none" strike="noStrike" kern="1200" cap="none" spc="0" normalizeH="0" baseline="0" noProof="0" dirty="0" smtClean="0">
                <a:ln>
                  <a:noFill/>
                </a:ln>
                <a:solidFill>
                  <a:srgbClr val="17375D"/>
                </a:solidFill>
                <a:effectLst/>
                <a:uLnTx/>
                <a:uFillTx/>
                <a:latin typeface="Segoe UI" pitchFamily="34" charset="0"/>
              </a:rPr>
              <a:t>Cas</a:t>
            </a:r>
            <a:r>
              <a:rPr kumimoji="0" lang="fr-FR" sz="1600" b="0" i="0" u="none" strike="noStrike" kern="1200" cap="none" spc="0" normalizeH="0" noProof="0" dirty="0" smtClean="0">
                <a:ln>
                  <a:noFill/>
                </a:ln>
                <a:solidFill>
                  <a:srgbClr val="17375D"/>
                </a:solidFill>
                <a:effectLst/>
                <a:uLnTx/>
                <a:uFillTx/>
                <a:latin typeface="Segoe UI" pitchFamily="34" charset="0"/>
              </a:rPr>
              <a:t> </a:t>
            </a:r>
            <a:r>
              <a:rPr kumimoji="0" lang="fr-FR" sz="1600" b="0" i="0" u="none" strike="noStrike" kern="1200" cap="none" spc="0" normalizeH="0" baseline="0" noProof="0" dirty="0" smtClean="0">
                <a:ln>
                  <a:noFill/>
                </a:ln>
                <a:solidFill>
                  <a:srgbClr val="17375D"/>
                </a:solidFill>
                <a:effectLst/>
                <a:uLnTx/>
                <a:uFillTx/>
                <a:latin typeface="Segoe UI" pitchFamily="34" charset="0"/>
              </a:rPr>
              <a:t>MB inscrits pour un PCT au début de l'année : </a:t>
            </a:r>
            <a:r>
              <a:rPr kumimoji="0" lang="fr-FR" sz="1600" b="1" i="0" u="none" strike="noStrike" kern="1200" cap="none" spc="0" normalizeH="0" baseline="0" noProof="0" dirty="0" smtClean="0">
                <a:ln>
                  <a:noFill/>
                </a:ln>
                <a:solidFill>
                  <a:srgbClr val="17375D"/>
                </a:solidFill>
                <a:effectLst/>
                <a:uLnTx/>
                <a:uFillTx/>
                <a:latin typeface="Segoe UI" pitchFamily="34" charset="0"/>
              </a:rPr>
              <a:t>10</a:t>
            </a:r>
            <a:endParaRPr kumimoji="0" lang="fr-FR" sz="1600" b="0" i="0" u="none" strike="noStrike" kern="1200" cap="none" spc="0" normalizeH="0" baseline="0" noProof="0" dirty="0" smtClean="0">
              <a:ln>
                <a:noFill/>
              </a:ln>
              <a:solidFill>
                <a:srgbClr val="17375D"/>
              </a:solidFill>
              <a:effectLst/>
              <a:uLnTx/>
              <a:uFillTx/>
              <a:latin typeface="Segoe UI" pitchFamily="34" charset="0"/>
              <a:ea typeface="Segoe UI" pitchFamily="34" charset="0"/>
              <a:cs typeface="Segoe UI" pitchFamily="34" charset="0"/>
            </a:endParaRPr>
          </a:p>
        </p:txBody>
      </p:sp>
      <p:sp>
        <p:nvSpPr>
          <p:cNvPr id="10" name="TextBox 9"/>
          <p:cNvSpPr txBox="1"/>
          <p:nvPr/>
        </p:nvSpPr>
        <p:spPr>
          <a:xfrm>
            <a:off x="4823280" y="5715000"/>
            <a:ext cx="3429000" cy="1061829"/>
          </a:xfrm>
          <a:prstGeom prst="rect">
            <a:avLst/>
          </a:prstGeom>
          <a:noFill/>
        </p:spPr>
        <p:txBody>
          <a:bodyPr wrap="square" rtlCol="0">
            <a:spAutoFit/>
          </a:bodyPr>
          <a:lstStyle/>
          <a:p>
            <a:pPr marL="0" lvl="1" indent="0">
              <a:spcAft>
                <a:spcPts val="1200"/>
              </a:spcAft>
              <a:buNone/>
              <a:defRPr/>
            </a:pPr>
            <a:r>
              <a:rPr lang="fr-FR" sz="1700" b="1" dirty="0" smtClean="0">
                <a:solidFill>
                  <a:srgbClr val="17375D"/>
                </a:solidFill>
                <a:latin typeface="Segoe UI Semibold" pitchFamily="34" charset="0"/>
              </a:rPr>
              <a:t>Lorsque vous avez terminé, cliquez sur Sauvegarder</a:t>
            </a:r>
            <a:r>
              <a:rPr lang="fr-FR" dirty="0" smtClean="0"/>
              <a:t>.</a:t>
            </a:r>
            <a:endParaRPr lang="fr-FR" dirty="0">
              <a:solidFill>
                <a:srgbClr val="17375D"/>
              </a:solidFill>
            </a:endParaRPr>
          </a:p>
          <a:p>
            <a:endParaRPr lang="fr-FR" dirty="0"/>
          </a:p>
        </p:txBody>
      </p:sp>
      <p:sp>
        <p:nvSpPr>
          <p:cNvPr id="5" name="Title 4"/>
          <p:cNvSpPr>
            <a:spLocks noGrp="1"/>
          </p:cNvSpPr>
          <p:nvPr>
            <p:ph type="title"/>
          </p:nvPr>
        </p:nvSpPr>
        <p:spPr/>
        <p:txBody>
          <a:bodyPr/>
          <a:lstStyle/>
          <a:p>
            <a:r>
              <a:rPr lang="fr-FR" dirty="0" smtClean="0"/>
              <a:t>Saisissez la distribution de la maladie - lèpre</a:t>
            </a:r>
          </a:p>
        </p:txBody>
      </p:sp>
      <p:sp>
        <p:nvSpPr>
          <p:cNvPr id="3" name="Rectangle 2"/>
          <p:cNvSpPr/>
          <p:nvPr/>
        </p:nvSpPr>
        <p:spPr>
          <a:xfrm>
            <a:off x="4800600" y="2667000"/>
            <a:ext cx="3733800" cy="2874633"/>
          </a:xfrm>
          <a:prstGeom prst="rect">
            <a:avLst/>
          </a:prstGeom>
        </p:spPr>
        <p:txBody>
          <a:bodyPr wrap="square">
            <a:spAutoFit/>
          </a:bodyPr>
          <a:lstStyle/>
          <a:p>
            <a:pPr marL="0" lvl="1">
              <a:spcBef>
                <a:spcPct val="20000"/>
              </a:spcBef>
              <a:spcAft>
                <a:spcPts val="1200"/>
              </a:spcAft>
              <a:buClr>
                <a:srgbClr val="066E9F"/>
              </a:buClr>
              <a:buSzPct val="120000"/>
              <a:defRPr/>
            </a:pPr>
            <a:r>
              <a:rPr lang="fr-FR" sz="1600" dirty="0">
                <a:solidFill>
                  <a:srgbClr val="17375D"/>
                </a:solidFill>
                <a:latin typeface="Segoe UI" pitchFamily="34" charset="0"/>
              </a:rPr>
              <a:t>Statut d'endémicité : </a:t>
            </a:r>
            <a:r>
              <a:rPr lang="fr-FR" sz="1600" b="1" dirty="0">
                <a:solidFill>
                  <a:srgbClr val="17375D"/>
                </a:solidFill>
                <a:latin typeface="Segoe UI" pitchFamily="34" charset="0"/>
              </a:rPr>
              <a:t>Élevé</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 nouveaux cas : </a:t>
            </a:r>
            <a:r>
              <a:rPr lang="fr-FR" sz="1600" b="1" dirty="0">
                <a:solidFill>
                  <a:srgbClr val="17375D"/>
                </a:solidFill>
                <a:latin typeface="Segoe UI" pitchFamily="34" charset="0"/>
              </a:rPr>
              <a:t>120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Nombre total d'enfants parmi les nouveaux cas : </a:t>
            </a:r>
            <a:r>
              <a:rPr lang="fr-FR" sz="1600" b="1" dirty="0">
                <a:solidFill>
                  <a:srgbClr val="17375D"/>
                </a:solidFill>
                <a:latin typeface="Segoe UI" pitchFamily="34" charset="0"/>
              </a:rPr>
              <a:t>30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a:t>
            </a:r>
            <a:r>
              <a:rPr lang="fr-FR" sz="1600" dirty="0" smtClean="0">
                <a:solidFill>
                  <a:srgbClr val="17375D"/>
                </a:solidFill>
                <a:latin typeface="Segoe UI" pitchFamily="34" charset="0"/>
              </a:rPr>
              <a:t>PCT) </a:t>
            </a:r>
            <a:r>
              <a:rPr lang="fr-FR" sz="1600" dirty="0">
                <a:solidFill>
                  <a:srgbClr val="17375D"/>
                </a:solidFill>
                <a:latin typeface="Segoe UI" pitchFamily="34" charset="0"/>
              </a:rPr>
              <a:t>au début de l'année : </a:t>
            </a:r>
            <a:r>
              <a:rPr lang="fr-FR" sz="1600" b="1" dirty="0">
                <a:solidFill>
                  <a:srgbClr val="17375D"/>
                </a:solidFill>
                <a:latin typeface="Segoe UI" pitchFamily="34" charset="0"/>
              </a:rPr>
              <a:t>20</a:t>
            </a:r>
          </a:p>
          <a:p>
            <a:pPr marL="0" lvl="1">
              <a:spcBef>
                <a:spcPct val="20000"/>
              </a:spcBef>
              <a:spcAft>
                <a:spcPts val="1200"/>
              </a:spcAft>
              <a:buClr>
                <a:srgbClr val="066E9F"/>
              </a:buClr>
              <a:buSzPct val="120000"/>
              <a:defRPr/>
            </a:pPr>
            <a:r>
              <a:rPr lang="fr-FR" sz="1600" dirty="0">
                <a:solidFill>
                  <a:srgbClr val="17375D"/>
                </a:solidFill>
                <a:latin typeface="Segoe UI" pitchFamily="34" charset="0"/>
              </a:rPr>
              <a:t>Prévalence (cas inscrits pour un </a:t>
            </a:r>
            <a:r>
              <a:rPr lang="fr-FR" sz="1600" dirty="0" smtClean="0">
                <a:solidFill>
                  <a:srgbClr val="17375D"/>
                </a:solidFill>
                <a:latin typeface="Segoe UI" pitchFamily="34" charset="0"/>
              </a:rPr>
              <a:t>PCT) </a:t>
            </a:r>
            <a:r>
              <a:rPr lang="fr-FR" sz="1600" dirty="0">
                <a:solidFill>
                  <a:srgbClr val="17375D"/>
                </a:solidFill>
                <a:latin typeface="Segoe UI" pitchFamily="34" charset="0"/>
              </a:rPr>
              <a:t>en fin d'année : </a:t>
            </a:r>
            <a:r>
              <a:rPr lang="fr-FR" sz="1600" b="1" dirty="0">
                <a:solidFill>
                  <a:srgbClr val="17375D"/>
                </a:solidFill>
                <a:latin typeface="Segoe UI" pitchFamily="34" charset="0"/>
              </a:rPr>
              <a:t>35</a:t>
            </a:r>
            <a:endParaRPr lang="fr-FR" sz="1600" b="1"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572017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5257800"/>
            <a:ext cx="9144000" cy="13271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 Placeholder 2"/>
          <p:cNvSpPr>
            <a:spLocks noGrp="1"/>
          </p:cNvSpPr>
          <p:nvPr>
            <p:ph type="body" sz="quarter" idx="13"/>
          </p:nvPr>
        </p:nvSpPr>
        <p:spPr>
          <a:xfrm>
            <a:off x="171331" y="42335"/>
            <a:ext cx="5010269" cy="307777"/>
          </a:xfrm>
        </p:spPr>
        <p:txBody>
          <a:bodyPr>
            <a:normAutofit/>
          </a:bodyPr>
          <a:lstStyle/>
          <a:p>
            <a:r>
              <a:rPr lang="fr-FR" dirty="0">
                <a:solidFill>
                  <a:schemeClr val="accent1">
                    <a:lumMod val="20000"/>
                    <a:lumOff val="80000"/>
                  </a:schemeClr>
                </a:solidFill>
              </a:rPr>
              <a:t>s</a:t>
            </a:r>
            <a:r>
              <a:rPr lang="fr-FR" dirty="0" smtClean="0">
                <a:solidFill>
                  <a:schemeClr val="accent1">
                    <a:lumMod val="20000"/>
                    <a:lumOff val="80000"/>
                  </a:schemeClr>
                </a:solidFill>
              </a:rPr>
              <a:t>aisie de données : formulaire par formulaire</a:t>
            </a:r>
          </a:p>
        </p:txBody>
      </p:sp>
      <p:sp>
        <p:nvSpPr>
          <p:cNvPr id="2" name="Title 1"/>
          <p:cNvSpPr>
            <a:spLocks noGrp="1"/>
          </p:cNvSpPr>
          <p:nvPr>
            <p:ph type="title"/>
          </p:nvPr>
        </p:nvSpPr>
        <p:spPr>
          <a:xfrm>
            <a:off x="152400" y="369094"/>
            <a:ext cx="1906240" cy="516255"/>
          </a:xfrm>
        </p:spPr>
        <p:txBody>
          <a:bodyPr/>
          <a:lstStyle/>
          <a:p>
            <a:r>
              <a:rPr lang="fr-FR" dirty="0"/>
              <a:t>Enquêtes</a:t>
            </a:r>
            <a:endParaRPr lang="fr-FR" dirty="0">
              <a:solidFill>
                <a:srgbClr val="066E9F"/>
              </a:solidFill>
            </a:endParaRPr>
          </a:p>
        </p:txBody>
      </p:sp>
      <p:sp>
        <p:nvSpPr>
          <p:cNvPr id="9" name="TextBox 8"/>
          <p:cNvSpPr txBox="1"/>
          <p:nvPr/>
        </p:nvSpPr>
        <p:spPr>
          <a:xfrm>
            <a:off x="476700" y="5524443"/>
            <a:ext cx="8229600" cy="830997"/>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pouvez uniquement ajouter des sites sentinelles et ne pouvez pas les modifier ou les supprimer pour le moment. Par conséquent, si vous faites une faute de frappe lorsque vous saisissez l'un de ces sites, vous devriez en ajouter un autre. </a:t>
            </a:r>
            <a:endParaRPr lang="fr-FR" sz="1600" dirty="0">
              <a:solidFill>
                <a:srgbClr val="17375D"/>
              </a:solidFill>
              <a:latin typeface="Segoe UI Semibold" pitchFamily="34" charset="0"/>
              <a:ea typeface="Segoe UI" pitchFamily="34" charset="0"/>
              <a:cs typeface="Segoe UI" pitchFamily="34" charset="0"/>
            </a:endParaRPr>
          </a:p>
        </p:txBody>
      </p:sp>
      <p:sp>
        <p:nvSpPr>
          <p:cNvPr id="12" name="Content Placeholder 3"/>
          <p:cNvSpPr>
            <a:spLocks noGrp="1"/>
          </p:cNvSpPr>
          <p:nvPr>
            <p:ph idx="1"/>
          </p:nvPr>
        </p:nvSpPr>
        <p:spPr>
          <a:xfrm>
            <a:off x="685800" y="914400"/>
            <a:ext cx="7543800" cy="4191000"/>
          </a:xfrm>
        </p:spPr>
        <p:txBody>
          <a:bodyPr>
            <a:noAutofit/>
          </a:bodyPr>
          <a:lstStyle/>
          <a:p>
            <a:pPr marL="0" indent="0">
              <a:spcAft>
                <a:spcPts val="1200"/>
              </a:spcAft>
              <a:buNone/>
            </a:pPr>
            <a:r>
              <a:rPr lang="fr-FR" dirty="0" smtClean="0"/>
              <a:t>Le module d'enquête est l'endroit où vous enregistrez les enquêtes ayant eu lieu dans votre pays.</a:t>
            </a:r>
          </a:p>
          <a:p>
            <a:pPr marL="502920" indent="-320040">
              <a:spcAft>
                <a:spcPts val="1200"/>
              </a:spcAft>
            </a:pPr>
            <a:r>
              <a:rPr lang="fr-FR" sz="1800" dirty="0" smtClean="0">
                <a:latin typeface="Segoe UI Semibold" pitchFamily="34" charset="0"/>
              </a:rPr>
              <a:t>Celles-ci comprennent, entre autres, les enquêtes de cartographie, de base, à mi-parcours. </a:t>
            </a:r>
          </a:p>
          <a:p>
            <a:pPr marL="502920" indent="-320040"/>
            <a:r>
              <a:rPr lang="fr-FR" sz="1800" dirty="0">
                <a:latin typeface="Segoe UI Semibold" pitchFamily="34" charset="0"/>
              </a:rPr>
              <a:t>Vous permet de choisir </a:t>
            </a:r>
            <a:r>
              <a:rPr lang="fr-FR" sz="1800" dirty="0" smtClean="0">
                <a:latin typeface="Segoe UI Semibold" pitchFamily="34" charset="0"/>
              </a:rPr>
              <a:t>plusieurs sites </a:t>
            </a:r>
            <a:r>
              <a:rPr lang="fr-FR" sz="1800" dirty="0">
                <a:latin typeface="Segoe UI Semibold" pitchFamily="34" charset="0"/>
              </a:rPr>
              <a:t>recouvrant une zone écologique, une unité d'évaluation ou des sous-districts. </a:t>
            </a:r>
          </a:p>
          <a:p>
            <a:pPr marL="502920" lvl="1" indent="0">
              <a:spcBef>
                <a:spcPts val="1200"/>
              </a:spcBef>
              <a:spcAft>
                <a:spcPts val="1200"/>
              </a:spcAft>
              <a:buNone/>
            </a:pPr>
            <a:r>
              <a:rPr lang="fr-FR" dirty="0" smtClean="0"/>
              <a:t>Le cas échéant, un écran supplémentaire de saisie de données vous donne la possibilité de choisir plusieurs sites provenant de différents niveaux.</a:t>
            </a:r>
            <a:endParaRPr lang="fr-FR" dirty="0"/>
          </a:p>
          <a:p>
            <a:pPr marL="502920" indent="-320040">
              <a:spcAft>
                <a:spcPts val="1800"/>
              </a:spcAft>
            </a:pPr>
            <a:r>
              <a:rPr lang="fr-FR" sz="1800" dirty="0">
                <a:latin typeface="Segoe UI Semibold" pitchFamily="34" charset="0"/>
              </a:rPr>
              <a:t>Permet d'ajouter des sites sentinelles à votre outil, vous donnant la possibilité de choisir de nouveau le même site à l'avenir. </a:t>
            </a:r>
            <a:endParaRPr lang="fr-FR" sz="1800" dirty="0"/>
          </a:p>
        </p:txBody>
      </p:sp>
    </p:spTree>
    <p:extLst>
      <p:ext uri="{BB962C8B-B14F-4D97-AF65-F5344CB8AC3E}">
        <p14:creationId xmlns:p14="http://schemas.microsoft.com/office/powerpoint/2010/main" val="253208609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Saisir les enquêtes sur le site sentinelle/de contrôle </a:t>
            </a:r>
            <a:br>
              <a:rPr lang="fr-FR" sz="2000" dirty="0" smtClean="0"/>
            </a:br>
            <a:r>
              <a:rPr lang="fr-FR" sz="2000" dirty="0" smtClean="0"/>
              <a:t>ponctuel pour la schistosomiase</a:t>
            </a:r>
            <a:endParaRPr lang="fr-FR" sz="2000" dirty="0"/>
          </a:p>
        </p:txBody>
      </p:sp>
      <p:sp>
        <p:nvSpPr>
          <p:cNvPr id="2" name="Text Placeholder 1"/>
          <p:cNvSpPr>
            <a:spLocks noGrp="1"/>
          </p:cNvSpPr>
          <p:nvPr>
            <p:ph type="body" sz="quarter" idx="10"/>
          </p:nvPr>
        </p:nvSpPr>
        <p:spPr>
          <a:xfrm>
            <a:off x="762000" y="1222380"/>
            <a:ext cx="7315200" cy="5181600"/>
          </a:xfrm>
        </p:spPr>
        <p:txBody>
          <a:bodyPr>
            <a:noAutofit/>
          </a:bodyPr>
          <a:lstStyle/>
          <a:p>
            <a:pPr marL="457200" indent="-457200">
              <a:spcAft>
                <a:spcPts val="600"/>
              </a:spcAft>
              <a:buAutoNum type="arabicPeriod"/>
            </a:pPr>
            <a:r>
              <a:rPr lang="fr-FR" sz="1600" dirty="0" smtClean="0"/>
              <a:t>Sélectionnez </a:t>
            </a:r>
            <a:r>
              <a:rPr lang="fr-FR" sz="1600" b="1" dirty="0" smtClean="0"/>
              <a:t>Lusson</a:t>
            </a:r>
            <a:r>
              <a:rPr lang="fr-FR" sz="1600" dirty="0" smtClean="0"/>
              <a:t> à partir de l'arborescence de l'unité administrative.</a:t>
            </a:r>
          </a:p>
          <a:p>
            <a:pPr>
              <a:spcAft>
                <a:spcPts val="600"/>
              </a:spcAft>
            </a:pPr>
            <a:r>
              <a:rPr lang="fr-FR" sz="1600" dirty="0" smtClean="0"/>
              <a:t>À partir de la liste déroulante Enquête, choisissez </a:t>
            </a:r>
            <a:r>
              <a:rPr lang="fr-FR" sz="1600" b="1" dirty="0"/>
              <a:t>Enquête </a:t>
            </a:r>
            <a:r>
              <a:rPr lang="fr-FR" sz="1600" b="1" dirty="0" smtClean="0"/>
              <a:t>du </a:t>
            </a:r>
            <a:r>
              <a:rPr lang="fr-FR" sz="1600" b="1" dirty="0"/>
              <a:t>site sentinelle/ Enquête </a:t>
            </a:r>
            <a:r>
              <a:rPr lang="fr-FR" sz="1600" b="1" dirty="0" smtClean="0"/>
              <a:t>ponctuelle du site de </a:t>
            </a:r>
            <a:r>
              <a:rPr lang="fr-FR" sz="1600" b="1" dirty="0"/>
              <a:t>schistosomiase.</a:t>
            </a:r>
          </a:p>
          <a:p>
            <a:pPr marL="457200" indent="-457200">
              <a:spcAft>
                <a:spcPts val="600"/>
              </a:spcAft>
              <a:buAutoNum type="arabicPeriod"/>
            </a:pPr>
            <a:r>
              <a:rPr lang="fr-FR" sz="1600" dirty="0"/>
              <a:t>Choisissez </a:t>
            </a:r>
            <a:r>
              <a:rPr lang="fr-FR" sz="1600" b="1" dirty="0"/>
              <a:t>District</a:t>
            </a:r>
            <a:r>
              <a:rPr lang="fr-FR" sz="1600" dirty="0"/>
              <a:t> pour Niveau de mise en œuvre.</a:t>
            </a:r>
          </a:p>
          <a:p>
            <a:pPr marL="457200" indent="-457200">
              <a:buAutoNum type="arabicPeriod"/>
            </a:pPr>
            <a:r>
              <a:rPr lang="fr-FR" sz="1600" dirty="0"/>
              <a:t>Sélectionnez les districts suivants pour l'enquête :</a:t>
            </a:r>
          </a:p>
          <a:p>
            <a:pPr marL="742950" lvl="2" indent="-285750">
              <a:buSzPct val="100000"/>
              <a:buFont typeface="Wingdings" charset="2"/>
              <a:buChar char="§"/>
            </a:pPr>
            <a:r>
              <a:rPr lang="fr-FR" sz="1600" b="1" dirty="0"/>
              <a:t>Kora </a:t>
            </a:r>
            <a:r>
              <a:rPr lang="fr-FR" sz="1600" dirty="0"/>
              <a:t>(dans la province Nord)</a:t>
            </a:r>
          </a:p>
          <a:p>
            <a:pPr marL="742950" lvl="2" indent="-285750">
              <a:spcAft>
                <a:spcPts val="600"/>
              </a:spcAft>
              <a:buSzPct val="100000"/>
              <a:buFont typeface="Wingdings" charset="2"/>
              <a:buChar char="§"/>
            </a:pPr>
            <a:r>
              <a:rPr lang="fr-FR" sz="1600" b="1" dirty="0"/>
              <a:t>Lusson </a:t>
            </a:r>
            <a:r>
              <a:rPr lang="fr-FR" sz="1600" dirty="0"/>
              <a:t>(dans la province Nord)</a:t>
            </a:r>
          </a:p>
          <a:p>
            <a:pPr marL="457200" indent="-457200">
              <a:spcAft>
                <a:spcPts val="600"/>
              </a:spcAft>
              <a:buAutoNum type="arabicPeriod"/>
            </a:pPr>
            <a:r>
              <a:rPr lang="fr-FR" sz="1600" dirty="0" smtClean="0"/>
              <a:t>Cliquez sur </a:t>
            </a:r>
            <a:r>
              <a:rPr lang="fr-FR" sz="1600" b="1" dirty="0" smtClean="0"/>
              <a:t>Sélectionner.</a:t>
            </a:r>
          </a:p>
          <a:p>
            <a:pPr marL="457200" indent="-457200">
              <a:spcAft>
                <a:spcPts val="600"/>
              </a:spcAft>
              <a:buAutoNum type="arabicPeriod"/>
            </a:pPr>
            <a:r>
              <a:rPr lang="fr-FR" sz="1600" dirty="0"/>
              <a:t>Saisissez le type de site : </a:t>
            </a:r>
            <a:r>
              <a:rPr lang="fr-FR" sz="1600" b="1" dirty="0"/>
              <a:t>Sentinelle</a:t>
            </a:r>
          </a:p>
          <a:p>
            <a:pPr marL="457200" indent="-457200">
              <a:spcAft>
                <a:spcPts val="600"/>
              </a:spcAft>
              <a:buAutoNum type="arabicPeriod"/>
            </a:pPr>
            <a:r>
              <a:rPr lang="fr-FR" sz="1600" dirty="0"/>
              <a:t>Cliquez sur </a:t>
            </a:r>
            <a:r>
              <a:rPr lang="fr-FR" sz="1600" b="1" dirty="0"/>
              <a:t>Ajouter un nouveau site</a:t>
            </a:r>
            <a:r>
              <a:rPr lang="fr-FR" sz="1600" dirty="0"/>
              <a:t> </a:t>
            </a:r>
            <a:r>
              <a:rPr lang="fr-FR" sz="1600" dirty="0" smtClean="0"/>
              <a:t>(</a:t>
            </a:r>
            <a:r>
              <a:rPr lang="fr-FR" sz="1600" dirty="0" err="1" smtClean="0"/>
              <a:t>Add</a:t>
            </a:r>
            <a:r>
              <a:rPr lang="fr-FR" sz="1600" dirty="0" smtClean="0"/>
              <a:t> new site)&gt;</a:t>
            </a:r>
            <a:endParaRPr lang="fr-FR" sz="1600" dirty="0"/>
          </a:p>
          <a:p>
            <a:pPr marL="457200" indent="-457200">
              <a:spcAft>
                <a:spcPts val="600"/>
              </a:spcAft>
              <a:buAutoNum type="arabicPeriod"/>
            </a:pPr>
            <a:r>
              <a:rPr lang="fr-FR" sz="1600" dirty="0"/>
              <a:t>Nom du site : </a:t>
            </a:r>
            <a:r>
              <a:rPr lang="fr-FR" sz="1600" b="1" dirty="0"/>
              <a:t>Principale école :    </a:t>
            </a:r>
            <a:endParaRPr lang="fr-FR" sz="1600" b="1" dirty="0" smtClean="0"/>
          </a:p>
          <a:p>
            <a:pPr marL="457200" indent="-457200">
              <a:spcAft>
                <a:spcPts val="600"/>
              </a:spcAft>
              <a:buAutoNum type="arabicPeriod"/>
            </a:pPr>
            <a:r>
              <a:rPr lang="fr-FR" sz="1600" dirty="0" smtClean="0"/>
              <a:t>Latitude : </a:t>
            </a:r>
            <a:r>
              <a:rPr lang="fr-FR" sz="1600" b="1" dirty="0"/>
              <a:t>10</a:t>
            </a:r>
            <a:r>
              <a:rPr lang="en-US" dirty="0" smtClean="0"/>
              <a:t>	</a:t>
            </a:r>
            <a:endParaRPr lang="fr-FR" sz="1600" dirty="0" smtClean="0"/>
          </a:p>
          <a:p>
            <a:pPr marL="457200" indent="-457200">
              <a:spcAft>
                <a:spcPts val="600"/>
              </a:spcAft>
              <a:buAutoNum type="arabicPeriod"/>
            </a:pPr>
            <a:r>
              <a:rPr lang="fr-FR" sz="1600" dirty="0" smtClean="0"/>
              <a:t>Longitude : </a:t>
            </a:r>
            <a:r>
              <a:rPr lang="fr-FR" sz="1600" b="1" dirty="0"/>
              <a:t>20</a:t>
            </a:r>
          </a:p>
          <a:p>
            <a:pPr marL="457200" indent="-457200">
              <a:buAutoNum type="arabicPeriod"/>
            </a:pPr>
            <a:r>
              <a:rPr lang="fr-FR" sz="1600" dirty="0" smtClean="0"/>
              <a:t>Cliquez sur </a:t>
            </a:r>
            <a:r>
              <a:rPr lang="fr-FR" sz="1600" b="1" dirty="0" smtClean="0"/>
              <a:t>Sauvegarder</a:t>
            </a:r>
            <a:r>
              <a:rPr lang="fr-FR" sz="1600" dirty="0" smtClean="0"/>
              <a:t>, puis continuez à saisir les données de la diapositive suivante.</a:t>
            </a:r>
            <a:endParaRPr lang="fr-FR" sz="1600" dirty="0"/>
          </a:p>
          <a:p>
            <a:pPr marL="0" indent="0">
              <a:buNone/>
            </a:pPr>
            <a:endParaRPr lang="fr-FR" dirty="0" smtClean="0"/>
          </a:p>
        </p:txBody>
      </p:sp>
    </p:spTree>
    <p:extLst>
      <p:ext uri="{BB962C8B-B14F-4D97-AF65-F5344CB8AC3E}">
        <p14:creationId xmlns:p14="http://schemas.microsoft.com/office/powerpoint/2010/main" val="37352770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829736"/>
            <a:ext cx="4114800" cy="5334000"/>
          </a:xfrm>
        </p:spPr>
        <p:txBody>
          <a:bodyPr numCol="1">
            <a:noAutofit/>
          </a:bodyPr>
          <a:lstStyle/>
          <a:p>
            <a:pPr marL="0" lvl="1" indent="0">
              <a:spcAft>
                <a:spcPts val="600"/>
              </a:spcAft>
              <a:buNone/>
              <a:defRPr/>
            </a:pPr>
            <a:r>
              <a:rPr lang="fr-FR" sz="1400" dirty="0" smtClean="0"/>
              <a:t>Date de démarrage à laquelle s'appliquent les données : </a:t>
            </a:r>
            <a:br>
              <a:rPr lang="fr-FR" sz="1400" dirty="0" smtClean="0"/>
            </a:br>
            <a:r>
              <a:rPr lang="fr-FR" sz="1400" b="1" dirty="0" smtClean="0"/>
              <a:t>1er février 2014</a:t>
            </a:r>
            <a:endParaRPr lang="fr-FR" sz="1400" b="1" dirty="0"/>
          </a:p>
          <a:p>
            <a:pPr marL="0" lvl="1" indent="0">
              <a:spcAft>
                <a:spcPts val="600"/>
              </a:spcAft>
              <a:buNone/>
              <a:defRPr/>
            </a:pPr>
            <a:r>
              <a:rPr lang="fr-FR" sz="1400" dirty="0"/>
              <a:t>Agent causal : </a:t>
            </a:r>
            <a:r>
              <a:rPr lang="fr-FR" sz="1400" b="1" dirty="0"/>
              <a:t>S. mansoni et S. mekongi</a:t>
            </a:r>
          </a:p>
          <a:p>
            <a:pPr marL="0" lvl="1" indent="0">
              <a:spcAft>
                <a:spcPts val="600"/>
              </a:spcAft>
              <a:buNone/>
              <a:defRPr/>
            </a:pPr>
            <a:r>
              <a:rPr lang="fr-FR" sz="1400" dirty="0" smtClean="0"/>
              <a:t>Nombre de tournées de CP terminées                                                               avant la mise en œuvre de l'enquête: </a:t>
            </a:r>
            <a:r>
              <a:rPr lang="fr-FR" sz="1400" b="1" dirty="0"/>
              <a:t>2</a:t>
            </a:r>
          </a:p>
          <a:p>
            <a:pPr marL="0" lvl="1" indent="0">
              <a:spcAft>
                <a:spcPts val="600"/>
              </a:spcAft>
              <a:buNone/>
              <a:defRPr/>
            </a:pPr>
            <a:r>
              <a:rPr lang="fr-FR" sz="1400" dirty="0"/>
              <a:t>Type de test : </a:t>
            </a:r>
            <a:r>
              <a:rPr lang="fr-FR" sz="1400" b="1" dirty="0"/>
              <a:t>ACC</a:t>
            </a:r>
          </a:p>
          <a:p>
            <a:pPr marL="0" lvl="1" indent="0">
              <a:spcAft>
                <a:spcPts val="600"/>
              </a:spcAft>
              <a:buNone/>
              <a:defRPr/>
            </a:pPr>
            <a:r>
              <a:rPr lang="fr-FR" sz="1400" dirty="0"/>
              <a:t>Date de fin de l'enquête : </a:t>
            </a:r>
            <a:r>
              <a:rPr lang="fr-FR" sz="1400" b="1" dirty="0"/>
              <a:t>5 mars 2013</a:t>
            </a:r>
            <a:endParaRPr lang="fr-FR" sz="1400" b="1" dirty="0">
              <a:ea typeface="MS PGothic" charset="0"/>
            </a:endParaRPr>
          </a:p>
          <a:p>
            <a:pPr marL="0" lvl="1" indent="0">
              <a:spcAft>
                <a:spcPts val="600"/>
              </a:spcAft>
              <a:buNone/>
              <a:defRPr/>
            </a:pPr>
            <a:r>
              <a:rPr lang="fr-FR" sz="1400" dirty="0"/>
              <a:t>Tranche d'âge </a:t>
            </a:r>
            <a:r>
              <a:rPr lang="fr-FR" sz="1400" dirty="0" smtClean="0"/>
              <a:t>interrogée</a:t>
            </a:r>
            <a:r>
              <a:rPr lang="fr-FR" sz="1400" dirty="0"/>
              <a:t> : </a:t>
            </a:r>
            <a:r>
              <a:rPr lang="fr-FR" sz="1400" b="1" dirty="0"/>
              <a:t>EAS</a:t>
            </a:r>
          </a:p>
          <a:p>
            <a:pPr marL="0" lvl="1" indent="0">
              <a:spcAft>
                <a:spcPts val="600"/>
              </a:spcAft>
              <a:buNone/>
              <a:defRPr/>
            </a:pPr>
            <a:r>
              <a:rPr lang="fr-FR" sz="1400" dirty="0" smtClean="0"/>
              <a:t>Nombre de personnes n'ayant pas répondu : </a:t>
            </a:r>
            <a:r>
              <a:rPr lang="fr-FR" sz="1400" b="1" dirty="0"/>
              <a:t>10</a:t>
            </a:r>
          </a:p>
          <a:p>
            <a:pPr marL="0" lvl="1" indent="0">
              <a:spcAft>
                <a:spcPts val="600"/>
              </a:spcAft>
              <a:buNone/>
              <a:defRPr/>
            </a:pPr>
            <a:r>
              <a:rPr lang="fr-FR" sz="1400" dirty="0" smtClean="0"/>
              <a:t>Nombre de personnes positives pour une hématurie ou présentant des œufs du parasite schistosomial dans l'urine : </a:t>
            </a:r>
            <a:r>
              <a:rPr lang="fr-FR" sz="1400" b="1" dirty="0"/>
              <a:t>20</a:t>
            </a:r>
          </a:p>
          <a:p>
            <a:pPr marL="0" lvl="1" indent="0">
              <a:spcAft>
                <a:spcPts val="600"/>
              </a:spcAft>
              <a:buNone/>
              <a:defRPr/>
            </a:pPr>
            <a:r>
              <a:rPr lang="fr-FR" sz="1400" dirty="0"/>
              <a:t>Proportion de la schistosomiase urinaire </a:t>
            </a:r>
            <a:r>
              <a:rPr lang="fr-FR" sz="1400" dirty="0" smtClean="0"/>
              <a:t>d’intensité modérée</a:t>
            </a:r>
            <a:r>
              <a:rPr lang="fr-FR" sz="1400" dirty="0"/>
              <a:t> : </a:t>
            </a:r>
            <a:r>
              <a:rPr lang="fr-FR" sz="1400" b="1" dirty="0"/>
              <a:t>20</a:t>
            </a:r>
          </a:p>
          <a:p>
            <a:pPr marL="0" lvl="1" indent="0">
              <a:spcAft>
                <a:spcPts val="600"/>
              </a:spcAft>
              <a:buNone/>
              <a:defRPr/>
            </a:pPr>
            <a:r>
              <a:rPr lang="fr-FR" sz="1400" dirty="0" smtClean="0"/>
              <a:t>Nombre de personnes positives pour une schistosomiase intestinale : </a:t>
            </a:r>
            <a:r>
              <a:rPr lang="fr-FR" sz="1400" b="1" dirty="0"/>
              <a:t>10</a:t>
            </a:r>
          </a:p>
          <a:p>
            <a:pPr marL="0" lvl="1" indent="0">
              <a:spcAft>
                <a:spcPts val="600"/>
              </a:spcAft>
              <a:buNone/>
              <a:defRPr/>
            </a:pPr>
            <a:r>
              <a:rPr lang="fr-FR" sz="1400" dirty="0" smtClean="0"/>
              <a:t>Proportion de la schistosomiase intestinale d’intensité modérée : </a:t>
            </a:r>
            <a:r>
              <a:rPr lang="fr-FR" sz="1400" b="1" dirty="0" smtClean="0"/>
              <a:t>50</a:t>
            </a:r>
          </a:p>
        </p:txBody>
      </p:sp>
      <p:sp>
        <p:nvSpPr>
          <p:cNvPr id="4" name="TextBox 3"/>
          <p:cNvSpPr txBox="1"/>
          <p:nvPr/>
        </p:nvSpPr>
        <p:spPr>
          <a:xfrm>
            <a:off x="3962400" y="5833380"/>
            <a:ext cx="4648200" cy="1000274"/>
          </a:xfrm>
          <a:prstGeom prst="rect">
            <a:avLst/>
          </a:prstGeom>
          <a:noFill/>
        </p:spPr>
        <p:txBody>
          <a:bodyPr wrap="square" rtlCol="0">
            <a:spAutoFit/>
          </a:bodyPr>
          <a:lstStyle/>
          <a:p>
            <a:pPr marL="0" lvl="1">
              <a:spcAft>
                <a:spcPts val="600"/>
              </a:spcAft>
            </a:pPr>
            <a:r>
              <a:rPr lang="fr-FR" sz="1200" b="1" dirty="0">
                <a:solidFill>
                  <a:srgbClr val="17375D"/>
                </a:solidFill>
                <a:latin typeface="Segoe UI Semibold" pitchFamily="34" charset="0"/>
              </a:rPr>
              <a:t>Lorsque vous avez terminé, cliquez sur </a:t>
            </a:r>
            <a:r>
              <a:rPr lang="fr-FR" sz="1200" b="1" dirty="0" smtClean="0">
                <a:solidFill>
                  <a:srgbClr val="17375D"/>
                </a:solidFill>
                <a:latin typeface="Segoe UI Semibold" pitchFamily="34" charset="0"/>
              </a:rPr>
              <a:t>Sauvegarder. Trouvez </a:t>
            </a:r>
            <a:r>
              <a:rPr lang="fr-FR" sz="1200" b="1" dirty="0">
                <a:solidFill>
                  <a:srgbClr val="17375D"/>
                </a:solidFill>
                <a:latin typeface="Segoe UI Semibold" pitchFamily="34" charset="0"/>
              </a:rPr>
              <a:t>le formulaire d'enquête que vous venez d'enregistrer dans la zone de liste Enquête pour </a:t>
            </a:r>
            <a:r>
              <a:rPr lang="fr-FR" sz="1200" b="1" dirty="0" smtClean="0">
                <a:solidFill>
                  <a:srgbClr val="17375D"/>
                </a:solidFill>
                <a:latin typeface="Segoe UI Semibold" pitchFamily="34" charset="0"/>
              </a:rPr>
              <a:t>Kora et </a:t>
            </a:r>
            <a:r>
              <a:rPr lang="fr-FR" sz="1200" b="1" dirty="0" err="1" smtClean="0">
                <a:solidFill>
                  <a:srgbClr val="17375D"/>
                </a:solidFill>
                <a:latin typeface="Segoe UI Semibold" pitchFamily="34" charset="0"/>
              </a:rPr>
              <a:t>Lusson</a:t>
            </a:r>
            <a:r>
              <a:rPr lang="fr-FR" sz="1200" b="1" dirty="0" smtClean="0">
                <a:solidFill>
                  <a:srgbClr val="17375D"/>
                </a:solidFill>
                <a:latin typeface="Segoe UI Semibold" pitchFamily="34" charset="0"/>
              </a:rPr>
              <a:t>.</a:t>
            </a:r>
            <a:endParaRPr lang="fr-FR" sz="1200" b="1" dirty="0">
              <a:solidFill>
                <a:srgbClr val="17375D"/>
              </a:solidFill>
              <a:latin typeface="Segoe UI Semibold" pitchFamily="34" charset="0"/>
              <a:ea typeface="Segoe UI" pitchFamily="34" charset="0"/>
              <a:cs typeface="Segoe UI" pitchFamily="34" charset="0"/>
            </a:endParaRPr>
          </a:p>
          <a:p>
            <a:endParaRPr lang="fr-FR" dirty="0"/>
          </a:p>
        </p:txBody>
      </p:sp>
      <p:sp>
        <p:nvSpPr>
          <p:cNvPr id="3" name="Rectangle 2"/>
          <p:cNvSpPr/>
          <p:nvPr/>
        </p:nvSpPr>
        <p:spPr>
          <a:xfrm>
            <a:off x="4876800" y="838200"/>
            <a:ext cx="3886200" cy="4955202"/>
          </a:xfrm>
          <a:prstGeom prst="rect">
            <a:avLst/>
          </a:prstGeom>
        </p:spPr>
        <p:txBody>
          <a:bodyPr wrap="square">
            <a:spAutoFit/>
          </a:bodyPr>
          <a:lstStyle/>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Description de la zone écologique : </a:t>
            </a:r>
            <a:r>
              <a:rPr lang="fr-FR" sz="1400" dirty="0" smtClean="0">
                <a:solidFill>
                  <a:srgbClr val="17375D"/>
                </a:solidFill>
                <a:latin typeface="Segoe UI" pitchFamily="34" charset="0"/>
                <a:ea typeface="Segoe UI" pitchFamily="34" charset="0"/>
                <a:cs typeface="Segoe UI" pitchFamily="34" charset="0"/>
              </a:rPr>
              <a:t/>
            </a:r>
            <a:br>
              <a:rPr lang="fr-FR" sz="1400" dirty="0" smtClean="0">
                <a:solidFill>
                  <a:srgbClr val="17375D"/>
                </a:solidFill>
                <a:latin typeface="Segoe UI" pitchFamily="34" charset="0"/>
                <a:ea typeface="Segoe UI" pitchFamily="34" charset="0"/>
                <a:cs typeface="Segoe UI" pitchFamily="34" charset="0"/>
              </a:rPr>
            </a:br>
            <a:r>
              <a:rPr lang="fr-FR" sz="1400" b="1" dirty="0" smtClean="0">
                <a:solidFill>
                  <a:srgbClr val="17375D"/>
                </a:solidFill>
                <a:latin typeface="Segoe UI" pitchFamily="34" charset="0"/>
                <a:ea typeface="Segoe UI" pitchFamily="34" charset="0"/>
                <a:cs typeface="Segoe UI" pitchFamily="34" charset="0"/>
              </a:rPr>
              <a:t>Bord </a:t>
            </a:r>
            <a:r>
              <a:rPr lang="fr-FR" sz="1400" b="1" dirty="0">
                <a:solidFill>
                  <a:srgbClr val="17375D"/>
                </a:solidFill>
                <a:latin typeface="Segoe UI" pitchFamily="34" charset="0"/>
                <a:ea typeface="Segoe UI" pitchFamily="34" charset="0"/>
                <a:cs typeface="Segoe UI" pitchFamily="34" charset="0"/>
              </a:rPr>
              <a:t>d'un fleuve </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la première tournée de CP (année) </a:t>
            </a:r>
            <a:r>
              <a:rPr lang="fr-FR" sz="1400" b="1" dirty="0">
                <a:solidFill>
                  <a:srgbClr val="17375D"/>
                </a:solidFill>
                <a:latin typeface="Segoe UI" pitchFamily="34" charset="0"/>
                <a:ea typeface="Segoe UI" pitchFamily="34" charset="0"/>
                <a:cs typeface="Segoe UI" pitchFamily="34" charset="0"/>
              </a:rPr>
              <a:t>: 2010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Période de l'enquête : </a:t>
            </a:r>
            <a:r>
              <a:rPr lang="fr-FR" sz="1400" b="1" dirty="0">
                <a:solidFill>
                  <a:srgbClr val="17375D"/>
                </a:solidFill>
                <a:latin typeface="Segoe UI" pitchFamily="34" charset="0"/>
                <a:ea typeface="Segoe UI" pitchFamily="34" charset="0"/>
                <a:cs typeface="Segoe UI" pitchFamily="34" charset="0"/>
              </a:rPr>
              <a:t>Mi-parcours</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Date de début de l'enquête : </a:t>
            </a:r>
            <a:r>
              <a:rPr lang="fr-FR" sz="1400" b="1" dirty="0">
                <a:solidFill>
                  <a:srgbClr val="17375D"/>
                </a:solidFill>
                <a:latin typeface="Segoe UI" pitchFamily="34" charset="0"/>
                <a:ea typeface="Segoe UI" pitchFamily="34" charset="0"/>
                <a:cs typeface="Segoe UI" pitchFamily="34" charset="0"/>
              </a:rPr>
              <a:t>1er mars 2013</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Taille de l'échantillon cible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testées : </a:t>
            </a:r>
            <a:r>
              <a:rPr lang="fr-FR" sz="1400" b="1" dirty="0">
                <a:solidFill>
                  <a:srgbClr val="17375D"/>
                </a:solidFill>
                <a:latin typeface="Segoe UI" pitchFamily="34" charset="0"/>
                <a:ea typeface="Segoe UI" pitchFamily="34" charset="0"/>
                <a:cs typeface="Segoe UI" pitchFamily="34" charset="0"/>
              </a:rPr>
              <a:t>200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urinaires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urinaire </a:t>
            </a:r>
            <a:r>
              <a:rPr lang="fr-FR" sz="1400" dirty="0" smtClean="0">
                <a:solidFill>
                  <a:srgbClr val="17375D"/>
                </a:solidFill>
                <a:latin typeface="Segoe UI" pitchFamily="34" charset="0"/>
                <a:ea typeface="Segoe UI" pitchFamily="34" charset="0"/>
                <a:cs typeface="Segoe UI" pitchFamily="34" charset="0"/>
              </a:rPr>
              <a:t>de haute intensité</a:t>
            </a:r>
            <a:r>
              <a:rPr lang="fr-FR" sz="1400" dirty="0">
                <a:solidFill>
                  <a:srgbClr val="17375D"/>
                </a:solidFill>
                <a:latin typeface="Segoe UI" pitchFamily="34" charset="0"/>
                <a:ea typeface="Segoe UI" pitchFamily="34" charset="0"/>
                <a:cs typeface="Segoe UI" pitchFamily="34" charset="0"/>
              </a:rPr>
              <a:t>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Nombre de personnes examinées pour des schistosomes intestinaux : </a:t>
            </a:r>
            <a:r>
              <a:rPr lang="fr-FR" sz="1400" b="1" dirty="0">
                <a:solidFill>
                  <a:srgbClr val="17375D"/>
                </a:solidFill>
                <a:latin typeface="Segoe UI" pitchFamily="34" charset="0"/>
                <a:ea typeface="Segoe UI" pitchFamily="34" charset="0"/>
                <a:cs typeface="Segoe UI" pitchFamily="34" charset="0"/>
              </a:rPr>
              <a:t>150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Proportion de la schistosomiase intestinale </a:t>
            </a:r>
            <a:r>
              <a:rPr lang="fr-FR" sz="1400" dirty="0" smtClean="0">
                <a:solidFill>
                  <a:srgbClr val="17375D"/>
                </a:solidFill>
                <a:latin typeface="Segoe UI" pitchFamily="34" charset="0"/>
                <a:ea typeface="Segoe UI" pitchFamily="34" charset="0"/>
                <a:cs typeface="Segoe UI" pitchFamily="34" charset="0"/>
              </a:rPr>
              <a:t>de haute intensité</a:t>
            </a:r>
            <a:r>
              <a:rPr lang="fr-FR" sz="1400" dirty="0">
                <a:solidFill>
                  <a:srgbClr val="17375D"/>
                </a:solidFill>
                <a:latin typeface="Segoe UI" pitchFamily="34" charset="0"/>
                <a:ea typeface="Segoe UI" pitchFamily="34" charset="0"/>
                <a:cs typeface="Segoe UI" pitchFamily="34" charset="0"/>
              </a:rPr>
              <a:t> : </a:t>
            </a:r>
            <a:r>
              <a:rPr lang="fr-FR" sz="1400" b="1" dirty="0">
                <a:solidFill>
                  <a:srgbClr val="17375D"/>
                </a:solidFill>
                <a:latin typeface="Segoe UI" pitchFamily="34" charset="0"/>
                <a:ea typeface="Segoe UI" pitchFamily="34" charset="0"/>
                <a:cs typeface="Segoe UI" pitchFamily="34" charset="0"/>
              </a:rPr>
              <a:t>50</a:t>
            </a:r>
          </a:p>
          <a:p>
            <a:pPr marL="0" lvl="1">
              <a:spcBef>
                <a:spcPct val="20000"/>
              </a:spcBef>
              <a:spcAft>
                <a:spcPts val="600"/>
              </a:spcAft>
              <a:buClr>
                <a:srgbClr val="598841"/>
              </a:buClr>
              <a:buSzPct val="100000"/>
              <a:defRPr/>
            </a:pPr>
            <a:r>
              <a:rPr lang="fr-FR" sz="1400" dirty="0">
                <a:solidFill>
                  <a:srgbClr val="17375D"/>
                </a:solidFill>
                <a:latin typeface="Segoe UI" pitchFamily="34" charset="0"/>
                <a:ea typeface="Segoe UI" pitchFamily="34" charset="0"/>
                <a:cs typeface="Segoe UI" pitchFamily="34" charset="0"/>
              </a:rPr>
              <a:t>Donateurs/Partenaires : </a:t>
            </a:r>
            <a:r>
              <a:rPr lang="fr-FR" sz="1400" b="1" dirty="0">
                <a:solidFill>
                  <a:srgbClr val="17375D"/>
                </a:solidFill>
                <a:latin typeface="Segoe UI" pitchFamily="34" charset="0"/>
                <a:ea typeface="Segoe UI" pitchFamily="34" charset="0"/>
                <a:cs typeface="Segoe UI" pitchFamily="34" charset="0"/>
              </a:rPr>
              <a:t>OMS (ajouter)</a:t>
            </a:r>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 Single Corner Rectangle 11"/>
          <p:cNvSpPr/>
          <p:nvPr/>
        </p:nvSpPr>
        <p:spPr>
          <a:xfrm>
            <a:off x="0" y="4061280"/>
            <a:ext cx="8458200" cy="2514600"/>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p:cNvSpPr>
            <a:spLocks noGrp="1"/>
          </p:cNvSpPr>
          <p:nvPr>
            <p:ph type="body" sz="quarter" idx="13"/>
          </p:nvPr>
        </p:nvSpPr>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066800"/>
            <a:ext cx="7848600" cy="2743200"/>
          </a:xfrm>
        </p:spPr>
        <p:txBody>
          <a:bodyPr>
            <a:normAutofit/>
          </a:bodyPr>
          <a:lstStyle/>
          <a:p>
            <a:pPr marL="0">
              <a:spcAft>
                <a:spcPts val="1200"/>
              </a:spcAft>
              <a:buNone/>
            </a:pPr>
            <a:r>
              <a:rPr lang="fr-FR" dirty="0" smtClean="0"/>
              <a:t>Le module Interventions est l'endroit où vous enregistrez les interventions ayant eu lieu dans votre pays. </a:t>
            </a:r>
          </a:p>
          <a:p>
            <a:pPr marL="525780">
              <a:spcAft>
                <a:spcPts val="600"/>
              </a:spcAft>
              <a:buSzPct val="100000"/>
              <a:buFont typeface="Wingdings" charset="2"/>
              <a:buChar char="§"/>
            </a:pPr>
            <a:r>
              <a:rPr lang="fr-FR" dirty="0">
                <a:latin typeface="Segoe UI Semibold" pitchFamily="34" charset="0"/>
              </a:rPr>
              <a:t>Comprend les TMM, la </a:t>
            </a:r>
            <a:r>
              <a:rPr lang="fr-FR" dirty="0" smtClean="0">
                <a:latin typeface="Segoe UI Semibold" pitchFamily="34" charset="0"/>
              </a:rPr>
              <a:t>prise charge de la </a:t>
            </a:r>
            <a:r>
              <a:rPr lang="fr-FR" dirty="0">
                <a:latin typeface="Segoe UI Semibold" pitchFamily="34" charset="0"/>
              </a:rPr>
              <a:t>morbidité </a:t>
            </a:r>
            <a:r>
              <a:rPr lang="fr-FR" dirty="0" smtClean="0">
                <a:latin typeface="Segoe UI Semibold" pitchFamily="34" charset="0"/>
              </a:rPr>
              <a:t/>
            </a:r>
            <a:br>
              <a:rPr lang="fr-FR" dirty="0" smtClean="0">
                <a:latin typeface="Segoe UI Semibold" pitchFamily="34" charset="0"/>
              </a:rPr>
            </a:br>
            <a:r>
              <a:rPr lang="fr-FR" dirty="0" smtClean="0">
                <a:latin typeface="Segoe UI Semibold" pitchFamily="34" charset="0"/>
              </a:rPr>
              <a:t>et </a:t>
            </a:r>
            <a:r>
              <a:rPr lang="fr-FR" dirty="0">
                <a:latin typeface="Segoe UI Semibold" pitchFamily="34" charset="0"/>
              </a:rPr>
              <a:t>autres.</a:t>
            </a:r>
          </a:p>
          <a:p>
            <a:pPr marL="525780">
              <a:buSzPct val="100000"/>
              <a:buFont typeface="Wingdings" charset="2"/>
              <a:buChar char="§"/>
            </a:pPr>
            <a:r>
              <a:rPr lang="fr-FR" dirty="0">
                <a:latin typeface="Segoe UI Semibold" pitchFamily="34" charset="0"/>
              </a:rPr>
              <a:t>Les interventions de TMM de CP sont organisées selon les médicaments administrés au cours de l'intervention. </a:t>
            </a:r>
          </a:p>
        </p:txBody>
      </p:sp>
      <p:sp>
        <p:nvSpPr>
          <p:cNvPr id="2" name="Title 1"/>
          <p:cNvSpPr>
            <a:spLocks noGrp="1"/>
          </p:cNvSpPr>
          <p:nvPr>
            <p:ph type="title"/>
          </p:nvPr>
        </p:nvSpPr>
        <p:spPr>
          <a:xfrm>
            <a:off x="152400" y="369094"/>
            <a:ext cx="2510478" cy="516255"/>
          </a:xfrm>
        </p:spPr>
        <p:txBody>
          <a:bodyPr/>
          <a:lstStyle/>
          <a:p>
            <a:r>
              <a:rPr lang="fr-FR" dirty="0"/>
              <a:t>Interventions</a:t>
            </a:r>
            <a:endParaRPr lang="fr-FR" dirty="0">
              <a:solidFill>
                <a:srgbClr val="066E9F"/>
              </a:solidFill>
            </a:endParaRPr>
          </a:p>
        </p:txBody>
      </p:sp>
      <p:sp>
        <p:nvSpPr>
          <p:cNvPr id="8" name="TextBox 7"/>
          <p:cNvSpPr txBox="1"/>
          <p:nvPr/>
        </p:nvSpPr>
        <p:spPr>
          <a:xfrm>
            <a:off x="457200" y="4343400"/>
            <a:ext cx="4330700" cy="1969770"/>
          </a:xfrm>
          <a:prstGeom prst="rect">
            <a:avLst/>
          </a:prstGeom>
          <a:noFill/>
        </p:spPr>
        <p:txBody>
          <a:bodyPr wrap="square" rtlCol="0">
            <a:spAutoFit/>
          </a:bodyPr>
          <a:lstStyle/>
          <a:p>
            <a:r>
              <a:rPr lang="fr-FR" sz="1600" b="1" dirty="0" smtClean="0">
                <a:solidFill>
                  <a:srgbClr val="066E9F"/>
                </a:solidFill>
                <a:latin typeface="Segoe UI" pitchFamily="34" charset="0"/>
              </a:rPr>
              <a:t>Petite astuce :</a:t>
            </a:r>
          </a:p>
          <a:p>
            <a:pPr>
              <a:spcAft>
                <a:spcPts val="1200"/>
              </a:spcAft>
            </a:pPr>
            <a:r>
              <a:rPr lang="fr-FR" sz="1600" dirty="0" smtClean="0">
                <a:solidFill>
                  <a:srgbClr val="17375D"/>
                </a:solidFill>
                <a:latin typeface="Segoe UI Semibold" pitchFamily="34" charset="0"/>
              </a:rPr>
              <a:t>Vous pouvez ajouter de nouveaux </a:t>
            </a:r>
            <a:r>
              <a:rPr lang="fr-FR" sz="1600" b="1" dirty="0" smtClean="0">
                <a:solidFill>
                  <a:srgbClr val="17375D"/>
                </a:solidFill>
                <a:latin typeface="Segoe UI" pitchFamily="34" charset="0"/>
              </a:rPr>
              <a:t>indicateurs personnalisés </a:t>
            </a:r>
            <a:r>
              <a:rPr lang="fr-FR" sz="1600" dirty="0" smtClean="0">
                <a:solidFill>
                  <a:srgbClr val="17375D"/>
                </a:solidFill>
                <a:latin typeface="Segoe UI Semibold" pitchFamily="34" charset="0"/>
              </a:rPr>
              <a:t>en bas de tout formulaire, sous les indicateurs par défaut.  </a:t>
            </a:r>
          </a:p>
          <a:p>
            <a:r>
              <a:rPr lang="fr-FR" sz="1600" dirty="0" smtClean="0">
                <a:solidFill>
                  <a:srgbClr val="17375D"/>
                </a:solidFill>
                <a:latin typeface="Segoe UI Semibold" pitchFamily="34" charset="0"/>
              </a:rPr>
              <a:t>Une fois que vous avez ajouté l'indicateur personnalisé, il apparaîtra toujours à l'avenir sur ce formulaire sauf si vous le désactivez.</a:t>
            </a:r>
            <a:endParaRPr lang="fr-FR" sz="1600" dirty="0">
              <a:solidFill>
                <a:srgbClr val="17375D"/>
              </a:solidFill>
              <a:latin typeface="Segoe UI Semibold" pitchFamily="34" charset="0"/>
              <a:ea typeface="Segoe UI" pitchFamily="34" charset="0"/>
              <a:cs typeface="Segoe UI" pitchFamily="34" charset="0"/>
            </a:endParaRPr>
          </a:p>
        </p:txBody>
      </p:sp>
      <p:pic>
        <p:nvPicPr>
          <p:cNvPr id="3" name="Picture 2" descr="83.PNG"/>
          <p:cNvPicPr>
            <a:picLocks noChangeAspect="1"/>
          </p:cNvPicPr>
          <p:nvPr/>
        </p:nvPicPr>
        <p:blipFill rotWithShape="1">
          <a:blip r:embed="rId3">
            <a:extLst>
              <a:ext uri="{28A0092B-C50C-407E-A947-70E740481C1C}">
                <a14:useLocalDpi xmlns:a14="http://schemas.microsoft.com/office/drawing/2010/main" val="0"/>
              </a:ext>
            </a:extLst>
          </a:blip>
          <a:srcRect l="5581" r="21681" b="25901"/>
          <a:stretch/>
        </p:blipFill>
        <p:spPr>
          <a:xfrm>
            <a:off x="4953000" y="4701405"/>
            <a:ext cx="3152420" cy="1242195"/>
          </a:xfrm>
          <a:prstGeom prst="rect">
            <a:avLst/>
          </a:prstGeom>
          <a:effectLst>
            <a:outerShdw blurRad="63500" sx="102000" sy="102000" algn="ctr" rotWithShape="0">
              <a:schemeClr val="bg1">
                <a:lumMod val="65000"/>
                <a:alpha val="40000"/>
              </a:schemeClr>
            </a:outerShdw>
          </a:effectLst>
        </p:spPr>
      </p:pic>
    </p:spTree>
    <p:extLst>
      <p:ext uri="{BB962C8B-B14F-4D97-AF65-F5344CB8AC3E}">
        <p14:creationId xmlns:p14="http://schemas.microsoft.com/office/powerpoint/2010/main" val="414224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457200"/>
            <a:ext cx="8534400" cy="457200"/>
          </a:xfrm>
        </p:spPr>
        <p:txBody>
          <a:bodyPr/>
          <a:lstStyle/>
          <a:p>
            <a:r>
              <a:rPr lang="fr-FR" sz="2000" dirty="0" smtClean="0"/>
              <a:t>Créez un indicateur personnalisé pour l'intervention à l'IVM+ALB </a:t>
            </a:r>
          </a:p>
        </p:txBody>
      </p:sp>
      <p:sp>
        <p:nvSpPr>
          <p:cNvPr id="2" name="Text Placeholder 1"/>
          <p:cNvSpPr>
            <a:spLocks noGrp="1"/>
          </p:cNvSpPr>
          <p:nvPr>
            <p:ph type="body" sz="quarter" idx="10"/>
          </p:nvPr>
        </p:nvSpPr>
        <p:spPr>
          <a:xfrm>
            <a:off x="762000" y="1066800"/>
            <a:ext cx="7696200" cy="5181600"/>
          </a:xfrm>
        </p:spPr>
        <p:txBody>
          <a:bodyPr>
            <a:noAutofit/>
          </a:bodyPr>
          <a:lstStyle/>
          <a:p>
            <a:pPr marL="457200" indent="-457200">
              <a:spcAft>
                <a:spcPts val="1200"/>
              </a:spcAft>
              <a:buAutoNum type="arabicPeriod"/>
            </a:pPr>
            <a:r>
              <a:rPr lang="fr-FR" sz="1900" dirty="0" smtClean="0"/>
              <a:t>Sélectionnez </a:t>
            </a:r>
            <a:r>
              <a:rPr lang="fr-FR" sz="1900" b="1" dirty="0" smtClean="0"/>
              <a:t>Michen</a:t>
            </a:r>
            <a:r>
              <a:rPr lang="fr-FR" sz="1900" dirty="0" smtClean="0"/>
              <a:t> (dans la région du Nord) dans l'arborescence de l'unité administrative.</a:t>
            </a:r>
          </a:p>
          <a:p>
            <a:pPr marL="457200" indent="-457200">
              <a:spcAft>
                <a:spcPts val="1200"/>
              </a:spcAft>
              <a:buAutoNum type="arabicPeriod"/>
            </a:pPr>
            <a:r>
              <a:rPr lang="fr-FR" sz="1900" dirty="0" smtClean="0"/>
              <a:t>Sélectionnez </a:t>
            </a:r>
            <a:r>
              <a:rPr lang="fr-FR" sz="1900" b="1" dirty="0" smtClean="0"/>
              <a:t>Intervention à l'IVM + ALB.</a:t>
            </a:r>
            <a:endParaRPr lang="fr-FR" sz="1900" dirty="0"/>
          </a:p>
          <a:p>
            <a:pPr marL="457200" indent="-457200">
              <a:spcAft>
                <a:spcPts val="1200"/>
              </a:spcAft>
              <a:buAutoNum type="arabicPeriod"/>
            </a:pPr>
            <a:r>
              <a:rPr lang="fr-FR" sz="1900" dirty="0"/>
              <a:t>Sous Indicateurs personnalisés, cliquez sur </a:t>
            </a:r>
            <a:r>
              <a:rPr lang="fr-FR" sz="1900" b="1" dirty="0" smtClean="0"/>
              <a:t>Ajouter/Supprimer des indicateurs</a:t>
            </a:r>
            <a:r>
              <a:rPr lang="fr-FR" sz="1900" dirty="0" smtClean="0"/>
              <a:t>.</a:t>
            </a:r>
            <a:endParaRPr lang="fr-FR" sz="1900" dirty="0"/>
          </a:p>
          <a:p>
            <a:pPr marL="457200" indent="-457200">
              <a:spcAft>
                <a:spcPts val="1200"/>
              </a:spcAft>
              <a:buAutoNum type="arabicPeriod"/>
            </a:pPr>
            <a:r>
              <a:rPr lang="fr-FR" sz="1900" dirty="0"/>
              <a:t>Cliquez sur </a:t>
            </a:r>
            <a:r>
              <a:rPr lang="fr-FR" sz="1900" b="1" dirty="0" smtClean="0"/>
              <a:t>Ajouter/Supprimer des indicateurs </a:t>
            </a:r>
            <a:r>
              <a:rPr lang="fr-FR" sz="1900" dirty="0"/>
              <a:t>sur l'écran de l'indicateur personnalisé.</a:t>
            </a:r>
          </a:p>
          <a:p>
            <a:pPr marL="457200" indent="-457200">
              <a:spcAft>
                <a:spcPts val="1200"/>
              </a:spcAft>
              <a:buAutoNum type="arabicPeriod"/>
            </a:pPr>
            <a:r>
              <a:rPr lang="fr-FR" sz="1900" dirty="0"/>
              <a:t>Nom de l'indicateur personnalisé </a:t>
            </a:r>
            <a:r>
              <a:rPr lang="fr-FR" sz="1900" dirty="0" smtClean="0"/>
              <a:t>: </a:t>
            </a:r>
            <a:r>
              <a:rPr lang="fr-FR" sz="1900" b="1" dirty="0"/>
              <a:t>Nombre d'agents de santé communautaire</a:t>
            </a:r>
            <a:endParaRPr lang="fr-FR" sz="1900" dirty="0"/>
          </a:p>
          <a:p>
            <a:pPr marL="457200" indent="-457200">
              <a:spcAft>
                <a:spcPts val="1200"/>
              </a:spcAft>
              <a:buAutoNum type="arabicPeriod"/>
            </a:pPr>
            <a:r>
              <a:rPr lang="fr-FR" sz="1900" dirty="0"/>
              <a:t>Type de données: </a:t>
            </a:r>
            <a:r>
              <a:rPr lang="fr-FR" sz="1900" b="1" dirty="0"/>
              <a:t>Nombre</a:t>
            </a:r>
          </a:p>
          <a:p>
            <a:pPr marL="457200" indent="-457200">
              <a:spcAft>
                <a:spcPts val="1200"/>
              </a:spcAft>
              <a:buAutoNum type="arabicPeriod"/>
            </a:pPr>
            <a:r>
              <a:rPr lang="fr-FR" sz="1900" dirty="0" smtClean="0"/>
              <a:t>Cliquez sur </a:t>
            </a:r>
            <a:r>
              <a:rPr lang="fr-FR" sz="1900" b="1" dirty="0" smtClean="0"/>
              <a:t>Sauvegarder.</a:t>
            </a:r>
          </a:p>
          <a:p>
            <a:pPr marL="457200" indent="-457200">
              <a:buAutoNum type="arabicPeriod"/>
            </a:pPr>
            <a:r>
              <a:rPr lang="fr-FR" sz="1900" dirty="0" smtClean="0"/>
              <a:t>Continuez à saisir les données de la diapositive suivante.</a:t>
            </a:r>
            <a:endParaRPr lang="fr-FR" sz="1900" dirty="0"/>
          </a:p>
        </p:txBody>
      </p:sp>
    </p:spTree>
    <p:extLst>
      <p:ext uri="{BB962C8B-B14F-4D97-AF65-F5344CB8AC3E}">
        <p14:creationId xmlns:p14="http://schemas.microsoft.com/office/powerpoint/2010/main" val="2772063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 y="3429000"/>
            <a:ext cx="9143681" cy="313554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838200"/>
            <a:ext cx="7010400" cy="4830763"/>
          </a:xfrm>
        </p:spPr>
        <p:txBody>
          <a:bodyPr/>
          <a:lstStyle/>
          <a:p>
            <a:pPr marL="525780" indent="-342900">
              <a:spcAft>
                <a:spcPts val="800"/>
              </a:spcAft>
              <a:buSzPct val="100000"/>
            </a:pPr>
            <a:r>
              <a:rPr lang="fr-FR" sz="2200" dirty="0" smtClean="0">
                <a:latin typeface="Segoe UI Semibold" pitchFamily="34" charset="0"/>
              </a:rPr>
              <a:t>Gestionnaires de programmes de lutte contre les MTN au niveau national</a:t>
            </a:r>
          </a:p>
          <a:p>
            <a:pPr marL="525780" indent="-342900">
              <a:spcAft>
                <a:spcPts val="800"/>
              </a:spcAft>
              <a:buSzPct val="100000"/>
            </a:pPr>
            <a:r>
              <a:rPr lang="fr-FR" sz="2200" dirty="0" smtClean="0">
                <a:latin typeface="Segoe UI Semibold" pitchFamily="34" charset="0"/>
              </a:rPr>
              <a:t>Spécialistes du S et E</a:t>
            </a:r>
          </a:p>
          <a:p>
            <a:pPr marL="525780" indent="-342900">
              <a:spcAft>
                <a:spcPts val="800"/>
              </a:spcAft>
              <a:buSzPct val="100000"/>
            </a:pPr>
            <a:r>
              <a:rPr lang="fr-FR" sz="2200" dirty="0" smtClean="0">
                <a:latin typeface="Segoe UI Semibold" pitchFamily="34" charset="0"/>
              </a:rPr>
              <a:t>Gestionnaires de données</a:t>
            </a:r>
            <a:endParaRPr lang="fr-FR" sz="2200" dirty="0">
              <a:latin typeface="Segoe UI Semibold" pitchFamily="34" charset="0"/>
            </a:endParaRPr>
          </a:p>
        </p:txBody>
      </p:sp>
      <p:sp>
        <p:nvSpPr>
          <p:cNvPr id="6" name="Rectangle 5"/>
          <p:cNvSpPr/>
          <p:nvPr/>
        </p:nvSpPr>
        <p:spPr>
          <a:xfrm>
            <a:off x="270780" y="3158220"/>
            <a:ext cx="2895600" cy="3429000"/>
          </a:xfrm>
          <a:prstGeom prst="rect">
            <a:avLst/>
          </a:prstGeom>
          <a:solidFill>
            <a:srgbClr val="562B7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sz="1600" b="1" dirty="0" smtClean="0">
                <a:solidFill>
                  <a:schemeClr val="bg1"/>
                </a:solidFill>
                <a:latin typeface="Segoe UI" pitchFamily="34" charset="0"/>
              </a:rPr>
              <a:t>Conçue </a:t>
            </a:r>
            <a:r>
              <a:rPr lang="fr-FR" sz="1600" b="1" dirty="0">
                <a:solidFill>
                  <a:schemeClr val="bg1"/>
                </a:solidFill>
                <a:latin typeface="Segoe UI" pitchFamily="34" charset="0"/>
              </a:rPr>
              <a:t>pour les programmes de lutte contre les MTN.</a:t>
            </a:r>
          </a:p>
          <a:p>
            <a:pPr marL="0" lvl="1">
              <a:spcAft>
                <a:spcPts val="300"/>
              </a:spcAft>
              <a:buSzPct val="110000"/>
            </a:pPr>
            <a:r>
              <a:rPr lang="fr-FR" sz="1600" dirty="0" smtClean="0">
                <a:solidFill>
                  <a:schemeClr val="bg1"/>
                </a:solidFill>
                <a:latin typeface="Segoe UI" pitchFamily="34" charset="0"/>
              </a:rPr>
              <a:t>Chaque système de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base de données est la propriété des bureaux nationaux du programme de lutte contre les MTN,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et non pas des partenaires ou bailleurs de fonds.  </a:t>
            </a:r>
            <a:br>
              <a:rPr lang="fr-FR" sz="1600" dirty="0" smtClean="0">
                <a:solidFill>
                  <a:schemeClr val="bg1"/>
                </a:solidFill>
                <a:latin typeface="Segoe UI" pitchFamily="34" charset="0"/>
              </a:rPr>
            </a:br>
            <a:r>
              <a:rPr lang="fr-FR" sz="1600" dirty="0" smtClean="0">
                <a:solidFill>
                  <a:schemeClr val="bg1"/>
                </a:solidFill>
                <a:latin typeface="Segoe UI" pitchFamily="34" charset="0"/>
              </a:rPr>
              <a:t>Il n'y a aucun partage automatique des données.</a:t>
            </a:r>
            <a:endParaRPr lang="fr-FR" sz="1600" dirty="0">
              <a:solidFill>
                <a:schemeClr val="bg1"/>
              </a:solidFill>
              <a:latin typeface="Segoe UI" pitchFamily="34" charset="0"/>
              <a:ea typeface="Segoe UI" pitchFamily="34" charset="0"/>
              <a:cs typeface="Segoe UI" pitchFamily="34" charset="0"/>
            </a:endParaRPr>
          </a:p>
        </p:txBody>
      </p:sp>
      <p:sp>
        <p:nvSpPr>
          <p:cNvPr id="7" name="Rectangle 6"/>
          <p:cNvSpPr/>
          <p:nvPr/>
        </p:nvSpPr>
        <p:spPr>
          <a:xfrm>
            <a:off x="457200" y="2754868"/>
            <a:ext cx="3186087" cy="369332"/>
          </a:xfrm>
          <a:prstGeom prst="rect">
            <a:avLst/>
          </a:prstGeom>
        </p:spPr>
        <p:txBody>
          <a:bodyPr wrap="square">
            <a:spAutoFit/>
          </a:bodyPr>
          <a:lstStyle/>
          <a:p>
            <a:pPr marL="0" lvl="2" indent="-274320">
              <a:spcAft>
                <a:spcPts val="1800"/>
              </a:spcAft>
              <a:buClr>
                <a:srgbClr val="066E9F"/>
              </a:buClr>
              <a:buSzPct val="120000"/>
              <a:buNone/>
              <a:defRPr/>
            </a:pPr>
            <a:r>
              <a:rPr lang="fr-FR" dirty="0">
                <a:solidFill>
                  <a:srgbClr val="17375D"/>
                </a:solidFill>
                <a:latin typeface="Segoe UI" pitchFamily="34" charset="0"/>
              </a:rPr>
              <a:t>La base de données est  :</a:t>
            </a:r>
          </a:p>
        </p:txBody>
      </p:sp>
      <p:sp>
        <p:nvSpPr>
          <p:cNvPr id="8" name="Rectangle 7"/>
          <p:cNvSpPr/>
          <p:nvPr/>
        </p:nvSpPr>
        <p:spPr>
          <a:xfrm>
            <a:off x="3335789" y="3158220"/>
            <a:ext cx="2743200" cy="3429000"/>
          </a:xfrm>
          <a:prstGeom prst="rect">
            <a:avLst/>
          </a:prstGeom>
          <a:solidFill>
            <a:srgbClr val="C55F2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Personnalisable.</a:t>
            </a:r>
            <a:endParaRPr lang="fr-FR" b="1" dirty="0">
              <a:solidFill>
                <a:schemeClr val="bg1"/>
              </a:solidFill>
              <a:latin typeface="Segoe UI" pitchFamily="34" charset="0"/>
              <a:ea typeface="Segoe UI" pitchFamily="34" charset="0"/>
              <a:cs typeface="Segoe UI" pitchFamily="34" charset="0"/>
            </a:endParaRPr>
          </a:p>
          <a:p>
            <a:pPr marL="0" lvl="1">
              <a:spcAft>
                <a:spcPts val="600"/>
              </a:spcAft>
              <a:buSzPct val="110000"/>
            </a:pPr>
            <a:r>
              <a:rPr lang="fr-FR" sz="1700" dirty="0" smtClean="0">
                <a:solidFill>
                  <a:schemeClr val="bg1"/>
                </a:solidFill>
                <a:latin typeface="Segoe UI" pitchFamily="34" charset="0"/>
              </a:rPr>
              <a:t>Les programmes de lutte contre les MTN peuvent personnaliser </a:t>
            </a:r>
            <a:br>
              <a:rPr lang="fr-FR" sz="1700" dirty="0" smtClean="0">
                <a:solidFill>
                  <a:schemeClr val="bg1"/>
                </a:solidFill>
                <a:latin typeface="Segoe UI" pitchFamily="34" charset="0"/>
              </a:rPr>
            </a:br>
            <a:r>
              <a:rPr lang="fr-FR" sz="1700" dirty="0" smtClean="0">
                <a:solidFill>
                  <a:schemeClr val="bg1"/>
                </a:solidFill>
                <a:latin typeface="Segoe UI" pitchFamily="34" charset="0"/>
              </a:rPr>
              <a:t>le système pour le faire correspondre au contexte et aux besoins de gestion des données de leur pays.  </a:t>
            </a:r>
          </a:p>
        </p:txBody>
      </p:sp>
      <p:sp>
        <p:nvSpPr>
          <p:cNvPr id="9" name="Rectangle 8"/>
          <p:cNvSpPr/>
          <p:nvPr/>
        </p:nvSpPr>
        <p:spPr>
          <a:xfrm>
            <a:off x="6259738" y="3158220"/>
            <a:ext cx="2590802" cy="3429000"/>
          </a:xfrm>
          <a:prstGeom prst="rect">
            <a:avLst/>
          </a:prstGeom>
          <a:solidFill>
            <a:srgbClr val="59884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tIns="182880" rIns="182880" bIns="0" rtlCol="0" anchor="t" anchorCtr="0"/>
          <a:lstStyle/>
          <a:p>
            <a:pPr marL="0" lvl="1">
              <a:spcAft>
                <a:spcPts val="600"/>
              </a:spcAft>
              <a:buSzPct val="110000"/>
            </a:pPr>
            <a:r>
              <a:rPr lang="fr-FR" b="1" dirty="0" smtClean="0">
                <a:solidFill>
                  <a:schemeClr val="bg1"/>
                </a:solidFill>
                <a:latin typeface="Segoe UI" pitchFamily="34" charset="0"/>
              </a:rPr>
              <a:t>Facultatif.</a:t>
            </a:r>
            <a:endParaRPr lang="fr-FR" b="1" dirty="0">
              <a:solidFill>
                <a:schemeClr val="bg1"/>
              </a:solidFill>
              <a:latin typeface="Segoe UI" pitchFamily="34" charset="0"/>
              <a:ea typeface="Segoe UI" pitchFamily="34" charset="0"/>
              <a:cs typeface="Segoe UI" pitchFamily="34" charset="0"/>
            </a:endParaRPr>
          </a:p>
          <a:p>
            <a:pPr marL="0" lvl="1">
              <a:buSzPct val="110000"/>
            </a:pPr>
            <a:r>
              <a:rPr lang="fr-FR" sz="1700" dirty="0">
                <a:solidFill>
                  <a:schemeClr val="bg1"/>
                </a:solidFill>
                <a:latin typeface="Segoe UI" pitchFamily="34" charset="0"/>
              </a:rPr>
              <a:t>La base intégrée des données MTN n'est </a:t>
            </a:r>
            <a:r>
              <a:rPr lang="fr-FR" sz="1700" dirty="0" smtClean="0">
                <a:solidFill>
                  <a:schemeClr val="bg1"/>
                </a:solidFill>
                <a:latin typeface="Segoe UI" pitchFamily="34" charset="0"/>
              </a:rPr>
              <a:t>pas obligatoire. </a:t>
            </a:r>
            <a:br>
              <a:rPr lang="fr-FR" sz="1700" dirty="0" smtClean="0">
                <a:solidFill>
                  <a:schemeClr val="bg1"/>
                </a:solidFill>
                <a:latin typeface="Segoe UI" pitchFamily="34" charset="0"/>
              </a:rPr>
            </a:br>
            <a:r>
              <a:rPr lang="fr-FR" dirty="0" smtClean="0"/>
              <a:t>Les programmes de </a:t>
            </a:r>
            <a:br>
              <a:rPr lang="fr-FR" dirty="0" smtClean="0"/>
            </a:br>
            <a:r>
              <a:rPr lang="fr-FR" dirty="0" smtClean="0"/>
              <a:t>lutte contre les MTN peuvent choisir de l'utiliser ou non.</a:t>
            </a:r>
            <a:endParaRPr lang="fr-FR" sz="1700" dirty="0">
              <a:solidFill>
                <a:schemeClr val="bg1"/>
              </a:solidFill>
              <a:latin typeface="Segoe UI" pitchFamily="34" charset="0"/>
              <a:ea typeface="Segoe UI" pitchFamily="34" charset="0"/>
              <a:cs typeface="Segoe UI" pitchFamily="34" charset="0"/>
            </a:endParaRPr>
          </a:p>
        </p:txBody>
      </p:sp>
      <p:sp>
        <p:nvSpPr>
          <p:cNvPr id="4" name="Title 3"/>
          <p:cNvSpPr>
            <a:spLocks noGrp="1"/>
          </p:cNvSpPr>
          <p:nvPr>
            <p:ph type="title"/>
          </p:nvPr>
        </p:nvSpPr>
        <p:spPr>
          <a:xfrm>
            <a:off x="135469" y="206613"/>
            <a:ext cx="4171731" cy="548521"/>
          </a:xfrm>
        </p:spPr>
        <p:txBody>
          <a:bodyPr/>
          <a:lstStyle/>
          <a:p>
            <a:r>
              <a:rPr lang="fr-FR" sz="2800" dirty="0" smtClean="0"/>
              <a:t>Principaux utilisateurs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2000" y="914400"/>
            <a:ext cx="7848600" cy="5334000"/>
          </a:xfrm>
        </p:spPr>
        <p:txBody>
          <a:bodyPr numCol="2">
            <a:noAutofit/>
          </a:bodyPr>
          <a:lstStyle/>
          <a:p>
            <a:pPr marL="0" indent="0">
              <a:spcAft>
                <a:spcPts val="800"/>
              </a:spcAft>
              <a:buNone/>
            </a:pPr>
            <a:r>
              <a:rPr lang="fr-FR" sz="1400" dirty="0" smtClean="0"/>
              <a:t>Date à laquelle s'appliquent les données : </a:t>
            </a:r>
            <a:r>
              <a:rPr lang="fr-FR" sz="1400" dirty="0"/>
              <a:t/>
            </a:r>
            <a:br>
              <a:rPr lang="fr-FR" sz="1400" dirty="0"/>
            </a:br>
            <a:r>
              <a:rPr lang="fr-FR" sz="1400" b="1" dirty="0" smtClean="0"/>
              <a:t>10 décembre</a:t>
            </a:r>
            <a:r>
              <a:rPr lang="fr-FR" dirty="0" smtClean="0"/>
              <a:t> </a:t>
            </a:r>
            <a:r>
              <a:rPr lang="fr-FR" sz="1400" b="1" dirty="0" smtClean="0"/>
              <a:t>2013</a:t>
            </a:r>
          </a:p>
          <a:p>
            <a:pPr marL="0" indent="0">
              <a:spcAft>
                <a:spcPts val="800"/>
              </a:spcAft>
              <a:buNone/>
            </a:pPr>
            <a:r>
              <a:rPr lang="fr-FR" sz="1400" dirty="0" smtClean="0"/>
              <a:t>Nombre de tournées de traitement </a:t>
            </a:r>
            <a:br>
              <a:rPr lang="fr-FR" sz="1400" dirty="0" smtClean="0"/>
            </a:br>
            <a:r>
              <a:rPr lang="fr-FR" sz="1400" dirty="0" smtClean="0"/>
              <a:t>prévues pour l'année : </a:t>
            </a:r>
            <a:r>
              <a:rPr lang="fr-FR" sz="1400" b="1" dirty="0" smtClean="0"/>
              <a:t>1</a:t>
            </a:r>
          </a:p>
          <a:p>
            <a:pPr marL="0" indent="0">
              <a:spcAft>
                <a:spcPts val="800"/>
              </a:spcAft>
              <a:buNone/>
            </a:pPr>
            <a:r>
              <a:rPr lang="fr-FR" sz="1400" dirty="0" smtClean="0"/>
              <a:t>Date de début du TMM : </a:t>
            </a:r>
            <a:r>
              <a:rPr lang="fr-FR" sz="1400" b="1" dirty="0" smtClean="0"/>
              <a:t>5 avril 2013</a:t>
            </a:r>
          </a:p>
          <a:p>
            <a:pPr marL="0" indent="0">
              <a:spcAft>
                <a:spcPts val="800"/>
              </a:spcAft>
              <a:buNone/>
            </a:pPr>
            <a:r>
              <a:rPr lang="fr-FR" sz="1400" dirty="0" smtClean="0"/>
              <a:t>Nombre de personnes éligibles ciblées : </a:t>
            </a:r>
            <a:br>
              <a:rPr lang="fr-FR" sz="1400" dirty="0" smtClean="0"/>
            </a:br>
            <a:r>
              <a:rPr lang="fr-FR" sz="1400" b="1" dirty="0" smtClean="0"/>
              <a:t>300</a:t>
            </a:r>
          </a:p>
          <a:p>
            <a:pPr marL="0" indent="0">
              <a:spcAft>
                <a:spcPts val="800"/>
              </a:spcAft>
              <a:buNone/>
            </a:pPr>
            <a:r>
              <a:rPr lang="fr-FR" sz="1400" dirty="0" smtClean="0"/>
              <a:t>Nombre d'hommes éligibles ciblés : </a:t>
            </a:r>
            <a:r>
              <a:rPr lang="fr-FR" sz="1400" b="1" dirty="0" smtClean="0"/>
              <a:t>150</a:t>
            </a:r>
          </a:p>
          <a:p>
            <a:pPr marL="0" indent="0">
              <a:spcAft>
                <a:spcPts val="800"/>
              </a:spcAft>
              <a:buNone/>
            </a:pPr>
            <a:r>
              <a:rPr lang="fr-FR" sz="1400" dirty="0" smtClean="0"/>
              <a:t>Nombre d'adultes ciblés : </a:t>
            </a:r>
            <a:r>
              <a:rPr lang="fr-FR" sz="1400" b="1" dirty="0" smtClean="0"/>
              <a:t>180</a:t>
            </a:r>
          </a:p>
          <a:p>
            <a:pPr marL="0" indent="0">
              <a:spcAft>
                <a:spcPts val="800"/>
              </a:spcAft>
              <a:buNone/>
            </a:pPr>
            <a:r>
              <a:rPr lang="fr-FR" sz="1400" dirty="0" smtClean="0"/>
              <a:t>Du total, nombre d'hommes traités pour l'onchocercose : </a:t>
            </a:r>
            <a:r>
              <a:rPr lang="fr-FR" sz="1400" b="1" dirty="0" smtClean="0"/>
              <a:t>100</a:t>
            </a:r>
          </a:p>
          <a:p>
            <a:pPr marL="0" indent="0">
              <a:spcAft>
                <a:spcPts val="800"/>
              </a:spcAft>
              <a:buNone/>
            </a:pPr>
            <a:r>
              <a:rPr lang="fr-FR" sz="1400" dirty="0" smtClean="0"/>
              <a:t>Nombre de personnes traitées : </a:t>
            </a:r>
            <a:r>
              <a:rPr lang="fr-FR" sz="1400" b="1" dirty="0" smtClean="0"/>
              <a:t>250</a:t>
            </a:r>
          </a:p>
          <a:p>
            <a:pPr marL="0" indent="0">
              <a:spcAft>
                <a:spcPts val="800"/>
              </a:spcAft>
              <a:buNone/>
            </a:pPr>
            <a:r>
              <a:rPr lang="fr-FR" sz="1400" dirty="0" smtClean="0"/>
              <a:t>Nombre d'hommes traités : </a:t>
            </a:r>
            <a:r>
              <a:rPr lang="fr-FR" sz="1400" b="1" dirty="0" smtClean="0"/>
              <a:t>148</a:t>
            </a:r>
          </a:p>
          <a:p>
            <a:pPr marL="0" indent="0">
              <a:spcAft>
                <a:spcPts val="800"/>
              </a:spcAft>
              <a:buNone/>
            </a:pPr>
            <a:r>
              <a:rPr lang="fr-FR" sz="1400" dirty="0" smtClean="0"/>
              <a:t>Nombre d'adultes traités : </a:t>
            </a:r>
            <a:r>
              <a:rPr lang="fr-FR" sz="1400" b="1" dirty="0" smtClean="0"/>
              <a:t>140</a:t>
            </a:r>
          </a:p>
          <a:p>
            <a:pPr marL="0" indent="0">
              <a:spcAft>
                <a:spcPts val="800"/>
              </a:spcAft>
              <a:buNone/>
            </a:pPr>
            <a:r>
              <a:rPr lang="fr-FR" sz="1400" dirty="0" smtClean="0"/>
              <a:t>Du total, nombre d'hommes traités pour l'onchocercose : </a:t>
            </a:r>
            <a:r>
              <a:rPr lang="fr-FR" sz="1400" b="1" dirty="0" smtClean="0"/>
              <a:t>75</a:t>
            </a:r>
            <a:endParaRPr lang="fr-FR" sz="1400" dirty="0"/>
          </a:p>
          <a:p>
            <a:pPr marL="0" indent="0">
              <a:spcAft>
                <a:spcPts val="800"/>
              </a:spcAft>
              <a:buNone/>
            </a:pPr>
            <a:r>
              <a:rPr lang="fr-FR" sz="1400" dirty="0" smtClean="0"/>
              <a:t>Maladies ciblées : </a:t>
            </a:r>
            <a:r>
              <a:rPr lang="fr-FR" sz="1400" b="1" dirty="0" smtClean="0"/>
              <a:t>FL, Oncho, STH</a:t>
            </a:r>
          </a:p>
          <a:p>
            <a:pPr marL="0" indent="0">
              <a:spcAft>
                <a:spcPts val="800"/>
              </a:spcAft>
              <a:buNone/>
            </a:pPr>
            <a:r>
              <a:rPr lang="fr-FR" sz="1400" dirty="0"/>
              <a:t>Numéro de la tournée : </a:t>
            </a:r>
            <a:r>
              <a:rPr lang="fr-FR" sz="1400" b="1" dirty="0"/>
              <a:t>1</a:t>
            </a:r>
          </a:p>
          <a:p>
            <a:pPr marL="0" indent="0">
              <a:spcAft>
                <a:spcPts val="800"/>
              </a:spcAft>
              <a:buNone/>
            </a:pPr>
            <a:r>
              <a:rPr lang="fr-FR" sz="1400" dirty="0" smtClean="0"/>
              <a:t>Date de fin du TMM : </a:t>
            </a:r>
            <a:r>
              <a:rPr lang="fr-FR" sz="1400" b="1" dirty="0"/>
              <a:t>10 avril 2013</a:t>
            </a:r>
          </a:p>
          <a:p>
            <a:pPr marL="0" indent="0">
              <a:spcAft>
                <a:spcPts val="800"/>
              </a:spcAft>
              <a:buNone/>
            </a:pPr>
            <a:r>
              <a:rPr lang="fr-FR" sz="1400" dirty="0"/>
              <a:t>Nombre de femmes éligibles ciblées : </a:t>
            </a:r>
            <a:r>
              <a:rPr lang="fr-FR" sz="1400" b="1" dirty="0" smtClean="0"/>
              <a:t>150</a:t>
            </a:r>
          </a:p>
          <a:p>
            <a:pPr marL="0" indent="0">
              <a:spcAft>
                <a:spcPts val="800"/>
              </a:spcAft>
              <a:buNone/>
            </a:pPr>
            <a:r>
              <a:rPr lang="fr-FR" sz="1400" dirty="0" smtClean="0"/>
              <a:t>Nombre d'</a:t>
            </a:r>
            <a:r>
              <a:rPr lang="fr-FR" sz="1400" dirty="0" err="1" smtClean="0"/>
              <a:t>EAS</a:t>
            </a:r>
            <a:r>
              <a:rPr lang="fr-FR" sz="1400" dirty="0" smtClean="0"/>
              <a:t> ciblés : </a:t>
            </a:r>
            <a:r>
              <a:rPr lang="fr-FR" sz="1400" b="1" dirty="0" smtClean="0"/>
              <a:t>120</a:t>
            </a:r>
          </a:p>
          <a:p>
            <a:pPr marL="0" indent="0">
              <a:spcAft>
                <a:spcPts val="800"/>
              </a:spcAft>
              <a:buNone/>
            </a:pPr>
            <a:r>
              <a:rPr lang="fr-FR" sz="1400" dirty="0" smtClean="0"/>
              <a:t>Du total, nombre de femmes ciblées pour l'onchocercose : </a:t>
            </a:r>
            <a:r>
              <a:rPr lang="fr-FR" sz="1400" b="1" dirty="0" smtClean="0"/>
              <a:t>100</a:t>
            </a:r>
          </a:p>
          <a:p>
            <a:pPr marL="0" indent="0">
              <a:spcAft>
                <a:spcPts val="800"/>
              </a:spcAft>
              <a:buNone/>
            </a:pPr>
            <a:r>
              <a:rPr lang="fr-FR" sz="1400" dirty="0" smtClean="0"/>
              <a:t>Du total, nombre de personnes ciblées pour l'onchocercose : </a:t>
            </a:r>
            <a:r>
              <a:rPr lang="fr-FR" sz="1400" b="1" dirty="0" smtClean="0"/>
              <a:t>200</a:t>
            </a:r>
          </a:p>
          <a:p>
            <a:pPr marL="0" indent="0">
              <a:spcAft>
                <a:spcPts val="800"/>
              </a:spcAft>
              <a:buNone/>
            </a:pPr>
            <a:r>
              <a:rPr lang="fr-FR" sz="1400" dirty="0" smtClean="0"/>
              <a:t>Nombre de femmes traitées : </a:t>
            </a:r>
            <a:r>
              <a:rPr lang="fr-FR" sz="1400" b="1" dirty="0" smtClean="0"/>
              <a:t>102</a:t>
            </a:r>
          </a:p>
          <a:p>
            <a:pPr marL="0" indent="0">
              <a:spcAft>
                <a:spcPts val="800"/>
              </a:spcAft>
              <a:buNone/>
            </a:pPr>
            <a:r>
              <a:rPr lang="fr-FR" sz="1400" dirty="0" smtClean="0"/>
              <a:t>Nombre d'EAS traités : </a:t>
            </a:r>
            <a:r>
              <a:rPr lang="fr-FR" sz="1400" b="1" dirty="0" smtClean="0"/>
              <a:t>100</a:t>
            </a:r>
          </a:p>
          <a:p>
            <a:pPr marL="0" indent="0">
              <a:spcAft>
                <a:spcPts val="800"/>
              </a:spcAft>
              <a:buNone/>
            </a:pPr>
            <a:r>
              <a:rPr lang="fr-FR" sz="1400" dirty="0" smtClean="0"/>
              <a:t>Du total, nombre de femmes traitées pour l'onchocercose : </a:t>
            </a:r>
            <a:r>
              <a:rPr lang="fr-FR" sz="1400" b="1" dirty="0" smtClean="0"/>
              <a:t>100</a:t>
            </a:r>
          </a:p>
          <a:p>
            <a:pPr marL="0" indent="0">
              <a:spcAft>
                <a:spcPts val="800"/>
              </a:spcAft>
              <a:buNone/>
            </a:pPr>
            <a:r>
              <a:rPr lang="fr-FR" sz="1400" dirty="0" smtClean="0"/>
              <a:t>Du total, nombre de personnes traitées pour l'onchocercose : </a:t>
            </a:r>
            <a:r>
              <a:rPr lang="fr-FR" sz="1400" b="1" dirty="0" smtClean="0"/>
              <a:t>175</a:t>
            </a:r>
          </a:p>
        </p:txBody>
      </p:sp>
    </p:spTree>
    <p:extLst>
      <p:ext uri="{BB962C8B-B14F-4D97-AF65-F5344CB8AC3E}">
        <p14:creationId xmlns:p14="http://schemas.microsoft.com/office/powerpoint/2010/main" val="1142003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09600" y="914400"/>
            <a:ext cx="8001000" cy="2286000"/>
          </a:xfrm>
        </p:spPr>
        <p:txBody>
          <a:bodyPr numCol="2">
            <a:noAutofit/>
          </a:bodyPr>
          <a:lstStyle/>
          <a:p>
            <a:pPr marL="0" indent="0">
              <a:spcAft>
                <a:spcPts val="800"/>
              </a:spcAft>
              <a:buNone/>
            </a:pPr>
            <a:r>
              <a:rPr lang="fr-FR" sz="1400" dirty="0" smtClean="0"/>
              <a:t>Nombre d'événements indésirable graves : </a:t>
            </a:r>
            <a:r>
              <a:rPr lang="fr-FR" sz="1400" b="1" dirty="0" smtClean="0"/>
              <a:t>2</a:t>
            </a:r>
          </a:p>
          <a:p>
            <a:pPr marL="0" indent="0">
              <a:spcAft>
                <a:spcPts val="800"/>
              </a:spcAft>
              <a:buNone/>
            </a:pPr>
            <a:r>
              <a:rPr lang="fr-FR" sz="1400" dirty="0" smtClean="0"/>
              <a:t>Intervalle de confiance supérieur de la </a:t>
            </a:r>
            <a:br>
              <a:rPr lang="fr-FR" sz="1400" dirty="0" smtClean="0"/>
            </a:br>
            <a:r>
              <a:rPr lang="fr-FR" sz="1400" dirty="0" smtClean="0"/>
              <a:t>couverture faisant l'objet de l'enquête : </a:t>
            </a:r>
            <a:r>
              <a:rPr lang="fr-FR" sz="1400" b="1" dirty="0" smtClean="0"/>
              <a:t>95</a:t>
            </a:r>
          </a:p>
          <a:p>
            <a:pPr marL="0" indent="0">
              <a:spcAft>
                <a:spcPts val="800"/>
              </a:spcAft>
              <a:buNone/>
            </a:pPr>
            <a:r>
              <a:rPr lang="fr-FR" sz="1400" dirty="0" smtClean="0"/>
              <a:t>Rupture de stocks durant le TDM ? </a:t>
            </a:r>
            <a:r>
              <a:rPr lang="fr-FR" sz="1400" b="1" dirty="0" smtClean="0"/>
              <a:t>Oui</a:t>
            </a:r>
          </a:p>
          <a:p>
            <a:pPr marL="0" indent="0">
              <a:spcAft>
                <a:spcPts val="800"/>
              </a:spcAft>
              <a:buNone/>
            </a:pPr>
            <a:r>
              <a:rPr lang="fr-FR" sz="1400" dirty="0" smtClean="0"/>
              <a:t>Durée de la rupture des stocks : </a:t>
            </a:r>
            <a:r>
              <a:rPr lang="fr-FR" sz="1400" b="1" dirty="0"/>
              <a:t>1-2 jours</a:t>
            </a:r>
          </a:p>
          <a:p>
            <a:pPr marL="0" indent="0">
              <a:spcAft>
                <a:spcPts val="800"/>
              </a:spcAft>
              <a:buNone/>
            </a:pPr>
            <a:endParaRPr lang="fr-FR" sz="1400" b="1" dirty="0"/>
          </a:p>
          <a:p>
            <a:pPr marL="0" indent="0">
              <a:spcAft>
                <a:spcPts val="800"/>
              </a:spcAft>
              <a:buNone/>
            </a:pPr>
            <a:r>
              <a:rPr lang="fr-FR" sz="1400" dirty="0"/>
              <a:t>Nombre d'agents de santé communautaire : </a:t>
            </a:r>
            <a:r>
              <a:rPr lang="fr-FR" sz="1400" b="1" dirty="0" smtClean="0"/>
              <a:t>15</a:t>
            </a:r>
            <a:r>
              <a:rPr dirty="0"/>
              <a:t/>
            </a:r>
            <a:br>
              <a:rPr dirty="0"/>
            </a:br>
            <a:r>
              <a:rPr lang="fr-FR" sz="1400" dirty="0"/>
              <a:t>Couverture ayant fait l'objet d'une enquête : </a:t>
            </a:r>
            <a:r>
              <a:rPr lang="fr-FR" sz="1400" b="1" dirty="0" smtClean="0"/>
              <a:t>Oui</a:t>
            </a:r>
          </a:p>
          <a:p>
            <a:pPr marL="0" indent="0">
              <a:spcAft>
                <a:spcPts val="800"/>
              </a:spcAft>
              <a:buNone/>
            </a:pPr>
            <a:r>
              <a:rPr lang="fr-FR" sz="1400" dirty="0" smtClean="0"/>
              <a:t>Intervalle de confiance inférieur de la couverture faisant l'objet de l'enquête : </a:t>
            </a:r>
            <a:r>
              <a:rPr lang="fr-FR" sz="1400" b="1" dirty="0" smtClean="0"/>
              <a:t>93</a:t>
            </a:r>
          </a:p>
          <a:p>
            <a:pPr marL="0" indent="0">
              <a:spcAft>
                <a:spcPts val="800"/>
              </a:spcAft>
              <a:buNone/>
            </a:pPr>
            <a:r>
              <a:rPr lang="fr-FR" sz="1400" dirty="0" smtClean="0"/>
              <a:t>Médicament en rupture de stock : </a:t>
            </a:r>
            <a:r>
              <a:rPr lang="fr-FR" sz="1400" b="1" dirty="0" smtClean="0"/>
              <a:t>IVM</a:t>
            </a:r>
          </a:p>
          <a:p>
            <a:pPr marL="0" indent="0">
              <a:spcAft>
                <a:spcPts val="800"/>
              </a:spcAft>
              <a:buNone/>
            </a:pPr>
            <a:r>
              <a:rPr lang="fr-FR" sz="1400" dirty="0" smtClean="0"/>
              <a:t>Partenaire : </a:t>
            </a:r>
            <a:r>
              <a:rPr lang="fr-FR" sz="1400" b="1" dirty="0" smtClean="0"/>
              <a:t>OMS (ajouter)</a:t>
            </a:r>
          </a:p>
          <a:p>
            <a:pPr marL="0" indent="0">
              <a:spcAft>
                <a:spcPts val="800"/>
              </a:spcAft>
              <a:buNone/>
            </a:pPr>
            <a:endParaRPr lang="fr-FR" sz="1400" dirty="0" smtClean="0"/>
          </a:p>
        </p:txBody>
      </p:sp>
      <p:sp>
        <p:nvSpPr>
          <p:cNvPr id="4" name="TextBox 3"/>
          <p:cNvSpPr txBox="1"/>
          <p:nvPr/>
        </p:nvSpPr>
        <p:spPr>
          <a:xfrm>
            <a:off x="4572000" y="4343400"/>
            <a:ext cx="3657600" cy="1754326"/>
          </a:xfrm>
          <a:prstGeom prst="rect">
            <a:avLst/>
          </a:prstGeom>
          <a:noFill/>
        </p:spPr>
        <p:txBody>
          <a:bodyPr wrap="square" rtlCol="0">
            <a:spAutoFit/>
          </a:bodyPr>
          <a:lstStyle/>
          <a:p>
            <a:pPr marL="0" lvl="1">
              <a:spcAft>
                <a:spcPts val="1800"/>
              </a:spcAft>
            </a:pPr>
            <a:r>
              <a:rPr lang="fr-FR" sz="1500" b="1" dirty="0">
                <a:solidFill>
                  <a:srgbClr val="17375D"/>
                </a:solidFill>
                <a:latin typeface="Segoe UI Semibold" pitchFamily="34" charset="0"/>
              </a:rPr>
              <a:t>Lorsque vous avez terminé, cliquez sur Enregistrer.</a:t>
            </a:r>
          </a:p>
          <a:p>
            <a:pPr marL="0" lvl="1"/>
            <a:r>
              <a:rPr lang="fr-FR" sz="1500" b="1" dirty="0">
                <a:solidFill>
                  <a:srgbClr val="17375D"/>
                </a:solidFill>
                <a:latin typeface="Segoe UI Semibold" pitchFamily="34" charset="0"/>
              </a:rPr>
              <a:t>Trouvez le formulaire Intervention que vous venez d'enregistrer dans la zone de liste Intervention pour </a:t>
            </a:r>
            <a:r>
              <a:rPr lang="fr-FR" sz="1500" b="1" dirty="0" err="1" smtClean="0">
                <a:solidFill>
                  <a:srgbClr val="17375D"/>
                </a:solidFill>
                <a:latin typeface="Segoe UI Semibold" pitchFamily="34" charset="0"/>
              </a:rPr>
              <a:t>Michen</a:t>
            </a:r>
            <a:r>
              <a:rPr lang="fr-FR" sz="1500" b="1" dirty="0" smtClean="0">
                <a:solidFill>
                  <a:srgbClr val="17375D"/>
                </a:solidFill>
                <a:latin typeface="Segoe UI Semibold" pitchFamily="34" charset="0"/>
              </a:rPr>
              <a:t>.</a:t>
            </a:r>
            <a:endParaRPr lang="fr-FR" sz="1500" b="1" dirty="0">
              <a:solidFill>
                <a:srgbClr val="17375D"/>
              </a:solidFill>
              <a:latin typeface="Segoe UI Semibold" pitchFamily="34" charset="0"/>
              <a:ea typeface="Segoe UI" pitchFamily="34" charset="0"/>
              <a:cs typeface="Segoe UI" pitchFamily="34" charset="0"/>
            </a:endParaRPr>
          </a:p>
          <a:p>
            <a:endParaRPr lang="fr-FR" dirty="0"/>
          </a:p>
        </p:txBody>
      </p:sp>
    </p:spTree>
    <p:extLst>
      <p:ext uri="{BB962C8B-B14F-4D97-AF65-F5344CB8AC3E}">
        <p14:creationId xmlns:p14="http://schemas.microsoft.com/office/powerpoint/2010/main" val="18096132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 Single Corner Rectangle 13"/>
          <p:cNvSpPr/>
          <p:nvPr/>
        </p:nvSpPr>
        <p:spPr>
          <a:xfrm>
            <a:off x="0" y="4114800"/>
            <a:ext cx="6477000" cy="2472268"/>
          </a:xfrm>
          <a:prstGeom prst="round1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p:nvPr>
        </p:nvSpPr>
        <p:spPr>
          <a:xfrm>
            <a:off x="171331" y="42335"/>
            <a:ext cx="4400669" cy="307777"/>
          </a:xfrm>
        </p:spPr>
        <p:txBody>
          <a:bodyPr>
            <a:normAutofit/>
          </a:bodyPr>
          <a:lstStyle/>
          <a:p>
            <a:r>
              <a:rPr lang="fr-FR" dirty="0"/>
              <a:t>s</a:t>
            </a:r>
            <a:r>
              <a:rPr lang="fr-FR" dirty="0" smtClean="0">
                <a:solidFill>
                  <a:srgbClr val="DCE6F2"/>
                </a:solidFill>
              </a:rPr>
              <a:t>aisie de données : formulaire par formulaire</a:t>
            </a:r>
          </a:p>
        </p:txBody>
      </p:sp>
      <p:sp>
        <p:nvSpPr>
          <p:cNvPr id="4" name="Content Placeholder 3"/>
          <p:cNvSpPr>
            <a:spLocks noGrp="1"/>
          </p:cNvSpPr>
          <p:nvPr>
            <p:ph idx="1"/>
          </p:nvPr>
        </p:nvSpPr>
        <p:spPr>
          <a:xfrm>
            <a:off x="685800" y="1143001"/>
            <a:ext cx="7162800" cy="2895600"/>
          </a:xfrm>
        </p:spPr>
        <p:txBody>
          <a:bodyPr>
            <a:noAutofit/>
          </a:bodyPr>
          <a:lstStyle/>
          <a:p>
            <a:pPr marL="0">
              <a:spcAft>
                <a:spcPts val="1200"/>
              </a:spcAft>
              <a:buNone/>
            </a:pPr>
            <a:r>
              <a:rPr lang="fr-FR" dirty="0" smtClean="0"/>
              <a:t>Les indicateurs de processus peuvent comprendre divers types de données pour lesquels vous voulez effectuer un suivi. </a:t>
            </a:r>
          </a:p>
          <a:p>
            <a:pPr marL="525780">
              <a:buSzPct val="100000"/>
              <a:buFont typeface="Wingdings" charset="2"/>
              <a:buChar char="§"/>
            </a:pPr>
            <a:r>
              <a:rPr lang="fr-FR" dirty="0" smtClean="0"/>
              <a:t>Ceci comprend actuellement les EIG, la formation et la gestion de la chaîne d'approvisionnement. </a:t>
            </a:r>
          </a:p>
          <a:p>
            <a:pPr>
              <a:buNone/>
            </a:pPr>
            <a:r>
              <a:rPr lang="en-US" dirty="0" smtClean="0"/>
              <a:t>		</a:t>
            </a:r>
          </a:p>
          <a:p>
            <a:endParaRPr lang="fr-FR" dirty="0"/>
          </a:p>
        </p:txBody>
      </p:sp>
      <p:sp>
        <p:nvSpPr>
          <p:cNvPr id="2" name="Title 1"/>
          <p:cNvSpPr>
            <a:spLocks noGrp="1"/>
          </p:cNvSpPr>
          <p:nvPr>
            <p:ph type="title"/>
          </p:nvPr>
        </p:nvSpPr>
        <p:spPr>
          <a:xfrm>
            <a:off x="152400" y="369094"/>
            <a:ext cx="4432913" cy="516255"/>
          </a:xfrm>
        </p:spPr>
        <p:txBody>
          <a:bodyPr/>
          <a:lstStyle/>
          <a:p>
            <a:r>
              <a:rPr lang="fr-FR" dirty="0"/>
              <a:t>Indicateurs de processus</a:t>
            </a:r>
          </a:p>
        </p:txBody>
      </p:sp>
      <p:sp>
        <p:nvSpPr>
          <p:cNvPr id="10" name="TextBox 9"/>
          <p:cNvSpPr txBox="1"/>
          <p:nvPr/>
        </p:nvSpPr>
        <p:spPr>
          <a:xfrm>
            <a:off x="406400" y="4419600"/>
            <a:ext cx="5613400" cy="1908215"/>
          </a:xfrm>
          <a:prstGeom prst="rect">
            <a:avLst/>
          </a:prstGeom>
          <a:noFill/>
        </p:spPr>
        <p:txBody>
          <a:bodyPr wrap="square" rtlCol="0">
            <a:spAutoFit/>
          </a:bodyPr>
          <a:lstStyle/>
          <a:p>
            <a:r>
              <a:rPr lang="fr-FR" b="1" dirty="0" smtClean="0">
                <a:solidFill>
                  <a:srgbClr val="066E9F"/>
                </a:solidFill>
                <a:latin typeface="Segoe UI" pitchFamily="34" charset="0"/>
              </a:rPr>
              <a:t>Petite astuce :</a:t>
            </a:r>
          </a:p>
          <a:p>
            <a:pPr>
              <a:spcAft>
                <a:spcPts val="1200"/>
              </a:spcAft>
            </a:pPr>
            <a:r>
              <a:rPr lang="fr-FR" b="1" dirty="0" smtClean="0"/>
              <a:t>Vous pouvez créer un nouveau formulaire personnalisé</a:t>
            </a:r>
            <a:r>
              <a:rPr lang="fr-FR" dirty="0" smtClean="0"/>
              <a:t> (avec tous les indicateurs personnalisés) pour les modules Enquête, Interventions et Indicateur de processus.</a:t>
            </a:r>
          </a:p>
          <a:p>
            <a:r>
              <a:rPr lang="fr-FR" dirty="0" smtClean="0"/>
              <a:t>À partir de la liste déroulante du module, choisissez </a:t>
            </a:r>
            <a:r>
              <a:rPr lang="fr-FR" b="1" dirty="0" smtClean="0">
                <a:solidFill>
                  <a:srgbClr val="17375D"/>
                </a:solidFill>
                <a:latin typeface="Segoe UI" pitchFamily="34" charset="0"/>
              </a:rPr>
              <a:t>Ajouter un nouveau type.</a:t>
            </a:r>
            <a:endParaRPr lang="fr-FR" dirty="0">
              <a:solidFill>
                <a:srgbClr val="17375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35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000" dirty="0" smtClean="0"/>
              <a:t>Ajouter un formulaire personnalisé Indicateur de processus</a:t>
            </a:r>
            <a:endParaRPr lang="fr-FR" sz="2000" dirty="0"/>
          </a:p>
        </p:txBody>
      </p:sp>
      <p:sp>
        <p:nvSpPr>
          <p:cNvPr id="2" name="Text Placeholder 1"/>
          <p:cNvSpPr>
            <a:spLocks noGrp="1"/>
          </p:cNvSpPr>
          <p:nvPr>
            <p:ph type="body" sz="quarter" idx="10"/>
          </p:nvPr>
        </p:nvSpPr>
        <p:spPr>
          <a:xfrm>
            <a:off x="762000" y="990600"/>
            <a:ext cx="7696200" cy="5181600"/>
          </a:xfrm>
        </p:spPr>
        <p:txBody>
          <a:bodyPr>
            <a:noAutofit/>
          </a:bodyPr>
          <a:lstStyle/>
          <a:p>
            <a:pPr marL="457200" indent="-457200">
              <a:spcAft>
                <a:spcPts val="600"/>
              </a:spcAft>
              <a:buAutoNum type="arabicPeriod"/>
            </a:pPr>
            <a:r>
              <a:rPr lang="fr-FR" sz="1800" dirty="0" smtClean="0"/>
              <a:t>Sélectionnez </a:t>
            </a:r>
            <a:r>
              <a:rPr lang="fr-FR" sz="1800" b="1" dirty="0" smtClean="0"/>
              <a:t>Est</a:t>
            </a:r>
            <a:r>
              <a:rPr lang="fr-FR" sz="1800" dirty="0" smtClean="0"/>
              <a:t> dans l'arborescence des sites.</a:t>
            </a:r>
          </a:p>
          <a:p>
            <a:pPr marL="457200" indent="-457200">
              <a:spcAft>
                <a:spcPts val="600"/>
              </a:spcAft>
              <a:buAutoNum type="arabicPeriod"/>
            </a:pPr>
            <a:r>
              <a:rPr lang="fr-FR" sz="1800" dirty="0" smtClean="0"/>
              <a:t>Sélectionnez </a:t>
            </a:r>
            <a:r>
              <a:rPr lang="fr-FR" sz="1800" b="1" dirty="0" smtClean="0"/>
              <a:t>Ajouter un nouveau type</a:t>
            </a:r>
            <a:r>
              <a:rPr lang="fr-FR" sz="1800" dirty="0" smtClean="0"/>
              <a:t> à partir de la liste déroulante Indicateurs de processus.</a:t>
            </a:r>
            <a:endParaRPr lang="fr-FR" sz="1800" dirty="0"/>
          </a:p>
          <a:p>
            <a:pPr marL="457200" indent="-457200">
              <a:spcAft>
                <a:spcPts val="600"/>
              </a:spcAft>
              <a:buAutoNum type="arabicPeriod"/>
            </a:pPr>
            <a:r>
              <a:rPr lang="fr-FR" sz="1800" dirty="0"/>
              <a:t>Nom :</a:t>
            </a:r>
            <a:r>
              <a:rPr lang="fr-FR" sz="1800" b="1" dirty="0"/>
              <a:t> Stratégies alternatives : Eau, assainissement et hygiène</a:t>
            </a:r>
          </a:p>
          <a:p>
            <a:pPr marL="457200" indent="-457200">
              <a:spcAft>
                <a:spcPts val="600"/>
              </a:spcAft>
              <a:buAutoNum type="arabicPeriod"/>
            </a:pPr>
            <a:r>
              <a:rPr lang="fr-FR" sz="1800" dirty="0" smtClean="0"/>
              <a:t>Cliquez sur </a:t>
            </a:r>
            <a:r>
              <a:rPr lang="fr-FR" sz="1800" b="1" dirty="0" smtClean="0"/>
              <a:t>Ajouter/Supprimer des indicateurs</a:t>
            </a:r>
            <a:r>
              <a:rPr lang="fr-FR" sz="1800" dirty="0" smtClean="0"/>
              <a:t>.</a:t>
            </a:r>
            <a:endParaRPr lang="fr-FR" sz="1800" dirty="0"/>
          </a:p>
          <a:p>
            <a:pPr marL="457200" indent="-457200">
              <a:spcAft>
                <a:spcPts val="600"/>
              </a:spcAft>
              <a:buAutoNum type="arabicPeriod"/>
            </a:pPr>
            <a:r>
              <a:rPr lang="fr-FR" sz="1800" dirty="0"/>
              <a:t>Ajoutez 2 à 5 indicateurs personnalisés dans votre formulaire Eau, assainissement et hygiène. Pratiquez les différents types de données. </a:t>
            </a:r>
          </a:p>
          <a:p>
            <a:pPr marL="457200" indent="-457200">
              <a:spcAft>
                <a:spcPts val="600"/>
              </a:spcAft>
              <a:buAutoNum type="arabicPeriod"/>
            </a:pPr>
            <a:r>
              <a:rPr lang="fr-FR" sz="1800" dirty="0" smtClean="0"/>
              <a:t>Cliquez sur </a:t>
            </a:r>
            <a:r>
              <a:rPr lang="fr-FR" sz="1800" b="1" dirty="0" smtClean="0"/>
              <a:t>Enregistrer.</a:t>
            </a:r>
            <a:endParaRPr lang="fr-FR" sz="1800" dirty="0"/>
          </a:p>
          <a:p>
            <a:pPr marL="457200" indent="-457200">
              <a:spcAft>
                <a:spcPts val="600"/>
              </a:spcAft>
              <a:buAutoNum type="arabicPeriod"/>
            </a:pPr>
            <a:r>
              <a:rPr lang="fr-FR" sz="1800" dirty="0"/>
              <a:t>Saisissez les données dans le formulaire.</a:t>
            </a:r>
          </a:p>
          <a:p>
            <a:pPr marL="457200" indent="-457200">
              <a:spcAft>
                <a:spcPts val="600"/>
              </a:spcAft>
              <a:buAutoNum type="arabicPeriod"/>
            </a:pPr>
            <a:r>
              <a:rPr lang="fr-FR" sz="1800" b="1" dirty="0" smtClean="0"/>
              <a:t>Enregistrez</a:t>
            </a:r>
            <a:r>
              <a:rPr lang="fr-FR" sz="1800" dirty="0" smtClean="0"/>
              <a:t> les données sur votre nouveau formulaire. </a:t>
            </a:r>
            <a:endParaRPr lang="fr-FR" sz="1800" dirty="0"/>
          </a:p>
        </p:txBody>
      </p:sp>
      <p:sp>
        <p:nvSpPr>
          <p:cNvPr id="4" name="TextBox 3"/>
          <p:cNvSpPr txBox="1"/>
          <p:nvPr/>
        </p:nvSpPr>
        <p:spPr>
          <a:xfrm>
            <a:off x="762000" y="5181600"/>
            <a:ext cx="7772400" cy="1354217"/>
          </a:xfrm>
          <a:prstGeom prst="rect">
            <a:avLst/>
          </a:prstGeom>
          <a:noFill/>
        </p:spPr>
        <p:txBody>
          <a:bodyPr wrap="square" rtlCol="0">
            <a:spAutoFit/>
          </a:bodyPr>
          <a:lstStyle/>
          <a:p>
            <a:pPr marL="0" lvl="1">
              <a:spcAft>
                <a:spcPts val="1200"/>
              </a:spcAft>
            </a:pPr>
            <a:r>
              <a:rPr lang="fr-FR" b="1" dirty="0">
                <a:solidFill>
                  <a:srgbClr val="17375D"/>
                </a:solidFill>
                <a:latin typeface="Segoe UI Semibold" pitchFamily="34" charset="0"/>
              </a:rPr>
              <a:t>Lorsque vous avez terminé, cliquez sur Enregistrer.</a:t>
            </a:r>
          </a:p>
          <a:p>
            <a:pPr marL="0" lvl="1"/>
            <a:r>
              <a:rPr lang="fr-FR" b="1" dirty="0">
                <a:solidFill>
                  <a:srgbClr val="17375D"/>
                </a:solidFill>
                <a:latin typeface="Segoe UI Semibold" pitchFamily="34" charset="0"/>
              </a:rPr>
              <a:t>Trouvez le formulaire Indicateur de processus que vous venez de remplir dans la zone de liste d'enquête Est .</a:t>
            </a:r>
          </a:p>
          <a:p>
            <a:endParaRPr lang="fr-FR" dirty="0"/>
          </a:p>
        </p:txBody>
      </p:sp>
    </p:spTree>
    <p:extLst>
      <p:ext uri="{BB962C8B-B14F-4D97-AF65-F5344CB8AC3E}">
        <p14:creationId xmlns:p14="http://schemas.microsoft.com/office/powerpoint/2010/main" val="37214036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smtClean="0"/>
              <a:t>Saisie de données : Importation en bloc</a:t>
            </a:r>
            <a:endParaRPr lang="fr-FR" sz="3600" dirty="0"/>
          </a:p>
        </p:txBody>
      </p:sp>
      <p:sp>
        <p:nvSpPr>
          <p:cNvPr id="3" name="Text Placeholder 2"/>
          <p:cNvSpPr>
            <a:spLocks noGrp="1"/>
          </p:cNvSpPr>
          <p:nvPr>
            <p:ph type="body" idx="1"/>
          </p:nvPr>
        </p:nvSpPr>
        <p:spPr>
          <a:xfrm>
            <a:off x="685800" y="4648200"/>
            <a:ext cx="6553200" cy="1447800"/>
          </a:xfrm>
        </p:spPr>
        <p:txBody>
          <a:bodyPr/>
          <a:lstStyle/>
          <a:p>
            <a:r>
              <a:rPr lang="fr-FR" dirty="0" smtClean="0"/>
              <a:t>Vous pouvez aussi saisir les informations dans la base de données au moyen de l'importation en bloc.</a:t>
            </a:r>
            <a:endParaRPr lang="fr-FR" dirty="0"/>
          </a:p>
        </p:txBody>
      </p:sp>
    </p:spTree>
    <p:extLst>
      <p:ext uri="{BB962C8B-B14F-4D97-AF65-F5344CB8AC3E}">
        <p14:creationId xmlns:p14="http://schemas.microsoft.com/office/powerpoint/2010/main" val="17933076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43400"/>
          </a:xfrm>
          <a:prstGeom prst="rect">
            <a:avLst/>
          </a:prstGeom>
        </p:spPr>
        <p:txBody>
          <a:bodyPr/>
          <a:lstStyle/>
          <a:p>
            <a:pPr marL="0" indent="0">
              <a:spcAft>
                <a:spcPts val="1200"/>
              </a:spcAft>
              <a:buNone/>
            </a:pPr>
            <a:r>
              <a:rPr lang="fr-FR" sz="2200" dirty="0" smtClean="0"/>
              <a:t>Au lieu de saisir les données relatives aux activités, formulaire par formulaire, dans la base de données, il est possible de les importer en bloc.</a:t>
            </a:r>
          </a:p>
          <a:p>
            <a:pPr marL="0" indent="0">
              <a:spcAft>
                <a:spcPts val="600"/>
              </a:spcAft>
              <a:buNone/>
            </a:pPr>
            <a:r>
              <a:rPr lang="fr-FR" sz="2200" dirty="0" smtClean="0"/>
              <a:t>Il convient de suivre trois étapes pour l'importation en bloc :</a:t>
            </a:r>
          </a:p>
          <a:p>
            <a:pPr marL="640080" lvl="1" indent="-457200">
              <a:spcAft>
                <a:spcPts val="300"/>
              </a:spcAft>
              <a:buFont typeface="+mj-lt"/>
              <a:buAutoNum type="arabicPeriod"/>
            </a:pPr>
            <a:r>
              <a:rPr lang="fr-FR" sz="2000" dirty="0" smtClean="0">
                <a:latin typeface="Segoe UI Semibold" pitchFamily="34" charset="0"/>
              </a:rPr>
              <a:t>Créer le fichier d'importation.</a:t>
            </a:r>
          </a:p>
          <a:p>
            <a:pPr marL="640080" lvl="1" indent="-457200">
              <a:spcAft>
                <a:spcPts val="300"/>
              </a:spcAft>
              <a:buFont typeface="+mj-lt"/>
              <a:buAutoNum type="arabicPeriod"/>
            </a:pPr>
            <a:r>
              <a:rPr lang="fr-FR" sz="2000" dirty="0" smtClean="0">
                <a:latin typeface="Segoe UI Semibold" pitchFamily="34" charset="0"/>
              </a:rPr>
              <a:t>Remplir le fichier d'importation.</a:t>
            </a:r>
          </a:p>
          <a:p>
            <a:pPr marL="640080" lvl="1" indent="-457200">
              <a:spcAft>
                <a:spcPts val="1500"/>
              </a:spcAft>
              <a:buFont typeface="+mj-lt"/>
              <a:buAutoNum type="arabicPeriod"/>
            </a:pPr>
            <a:r>
              <a:rPr lang="fr-FR" sz="2000" dirty="0" smtClean="0">
                <a:latin typeface="Segoe UI Semibold" pitchFamily="34" charset="0"/>
              </a:rPr>
              <a:t>Importez le fichier d'importation.</a:t>
            </a:r>
            <a:endParaRPr lang="fr-FR" sz="2000" dirty="0" smtClean="0"/>
          </a:p>
          <a:p>
            <a:pPr marL="0" indent="0">
              <a:buNone/>
            </a:pPr>
            <a:r>
              <a:rPr lang="fr-FR" sz="2200" b="1" dirty="0" smtClean="0"/>
              <a:t>L'importation en bloc vous permet de gagner du temps </a:t>
            </a:r>
            <a:br>
              <a:rPr lang="fr-FR" sz="2200" b="1" dirty="0" smtClean="0"/>
            </a:br>
            <a:r>
              <a:rPr lang="fr-FR" sz="2200" b="1" dirty="0" smtClean="0"/>
              <a:t>et des efforts. </a:t>
            </a:r>
          </a:p>
        </p:txBody>
      </p:sp>
      <p:sp>
        <p:nvSpPr>
          <p:cNvPr id="2" name="Title 1"/>
          <p:cNvSpPr>
            <a:spLocks noGrp="1"/>
          </p:cNvSpPr>
          <p:nvPr>
            <p:ph type="title"/>
          </p:nvPr>
        </p:nvSpPr>
        <p:spPr>
          <a:xfrm>
            <a:off x="135469" y="206613"/>
            <a:ext cx="5250423" cy="580787"/>
          </a:xfrm>
        </p:spPr>
        <p:txBody>
          <a:bodyPr/>
          <a:lstStyle/>
          <a:p>
            <a:r>
              <a:rPr lang="fr-FR" dirty="0" smtClean="0"/>
              <a:t>Saisie de données : Importation en bloc</a:t>
            </a:r>
          </a:p>
        </p:txBody>
      </p:sp>
      <p:sp>
        <p:nvSpPr>
          <p:cNvPr id="8" name="Rectangle 7"/>
          <p:cNvSpPr/>
          <p:nvPr/>
        </p:nvSpPr>
        <p:spPr>
          <a:xfrm>
            <a:off x="0" y="5029200"/>
            <a:ext cx="9144000" cy="1555750"/>
          </a:xfrm>
          <a:prstGeom prst="rect">
            <a:avLst/>
          </a:prstGeom>
          <a:gradFill>
            <a:gsLst>
              <a:gs pos="0">
                <a:srgbClr val="FAF58E"/>
              </a:gs>
              <a:gs pos="100000">
                <a:srgbClr val="FCF9D8"/>
              </a:gs>
            </a:gsLst>
          </a:gra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457200" y="5257800"/>
            <a:ext cx="8305800" cy="1077218"/>
          </a:xfrm>
          <a:prstGeom prst="rect">
            <a:avLst/>
          </a:prstGeom>
          <a:noFill/>
        </p:spPr>
        <p:txBody>
          <a:bodyPr wrap="square" rtlCol="0">
            <a:spAutoFit/>
          </a:bodyPr>
          <a:lstStyle/>
          <a:p>
            <a:r>
              <a:rPr lang="fr-FR" sz="1600" b="1" dirty="0" smtClean="0">
                <a:solidFill>
                  <a:srgbClr val="932323"/>
                </a:solidFill>
                <a:latin typeface="Segoe UI" pitchFamily="34" charset="0"/>
              </a:rPr>
              <a:t>Note importante :</a:t>
            </a:r>
            <a:r>
              <a:rPr lang="fr-FR" sz="1600" dirty="0" smtClean="0"/>
              <a:t> </a:t>
            </a:r>
            <a:r>
              <a:rPr lang="fr-FR" sz="1600" dirty="0" smtClean="0">
                <a:solidFill>
                  <a:srgbClr val="17375D"/>
                </a:solidFill>
                <a:latin typeface="Segoe UI Semibold" pitchFamily="34" charset="0"/>
              </a:rPr>
              <a:t>Vous ne pouvez importer que des données saisies pour des unités administratives individuelles. Si vos enquêtes ont lieu dans plus d'une unité administrative à la fois, comme par exemple des enquêtes de cartographie des géohelminthiases dans une zone écologique, elles doivent être saisies formulaire par formulaire. </a:t>
            </a:r>
            <a:endParaRPr lang="fr-FR" sz="1600" dirty="0">
              <a:solidFill>
                <a:srgbClr val="17375D"/>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14299711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1.PNG"/>
          <p:cNvPicPr>
            <a:picLocks noChangeAspect="1"/>
          </p:cNvPicPr>
          <p:nvPr/>
        </p:nvPicPr>
        <p:blipFill rotWithShape="1">
          <a:blip r:embed="rId3">
            <a:extLst>
              <a:ext uri="{28A0092B-C50C-407E-A947-70E740481C1C}">
                <a14:useLocalDpi xmlns:a14="http://schemas.microsoft.com/office/drawing/2010/main" val="0"/>
              </a:ext>
            </a:extLst>
          </a:blip>
          <a:srcRect l="556" t="4040" r="53255" b="59827"/>
          <a:stretch/>
        </p:blipFill>
        <p:spPr>
          <a:xfrm>
            <a:off x="4953000" y="2913555"/>
            <a:ext cx="3730740" cy="2268045"/>
          </a:xfrm>
          <a:prstGeom prst="rect">
            <a:avLst/>
          </a:prstGeom>
          <a:effectLst>
            <a:outerShdw blurRad="63500" sx="102000" sy="102000" algn="ctr" rotWithShape="0">
              <a:schemeClr val="bg1">
                <a:lumMod val="65000"/>
                <a:alpha val="40000"/>
              </a:schemeClr>
            </a:outerShdw>
          </a:effectLst>
        </p:spPr>
      </p:pic>
      <p:sp>
        <p:nvSpPr>
          <p:cNvPr id="7" name="Text Placeholder 2"/>
          <p:cNvSpPr>
            <a:spLocks noGrp="1"/>
          </p:cNvSpPr>
          <p:nvPr>
            <p:ph type="body" sz="quarter" idx="13"/>
          </p:nvPr>
        </p:nvSpPr>
        <p:spPr>
          <a:xfrm>
            <a:off x="171331" y="42335"/>
            <a:ext cx="37910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4" name="Content Placeholder 3"/>
          <p:cNvSpPr>
            <a:spLocks noGrp="1"/>
          </p:cNvSpPr>
          <p:nvPr>
            <p:ph idx="1"/>
          </p:nvPr>
        </p:nvSpPr>
        <p:spPr>
          <a:xfrm>
            <a:off x="609600" y="1066800"/>
            <a:ext cx="7696200" cy="4525963"/>
          </a:xfrm>
        </p:spPr>
        <p:txBody>
          <a:bodyPr/>
          <a:lstStyle/>
          <a:p>
            <a:pPr marL="0" indent="0">
              <a:spcAft>
                <a:spcPts val="1200"/>
              </a:spcAft>
              <a:buNone/>
            </a:pPr>
            <a:r>
              <a:rPr lang="fr-FR" dirty="0" smtClean="0"/>
              <a:t>La première étape pour l'importation en bloc consiste à créer le fichier d'importation : </a:t>
            </a:r>
          </a:p>
          <a:p>
            <a:pPr marL="640080" indent="-457200">
              <a:spcAft>
                <a:spcPts val="1200"/>
              </a:spcAft>
              <a:buFont typeface="+mj-lt"/>
              <a:buAutoNum type="arabicPeriod"/>
            </a:pPr>
            <a:r>
              <a:rPr lang="fr-FR" dirty="0" smtClean="0"/>
              <a:t>Sélectionnez </a:t>
            </a:r>
            <a:r>
              <a:rPr lang="fr-FR" b="1" dirty="0" smtClean="0"/>
              <a:t>Importer</a:t>
            </a:r>
            <a:r>
              <a:rPr lang="fr-FR" dirty="0" smtClean="0"/>
              <a:t> à partir du Menu principal.</a:t>
            </a:r>
          </a:p>
          <a:p>
            <a:pPr marL="640080" indent="-457200">
              <a:spcAft>
                <a:spcPts val="1200"/>
              </a:spcAft>
              <a:buFont typeface="+mj-lt"/>
              <a:buAutoNum type="arabicPeriod"/>
            </a:pPr>
            <a:r>
              <a:rPr lang="fr-FR" dirty="0" smtClean="0"/>
              <a:t>Sélectionnez l'</a:t>
            </a:r>
            <a:r>
              <a:rPr lang="fr-FR" b="0" dirty="0" smtClean="0"/>
              <a:t>activité.</a:t>
            </a:r>
          </a:p>
          <a:p>
            <a:pPr marL="640080" indent="-457200">
              <a:spcAft>
                <a:spcPts val="1200"/>
              </a:spcAft>
              <a:buFont typeface="+mj-lt"/>
              <a:buAutoNum type="arabicPeriod"/>
            </a:pPr>
            <a:r>
              <a:rPr lang="fr-FR" dirty="0" smtClean="0"/>
              <a:t>Sélectionnez le type de </a:t>
            </a:r>
            <a:br>
              <a:rPr lang="fr-FR" dirty="0" smtClean="0"/>
            </a:br>
            <a:r>
              <a:rPr lang="fr-FR" dirty="0" smtClean="0"/>
              <a:t>formulaire à partir de la </a:t>
            </a:r>
            <a:br>
              <a:rPr lang="fr-FR" dirty="0" smtClean="0"/>
            </a:br>
            <a:r>
              <a:rPr lang="fr-FR" dirty="0" smtClean="0"/>
              <a:t>liste déroulante.</a:t>
            </a:r>
          </a:p>
          <a:p>
            <a:pPr marL="640080" indent="-457200">
              <a:spcAft>
                <a:spcPts val="1200"/>
              </a:spcAft>
              <a:buFont typeface="+mj-lt"/>
              <a:buAutoNum type="arabicPeriod"/>
            </a:pPr>
            <a:r>
              <a:rPr lang="fr-FR" dirty="0" smtClean="0"/>
              <a:t>Cliquez sur </a:t>
            </a:r>
            <a:r>
              <a:rPr lang="fr-FR" b="1" dirty="0" smtClean="0"/>
              <a:t>Créer le </a:t>
            </a:r>
            <a:br>
              <a:rPr lang="fr-FR" b="1" dirty="0" smtClean="0"/>
            </a:br>
            <a:r>
              <a:rPr lang="fr-FR" b="1" dirty="0" smtClean="0"/>
              <a:t>fichier d'importation</a:t>
            </a:r>
            <a:r>
              <a:rPr lang="fr-FR" dirty="0" smtClean="0"/>
              <a:t>.</a:t>
            </a:r>
          </a:p>
          <a:p>
            <a:pPr marL="640080" indent="-457200">
              <a:spcAft>
                <a:spcPts val="1200"/>
              </a:spcAft>
              <a:buFont typeface="+mj-lt"/>
              <a:buAutoNum type="arabicPeriod"/>
            </a:pPr>
            <a:r>
              <a:rPr lang="fr-FR" dirty="0" smtClean="0"/>
              <a:t>Sélectionnez les unités </a:t>
            </a:r>
            <a:br>
              <a:rPr lang="fr-FR" dirty="0" smtClean="0"/>
            </a:br>
            <a:r>
              <a:rPr lang="fr-FR" dirty="0" smtClean="0"/>
              <a:t>administratives à inclure.</a:t>
            </a:r>
          </a:p>
          <a:p>
            <a:endParaRPr lang="fr-FR" sz="1800" b="1" dirty="0"/>
          </a:p>
        </p:txBody>
      </p:sp>
      <p:sp>
        <p:nvSpPr>
          <p:cNvPr id="2" name="Title 1"/>
          <p:cNvSpPr>
            <a:spLocks noGrp="1"/>
          </p:cNvSpPr>
          <p:nvPr>
            <p:ph type="title"/>
          </p:nvPr>
        </p:nvSpPr>
        <p:spPr>
          <a:xfrm>
            <a:off x="152400" y="369094"/>
            <a:ext cx="5054760" cy="516255"/>
          </a:xfrm>
        </p:spPr>
        <p:txBody>
          <a:bodyPr/>
          <a:lstStyle/>
          <a:p>
            <a:r>
              <a:rPr lang="fr-FR" dirty="0"/>
              <a:t>Créer le fichier </a:t>
            </a:r>
            <a:r>
              <a:rPr lang="fr-FR" dirty="0" smtClean="0"/>
              <a:t>d'importation</a:t>
            </a:r>
            <a:endParaRPr lang="fr-FR" dirty="0"/>
          </a:p>
        </p:txBody>
      </p:sp>
      <p:grpSp>
        <p:nvGrpSpPr>
          <p:cNvPr id="16" name="Group 15"/>
          <p:cNvGrpSpPr/>
          <p:nvPr/>
        </p:nvGrpSpPr>
        <p:grpSpPr>
          <a:xfrm>
            <a:off x="4724400" y="3991695"/>
            <a:ext cx="3276600" cy="533400"/>
            <a:chOff x="4800600" y="4953000"/>
            <a:chExt cx="3276600" cy="533400"/>
          </a:xfrm>
        </p:grpSpPr>
        <p:sp>
          <p:nvSpPr>
            <p:cNvPr id="13" name="Rounded Rectangle 12"/>
            <p:cNvSpPr/>
            <p:nvPr/>
          </p:nvSpPr>
          <p:spPr>
            <a:xfrm rot="10800000">
              <a:off x="5181600" y="4953000"/>
              <a:ext cx="2895600" cy="5334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a:off x="4800600" y="5050536"/>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4724400" y="4484979"/>
            <a:ext cx="2286000" cy="316992"/>
            <a:chOff x="4800600" y="5065284"/>
            <a:chExt cx="2286000" cy="316992"/>
          </a:xfrm>
        </p:grpSpPr>
        <p:sp>
          <p:nvSpPr>
            <p:cNvPr id="18" name="Rounded Rectangle 17"/>
            <p:cNvSpPr/>
            <p:nvPr/>
          </p:nvSpPr>
          <p:spPr>
            <a:xfrm rot="10800000">
              <a:off x="5181600" y="5105760"/>
              <a:ext cx="1905000" cy="2590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18"/>
            <p:cNvSpPr/>
            <p:nvPr/>
          </p:nvSpPr>
          <p:spPr>
            <a:xfrm>
              <a:off x="4800600" y="5065284"/>
              <a:ext cx="3810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0792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Créer un formulaire d'importation pour une </a:t>
            </a:r>
            <a:r>
              <a:rPr lang="fr-FR" dirty="0" smtClean="0"/>
              <a:t>intervention</a:t>
            </a:r>
            <a:endParaRPr lang="fr-FR" sz="2400" dirty="0"/>
          </a:p>
        </p:txBody>
      </p:sp>
      <p:sp>
        <p:nvSpPr>
          <p:cNvPr id="2" name="Text Placeholder 1"/>
          <p:cNvSpPr>
            <a:spLocks noGrp="1"/>
          </p:cNvSpPr>
          <p:nvPr>
            <p:ph type="body" sz="quarter" idx="10"/>
          </p:nvPr>
        </p:nvSpPr>
        <p:spPr>
          <a:xfrm>
            <a:off x="762000" y="1143000"/>
            <a:ext cx="7696200" cy="4953000"/>
          </a:xfrm>
          <a:prstGeom prst="rect">
            <a:avLst/>
          </a:prstGeom>
        </p:spPr>
        <p:txBody>
          <a:bodyPr>
            <a:noAutofit/>
          </a:bodyPr>
          <a:lstStyle/>
          <a:p>
            <a:pPr marL="457200" indent="-457200">
              <a:spcAft>
                <a:spcPts val="800"/>
              </a:spcAft>
              <a:buAutoNum type="arabicPeriod"/>
            </a:pPr>
            <a:r>
              <a:rPr lang="fr-FR" sz="1900" dirty="0" smtClean="0"/>
              <a:t>Sélectionnez </a:t>
            </a:r>
            <a:r>
              <a:rPr lang="fr-FR" sz="1900" b="1" dirty="0" smtClean="0"/>
              <a:t>Interventions </a:t>
            </a:r>
            <a:r>
              <a:rPr lang="fr-FR" sz="1900" dirty="0" smtClean="0"/>
              <a:t>à partir de l'option du menu </a:t>
            </a:r>
            <a:r>
              <a:rPr lang="fr-FR" sz="1900" b="1" dirty="0" smtClean="0"/>
              <a:t>Importer</a:t>
            </a:r>
            <a:r>
              <a:rPr lang="fr-FR" sz="1900" dirty="0" smtClean="0"/>
              <a:t>.</a:t>
            </a:r>
          </a:p>
          <a:p>
            <a:pPr marL="457200" indent="-457200">
              <a:spcAft>
                <a:spcPts val="800"/>
              </a:spcAft>
              <a:buAutoNum type="arabicPeriod"/>
            </a:pPr>
            <a:r>
              <a:rPr lang="fr-FR" sz="1900" dirty="0" smtClean="0"/>
              <a:t>Type : </a:t>
            </a:r>
            <a:r>
              <a:rPr lang="fr-FR" sz="1900" b="1" dirty="0" smtClean="0"/>
              <a:t>Prise en charge de la morbidité de la FL</a:t>
            </a:r>
          </a:p>
          <a:p>
            <a:pPr marL="457200" indent="-457200">
              <a:spcAft>
                <a:spcPts val="800"/>
              </a:spcAft>
              <a:buAutoNum type="arabicPeriod"/>
            </a:pPr>
            <a:r>
              <a:rPr lang="fr-FR" sz="1900" dirty="0" smtClean="0"/>
              <a:t>Cliquez sur </a:t>
            </a:r>
            <a:r>
              <a:rPr lang="fr-FR" sz="1900" b="1" dirty="0" smtClean="0"/>
              <a:t>Créer le fichier d'importation</a:t>
            </a:r>
            <a:r>
              <a:rPr lang="fr-FR" sz="1900" dirty="0" smtClean="0"/>
              <a:t>.</a:t>
            </a:r>
          </a:p>
          <a:p>
            <a:pPr marL="457200" indent="-457200">
              <a:spcAft>
                <a:spcPts val="800"/>
              </a:spcAft>
              <a:buAutoNum type="arabicPeriod"/>
            </a:pPr>
            <a:r>
              <a:rPr lang="fr-FR" sz="1900" dirty="0" smtClean="0"/>
              <a:t>Niveau de mise en œuvre : </a:t>
            </a:r>
            <a:r>
              <a:rPr lang="fr-FR" sz="1900" b="1" dirty="0" smtClean="0"/>
              <a:t>District</a:t>
            </a:r>
          </a:p>
          <a:p>
            <a:pPr marL="457200" indent="-457200">
              <a:buAutoNum type="arabicPeriod"/>
            </a:pPr>
            <a:r>
              <a:rPr lang="fr-FR" sz="1900" dirty="0" smtClean="0"/>
              <a:t>Sélectionnez les Districts suivants (à partir de la région </a:t>
            </a:r>
            <a:r>
              <a:rPr lang="fr-FR" sz="1900" b="1" dirty="0" smtClean="0"/>
              <a:t>Sud</a:t>
            </a:r>
            <a:r>
              <a:rPr lang="fr-FR" sz="1900" dirty="0" smtClean="0"/>
              <a:t>) :</a:t>
            </a:r>
          </a:p>
          <a:p>
            <a:pPr marL="742950" lvl="2" indent="-285750">
              <a:spcBef>
                <a:spcPts val="0"/>
              </a:spcBef>
              <a:buSzPct val="100000"/>
              <a:buFont typeface="Wingdings" charset="2"/>
              <a:buChar char="§"/>
            </a:pPr>
            <a:r>
              <a:rPr lang="fr-FR" b="1" dirty="0" smtClean="0"/>
              <a:t>Astori</a:t>
            </a:r>
            <a:endParaRPr lang="fr-FR" dirty="0" smtClean="0"/>
          </a:p>
          <a:p>
            <a:pPr marL="742950" lvl="2" indent="-285750">
              <a:buSzPct val="100000"/>
              <a:buFont typeface="Wingdings" charset="2"/>
              <a:buChar char="§"/>
            </a:pPr>
            <a:r>
              <a:rPr lang="fr-FR" b="1" dirty="0" smtClean="0"/>
              <a:t>Brodsi</a:t>
            </a:r>
            <a:endParaRPr lang="fr-FR" dirty="0" smtClean="0"/>
          </a:p>
          <a:p>
            <a:pPr marL="742950" lvl="2" indent="-285750">
              <a:buSzPct val="100000"/>
              <a:buFont typeface="Wingdings" charset="2"/>
              <a:buChar char="§"/>
            </a:pPr>
            <a:r>
              <a:rPr lang="fr-FR" b="1" dirty="0" smtClean="0"/>
              <a:t>Conichi</a:t>
            </a:r>
            <a:r>
              <a:rPr lang="fr-FR" dirty="0" smtClean="0"/>
              <a:t> </a:t>
            </a:r>
          </a:p>
          <a:p>
            <a:pPr marL="742950" lvl="2" indent="-285750">
              <a:buSzPct val="100000"/>
              <a:buFont typeface="Wingdings" charset="2"/>
              <a:buChar char="§"/>
            </a:pPr>
            <a:r>
              <a:rPr lang="fr-FR" b="1" dirty="0" smtClean="0"/>
              <a:t>Druna</a:t>
            </a:r>
            <a:endParaRPr lang="fr-FR" dirty="0" smtClean="0"/>
          </a:p>
          <a:p>
            <a:pPr marL="742950" lvl="2" indent="-285750">
              <a:buSzPct val="100000"/>
              <a:buFont typeface="Wingdings" charset="2"/>
              <a:buChar char="§"/>
            </a:pPr>
            <a:r>
              <a:rPr lang="fr-FR" b="1" dirty="0" smtClean="0"/>
              <a:t>Elona</a:t>
            </a:r>
            <a:r>
              <a:rPr lang="fr-FR" dirty="0" smtClean="0"/>
              <a:t> </a:t>
            </a:r>
          </a:p>
          <a:p>
            <a:pPr marL="742950" lvl="2" indent="-285750">
              <a:spcAft>
                <a:spcPts val="800"/>
              </a:spcAft>
              <a:buSzPct val="100000"/>
              <a:buFont typeface="Wingdings" charset="2"/>
              <a:buChar char="§"/>
            </a:pPr>
            <a:r>
              <a:rPr lang="fr-FR" b="1" dirty="0" smtClean="0"/>
              <a:t>Flora</a:t>
            </a:r>
            <a:r>
              <a:rPr lang="fr-FR" dirty="0" smtClean="0"/>
              <a:t> </a:t>
            </a:r>
            <a:endParaRPr lang="fr-FR" sz="1900" dirty="0" smtClean="0"/>
          </a:p>
          <a:p>
            <a:pPr marL="457200" indent="-457200">
              <a:spcAft>
                <a:spcPts val="800"/>
              </a:spcAft>
              <a:buAutoNum type="arabicPeriod"/>
            </a:pPr>
            <a:r>
              <a:rPr lang="fr-FR" sz="1900" dirty="0" smtClean="0"/>
              <a:t>Cliquez sur </a:t>
            </a:r>
            <a:r>
              <a:rPr lang="fr-FR" sz="1900" b="1" dirty="0" smtClean="0"/>
              <a:t>Suivant.</a:t>
            </a:r>
          </a:p>
          <a:p>
            <a:pPr marL="457200" indent="-457200">
              <a:buAutoNum type="arabicPeriod"/>
            </a:pPr>
            <a:r>
              <a:rPr lang="fr-FR" sz="1900" dirty="0" smtClean="0"/>
              <a:t>Enregistrez le fichier d'importation sur votre ordinateur.</a:t>
            </a:r>
            <a:r>
              <a:rPr lang="en-US" dirty="0" smtClean="0"/>
              <a:t>	</a:t>
            </a:r>
          </a:p>
          <a:p>
            <a:pPr marL="457200" indent="-457200">
              <a:buNone/>
            </a:pPr>
            <a:endParaRPr lang="fr-FR" dirty="0" smtClean="0"/>
          </a:p>
          <a:p>
            <a:pPr marL="457200" indent="-457200">
              <a:buAutoNum type="arabicPeriod"/>
            </a:pPr>
            <a:endParaRPr lang="fr-FR" dirty="0"/>
          </a:p>
        </p:txBody>
      </p:sp>
    </p:spTree>
    <p:extLst>
      <p:ext uri="{BB962C8B-B14F-4D97-AF65-F5344CB8AC3E}">
        <p14:creationId xmlns:p14="http://schemas.microsoft.com/office/powerpoint/2010/main" val="31093893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z="2400" dirty="0" smtClean="0"/>
              <a:t>Importer les données pour une</a:t>
            </a:r>
            <a:r>
              <a:rPr lang="fr-FR" dirty="0" smtClean="0"/>
              <a:t> </a:t>
            </a:r>
            <a:r>
              <a:rPr dirty="0"/>
              <a:t/>
            </a:r>
            <a:br>
              <a:rPr dirty="0"/>
            </a:br>
            <a:r>
              <a:rPr lang="fr-FR" dirty="0" smtClean="0"/>
              <a:t>intervention de prise en charge de la morbidité de la FL</a:t>
            </a:r>
            <a:endParaRPr lang="fr-FR" sz="2400" dirty="0">
              <a:solidFill>
                <a:srgbClr val="066E9F"/>
              </a:solidFill>
            </a:endParaRPr>
          </a:p>
        </p:txBody>
      </p:sp>
      <p:sp>
        <p:nvSpPr>
          <p:cNvPr id="2" name="Text Placeholder 1"/>
          <p:cNvSpPr>
            <a:spLocks noGrp="1"/>
          </p:cNvSpPr>
          <p:nvPr>
            <p:ph type="body" sz="quarter" idx="10"/>
          </p:nvPr>
        </p:nvSpPr>
        <p:spPr>
          <a:xfrm>
            <a:off x="762000" y="1447800"/>
            <a:ext cx="7696200" cy="4953000"/>
          </a:xfrm>
          <a:prstGeom prst="rect">
            <a:avLst/>
          </a:prstGeom>
        </p:spPr>
        <p:txBody>
          <a:bodyPr>
            <a:normAutofit/>
          </a:bodyPr>
          <a:lstStyle/>
          <a:p>
            <a:pPr marL="457200" lvl="1" indent="-457200">
              <a:spcAft>
                <a:spcPts val="1800"/>
              </a:spcAft>
              <a:buFont typeface="+mj-lt"/>
              <a:buAutoNum type="arabicPeriod"/>
            </a:pPr>
            <a:r>
              <a:rPr lang="fr-FR" sz="1900" dirty="0" smtClean="0"/>
              <a:t>Saisissez les données échantillon dans la feuille de travail de prise en charge de la morbidité de la FL qui est ouverte sur votre ordinateur. Utilisez tout chiffre de votre choix, il n'est pas nécessaire que ces chiffres soient exacts. </a:t>
            </a:r>
            <a:endParaRPr lang="fr-FR" sz="1900" dirty="0"/>
          </a:p>
          <a:p>
            <a:pPr marL="457200" lvl="1" indent="-457200">
              <a:spcAft>
                <a:spcPts val="1800"/>
              </a:spcAft>
              <a:buFont typeface="+mj-lt"/>
              <a:buAutoNum type="arabicPeriod"/>
            </a:pPr>
            <a:r>
              <a:rPr lang="fr-FR" sz="1900" dirty="0" smtClean="0"/>
              <a:t>Enregistrez et fermez le fichier d'importation.</a:t>
            </a:r>
          </a:p>
          <a:p>
            <a:pPr marL="457200" lvl="1" indent="-457200">
              <a:spcAft>
                <a:spcPts val="1800"/>
              </a:spcAft>
              <a:buFont typeface="+mj-lt"/>
              <a:buAutoNum type="arabicPeriod"/>
            </a:pPr>
            <a:r>
              <a:rPr lang="fr-FR" sz="1900" dirty="0"/>
              <a:t>Sélectionnez </a:t>
            </a:r>
            <a:r>
              <a:rPr lang="fr-FR" sz="1900" b="1" dirty="0" smtClean="0"/>
              <a:t>Télécharger </a:t>
            </a:r>
            <a:r>
              <a:rPr lang="fr-FR" sz="1900" b="1" dirty="0"/>
              <a:t>le fichier d'importation</a:t>
            </a:r>
            <a:r>
              <a:rPr lang="fr-FR" sz="1900" dirty="0"/>
              <a:t>. </a:t>
            </a:r>
            <a:r>
              <a:rPr lang="fr-FR" dirty="0" smtClean="0"/>
              <a:t>La base de données vous avertira en cas de problèmes lors de l'importation.</a:t>
            </a:r>
            <a:r>
              <a:rPr lang="fr-FR" sz="1900" dirty="0" smtClean="0"/>
              <a:t> </a:t>
            </a:r>
            <a:r>
              <a:rPr lang="fr-FR" dirty="0" smtClean="0"/>
              <a:t>Corrigez toute erreur et essayez de nouveau.</a:t>
            </a:r>
            <a:r>
              <a:rPr lang="fr-FR" sz="1900" dirty="0" smtClean="0"/>
              <a:t> </a:t>
            </a:r>
          </a:p>
          <a:p>
            <a:pPr marL="457200" lvl="1" indent="-457200">
              <a:buFont typeface="+mj-lt"/>
              <a:buAutoNum type="arabicPeriod"/>
            </a:pPr>
            <a:r>
              <a:rPr lang="fr-FR" sz="1900" dirty="0"/>
              <a:t>Une fois le fichier importé correctement, cliquez sur </a:t>
            </a:r>
            <a:r>
              <a:rPr lang="fr-FR" sz="1900" b="1" dirty="0"/>
              <a:t>Suivant</a:t>
            </a:r>
            <a:r>
              <a:rPr lang="fr-FR" sz="1900" dirty="0"/>
              <a:t>. </a:t>
            </a:r>
          </a:p>
          <a:p>
            <a:pPr marL="457200" lvl="1" indent="-457200">
              <a:buNone/>
            </a:pPr>
            <a:endParaRPr lang="fr-FR" dirty="0" smtClean="0"/>
          </a:p>
          <a:p>
            <a:pPr marL="457200" indent="-457200">
              <a:buAutoNum type="arabicPeriod"/>
            </a:pPr>
            <a:endParaRPr lang="fr-FR" dirty="0"/>
          </a:p>
        </p:txBody>
      </p:sp>
      <p:sp>
        <p:nvSpPr>
          <p:cNvPr id="4" name="TextBox 3"/>
          <p:cNvSpPr txBox="1"/>
          <p:nvPr/>
        </p:nvSpPr>
        <p:spPr>
          <a:xfrm>
            <a:off x="762000" y="5297269"/>
            <a:ext cx="7467600" cy="646331"/>
          </a:xfrm>
          <a:prstGeom prst="rect">
            <a:avLst/>
          </a:prstGeom>
          <a:noFill/>
        </p:spPr>
        <p:txBody>
          <a:bodyPr wrap="square" rtlCol="0">
            <a:spAutoFit/>
          </a:bodyPr>
          <a:lstStyle/>
          <a:p>
            <a:pPr marL="0" lvl="1"/>
            <a:r>
              <a:rPr lang="fr-FR" b="1" dirty="0" smtClean="0">
                <a:solidFill>
                  <a:srgbClr val="17375D"/>
                </a:solidFill>
                <a:latin typeface="Segoe UI Semibold" pitchFamily="34" charset="0"/>
              </a:rPr>
              <a:t>Trouvez le formulaire Intervention que vous venez d'importer dans la zone de liste Intervention pour Astori, Brodsi, Conichi, Druna, Elona et Flora.</a:t>
            </a:r>
            <a:endParaRPr lang="fr-FR" b="1" dirty="0">
              <a:solidFill>
                <a:srgbClr val="17375D"/>
              </a:solidFill>
            </a:endParaRPr>
          </a:p>
        </p:txBody>
      </p:sp>
    </p:spTree>
    <p:extLst>
      <p:ext uri="{BB962C8B-B14F-4D97-AF65-F5344CB8AC3E}">
        <p14:creationId xmlns:p14="http://schemas.microsoft.com/office/powerpoint/2010/main" val="15166336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5800" y="1066800"/>
            <a:ext cx="7848600" cy="4525963"/>
          </a:xfrm>
        </p:spPr>
        <p:txBody>
          <a:bodyPr/>
          <a:lstStyle/>
          <a:p>
            <a:pPr marL="0" indent="0">
              <a:spcAft>
                <a:spcPts val="1200"/>
              </a:spcAft>
              <a:buNone/>
            </a:pPr>
            <a:r>
              <a:rPr lang="fr-FR" sz="2000" dirty="0" smtClean="0"/>
              <a:t>Une fois les données importées, il sera peut être nécessaire de les examiner et d'en vérifier l'exactitude, d'ajouter les données manquantes ou bien de modifier les données erronées ou mises à jour à une date ultérieure.</a:t>
            </a:r>
          </a:p>
          <a:p>
            <a:pPr marL="640080" indent="-457200">
              <a:spcAft>
                <a:spcPts val="600"/>
              </a:spcAft>
              <a:buFont typeface="+mj-lt"/>
              <a:buAutoNum type="arabicPeriod"/>
            </a:pPr>
            <a:r>
              <a:rPr lang="fr-FR" sz="2000" dirty="0" smtClean="0"/>
              <a:t>À partir du tableau de bord, sélectionnez tout d'abord le site.</a:t>
            </a:r>
          </a:p>
          <a:p>
            <a:pPr marL="640080" indent="-457200">
              <a:spcAft>
                <a:spcPts val="8400"/>
              </a:spcAft>
              <a:buFont typeface="+mj-lt"/>
              <a:buAutoNum type="arabicPeriod"/>
            </a:pPr>
            <a:r>
              <a:rPr lang="fr-FR" sz="2000" dirty="0" smtClean="0"/>
              <a:t>Sélectionnez le formulaire importé que vous aimeriez examiner en cliquant sur le lien </a:t>
            </a:r>
            <a:r>
              <a:rPr lang="fr-FR" sz="2000" b="1" dirty="0" smtClean="0"/>
              <a:t>afficher</a:t>
            </a:r>
            <a:r>
              <a:rPr lang="fr-FR" sz="2000" dirty="0" smtClean="0"/>
              <a:t> situé près du nom du formulaire du module approprié de données d'activité.</a:t>
            </a:r>
          </a:p>
          <a:p>
            <a:pPr marL="640080" indent="-457200">
              <a:spcAft>
                <a:spcPts val="600"/>
              </a:spcAft>
              <a:buFont typeface="+mj-lt"/>
              <a:buAutoNum type="arabicPeriod"/>
            </a:pPr>
            <a:r>
              <a:rPr lang="fr-FR" sz="2000" dirty="0" smtClean="0"/>
              <a:t>Ceci vous amènera sur l'écran où vous pouvez examiner, ajouter et/ou modifier les données.</a:t>
            </a:r>
          </a:p>
          <a:p>
            <a:pPr marL="640080" indent="-457200">
              <a:spcAft>
                <a:spcPts val="1200"/>
              </a:spcAft>
              <a:buFont typeface="+mj-lt"/>
              <a:buAutoNum type="arabicPeriod"/>
            </a:pPr>
            <a:r>
              <a:rPr lang="fr-FR" sz="2000" dirty="0"/>
              <a:t>Cliquez sur </a:t>
            </a:r>
            <a:r>
              <a:rPr lang="fr-FR" sz="2000" b="1" dirty="0"/>
              <a:t>Enregistrer</a:t>
            </a:r>
            <a:r>
              <a:rPr lang="fr-FR" sz="2000" dirty="0"/>
              <a:t> si vous modifiez </a:t>
            </a:r>
            <a:r>
              <a:rPr lang="fr-FR" sz="2000" dirty="0" smtClean="0"/>
              <a:t>quoique ce </a:t>
            </a:r>
            <a:r>
              <a:rPr lang="fr-FR" sz="2000" dirty="0"/>
              <a:t>soit.</a:t>
            </a:r>
          </a:p>
          <a:p>
            <a:endParaRPr lang="fr-FR" sz="1800" b="1" dirty="0"/>
          </a:p>
        </p:txBody>
      </p:sp>
      <p:pic>
        <p:nvPicPr>
          <p:cNvPr id="3" name="Picture 2" descr="94.PNG"/>
          <p:cNvPicPr>
            <a:picLocks noChangeAspect="1"/>
          </p:cNvPicPr>
          <p:nvPr/>
        </p:nvPicPr>
        <p:blipFill rotWithShape="1">
          <a:blip r:embed="rId3">
            <a:extLst>
              <a:ext uri="{28A0092B-C50C-407E-A947-70E740481C1C}">
                <a14:useLocalDpi xmlns:a14="http://schemas.microsoft.com/office/drawing/2010/main" val="0"/>
              </a:ext>
            </a:extLst>
          </a:blip>
          <a:srcRect l="2154" t="9578" r="16102" b="59149"/>
          <a:stretch/>
        </p:blipFill>
        <p:spPr>
          <a:xfrm>
            <a:off x="1025753" y="4177860"/>
            <a:ext cx="7280047" cy="646393"/>
          </a:xfrm>
          <a:prstGeom prst="rect">
            <a:avLst/>
          </a:prstGeom>
          <a:effectLst>
            <a:outerShdw blurRad="63500" sx="101000" sy="101000" algn="ctr" rotWithShape="0">
              <a:schemeClr val="bg1">
                <a:lumMod val="50000"/>
                <a:alpha val="40000"/>
              </a:schemeClr>
            </a:outerShdw>
          </a:effectLst>
        </p:spPr>
      </p:pic>
      <p:sp>
        <p:nvSpPr>
          <p:cNvPr id="7" name="Text Placeholder 2"/>
          <p:cNvSpPr>
            <a:spLocks noGrp="1"/>
          </p:cNvSpPr>
          <p:nvPr>
            <p:ph type="body" sz="quarter" idx="13"/>
          </p:nvPr>
        </p:nvSpPr>
        <p:spPr>
          <a:xfrm>
            <a:off x="171331" y="42335"/>
            <a:ext cx="3562469" cy="307777"/>
          </a:xfrm>
        </p:spPr>
        <p:txBody>
          <a:bodyPr>
            <a:noAutofit/>
          </a:bodyPr>
          <a:lstStyle/>
          <a:p>
            <a:r>
              <a:rPr lang="fr-FR" dirty="0"/>
              <a:t>s</a:t>
            </a:r>
            <a:r>
              <a:rPr lang="fr-FR" dirty="0" smtClean="0">
                <a:solidFill>
                  <a:srgbClr val="DCE6F2"/>
                </a:solidFill>
              </a:rPr>
              <a:t>aisie de données : importation en bloc</a:t>
            </a:r>
            <a:endParaRPr lang="fr-FR" dirty="0">
              <a:solidFill>
                <a:srgbClr val="DCE6F2"/>
              </a:solidFill>
            </a:endParaRPr>
          </a:p>
        </p:txBody>
      </p:sp>
      <p:sp>
        <p:nvSpPr>
          <p:cNvPr id="2" name="Title 1"/>
          <p:cNvSpPr>
            <a:spLocks noGrp="1"/>
          </p:cNvSpPr>
          <p:nvPr>
            <p:ph type="title"/>
          </p:nvPr>
        </p:nvSpPr>
        <p:spPr>
          <a:xfrm>
            <a:off x="152400" y="385227"/>
            <a:ext cx="6458288" cy="483989"/>
          </a:xfrm>
        </p:spPr>
        <p:txBody>
          <a:bodyPr/>
          <a:lstStyle/>
          <a:p>
            <a:r>
              <a:rPr lang="fr-FR" sz="2400" dirty="0"/>
              <a:t>Examiner/Modifier les données importées</a:t>
            </a:r>
          </a:p>
        </p:txBody>
      </p:sp>
      <p:sp>
        <p:nvSpPr>
          <p:cNvPr id="9" name="Rounded Rectangle 8"/>
          <p:cNvSpPr/>
          <p:nvPr/>
        </p:nvSpPr>
        <p:spPr>
          <a:xfrm rot="10800000">
            <a:off x="6878669" y="4453620"/>
            <a:ext cx="792804" cy="19776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400000">
            <a:off x="7042109" y="3959484"/>
            <a:ext cx="304800" cy="31699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7928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NaDa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5405</TotalTime>
  <Words>5242</Words>
  <Application>Microsoft Office PowerPoint</Application>
  <PresentationFormat>On-screen Show (4:3)</PresentationFormat>
  <Paragraphs>1044</Paragraphs>
  <Slides>139</Slides>
  <Notes>127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139</vt:i4>
      </vt:variant>
    </vt:vector>
  </HeadingPairs>
  <TitlesOfParts>
    <vt:vector size="152" baseType="lpstr">
      <vt:lpstr>MS PGothic</vt:lpstr>
      <vt:lpstr>Arial</vt:lpstr>
      <vt:lpstr>Calibri</vt:lpstr>
      <vt:lpstr>Lucida Grande</vt:lpstr>
      <vt:lpstr>Microsoft Sans Serif</vt:lpstr>
      <vt:lpstr>Segoe</vt:lpstr>
      <vt:lpstr>Segoe UI</vt:lpstr>
      <vt:lpstr>Segoe UI Light</vt:lpstr>
      <vt:lpstr>Segoe UI Semibold</vt:lpstr>
      <vt:lpstr>Wingdings</vt:lpstr>
      <vt:lpstr>NaDa theme</vt:lpstr>
      <vt:lpstr>Office Theme</vt:lpstr>
      <vt:lpstr>1_Office Theme</vt:lpstr>
      <vt:lpstr>Base intégrée des données MTN</vt:lpstr>
      <vt:lpstr>Aperçu de la formation</vt:lpstr>
      <vt:lpstr>Introduction</vt:lpstr>
      <vt:lpstr>Context</vt:lpstr>
      <vt:lpstr>Partenaires et contributeurs</vt:lpstr>
      <vt:lpstr>Fonctions principales</vt:lpstr>
      <vt:lpstr>Objectifs du système</vt:lpstr>
      <vt:lpstr>Comment et quand utilisé cet outils</vt:lpstr>
      <vt:lpstr>Principaux utilisateurs</vt:lpstr>
      <vt:lpstr>Gestion des données</vt:lpstr>
      <vt:lpstr>Démographie</vt:lpstr>
      <vt:lpstr>Distribution de la maladie </vt:lpstr>
      <vt:lpstr>Enquêtes</vt:lpstr>
      <vt:lpstr>Interventions</vt:lpstr>
      <vt:lpstr>Indicateurs de processus</vt:lpstr>
      <vt:lpstr>Événements indésirable graves</vt:lpstr>
      <vt:lpstr>Fonctionnalités pratiques</vt:lpstr>
      <vt:lpstr>Rapports</vt:lpstr>
      <vt:lpstr>Rapports de l'OMS/des partenaires</vt:lpstr>
      <vt:lpstr>Standard Reports</vt:lpstr>
      <vt:lpstr>Rapports personnalisés</vt:lpstr>
      <vt:lpstr>Convenient Features</vt:lpstr>
      <vt:lpstr>Installation</vt:lpstr>
      <vt:lpstr>Étapes d'installation</vt:lpstr>
      <vt:lpstr>Installation du moteur Access DB à 32 bits</vt:lpstr>
      <vt:lpstr>Installation de la Base intégrée des données MTN </vt:lpstr>
      <vt:lpstr>L'écran d'ouverture</vt:lpstr>
      <vt:lpstr>L'écran d'ouverture</vt:lpstr>
      <vt:lpstr>Choisir votre langue</vt:lpstr>
      <vt:lpstr>Fichier récent</vt:lpstr>
      <vt:lpstr>Recherche</vt:lpstr>
      <vt:lpstr>Nouveau fichier</vt:lpstr>
      <vt:lpstr>Créer un nouveau fichier</vt:lpstr>
      <vt:lpstr>Pour commencer</vt:lpstr>
      <vt:lpstr>Pour commencer</vt:lpstr>
      <vt:lpstr>Connectez-vous</vt:lpstr>
      <vt:lpstr>Connectez-vous </vt:lpstr>
      <vt:lpstr>Saisissez les informations relatives à votre pays</vt:lpstr>
      <vt:lpstr>Saisissez les informations relative à Murkonia.</vt:lpstr>
      <vt:lpstr>Saisissez les paramètres pays pour Murkonia. </vt:lpstr>
      <vt:lpstr>Choisissez votre maladie</vt:lpstr>
      <vt:lpstr>Choisissez votre maladie</vt:lpstr>
      <vt:lpstr>Choisissez les maladies pour Murkonia</vt:lpstr>
      <vt:lpstr>Ajouter des niveaux administratifs </vt:lpstr>
      <vt:lpstr>Ajouter les données pour les niveaux administratifs : Provinces</vt:lpstr>
      <vt:lpstr>PowerPoint Presentation</vt:lpstr>
      <vt:lpstr>Ajouter les données pour les niveaux administratifs : Districts</vt:lpstr>
      <vt:lpstr>PowerPoint Presentation</vt:lpstr>
      <vt:lpstr>Ajouter les données pour les niveaux administratifs : Villages</vt:lpstr>
      <vt:lpstr>PowerPoint Presentation</vt:lpstr>
      <vt:lpstr>Sauvegarde</vt:lpstr>
      <vt:lpstr>Documentation</vt:lpstr>
      <vt:lpstr>Vue d'ensemble de l'outil</vt:lpstr>
      <vt:lpstr>Vue d'ensemble de l'outil</vt:lpstr>
      <vt:lpstr>L’arborescence des divisions administratives</vt:lpstr>
      <vt:lpstr>Etendre l’arborescence d’une unité administrative</vt:lpstr>
      <vt:lpstr>Le menu principal</vt:lpstr>
      <vt:lpstr>Fichier</vt:lpstr>
      <vt:lpstr>Paramètres</vt:lpstr>
      <vt:lpstr>Paramètres</vt:lpstr>
      <vt:lpstr>Ajouter un nouvel utilisateur</vt:lpstr>
      <vt:lpstr>Paramètres</vt:lpstr>
      <vt:lpstr>Paramètres</vt:lpstr>
      <vt:lpstr>Unités administratives</vt:lpstr>
      <vt:lpstr>Unités administratives</vt:lpstr>
      <vt:lpstr>Ajouter une unité administrative</vt:lpstr>
      <vt:lpstr>Unités administratives</vt:lpstr>
      <vt:lpstr>Supprimer une unité administrative</vt:lpstr>
      <vt:lpstr>Unités administratives</vt:lpstr>
      <vt:lpstr>Unités administratives</vt:lpstr>
      <vt:lpstr>Importations et rapports</vt:lpstr>
      <vt:lpstr>Fonction d'aide</vt:lpstr>
      <vt:lpstr>Arborescence de l'unité administrative</vt:lpstr>
      <vt:lpstr>Développer l'arborescence de l'unité administrative</vt:lpstr>
      <vt:lpstr>Le tableau de bord</vt:lpstr>
      <vt:lpstr>Caractéristique importante du tableau de bord</vt:lpstr>
      <vt:lpstr>Explorez le Tableau de bord</vt:lpstr>
      <vt:lpstr>Saisie de données : Formulaire par formulaire</vt:lpstr>
      <vt:lpstr>Saisie de données : Formulaire par formulaire</vt:lpstr>
      <vt:lpstr>Caractéristiques de la saisie de données</vt:lpstr>
      <vt:lpstr>Champs calculés</vt:lpstr>
      <vt:lpstr>Démographie</vt:lpstr>
      <vt:lpstr>Distribution de la maladie</vt:lpstr>
      <vt:lpstr>Saisissez la distribution de la maladie - lèpre</vt:lpstr>
      <vt:lpstr>Enquêtes</vt:lpstr>
      <vt:lpstr>Saisir les enquêtes sur le site sentinelle/de contrôle  ponctuel pour la schistosomiase</vt:lpstr>
      <vt:lpstr>PowerPoint Presentation</vt:lpstr>
      <vt:lpstr>Interventions</vt:lpstr>
      <vt:lpstr>Créez un indicateur personnalisé pour l'intervention à l'IVM+ALB </vt:lpstr>
      <vt:lpstr>PowerPoint Presentation</vt:lpstr>
      <vt:lpstr>PowerPoint Presentation</vt:lpstr>
      <vt:lpstr>Indicateurs de processus</vt:lpstr>
      <vt:lpstr>Ajouter un formulaire personnalisé Indicateur de processus</vt:lpstr>
      <vt:lpstr>Saisie de données : Importation en bloc</vt:lpstr>
      <vt:lpstr>Saisie de données : Importation en bloc</vt:lpstr>
      <vt:lpstr>Créer le fichier d'importation</vt:lpstr>
      <vt:lpstr>Créer un formulaire d'importation pour une intervention</vt:lpstr>
      <vt:lpstr>Importer les données pour une  intervention de prise en charge de la morbidité de la FL</vt:lpstr>
      <vt:lpstr>Examiner/Modifier les données importées</vt:lpstr>
      <vt:lpstr>Mise à jour pour une nouvelle année</vt:lpstr>
      <vt:lpstr>Mise à jour pour une nouvelle année</vt:lpstr>
      <vt:lpstr>Démographie</vt:lpstr>
      <vt:lpstr>Distribution de la maladie</vt:lpstr>
      <vt:lpstr>Redécoupage du district</vt:lpstr>
      <vt:lpstr>Redécoupage du district</vt:lpstr>
      <vt:lpstr>Fractionner des unités administratives</vt:lpstr>
      <vt:lpstr>Fractionner des unités administratives</vt:lpstr>
      <vt:lpstr>PowerPoint Presentation</vt:lpstr>
      <vt:lpstr>Fusionner des unités administratives</vt:lpstr>
      <vt:lpstr>Fusionner des unités administratives</vt:lpstr>
      <vt:lpstr>Fractionner et combiner des unités administratives</vt:lpstr>
      <vt:lpstr>Fractionner et combiner des unités administratives</vt:lpstr>
      <vt:lpstr>PowerPoint Presentation</vt:lpstr>
      <vt:lpstr>Rapports</vt:lpstr>
      <vt:lpstr>Rapports</vt:lpstr>
      <vt:lpstr>Créateur de rapports personnalisés</vt:lpstr>
      <vt:lpstr>Créer un rapport de prise en charge de la morbidité de la FL</vt:lpstr>
      <vt:lpstr>PowerPoint Presentation</vt:lpstr>
      <vt:lpstr>Rapports de l'OMS/des partenaires</vt:lpstr>
      <vt:lpstr>Générer un Formulaire de rapport commun de l'OMS</vt:lpstr>
      <vt:lpstr>Rapports standards</vt:lpstr>
      <vt:lpstr>Définition d'une Base intégrée des données MTN pour votre programme</vt:lpstr>
      <vt:lpstr>Définition d'un fichier pour votre programme</vt:lpstr>
      <vt:lpstr>Démarrer une Base intégrée des données MTN pour votre programme</vt:lpstr>
      <vt:lpstr>PowerPoint Presentation</vt:lpstr>
      <vt:lpstr>Plan de saisie de données historiques</vt:lpstr>
      <vt:lpstr>General</vt:lpstr>
      <vt:lpstr>Acces utilisateurs</vt:lpstr>
      <vt:lpstr>Responsabilité des utilisateurs</vt:lpstr>
      <vt:lpstr>Responsabilité des utilisateurs (suite)</vt:lpstr>
      <vt:lpstr>Type de donnée</vt:lpstr>
      <vt:lpstr>Sources des données</vt:lpstr>
      <vt:lpstr>Controle de la qualité des données</vt:lpstr>
      <vt:lpstr>Échéancier pour la saisie des données</vt:lpstr>
      <vt:lpstr>Critères / Hypothèses</vt:lpstr>
      <vt:lpstr>Documentation</vt:lpstr>
      <vt:lpstr>Budget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Bhandari, Kalpana</cp:lastModifiedBy>
  <cp:revision>891</cp:revision>
  <cp:lastPrinted>2014-02-12T17:11:29Z</cp:lastPrinted>
  <dcterms:created xsi:type="dcterms:W3CDTF">2013-12-26T18:16:54Z</dcterms:created>
  <dcterms:modified xsi:type="dcterms:W3CDTF">2015-08-27T12:56:06Z</dcterms:modified>
</cp:coreProperties>
</file>