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360" r:id="rId2"/>
    <p:sldId id="330" r:id="rId3"/>
    <p:sldId id="331" r:id="rId4"/>
    <p:sldId id="332" r:id="rId5"/>
    <p:sldId id="333" r:id="rId6"/>
    <p:sldId id="359" r:id="rId7"/>
    <p:sldId id="336" r:id="rId8"/>
    <p:sldId id="334" r:id="rId9"/>
    <p:sldId id="335" r:id="rId10"/>
    <p:sldId id="337" r:id="rId11"/>
    <p:sldId id="338" r:id="rId12"/>
    <p:sldId id="342" r:id="rId13"/>
    <p:sldId id="341" r:id="rId14"/>
    <p:sldId id="343" r:id="rId15"/>
    <p:sldId id="340" r:id="rId16"/>
    <p:sldId id="344" r:id="rId17"/>
    <p:sldId id="345" r:id="rId18"/>
    <p:sldId id="347" r:id="rId19"/>
    <p:sldId id="348" r:id="rId20"/>
    <p:sldId id="346" r:id="rId21"/>
    <p:sldId id="349" r:id="rId22"/>
    <p:sldId id="350" r:id="rId23"/>
    <p:sldId id="351" r:id="rId24"/>
    <p:sldId id="352" r:id="rId25"/>
    <p:sldId id="354" r:id="rId26"/>
    <p:sldId id="355" r:id="rId27"/>
    <p:sldId id="356" r:id="rId28"/>
    <p:sldId id="357" r:id="rId29"/>
    <p:sldId id="358" r:id="rId30"/>
  </p:sldIdLst>
  <p:sldSz cx="9144000" cy="6858000" type="screen4x3"/>
  <p:notesSz cx="6858000" cy="9296400"/>
  <p:custDataLst>
    <p:tags r:id="rId33"/>
  </p:custDataLst>
  <p:defaultTextStyle>
    <a:defPPr>
      <a:defRPr lang="en-CA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9900FF"/>
    <a:srgbClr val="6600FF"/>
    <a:srgbClr val="00BED2"/>
    <a:srgbClr val="00CCFF"/>
    <a:srgbClr val="FF66FF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48" autoAdjust="0"/>
  </p:normalViewPr>
  <p:slideViewPr>
    <p:cSldViewPr>
      <p:cViewPr varScale="1">
        <p:scale>
          <a:sx n="81" d="100"/>
          <a:sy n="81" d="100"/>
        </p:scale>
        <p:origin x="51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0429216"/>
        <c:axId val="430429608"/>
        <c:axId val="431193640"/>
      </c:bar3DChart>
      <c:catAx>
        <c:axId val="43042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30429608"/>
        <c:crosses val="autoZero"/>
        <c:auto val="1"/>
        <c:lblAlgn val="ctr"/>
        <c:lblOffset val="100"/>
        <c:noMultiLvlLbl val="0"/>
      </c:catAx>
      <c:valAx>
        <c:axId val="430429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0429216"/>
        <c:crosses val="autoZero"/>
        <c:crossBetween val="between"/>
      </c:valAx>
      <c:serAx>
        <c:axId val="431193640"/>
        <c:scaling>
          <c:orientation val="minMax"/>
        </c:scaling>
        <c:delete val="0"/>
        <c:axPos val="b"/>
        <c:majorTickMark val="out"/>
        <c:minorTickMark val="none"/>
        <c:tickLblPos val="nextTo"/>
        <c:crossAx val="43042960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8.3333333333333332E-3"/>
          <c:y val="7.160493827160494E-2"/>
          <c:w val="0.9916666666666667"/>
          <c:h val="0.7595924953825216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80%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Sheet1!$B$1:$B$6</c:f>
              <c:numCache>
                <c:formatCode>0%</c:formatCode>
                <c:ptCount val="6"/>
                <c:pt idx="0">
                  <c:v>0.8</c:v>
                </c:pt>
                <c:pt idx="1">
                  <c:v>0.05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0.12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Sheet1!$A$1:$A$6</c15:sqref>
                        </c15:formulaRef>
                      </c:ext>
                    </c:extLst>
                    <c:strCache>
                      <c:ptCount val="6"/>
                      <c:pt idx="0">
                        <c:v>5222</c:v>
                      </c:pt>
                      <c:pt idx="1">
                        <c:v>5322</c:v>
                      </c:pt>
                      <c:pt idx="2">
                        <c:v>1</c:v>
                      </c:pt>
                      <c:pt idx="3">
                        <c:v>1212</c:v>
                      </c:pt>
                      <c:pt idx="4">
                        <c:v>22136</c:v>
                      </c:pt>
                      <c:pt idx="5">
                        <c:v>Other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30430000"/>
        <c:axId val="430430392"/>
        <c:axId val="0"/>
      </c:bar3DChart>
      <c:catAx>
        <c:axId val="430430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430430392"/>
        <c:crosses val="autoZero"/>
        <c:auto val="1"/>
        <c:lblAlgn val="ctr"/>
        <c:lblOffset val="100"/>
        <c:noMultiLvlLbl val="0"/>
      </c:catAx>
      <c:valAx>
        <c:axId val="430430392"/>
        <c:scaling>
          <c:orientation val="minMax"/>
          <c:min val="0"/>
        </c:scaling>
        <c:delete val="0"/>
        <c:axPos val="l"/>
        <c:numFmt formatCode="0%" sourceLinked="1"/>
        <c:majorTickMark val="out"/>
        <c:minorTickMark val="none"/>
        <c:tickLblPos val="none"/>
        <c:spPr>
          <a:ln w="6350">
            <a:noFill/>
          </a:ln>
        </c:spPr>
        <c:crossAx val="430430000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7614E-5E42-4B1C-A146-C3C571759FCD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07B5-2AE6-4CBA-ADCB-5E96D4B063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97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7CB62-B667-4839-A597-B43DD244594D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F4EFB-4E2D-40D7-A761-F1D48759D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19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2FF8E-D5A5-41C8-9D37-08C12E7495E0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43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C738-E93E-494F-B504-DCDF8DEE6AA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64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C738-E93E-494F-B504-DCDF8DEE6AA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62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349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3492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grpSp>
            <p:nvGrpSpPr>
              <p:cNvPr id="63493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3494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495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496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497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498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49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0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0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0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03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0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0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0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0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08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0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1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1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1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13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1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15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1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1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1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1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2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2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2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2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2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2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2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2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2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2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3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3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3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3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3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3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3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3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3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3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4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4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4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4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354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63545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6354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3547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3548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3549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3550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63551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3552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3553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3554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sp>
        <p:nvSpPr>
          <p:cNvPr id="6355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6355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sp>
        <p:nvSpPr>
          <p:cNvPr id="63557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3558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3559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2B73ABC-F95D-4C11-AC20-08AE2AA433DD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C3C70-4753-409B-BC4E-152C741FCBC9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8D1C0-8CE0-423F-A929-881D2A2A901D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E2BED-5812-4AFA-8FB8-66689DCF7891}" type="slidenum">
              <a:rPr lang="en-CA" smtClean="0"/>
              <a:pPr/>
              <a:t>‹#›</a:t>
            </a:fld>
            <a:endParaRPr lang="en-CA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784795236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2435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E2BED-5812-4AFA-8FB8-66689DCF789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37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752FB-4DE3-45C8-A28B-59DA4C53A118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D3E60-3873-4771-875C-255374D4D387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8A0E3-714C-4B96-9B1D-852DE180D0C2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C3091-7BC8-42D8-98AE-90FD235338BD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B43F1-8FC6-4334-A5A0-86D2CFF0C91C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D1998-94D2-454A-BA0F-909C94BEACD0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A1134-0917-4239-B1E0-E2142A402B81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8D080-E586-47DA-89D6-37DCEAB2BA06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246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246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246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7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7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7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7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7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7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7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7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7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7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8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8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8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8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8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8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8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8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8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8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9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6249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6249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9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9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9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9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9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9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49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0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0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0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0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0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0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0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0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0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0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1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1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1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1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1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1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1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1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1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1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6252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62521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62522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6252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62524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2525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2526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sp>
        <p:nvSpPr>
          <p:cNvPr id="625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625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252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CA"/>
          </a:p>
        </p:txBody>
      </p:sp>
      <p:sp>
        <p:nvSpPr>
          <p:cNvPr id="6253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CA"/>
          </a:p>
        </p:txBody>
      </p:sp>
      <p:sp>
        <p:nvSpPr>
          <p:cNvPr id="6253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EE2BED-5812-4AFA-8FB8-66689DCF7891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PChart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6950266"/>
              </p:ext>
            </p:extLst>
          </p:nvPr>
        </p:nvGraphicFramePr>
        <p:xfrm>
          <a:off x="4508500" y="1587500"/>
          <a:ext cx="4572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533400" y="1440180"/>
            <a:ext cx="7772400" cy="1143000"/>
          </a:xfrm>
        </p:spPr>
        <p:txBody>
          <a:bodyPr/>
          <a:lstStyle/>
          <a:p>
            <a:r>
              <a:rPr lang="en-CA" dirty="0" smtClean="0"/>
              <a:t>Subtract the following two numbers: (6021)</a:t>
            </a:r>
            <a:r>
              <a:rPr lang="en-CA" baseline="-25000" dirty="0" smtClean="0"/>
              <a:t>7</a:t>
            </a:r>
            <a:r>
              <a:rPr lang="en-CA" dirty="0" smtClean="0"/>
              <a:t>-(466)</a:t>
            </a:r>
            <a:r>
              <a:rPr lang="en-CA" baseline="-25000" dirty="0" smtClean="0"/>
              <a:t>7</a:t>
            </a:r>
            <a:r>
              <a:rPr lang="en-CA" baseline="-25000" dirty="0"/>
              <a:t/>
            </a:r>
            <a:br>
              <a:rPr lang="en-CA" baseline="-25000" dirty="0"/>
            </a:br>
            <a:r>
              <a:rPr lang="en-CA" sz="2800" b="0" dirty="0" smtClean="0"/>
              <a:t>Don’t include the base in your answer. </a:t>
            </a:r>
            <a:endParaRPr lang="en-CA" sz="2800" baseline="-25000" dirty="0"/>
          </a:p>
        </p:txBody>
      </p:sp>
      <p:graphicFrame>
        <p:nvGraphicFramePr>
          <p:cNvPr id="4" name="TPResul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31811"/>
              </p:ext>
            </p:extLst>
          </p:nvPr>
        </p:nvGraphicFramePr>
        <p:xfrm>
          <a:off x="190500" y="3056890"/>
          <a:ext cx="43815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2921000"/>
              </a:tblGrid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CA" sz="2400" b="1" dirty="0" smtClean="0">
                          <a:solidFill>
                            <a:schemeClr val="tx2"/>
                          </a:solidFill>
                        </a:rPr>
                        <a:t>Rank</a:t>
                      </a:r>
                      <a:endParaRPr lang="en-CA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400" b="1" smtClean="0">
                          <a:solidFill>
                            <a:schemeClr val="tx2"/>
                          </a:solidFill>
                        </a:rPr>
                        <a:t>Responses</a:t>
                      </a:r>
                      <a:endParaRPr lang="en-CA" sz="24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CA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5222</a:t>
                      </a:r>
                      <a:endParaRPr lang="en-CA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CA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5322</a:t>
                      </a:r>
                      <a:endParaRPr lang="en-CA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CA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CA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CA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1212</a:t>
                      </a:r>
                      <a:endParaRPr lang="en-CA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CA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22136</a:t>
                      </a:r>
                      <a:endParaRPr lang="en-CA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CA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400" b="0" smtClean="0">
                          <a:solidFill>
                            <a:schemeClr val="tx2"/>
                          </a:solidFill>
                        </a:rPr>
                        <a:t>Other</a:t>
                      </a:r>
                      <a:endParaRPr lang="en-CA" sz="24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PKeyword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22934"/>
              </p:ext>
            </p:extLst>
          </p:nvPr>
        </p:nvGraphicFramePr>
        <p:xfrm>
          <a:off x="127000" y="4914900"/>
          <a:ext cx="4445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/>
              </a:tblGrid>
              <a:tr h="317500">
                <a:tc>
                  <a:txBody>
                    <a:bodyPr/>
                    <a:lstStyle/>
                    <a:p>
                      <a:pPr algn="l"/>
                      <a:endParaRPr lang="en-CA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endParaRPr lang="en-CA" sz="24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hemeClr val="accent1">
                        <a:alpha val="1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2677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2057400" y="3332163"/>
            <a:ext cx="304800" cy="5334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2057400" y="2209800"/>
            <a:ext cx="304800" cy="5334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ONE'S COMPLEMENT REPRESENTATION</a:t>
            </a:r>
            <a:endParaRPr lang="en-CA" sz="2800"/>
          </a:p>
        </p:txBody>
      </p:sp>
      <p:sp>
        <p:nvSpPr>
          <p:cNvPr id="20583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44196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Because there are still two representations of </a:t>
            </a:r>
            <a:r>
              <a:rPr lang="en-US" sz="2400">
                <a:latin typeface="Arial" charset="0"/>
              </a:rPr>
              <a:t>0</a:t>
            </a:r>
            <a:r>
              <a:rPr lang="en-US" sz="2400"/>
              <a:t> and addition does not work simply, one's complement is also never used for signed integers</a:t>
            </a:r>
          </a:p>
          <a:p>
            <a:pPr>
              <a:lnSpc>
                <a:spcPct val="90000"/>
              </a:lnSpc>
            </a:pPr>
            <a:r>
              <a:rPr lang="en-US" sz="2400"/>
              <a:t>It is, however, the basis for understanding the 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two's complement</a:t>
            </a:r>
            <a:r>
              <a:rPr lang="en-US" sz="2400"/>
              <a:t> representation, the system that is (almost always) actually used for signed integers </a:t>
            </a:r>
            <a:endParaRPr lang="en-CA" sz="2400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828800" y="2117725"/>
            <a:ext cx="2895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1001 1101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ltGray">
          <a:xfrm>
            <a:off x="5867400" y="2170113"/>
            <a:ext cx="4572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–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ltGray">
          <a:xfrm>
            <a:off x="6248400" y="2170113"/>
            <a:ext cx="8382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98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1676400" y="1676400"/>
            <a:ext cx="327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8-bit one's complement rep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5257800" y="16764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decimal equivalent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05837" name="Group 13"/>
          <p:cNvGrpSpPr>
            <a:grpSpLocks/>
          </p:cNvGrpSpPr>
          <p:nvPr/>
        </p:nvGrpSpPr>
        <p:grpSpPr bwMode="auto">
          <a:xfrm>
            <a:off x="5867400" y="3276600"/>
            <a:ext cx="1219200" cy="641350"/>
            <a:chOff x="3696" y="1900"/>
            <a:chExt cx="768" cy="404"/>
          </a:xfrm>
        </p:grpSpPr>
        <p:sp>
          <p:nvSpPr>
            <p:cNvPr id="205838" name="Text Box 14"/>
            <p:cNvSpPr txBox="1">
              <a:spLocks noChangeArrowheads="1"/>
            </p:cNvSpPr>
            <p:nvPr/>
          </p:nvSpPr>
          <p:spPr bwMode="ltGray">
            <a:xfrm>
              <a:off x="3696" y="1900"/>
              <a:ext cx="28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–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5839" name="Text Box 15"/>
            <p:cNvSpPr txBox="1">
              <a:spLocks noChangeArrowheads="1"/>
            </p:cNvSpPr>
            <p:nvPr/>
          </p:nvSpPr>
          <p:spPr bwMode="ltGray">
            <a:xfrm>
              <a:off x="3936" y="1900"/>
              <a:ext cx="52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42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05840" name="Text Box 16"/>
          <p:cNvSpPr txBox="1">
            <a:spLocks noChangeArrowheads="1"/>
          </p:cNvSpPr>
          <p:nvPr/>
        </p:nvSpPr>
        <p:spPr bwMode="auto">
          <a:xfrm>
            <a:off x="1981200" y="3255963"/>
            <a:ext cx="2895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101 0101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962150" y="3260725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905000" y="2667000"/>
            <a:ext cx="28194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533400" y="2779713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complement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1905000" y="3810000"/>
            <a:ext cx="28194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533400" y="34290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complement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609600" y="3870325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if negative…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609600" y="22860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if negative…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5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nimBg="1"/>
      <p:bldP spid="205829" grpId="0" animBg="1"/>
      <p:bldP spid="205831" grpId="0" build="p" autoUpdateAnimBg="0"/>
      <p:bldP spid="205833" grpId="0" animBg="1" autoUpdateAnimBg="0"/>
      <p:bldP spid="205834" grpId="0" animBg="1" autoUpdateAnimBg="0"/>
      <p:bldP spid="205840" grpId="0" autoUpdateAnimBg="0"/>
      <p:bldP spid="205841" grpId="0" autoUpdateAnimBg="0"/>
      <p:bldP spid="205842" grpId="0" autoUpdateAnimBg="0"/>
      <p:bldP spid="205843" grpId="0" autoUpdateAnimBg="0"/>
      <p:bldP spid="205844" grpId="0" autoUpdateAnimBg="0"/>
      <p:bldP spid="205845" grpId="0" autoUpdateAnimBg="0"/>
      <p:bldP spid="205846" grpId="0" autoUpdateAnimBg="0"/>
      <p:bldP spid="20584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1" name="Group 3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687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TWO'S COMPLEMENT REPRESENTATION</a:t>
            </a:r>
            <a:endParaRPr lang="en-CA" sz="2800"/>
          </a:p>
        </p:txBody>
      </p:sp>
      <p:sp>
        <p:nvSpPr>
          <p:cNvPr id="206874" name="Rectangle 2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1828800"/>
            <a:ext cx="3276600" cy="3124200"/>
          </a:xfrm>
        </p:spPr>
        <p:txBody>
          <a:bodyPr/>
          <a:lstStyle/>
          <a:p>
            <a:r>
              <a:rPr lang="en-US" sz="2400"/>
              <a:t>In a 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two's complement</a:t>
            </a:r>
            <a:r>
              <a:rPr lang="en-US" sz="2400"/>
              <a:t> rep, all of the negative integers are shifted down by one to eliminate the extra representation of zero</a:t>
            </a:r>
            <a:endParaRPr lang="en-CA" sz="2400"/>
          </a:p>
        </p:txBody>
      </p:sp>
      <p:grpSp>
        <p:nvGrpSpPr>
          <p:cNvPr id="206884" name="Group 36"/>
          <p:cNvGrpSpPr>
            <a:grpSpLocks/>
          </p:cNvGrpSpPr>
          <p:nvPr/>
        </p:nvGrpSpPr>
        <p:grpSpPr bwMode="auto">
          <a:xfrm>
            <a:off x="3352800" y="4586288"/>
            <a:ext cx="1981200" cy="2070100"/>
            <a:chOff x="2112" y="2889"/>
            <a:chExt cx="1056" cy="1304"/>
          </a:xfrm>
        </p:grpSpPr>
        <p:sp>
          <p:nvSpPr>
            <p:cNvPr id="206885" name="Rectangle 37"/>
            <p:cNvSpPr>
              <a:spLocks noChangeArrowheads="1"/>
            </p:cNvSpPr>
            <p:nvPr/>
          </p:nvSpPr>
          <p:spPr bwMode="auto">
            <a:xfrm>
              <a:off x="2112" y="386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6886" name="Rectangle 38"/>
            <p:cNvSpPr>
              <a:spLocks noChangeArrowheads="1"/>
            </p:cNvSpPr>
            <p:nvPr/>
          </p:nvSpPr>
          <p:spPr bwMode="auto">
            <a:xfrm>
              <a:off x="2112" y="354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6887" name="Rectangle 39"/>
            <p:cNvSpPr>
              <a:spLocks noChangeArrowheads="1"/>
            </p:cNvSpPr>
            <p:nvPr/>
          </p:nvSpPr>
          <p:spPr bwMode="auto">
            <a:xfrm>
              <a:off x="2112" y="321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6888" name="Rectangle 40"/>
            <p:cNvSpPr>
              <a:spLocks noChangeArrowheads="1"/>
            </p:cNvSpPr>
            <p:nvPr/>
          </p:nvSpPr>
          <p:spPr bwMode="auto">
            <a:xfrm>
              <a:off x="2112" y="2889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6889" name="Line 41"/>
            <p:cNvSpPr>
              <a:spLocks noChangeShapeType="1"/>
            </p:cNvSpPr>
            <p:nvPr/>
          </p:nvSpPr>
          <p:spPr bwMode="auto">
            <a:xfrm>
              <a:off x="2112" y="32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890" name="Line 42"/>
            <p:cNvSpPr>
              <a:spLocks noChangeShapeType="1"/>
            </p:cNvSpPr>
            <p:nvPr/>
          </p:nvSpPr>
          <p:spPr bwMode="auto">
            <a:xfrm>
              <a:off x="2112" y="354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891" name="Line 43"/>
            <p:cNvSpPr>
              <a:spLocks noChangeShapeType="1"/>
            </p:cNvSpPr>
            <p:nvPr/>
          </p:nvSpPr>
          <p:spPr bwMode="auto">
            <a:xfrm>
              <a:off x="2112" y="386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06900" name="Group 52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6922" name="Rectangle 7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562600" y="4876800"/>
            <a:ext cx="320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/>
              <a:t>This makes room for an extra negative integer</a:t>
            </a:r>
            <a:endParaRPr lang="en-CA"/>
          </a:p>
        </p:txBody>
      </p:sp>
      <p:grpSp>
        <p:nvGrpSpPr>
          <p:cNvPr id="206951" name="Group 103"/>
          <p:cNvGrpSpPr>
            <a:grpSpLocks/>
          </p:cNvGrpSpPr>
          <p:nvPr/>
        </p:nvGrpSpPr>
        <p:grpSpPr bwMode="auto">
          <a:xfrm>
            <a:off x="3352800" y="4572000"/>
            <a:ext cx="1981200" cy="2085975"/>
            <a:chOff x="2112" y="2880"/>
            <a:chExt cx="1248" cy="1314"/>
          </a:xfrm>
        </p:grpSpPr>
        <p:grpSp>
          <p:nvGrpSpPr>
            <p:cNvPr id="206938" name="Group 90"/>
            <p:cNvGrpSpPr>
              <a:grpSpLocks/>
            </p:cNvGrpSpPr>
            <p:nvPr/>
          </p:nvGrpSpPr>
          <p:grpSpPr bwMode="auto">
            <a:xfrm>
              <a:off x="2112" y="3216"/>
              <a:ext cx="1248" cy="978"/>
              <a:chOff x="4368" y="144"/>
              <a:chExt cx="1248" cy="978"/>
            </a:xfrm>
          </p:grpSpPr>
          <p:sp>
            <p:nvSpPr>
              <p:cNvPr id="206930" name="Rectangle 82"/>
              <p:cNvSpPr>
                <a:spLocks noChangeArrowheads="1"/>
              </p:cNvSpPr>
              <p:nvPr/>
            </p:nvSpPr>
            <p:spPr bwMode="auto">
              <a:xfrm>
                <a:off x="4368" y="796"/>
                <a:ext cx="1248" cy="32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 sz="2800">
                    <a:latin typeface="Arial" charset="0"/>
                  </a:rPr>
                  <a:t>-1</a:t>
                </a:r>
                <a:endParaRPr lang="en-CA" sz="2800">
                  <a:latin typeface="Arial" charset="0"/>
                </a:endParaRPr>
              </a:p>
            </p:txBody>
          </p:sp>
          <p:sp>
            <p:nvSpPr>
              <p:cNvPr id="206931" name="Rectangle 83"/>
              <p:cNvSpPr>
                <a:spLocks noChangeArrowheads="1"/>
              </p:cNvSpPr>
              <p:nvPr/>
            </p:nvSpPr>
            <p:spPr bwMode="auto">
              <a:xfrm>
                <a:off x="4368" y="470"/>
                <a:ext cx="1248" cy="32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 sz="2800">
                    <a:latin typeface="Arial" charset="0"/>
                  </a:rPr>
                  <a:t>-2</a:t>
                </a:r>
                <a:endParaRPr lang="en-CA" sz="2800">
                  <a:latin typeface="Arial" charset="0"/>
                </a:endParaRPr>
              </a:p>
            </p:txBody>
          </p:sp>
          <p:sp>
            <p:nvSpPr>
              <p:cNvPr id="206932" name="Rectangle 84"/>
              <p:cNvSpPr>
                <a:spLocks noChangeArrowheads="1"/>
              </p:cNvSpPr>
              <p:nvPr/>
            </p:nvSpPr>
            <p:spPr bwMode="auto">
              <a:xfrm>
                <a:off x="4368" y="144"/>
                <a:ext cx="1248" cy="32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 sz="2800">
                    <a:latin typeface="Arial" charset="0"/>
                  </a:rPr>
                  <a:t>-3</a:t>
                </a:r>
                <a:endParaRPr lang="en-CA" sz="2800">
                  <a:latin typeface="Arial" charset="0"/>
                </a:endParaRPr>
              </a:p>
            </p:txBody>
          </p:sp>
          <p:sp>
            <p:nvSpPr>
              <p:cNvPr id="206933" name="Line 85"/>
              <p:cNvSpPr>
                <a:spLocks noChangeShapeType="1"/>
              </p:cNvSpPr>
              <p:nvPr/>
            </p:nvSpPr>
            <p:spPr bwMode="auto">
              <a:xfrm>
                <a:off x="4368" y="47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06934" name="Line 86"/>
              <p:cNvSpPr>
                <a:spLocks noChangeShapeType="1"/>
              </p:cNvSpPr>
              <p:nvPr/>
            </p:nvSpPr>
            <p:spPr bwMode="auto">
              <a:xfrm>
                <a:off x="4368" y="796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06935" name="Line 87"/>
              <p:cNvSpPr>
                <a:spLocks noChangeShapeType="1"/>
              </p:cNvSpPr>
              <p:nvPr/>
            </p:nvSpPr>
            <p:spPr bwMode="auto">
              <a:xfrm>
                <a:off x="4368" y="144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06939" name="Rectangle 91"/>
            <p:cNvSpPr>
              <a:spLocks noChangeArrowheads="1"/>
            </p:cNvSpPr>
            <p:nvPr/>
          </p:nvSpPr>
          <p:spPr bwMode="auto">
            <a:xfrm>
              <a:off x="2112" y="2880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800">
                <a:latin typeface="Arial" charset="0"/>
              </a:endParaRPr>
            </a:p>
          </p:txBody>
        </p:sp>
        <p:sp>
          <p:nvSpPr>
            <p:cNvPr id="206940" name="Freeform 92"/>
            <p:cNvSpPr>
              <a:spLocks/>
            </p:cNvSpPr>
            <p:nvPr/>
          </p:nvSpPr>
          <p:spPr bwMode="auto">
            <a:xfrm>
              <a:off x="2928" y="3072"/>
              <a:ext cx="290" cy="2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</a:cxnLst>
              <a:rect l="0" t="0" r="r" b="b"/>
              <a:pathLst>
                <a:path w="290" h="293">
                  <a:moveTo>
                    <a:pt x="0" y="0"/>
                  </a:moveTo>
                  <a:cubicBezTo>
                    <a:pt x="254" y="0"/>
                    <a:pt x="290" y="293"/>
                    <a:pt x="0" y="28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941" name="Freeform 93"/>
            <p:cNvSpPr>
              <a:spLocks/>
            </p:cNvSpPr>
            <p:nvPr/>
          </p:nvSpPr>
          <p:spPr bwMode="auto">
            <a:xfrm>
              <a:off x="2928" y="3403"/>
              <a:ext cx="290" cy="2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</a:cxnLst>
              <a:rect l="0" t="0" r="r" b="b"/>
              <a:pathLst>
                <a:path w="290" h="293">
                  <a:moveTo>
                    <a:pt x="0" y="0"/>
                  </a:moveTo>
                  <a:cubicBezTo>
                    <a:pt x="254" y="0"/>
                    <a:pt x="290" y="293"/>
                    <a:pt x="0" y="28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942" name="Freeform 94"/>
            <p:cNvSpPr>
              <a:spLocks/>
            </p:cNvSpPr>
            <p:nvPr/>
          </p:nvSpPr>
          <p:spPr bwMode="auto">
            <a:xfrm>
              <a:off x="2928" y="3739"/>
              <a:ext cx="290" cy="2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</a:cxnLst>
              <a:rect l="0" t="0" r="r" b="b"/>
              <a:pathLst>
                <a:path w="290" h="293">
                  <a:moveTo>
                    <a:pt x="0" y="0"/>
                  </a:moveTo>
                  <a:cubicBezTo>
                    <a:pt x="254" y="0"/>
                    <a:pt x="290" y="293"/>
                    <a:pt x="0" y="28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943" name="Freeform 95"/>
            <p:cNvSpPr>
              <a:spLocks/>
            </p:cNvSpPr>
            <p:nvPr/>
          </p:nvSpPr>
          <p:spPr bwMode="auto">
            <a:xfrm>
              <a:off x="2928" y="4075"/>
              <a:ext cx="171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67"/>
                </a:cxn>
              </a:cxnLst>
              <a:rect l="0" t="0" r="r" b="b"/>
              <a:pathLst>
                <a:path w="171" h="67">
                  <a:moveTo>
                    <a:pt x="0" y="0"/>
                  </a:moveTo>
                  <a:cubicBezTo>
                    <a:pt x="98" y="3"/>
                    <a:pt x="153" y="39"/>
                    <a:pt x="171" y="67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6950" name="Group 102"/>
          <p:cNvGrpSpPr>
            <a:grpSpLocks/>
          </p:cNvGrpSpPr>
          <p:nvPr/>
        </p:nvGrpSpPr>
        <p:grpSpPr bwMode="auto">
          <a:xfrm rot="-938831">
            <a:off x="4953000" y="6553200"/>
            <a:ext cx="300038" cy="347663"/>
            <a:chOff x="3792" y="3924"/>
            <a:chExt cx="189" cy="219"/>
          </a:xfrm>
        </p:grpSpPr>
        <p:sp>
          <p:nvSpPr>
            <p:cNvPr id="206944" name="Line 96"/>
            <p:cNvSpPr>
              <a:spLocks noChangeShapeType="1"/>
            </p:cNvSpPr>
            <p:nvPr/>
          </p:nvSpPr>
          <p:spPr bwMode="auto">
            <a:xfrm flipH="1" flipV="1">
              <a:off x="3888" y="3924"/>
              <a:ext cx="0" cy="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945" name="Line 97"/>
            <p:cNvSpPr>
              <a:spLocks noChangeShapeType="1"/>
            </p:cNvSpPr>
            <p:nvPr/>
          </p:nvSpPr>
          <p:spPr bwMode="auto">
            <a:xfrm flipV="1">
              <a:off x="3918" y="3981"/>
              <a:ext cx="60" cy="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946" name="Line 98"/>
            <p:cNvSpPr>
              <a:spLocks noChangeShapeType="1"/>
            </p:cNvSpPr>
            <p:nvPr/>
          </p:nvSpPr>
          <p:spPr bwMode="auto">
            <a:xfrm>
              <a:off x="3924" y="4053"/>
              <a:ext cx="57" cy="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947" name="Line 99"/>
            <p:cNvSpPr>
              <a:spLocks noChangeShapeType="1"/>
            </p:cNvSpPr>
            <p:nvPr/>
          </p:nvSpPr>
          <p:spPr bwMode="auto">
            <a:xfrm rot="21600000" flipH="1" flipV="1">
              <a:off x="3885" y="4086"/>
              <a:ext cx="0" cy="5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948" name="Line 100"/>
            <p:cNvSpPr>
              <a:spLocks noChangeShapeType="1"/>
            </p:cNvSpPr>
            <p:nvPr/>
          </p:nvSpPr>
          <p:spPr bwMode="auto">
            <a:xfrm flipV="1">
              <a:off x="3792" y="4056"/>
              <a:ext cx="54" cy="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949" name="Line 101"/>
            <p:cNvSpPr>
              <a:spLocks noChangeShapeType="1"/>
            </p:cNvSpPr>
            <p:nvPr/>
          </p:nvSpPr>
          <p:spPr bwMode="auto">
            <a:xfrm rot="-21600000">
              <a:off x="3792" y="3984"/>
              <a:ext cx="60" cy="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2800" y="2516188"/>
            <a:ext cx="1981200" cy="2070100"/>
            <a:chOff x="2112" y="1585"/>
            <a:chExt cx="1056" cy="1304"/>
          </a:xfrm>
        </p:grpSpPr>
        <p:sp>
          <p:nvSpPr>
            <p:cNvPr id="206876" name="Rectangle 28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6877" name="Rectangle 29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6878" name="Rectangle 30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6879" name="Rectangle 31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6880" name="Line 32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881" name="Line 33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882" name="Line 34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883" name="Line 35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6892" name="Group 44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06893" name="Group 45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06894" name="Rectangle 46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One's Complement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06895" name="Line 47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06896" name="Line 48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897" name="Line 49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898" name="Line 50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6899" name="Line 51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06927" name="Line 79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6929" name="Rectangle 81"/>
          <p:cNvSpPr>
            <a:spLocks noChangeArrowheads="1"/>
          </p:cNvSpPr>
          <p:nvPr/>
        </p:nvSpPr>
        <p:spPr bwMode="auto">
          <a:xfrm>
            <a:off x="3352800" y="4572000"/>
            <a:ext cx="1981200" cy="517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-4</a:t>
            </a:r>
            <a:endParaRPr lang="en-CA" sz="2800">
              <a:latin typeface="Arial" charset="0"/>
            </a:endParaRPr>
          </a:p>
        </p:txBody>
      </p:sp>
      <p:sp>
        <p:nvSpPr>
          <p:cNvPr id="206952" name="Freeform 104"/>
          <p:cNvSpPr>
            <a:spLocks/>
          </p:cNvSpPr>
          <p:nvPr/>
        </p:nvSpPr>
        <p:spPr bwMode="auto">
          <a:xfrm>
            <a:off x="3773488" y="1654175"/>
            <a:ext cx="871537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10" y="147"/>
              </a:cxn>
              <a:cxn ang="0">
                <a:pos x="338" y="73"/>
              </a:cxn>
              <a:cxn ang="0">
                <a:pos x="476" y="37"/>
              </a:cxn>
              <a:cxn ang="0">
                <a:pos x="530" y="19"/>
              </a:cxn>
              <a:cxn ang="0">
                <a:pos x="549" y="0"/>
              </a:cxn>
            </a:cxnLst>
            <a:rect l="0" t="0" r="r" b="b"/>
            <a:pathLst>
              <a:path w="549" h="192">
                <a:moveTo>
                  <a:pt x="0" y="192"/>
                </a:moveTo>
                <a:cubicBezTo>
                  <a:pt x="35" y="170"/>
                  <a:pt x="71" y="160"/>
                  <a:pt x="110" y="147"/>
                </a:cubicBezTo>
                <a:cubicBezTo>
                  <a:pt x="186" y="123"/>
                  <a:pt x="261" y="93"/>
                  <a:pt x="338" y="73"/>
                </a:cubicBezTo>
                <a:cubicBezTo>
                  <a:pt x="385" y="61"/>
                  <a:pt x="429" y="52"/>
                  <a:pt x="476" y="37"/>
                </a:cubicBezTo>
                <a:cubicBezTo>
                  <a:pt x="494" y="31"/>
                  <a:pt x="530" y="19"/>
                  <a:pt x="530" y="19"/>
                </a:cubicBezTo>
                <a:cubicBezTo>
                  <a:pt x="536" y="13"/>
                  <a:pt x="549" y="0"/>
                  <a:pt x="54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6953" name="Freeform 105"/>
          <p:cNvSpPr>
            <a:spLocks/>
          </p:cNvSpPr>
          <p:nvPr/>
        </p:nvSpPr>
        <p:spPr bwMode="auto">
          <a:xfrm>
            <a:off x="3846513" y="1684338"/>
            <a:ext cx="798512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36"/>
              </a:cxn>
              <a:cxn ang="0">
                <a:pos x="265" y="91"/>
              </a:cxn>
              <a:cxn ang="0">
                <a:pos x="466" y="155"/>
              </a:cxn>
              <a:cxn ang="0">
                <a:pos x="503" y="192"/>
              </a:cxn>
            </a:cxnLst>
            <a:rect l="0" t="0" r="r" b="b"/>
            <a:pathLst>
              <a:path w="503" h="192">
                <a:moveTo>
                  <a:pt x="0" y="0"/>
                </a:moveTo>
                <a:cubicBezTo>
                  <a:pt x="38" y="10"/>
                  <a:pt x="53" y="26"/>
                  <a:pt x="91" y="36"/>
                </a:cubicBezTo>
                <a:cubicBezTo>
                  <a:pt x="144" y="70"/>
                  <a:pt x="204" y="76"/>
                  <a:pt x="265" y="91"/>
                </a:cubicBezTo>
                <a:cubicBezTo>
                  <a:pt x="322" y="129"/>
                  <a:pt x="400" y="138"/>
                  <a:pt x="466" y="155"/>
                </a:cubicBezTo>
                <a:cubicBezTo>
                  <a:pt x="500" y="177"/>
                  <a:pt x="489" y="163"/>
                  <a:pt x="503" y="19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6954" name="Text Box 106"/>
          <p:cNvSpPr txBox="1">
            <a:spLocks noChangeArrowheads="1"/>
          </p:cNvSpPr>
          <p:nvPr/>
        </p:nvSpPr>
        <p:spPr bwMode="auto">
          <a:xfrm rot="-573839">
            <a:off x="3276600" y="1524000"/>
            <a:ext cx="990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00FF"/>
                </a:solidFill>
                <a:latin typeface="Comic Sans MS" pitchFamily="66" charset="0"/>
              </a:rPr>
              <a:t>Two’s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0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4" grpId="0" build="p" autoUpdateAnimBg="0" advAuto="0"/>
      <p:bldP spid="206922" grpId="0" autoUpdateAnimBg="0"/>
      <p:bldP spid="206929" grpId="0" autoUpdateAnimBg="0"/>
      <p:bldP spid="206952" grpId="0" animBg="1"/>
      <p:bldP spid="206953" grpId="0" animBg="1"/>
      <p:bldP spid="20695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43" name="Rectangle 99"/>
          <p:cNvSpPr>
            <a:spLocks noChangeArrowheads="1"/>
          </p:cNvSpPr>
          <p:nvPr/>
        </p:nvSpPr>
        <p:spPr bwMode="auto">
          <a:xfrm>
            <a:off x="838200" y="4648200"/>
            <a:ext cx="239713" cy="1938338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210946" name="Group 2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096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TWO'S COMPLEMENT REPRESENTATION</a:t>
            </a:r>
            <a:endParaRPr lang="en-CA" sz="2800"/>
          </a:p>
        </p:txBody>
      </p:sp>
      <p:sp>
        <p:nvSpPr>
          <p:cNvPr id="210969" name="Rectangle 2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1828800"/>
            <a:ext cx="3276600" cy="3124200"/>
          </a:xfrm>
        </p:spPr>
        <p:txBody>
          <a:bodyPr/>
          <a:lstStyle/>
          <a:p>
            <a:r>
              <a:rPr lang="en-US" sz="2400"/>
              <a:t>In a 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two's complement</a:t>
            </a:r>
            <a:r>
              <a:rPr lang="en-US" sz="2400"/>
              <a:t> rep, the most significant bit again indicates the sign but the remaining bits can't be interpreted as an unsigned integer</a:t>
            </a:r>
            <a:endParaRPr lang="en-CA" sz="2400"/>
          </a:p>
        </p:txBody>
      </p:sp>
      <p:grpSp>
        <p:nvGrpSpPr>
          <p:cNvPr id="210970" name="Group 26"/>
          <p:cNvGrpSpPr>
            <a:grpSpLocks/>
          </p:cNvGrpSpPr>
          <p:nvPr/>
        </p:nvGrpSpPr>
        <p:grpSpPr bwMode="auto">
          <a:xfrm>
            <a:off x="3352800" y="4586288"/>
            <a:ext cx="1981200" cy="2070100"/>
            <a:chOff x="2112" y="2889"/>
            <a:chExt cx="1056" cy="1304"/>
          </a:xfrm>
        </p:grpSpPr>
        <p:sp>
          <p:nvSpPr>
            <p:cNvPr id="210971" name="Rectangle 27"/>
            <p:cNvSpPr>
              <a:spLocks noChangeArrowheads="1"/>
            </p:cNvSpPr>
            <p:nvPr/>
          </p:nvSpPr>
          <p:spPr bwMode="auto">
            <a:xfrm>
              <a:off x="2112" y="386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0972" name="Rectangle 28"/>
            <p:cNvSpPr>
              <a:spLocks noChangeArrowheads="1"/>
            </p:cNvSpPr>
            <p:nvPr/>
          </p:nvSpPr>
          <p:spPr bwMode="auto">
            <a:xfrm>
              <a:off x="2112" y="354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0973" name="Rectangle 29"/>
            <p:cNvSpPr>
              <a:spLocks noChangeArrowheads="1"/>
            </p:cNvSpPr>
            <p:nvPr/>
          </p:nvSpPr>
          <p:spPr bwMode="auto">
            <a:xfrm>
              <a:off x="2112" y="321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0974" name="Rectangle 30"/>
            <p:cNvSpPr>
              <a:spLocks noChangeArrowheads="1"/>
            </p:cNvSpPr>
            <p:nvPr/>
          </p:nvSpPr>
          <p:spPr bwMode="auto">
            <a:xfrm>
              <a:off x="2112" y="2889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0975" name="Line 31"/>
            <p:cNvSpPr>
              <a:spLocks noChangeShapeType="1"/>
            </p:cNvSpPr>
            <p:nvPr/>
          </p:nvSpPr>
          <p:spPr bwMode="auto">
            <a:xfrm>
              <a:off x="2112" y="32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0976" name="Line 32"/>
            <p:cNvSpPr>
              <a:spLocks noChangeShapeType="1"/>
            </p:cNvSpPr>
            <p:nvPr/>
          </p:nvSpPr>
          <p:spPr bwMode="auto">
            <a:xfrm>
              <a:off x="2112" y="354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0977" name="Line 33"/>
            <p:cNvSpPr>
              <a:spLocks noChangeShapeType="1"/>
            </p:cNvSpPr>
            <p:nvPr/>
          </p:nvSpPr>
          <p:spPr bwMode="auto">
            <a:xfrm>
              <a:off x="2112" y="386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10978" name="Group 34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1002" name="Group 58"/>
          <p:cNvGrpSpPr>
            <a:grpSpLocks/>
          </p:cNvGrpSpPr>
          <p:nvPr/>
        </p:nvGrpSpPr>
        <p:grpSpPr bwMode="auto">
          <a:xfrm>
            <a:off x="3352800" y="5105400"/>
            <a:ext cx="1981200" cy="1552575"/>
            <a:chOff x="4368" y="144"/>
            <a:chExt cx="1248" cy="978"/>
          </a:xfrm>
        </p:grpSpPr>
        <p:sp>
          <p:nvSpPr>
            <p:cNvPr id="211003" name="Rectangle 59"/>
            <p:cNvSpPr>
              <a:spLocks noChangeArrowheads="1"/>
            </p:cNvSpPr>
            <p:nvPr/>
          </p:nvSpPr>
          <p:spPr bwMode="auto">
            <a:xfrm>
              <a:off x="4368" y="796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1004" name="Rectangle 60"/>
            <p:cNvSpPr>
              <a:spLocks noChangeArrowheads="1"/>
            </p:cNvSpPr>
            <p:nvPr/>
          </p:nvSpPr>
          <p:spPr bwMode="auto">
            <a:xfrm>
              <a:off x="4368" y="470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1005" name="Rectangle 61"/>
            <p:cNvSpPr>
              <a:spLocks noChangeArrowheads="1"/>
            </p:cNvSpPr>
            <p:nvPr/>
          </p:nvSpPr>
          <p:spPr bwMode="auto">
            <a:xfrm>
              <a:off x="4368" y="144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1006" name="Line 62"/>
            <p:cNvSpPr>
              <a:spLocks noChangeShapeType="1"/>
            </p:cNvSpPr>
            <p:nvPr/>
          </p:nvSpPr>
          <p:spPr bwMode="auto">
            <a:xfrm>
              <a:off x="4368" y="47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1007" name="Line 63"/>
            <p:cNvSpPr>
              <a:spLocks noChangeShapeType="1"/>
            </p:cNvSpPr>
            <p:nvPr/>
          </p:nvSpPr>
          <p:spPr bwMode="auto">
            <a:xfrm>
              <a:off x="4368" y="7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1008" name="Line 64"/>
            <p:cNvSpPr>
              <a:spLocks noChangeShapeType="1"/>
            </p:cNvSpPr>
            <p:nvPr/>
          </p:nvSpPr>
          <p:spPr bwMode="auto">
            <a:xfrm>
              <a:off x="4368" y="14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1009" name="Rectangle 65"/>
          <p:cNvSpPr>
            <a:spLocks noChangeArrowheads="1"/>
          </p:cNvSpPr>
          <p:nvPr/>
        </p:nvSpPr>
        <p:spPr bwMode="auto">
          <a:xfrm>
            <a:off x="3352800" y="4572000"/>
            <a:ext cx="1981200" cy="5175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800">
              <a:latin typeface="Arial" charset="0"/>
            </a:endParaRPr>
          </a:p>
        </p:txBody>
      </p:sp>
      <p:grpSp>
        <p:nvGrpSpPr>
          <p:cNvPr id="211021" name="Group 77"/>
          <p:cNvGrpSpPr>
            <a:grpSpLocks/>
          </p:cNvGrpSpPr>
          <p:nvPr/>
        </p:nvGrpSpPr>
        <p:grpSpPr bwMode="auto">
          <a:xfrm>
            <a:off x="3352800" y="2516188"/>
            <a:ext cx="1981200" cy="2070100"/>
            <a:chOff x="2112" y="1585"/>
            <a:chExt cx="1056" cy="1304"/>
          </a:xfrm>
        </p:grpSpPr>
        <p:sp>
          <p:nvSpPr>
            <p:cNvPr id="211022" name="Rectangle 78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1023" name="Rectangle 79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1024" name="Rectangle 80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1025" name="Rectangle 81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1026" name="Line 82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1027" name="Line 83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1028" name="Line 84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1029" name="Line 85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1030" name="Group 86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11031" name="Group 87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11032" name="Rectangle 88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One's Complement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11033" name="Line 89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1034" name="Line 90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1035" name="Line 91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1036" name="Line 92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1037" name="Line 93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1038" name="Line 94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1039" name="Rectangle 95"/>
          <p:cNvSpPr>
            <a:spLocks noChangeArrowheads="1"/>
          </p:cNvSpPr>
          <p:nvPr/>
        </p:nvSpPr>
        <p:spPr bwMode="auto">
          <a:xfrm>
            <a:off x="3352800" y="4572000"/>
            <a:ext cx="1981200" cy="517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-4</a:t>
            </a:r>
            <a:endParaRPr lang="en-CA" sz="2800">
              <a:latin typeface="Arial" charset="0"/>
            </a:endParaRPr>
          </a:p>
        </p:txBody>
      </p:sp>
      <p:sp>
        <p:nvSpPr>
          <p:cNvPr id="211040" name="Freeform 96"/>
          <p:cNvSpPr>
            <a:spLocks/>
          </p:cNvSpPr>
          <p:nvPr/>
        </p:nvSpPr>
        <p:spPr bwMode="auto">
          <a:xfrm>
            <a:off x="3773488" y="1654175"/>
            <a:ext cx="871537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10" y="147"/>
              </a:cxn>
              <a:cxn ang="0">
                <a:pos x="338" y="73"/>
              </a:cxn>
              <a:cxn ang="0">
                <a:pos x="476" y="37"/>
              </a:cxn>
              <a:cxn ang="0">
                <a:pos x="530" y="19"/>
              </a:cxn>
              <a:cxn ang="0">
                <a:pos x="549" y="0"/>
              </a:cxn>
            </a:cxnLst>
            <a:rect l="0" t="0" r="r" b="b"/>
            <a:pathLst>
              <a:path w="549" h="192">
                <a:moveTo>
                  <a:pt x="0" y="192"/>
                </a:moveTo>
                <a:cubicBezTo>
                  <a:pt x="35" y="170"/>
                  <a:pt x="71" y="160"/>
                  <a:pt x="110" y="147"/>
                </a:cubicBezTo>
                <a:cubicBezTo>
                  <a:pt x="186" y="123"/>
                  <a:pt x="261" y="93"/>
                  <a:pt x="338" y="73"/>
                </a:cubicBezTo>
                <a:cubicBezTo>
                  <a:pt x="385" y="61"/>
                  <a:pt x="429" y="52"/>
                  <a:pt x="476" y="37"/>
                </a:cubicBezTo>
                <a:cubicBezTo>
                  <a:pt x="494" y="31"/>
                  <a:pt x="530" y="19"/>
                  <a:pt x="530" y="19"/>
                </a:cubicBezTo>
                <a:cubicBezTo>
                  <a:pt x="536" y="13"/>
                  <a:pt x="549" y="0"/>
                  <a:pt x="54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1041" name="Freeform 97"/>
          <p:cNvSpPr>
            <a:spLocks/>
          </p:cNvSpPr>
          <p:nvPr/>
        </p:nvSpPr>
        <p:spPr bwMode="auto">
          <a:xfrm>
            <a:off x="3846513" y="1684338"/>
            <a:ext cx="798512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36"/>
              </a:cxn>
              <a:cxn ang="0">
                <a:pos x="265" y="91"/>
              </a:cxn>
              <a:cxn ang="0">
                <a:pos x="466" y="155"/>
              </a:cxn>
              <a:cxn ang="0">
                <a:pos x="503" y="192"/>
              </a:cxn>
            </a:cxnLst>
            <a:rect l="0" t="0" r="r" b="b"/>
            <a:pathLst>
              <a:path w="503" h="192">
                <a:moveTo>
                  <a:pt x="0" y="0"/>
                </a:moveTo>
                <a:cubicBezTo>
                  <a:pt x="38" y="10"/>
                  <a:pt x="53" y="26"/>
                  <a:pt x="91" y="36"/>
                </a:cubicBezTo>
                <a:cubicBezTo>
                  <a:pt x="144" y="70"/>
                  <a:pt x="204" y="76"/>
                  <a:pt x="265" y="91"/>
                </a:cubicBezTo>
                <a:cubicBezTo>
                  <a:pt x="322" y="129"/>
                  <a:pt x="400" y="138"/>
                  <a:pt x="466" y="155"/>
                </a:cubicBezTo>
                <a:cubicBezTo>
                  <a:pt x="500" y="177"/>
                  <a:pt x="489" y="163"/>
                  <a:pt x="503" y="19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1042" name="Text Box 98"/>
          <p:cNvSpPr txBox="1">
            <a:spLocks noChangeArrowheads="1"/>
          </p:cNvSpPr>
          <p:nvPr/>
        </p:nvSpPr>
        <p:spPr bwMode="auto">
          <a:xfrm rot="-573839">
            <a:off x="3276600" y="1524000"/>
            <a:ext cx="990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00FF"/>
                </a:solidFill>
                <a:latin typeface="Comic Sans MS" pitchFamily="66" charset="0"/>
              </a:rPr>
              <a:t>Two’s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43" grpId="0" animBg="1"/>
      <p:bldP spid="210969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2" name="Group 2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994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TWO'S COMPLEMENT REPRESENTATION</a:t>
            </a:r>
            <a:endParaRPr lang="en-CA" sz="2800"/>
          </a:p>
        </p:txBody>
      </p:sp>
      <p:sp>
        <p:nvSpPr>
          <p:cNvPr id="209945" name="Rectangle 2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410200" y="1524000"/>
            <a:ext cx="34290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two's complement</a:t>
            </a:r>
            <a:r>
              <a:rPr lang="en-US" sz="2400"/>
              <a:t> rep of a negative integer is obtained by </a:t>
            </a:r>
            <a:r>
              <a:rPr lang="en-US" sz="24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complementing</a:t>
            </a:r>
            <a:r>
              <a:rPr lang="en-US" sz="2400"/>
              <a:t> each bit of the corresponding positive integer and </a:t>
            </a:r>
            <a:r>
              <a:rPr lang="en-US" sz="24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adding one</a:t>
            </a:r>
            <a:endParaRPr lang="en-CA" sz="2400" i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09946" name="Group 26"/>
          <p:cNvGrpSpPr>
            <a:grpSpLocks/>
          </p:cNvGrpSpPr>
          <p:nvPr/>
        </p:nvGrpSpPr>
        <p:grpSpPr bwMode="auto">
          <a:xfrm>
            <a:off x="3352800" y="4586288"/>
            <a:ext cx="1981200" cy="2070100"/>
            <a:chOff x="2112" y="2889"/>
            <a:chExt cx="1056" cy="1304"/>
          </a:xfrm>
        </p:grpSpPr>
        <p:sp>
          <p:nvSpPr>
            <p:cNvPr id="209947" name="Rectangle 27"/>
            <p:cNvSpPr>
              <a:spLocks noChangeArrowheads="1"/>
            </p:cNvSpPr>
            <p:nvPr/>
          </p:nvSpPr>
          <p:spPr bwMode="auto">
            <a:xfrm>
              <a:off x="2112" y="386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9948" name="Rectangle 28"/>
            <p:cNvSpPr>
              <a:spLocks noChangeArrowheads="1"/>
            </p:cNvSpPr>
            <p:nvPr/>
          </p:nvSpPr>
          <p:spPr bwMode="auto">
            <a:xfrm>
              <a:off x="2112" y="354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9949" name="Rectangle 29"/>
            <p:cNvSpPr>
              <a:spLocks noChangeArrowheads="1"/>
            </p:cNvSpPr>
            <p:nvPr/>
          </p:nvSpPr>
          <p:spPr bwMode="auto">
            <a:xfrm>
              <a:off x="2112" y="321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9950" name="Rectangle 30"/>
            <p:cNvSpPr>
              <a:spLocks noChangeArrowheads="1"/>
            </p:cNvSpPr>
            <p:nvPr/>
          </p:nvSpPr>
          <p:spPr bwMode="auto">
            <a:xfrm>
              <a:off x="2112" y="2889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/>
          </p:nvSpPr>
          <p:spPr bwMode="auto">
            <a:xfrm>
              <a:off x="2112" y="32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52" name="Line 32"/>
            <p:cNvSpPr>
              <a:spLocks noChangeShapeType="1"/>
            </p:cNvSpPr>
            <p:nvPr/>
          </p:nvSpPr>
          <p:spPr bwMode="auto">
            <a:xfrm>
              <a:off x="2112" y="354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53" name="Line 33"/>
            <p:cNvSpPr>
              <a:spLocks noChangeShapeType="1"/>
            </p:cNvSpPr>
            <p:nvPr/>
          </p:nvSpPr>
          <p:spPr bwMode="auto">
            <a:xfrm>
              <a:off x="2112" y="386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09954" name="Group 34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09978" name="Group 58"/>
          <p:cNvGrpSpPr>
            <a:grpSpLocks/>
          </p:cNvGrpSpPr>
          <p:nvPr/>
        </p:nvGrpSpPr>
        <p:grpSpPr bwMode="auto">
          <a:xfrm>
            <a:off x="3352800" y="5105400"/>
            <a:ext cx="1981200" cy="1552575"/>
            <a:chOff x="4368" y="144"/>
            <a:chExt cx="1248" cy="978"/>
          </a:xfrm>
        </p:grpSpPr>
        <p:sp>
          <p:nvSpPr>
            <p:cNvPr id="209979" name="Rectangle 59"/>
            <p:cNvSpPr>
              <a:spLocks noChangeArrowheads="1"/>
            </p:cNvSpPr>
            <p:nvPr/>
          </p:nvSpPr>
          <p:spPr bwMode="auto">
            <a:xfrm>
              <a:off x="4368" y="796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9980" name="Rectangle 60"/>
            <p:cNvSpPr>
              <a:spLocks noChangeArrowheads="1"/>
            </p:cNvSpPr>
            <p:nvPr/>
          </p:nvSpPr>
          <p:spPr bwMode="auto">
            <a:xfrm>
              <a:off x="4368" y="470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9981" name="Rectangle 61"/>
            <p:cNvSpPr>
              <a:spLocks noChangeArrowheads="1"/>
            </p:cNvSpPr>
            <p:nvPr/>
          </p:nvSpPr>
          <p:spPr bwMode="auto">
            <a:xfrm>
              <a:off x="4368" y="144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9982" name="Line 62"/>
            <p:cNvSpPr>
              <a:spLocks noChangeShapeType="1"/>
            </p:cNvSpPr>
            <p:nvPr/>
          </p:nvSpPr>
          <p:spPr bwMode="auto">
            <a:xfrm>
              <a:off x="4368" y="47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83" name="Line 63"/>
            <p:cNvSpPr>
              <a:spLocks noChangeShapeType="1"/>
            </p:cNvSpPr>
            <p:nvPr/>
          </p:nvSpPr>
          <p:spPr bwMode="auto">
            <a:xfrm>
              <a:off x="4368" y="7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9984" name="Line 64"/>
            <p:cNvSpPr>
              <a:spLocks noChangeShapeType="1"/>
            </p:cNvSpPr>
            <p:nvPr/>
          </p:nvSpPr>
          <p:spPr bwMode="auto">
            <a:xfrm>
              <a:off x="4368" y="14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09985" name="Rectangle 65"/>
          <p:cNvSpPr>
            <a:spLocks noChangeArrowheads="1"/>
          </p:cNvSpPr>
          <p:nvPr/>
        </p:nvSpPr>
        <p:spPr bwMode="auto">
          <a:xfrm>
            <a:off x="3352800" y="4572000"/>
            <a:ext cx="1981200" cy="5175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800">
              <a:latin typeface="Arial" charset="0"/>
            </a:endParaRPr>
          </a:p>
        </p:txBody>
      </p:sp>
      <p:grpSp>
        <p:nvGrpSpPr>
          <p:cNvPr id="209997" name="Group 77"/>
          <p:cNvGrpSpPr>
            <a:grpSpLocks/>
          </p:cNvGrpSpPr>
          <p:nvPr/>
        </p:nvGrpSpPr>
        <p:grpSpPr bwMode="auto">
          <a:xfrm>
            <a:off x="3352800" y="2516188"/>
            <a:ext cx="1981200" cy="2070100"/>
            <a:chOff x="2112" y="1585"/>
            <a:chExt cx="1056" cy="1304"/>
          </a:xfrm>
        </p:grpSpPr>
        <p:sp>
          <p:nvSpPr>
            <p:cNvPr id="209998" name="Rectangle 78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9999" name="Rectangle 79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0000" name="Rectangle 80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0001" name="Rectangle 81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0003" name="Line 83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0004" name="Line 84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0005" name="Line 85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0006" name="Group 86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10007" name="Group 87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10008" name="Rectangle 88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One's Complement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10009" name="Line 89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0010" name="Line 90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0011" name="Line 91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0012" name="Line 92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0013" name="Line 93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0014" name="Line 94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0015" name="Rectangle 95"/>
          <p:cNvSpPr>
            <a:spLocks noChangeArrowheads="1"/>
          </p:cNvSpPr>
          <p:nvPr/>
        </p:nvSpPr>
        <p:spPr bwMode="auto">
          <a:xfrm>
            <a:off x="3352800" y="4572000"/>
            <a:ext cx="1981200" cy="517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-4</a:t>
            </a:r>
            <a:endParaRPr lang="en-CA" sz="2800">
              <a:latin typeface="Arial" charset="0"/>
            </a:endParaRPr>
          </a:p>
        </p:txBody>
      </p:sp>
      <p:sp>
        <p:nvSpPr>
          <p:cNvPr id="210016" name="Freeform 96"/>
          <p:cNvSpPr>
            <a:spLocks/>
          </p:cNvSpPr>
          <p:nvPr/>
        </p:nvSpPr>
        <p:spPr bwMode="auto">
          <a:xfrm>
            <a:off x="3773488" y="1654175"/>
            <a:ext cx="871537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10" y="147"/>
              </a:cxn>
              <a:cxn ang="0">
                <a:pos x="338" y="73"/>
              </a:cxn>
              <a:cxn ang="0">
                <a:pos x="476" y="37"/>
              </a:cxn>
              <a:cxn ang="0">
                <a:pos x="530" y="19"/>
              </a:cxn>
              <a:cxn ang="0">
                <a:pos x="549" y="0"/>
              </a:cxn>
            </a:cxnLst>
            <a:rect l="0" t="0" r="r" b="b"/>
            <a:pathLst>
              <a:path w="549" h="192">
                <a:moveTo>
                  <a:pt x="0" y="192"/>
                </a:moveTo>
                <a:cubicBezTo>
                  <a:pt x="35" y="170"/>
                  <a:pt x="71" y="160"/>
                  <a:pt x="110" y="147"/>
                </a:cubicBezTo>
                <a:cubicBezTo>
                  <a:pt x="186" y="123"/>
                  <a:pt x="261" y="93"/>
                  <a:pt x="338" y="73"/>
                </a:cubicBezTo>
                <a:cubicBezTo>
                  <a:pt x="385" y="61"/>
                  <a:pt x="429" y="52"/>
                  <a:pt x="476" y="37"/>
                </a:cubicBezTo>
                <a:cubicBezTo>
                  <a:pt x="494" y="31"/>
                  <a:pt x="530" y="19"/>
                  <a:pt x="530" y="19"/>
                </a:cubicBezTo>
                <a:cubicBezTo>
                  <a:pt x="536" y="13"/>
                  <a:pt x="549" y="0"/>
                  <a:pt x="54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0017" name="Freeform 97"/>
          <p:cNvSpPr>
            <a:spLocks/>
          </p:cNvSpPr>
          <p:nvPr/>
        </p:nvSpPr>
        <p:spPr bwMode="auto">
          <a:xfrm>
            <a:off x="3846513" y="1684338"/>
            <a:ext cx="798512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36"/>
              </a:cxn>
              <a:cxn ang="0">
                <a:pos x="265" y="91"/>
              </a:cxn>
              <a:cxn ang="0">
                <a:pos x="466" y="155"/>
              </a:cxn>
              <a:cxn ang="0">
                <a:pos x="503" y="192"/>
              </a:cxn>
            </a:cxnLst>
            <a:rect l="0" t="0" r="r" b="b"/>
            <a:pathLst>
              <a:path w="503" h="192">
                <a:moveTo>
                  <a:pt x="0" y="0"/>
                </a:moveTo>
                <a:cubicBezTo>
                  <a:pt x="38" y="10"/>
                  <a:pt x="53" y="26"/>
                  <a:pt x="91" y="36"/>
                </a:cubicBezTo>
                <a:cubicBezTo>
                  <a:pt x="144" y="70"/>
                  <a:pt x="204" y="76"/>
                  <a:pt x="265" y="91"/>
                </a:cubicBezTo>
                <a:cubicBezTo>
                  <a:pt x="322" y="129"/>
                  <a:pt x="400" y="138"/>
                  <a:pt x="466" y="155"/>
                </a:cubicBezTo>
                <a:cubicBezTo>
                  <a:pt x="500" y="177"/>
                  <a:pt x="489" y="163"/>
                  <a:pt x="503" y="19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0018" name="Text Box 98"/>
          <p:cNvSpPr txBox="1">
            <a:spLocks noChangeArrowheads="1"/>
          </p:cNvSpPr>
          <p:nvPr/>
        </p:nvSpPr>
        <p:spPr bwMode="auto">
          <a:xfrm rot="-573839">
            <a:off x="3276600" y="1524000"/>
            <a:ext cx="990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00FF"/>
                </a:solidFill>
                <a:latin typeface="Comic Sans MS" pitchFamily="66" charset="0"/>
              </a:rPr>
              <a:t>Two’s</a:t>
            </a:r>
          </a:p>
        </p:txBody>
      </p:sp>
      <p:sp>
        <p:nvSpPr>
          <p:cNvPr id="210020" name="Rectangle 100"/>
          <p:cNvSpPr>
            <a:spLocks noChangeArrowheads="1"/>
          </p:cNvSpPr>
          <p:nvPr/>
        </p:nvSpPr>
        <p:spPr bwMode="auto">
          <a:xfrm>
            <a:off x="4086225" y="5624513"/>
            <a:ext cx="5016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1">
                <a:solidFill>
                  <a:srgbClr val="FF0000"/>
                </a:solidFill>
                <a:latin typeface="Arial" charset="0"/>
              </a:rPr>
              <a:t>-2</a:t>
            </a:r>
            <a:endParaRPr lang="en-CA" sz="2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0021" name="Rectangle 101"/>
          <p:cNvSpPr>
            <a:spLocks noChangeArrowheads="1"/>
          </p:cNvSpPr>
          <p:nvPr/>
        </p:nvSpPr>
        <p:spPr bwMode="auto">
          <a:xfrm>
            <a:off x="4143375" y="3551238"/>
            <a:ext cx="382588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1">
                <a:solidFill>
                  <a:srgbClr val="FF0000"/>
                </a:solidFill>
                <a:latin typeface="Arial" charset="0"/>
              </a:rPr>
              <a:t>2</a:t>
            </a:r>
            <a:endParaRPr lang="en-CA" sz="2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0022" name="Freeform 102"/>
          <p:cNvSpPr>
            <a:spLocks/>
          </p:cNvSpPr>
          <p:nvPr/>
        </p:nvSpPr>
        <p:spPr bwMode="auto">
          <a:xfrm>
            <a:off x="382588" y="3810000"/>
            <a:ext cx="474662" cy="1524000"/>
          </a:xfrm>
          <a:custGeom>
            <a:avLst/>
            <a:gdLst/>
            <a:ahLst/>
            <a:cxnLst>
              <a:cxn ang="0">
                <a:pos x="153" y="0"/>
              </a:cxn>
              <a:cxn ang="0">
                <a:pos x="175" y="343"/>
              </a:cxn>
            </a:cxnLst>
            <a:rect l="0" t="0" r="r" b="b"/>
            <a:pathLst>
              <a:path w="175" h="343">
                <a:moveTo>
                  <a:pt x="153" y="0"/>
                </a:moveTo>
                <a:cubicBezTo>
                  <a:pt x="0" y="15"/>
                  <a:pt x="7" y="343"/>
                  <a:pt x="175" y="34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0023" name="Freeform 103"/>
          <p:cNvSpPr>
            <a:spLocks/>
          </p:cNvSpPr>
          <p:nvPr/>
        </p:nvSpPr>
        <p:spPr bwMode="auto">
          <a:xfrm>
            <a:off x="381000" y="5410200"/>
            <a:ext cx="474663" cy="533400"/>
          </a:xfrm>
          <a:custGeom>
            <a:avLst/>
            <a:gdLst/>
            <a:ahLst/>
            <a:cxnLst>
              <a:cxn ang="0">
                <a:pos x="153" y="0"/>
              </a:cxn>
              <a:cxn ang="0">
                <a:pos x="175" y="343"/>
              </a:cxn>
            </a:cxnLst>
            <a:rect l="0" t="0" r="r" b="b"/>
            <a:pathLst>
              <a:path w="175" h="343">
                <a:moveTo>
                  <a:pt x="153" y="0"/>
                </a:moveTo>
                <a:cubicBezTo>
                  <a:pt x="0" y="15"/>
                  <a:pt x="7" y="343"/>
                  <a:pt x="175" y="34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0024" name="Text Box 104"/>
          <p:cNvSpPr txBox="1">
            <a:spLocks noChangeArrowheads="1"/>
          </p:cNvSpPr>
          <p:nvPr/>
        </p:nvSpPr>
        <p:spPr bwMode="auto">
          <a:xfrm rot="16200000">
            <a:off x="-715962" y="4297362"/>
            <a:ext cx="2133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complement</a:t>
            </a:r>
          </a:p>
        </p:txBody>
      </p:sp>
      <p:sp>
        <p:nvSpPr>
          <p:cNvPr id="210025" name="Text Box 105"/>
          <p:cNvSpPr txBox="1">
            <a:spLocks noChangeArrowheads="1"/>
          </p:cNvSpPr>
          <p:nvPr/>
        </p:nvSpPr>
        <p:spPr bwMode="auto">
          <a:xfrm rot="16200000">
            <a:off x="-72231" y="5479256"/>
            <a:ext cx="8397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add 1</a:t>
            </a:r>
          </a:p>
        </p:txBody>
      </p:sp>
      <p:sp>
        <p:nvSpPr>
          <p:cNvPr id="210026" name="Freeform 106"/>
          <p:cNvSpPr>
            <a:spLocks/>
          </p:cNvSpPr>
          <p:nvPr/>
        </p:nvSpPr>
        <p:spPr bwMode="auto">
          <a:xfrm rot="-10800000">
            <a:off x="1524000" y="3200400"/>
            <a:ext cx="838200" cy="2667000"/>
          </a:xfrm>
          <a:custGeom>
            <a:avLst/>
            <a:gdLst/>
            <a:ahLst/>
            <a:cxnLst>
              <a:cxn ang="0">
                <a:pos x="153" y="0"/>
              </a:cxn>
              <a:cxn ang="0">
                <a:pos x="175" y="343"/>
              </a:cxn>
            </a:cxnLst>
            <a:rect l="0" t="0" r="r" b="b"/>
            <a:pathLst>
              <a:path w="175" h="343">
                <a:moveTo>
                  <a:pt x="153" y="0"/>
                </a:moveTo>
                <a:cubicBezTo>
                  <a:pt x="0" y="15"/>
                  <a:pt x="7" y="343"/>
                  <a:pt x="175" y="34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0027" name="Text Box 107"/>
          <p:cNvSpPr txBox="1">
            <a:spLocks noChangeArrowheads="1"/>
          </p:cNvSpPr>
          <p:nvPr/>
        </p:nvSpPr>
        <p:spPr bwMode="auto">
          <a:xfrm rot="5400000">
            <a:off x="1265238" y="4449762"/>
            <a:ext cx="2133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complement</a:t>
            </a:r>
          </a:p>
        </p:txBody>
      </p:sp>
      <p:sp>
        <p:nvSpPr>
          <p:cNvPr id="210028" name="Text Box 108"/>
          <p:cNvSpPr txBox="1">
            <a:spLocks noChangeArrowheads="1"/>
          </p:cNvSpPr>
          <p:nvPr/>
        </p:nvSpPr>
        <p:spPr bwMode="auto">
          <a:xfrm rot="5400000">
            <a:off x="1454944" y="3802856"/>
            <a:ext cx="8397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add 1</a:t>
            </a:r>
          </a:p>
        </p:txBody>
      </p:sp>
      <p:sp>
        <p:nvSpPr>
          <p:cNvPr id="210029" name="Freeform 109"/>
          <p:cNvSpPr>
            <a:spLocks/>
          </p:cNvSpPr>
          <p:nvPr/>
        </p:nvSpPr>
        <p:spPr bwMode="auto">
          <a:xfrm rot="10800000" flipV="1">
            <a:off x="1447800" y="3276600"/>
            <a:ext cx="474663" cy="533400"/>
          </a:xfrm>
          <a:custGeom>
            <a:avLst/>
            <a:gdLst/>
            <a:ahLst/>
            <a:cxnLst>
              <a:cxn ang="0">
                <a:pos x="153" y="0"/>
              </a:cxn>
              <a:cxn ang="0">
                <a:pos x="175" y="343"/>
              </a:cxn>
            </a:cxnLst>
            <a:rect l="0" t="0" r="r" b="b"/>
            <a:pathLst>
              <a:path w="175" h="343">
                <a:moveTo>
                  <a:pt x="153" y="0"/>
                </a:moveTo>
                <a:cubicBezTo>
                  <a:pt x="0" y="15"/>
                  <a:pt x="7" y="343"/>
                  <a:pt x="175" y="34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0030" name="Rectangle 1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4267200"/>
            <a:ext cx="3429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/>
              <a:t>The positive integer corresponding to a given negative integer is also obtained by </a:t>
            </a: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complementing</a:t>
            </a:r>
            <a:r>
              <a:rPr lang="en-US"/>
              <a:t> and </a:t>
            </a: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adding one</a:t>
            </a:r>
            <a:endParaRPr lang="en-CA" i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0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0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0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0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0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0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10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0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0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0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0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0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0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0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0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45" grpId="0" build="p" autoUpdateAnimBg="0" advAuto="0"/>
      <p:bldP spid="210020" grpId="0" autoUpdateAnimBg="0"/>
      <p:bldP spid="210021" grpId="0" autoUpdateAnimBg="0"/>
      <p:bldP spid="210022" grpId="0" animBg="1"/>
      <p:bldP spid="210023" grpId="0" animBg="1"/>
      <p:bldP spid="210024" grpId="0" autoUpdateAnimBg="0"/>
      <p:bldP spid="210025" grpId="0" autoUpdateAnimBg="0"/>
      <p:bldP spid="210026" grpId="0" animBg="1"/>
      <p:bldP spid="210027" grpId="0" autoUpdateAnimBg="0"/>
      <p:bldP spid="210028" grpId="0" autoUpdateAnimBg="0"/>
      <p:bldP spid="210029" grpId="0" animBg="1"/>
      <p:bldP spid="210030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0" name="Group 2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199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TWO'S COMPLEMENT REPRESENTATION</a:t>
            </a:r>
            <a:endParaRPr lang="en-CA" sz="2800"/>
          </a:p>
        </p:txBody>
      </p:sp>
      <p:grpSp>
        <p:nvGrpSpPr>
          <p:cNvPr id="211994" name="Group 26"/>
          <p:cNvGrpSpPr>
            <a:grpSpLocks/>
          </p:cNvGrpSpPr>
          <p:nvPr/>
        </p:nvGrpSpPr>
        <p:grpSpPr bwMode="auto">
          <a:xfrm>
            <a:off x="3352800" y="4586288"/>
            <a:ext cx="1981200" cy="2070100"/>
            <a:chOff x="2112" y="2889"/>
            <a:chExt cx="1056" cy="1304"/>
          </a:xfrm>
        </p:grpSpPr>
        <p:sp>
          <p:nvSpPr>
            <p:cNvPr id="211995" name="Rectangle 27"/>
            <p:cNvSpPr>
              <a:spLocks noChangeArrowheads="1"/>
            </p:cNvSpPr>
            <p:nvPr/>
          </p:nvSpPr>
          <p:spPr bwMode="auto">
            <a:xfrm>
              <a:off x="2112" y="386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1996" name="Rectangle 28"/>
            <p:cNvSpPr>
              <a:spLocks noChangeArrowheads="1"/>
            </p:cNvSpPr>
            <p:nvPr/>
          </p:nvSpPr>
          <p:spPr bwMode="auto">
            <a:xfrm>
              <a:off x="2112" y="354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1997" name="Rectangle 29"/>
            <p:cNvSpPr>
              <a:spLocks noChangeArrowheads="1"/>
            </p:cNvSpPr>
            <p:nvPr/>
          </p:nvSpPr>
          <p:spPr bwMode="auto">
            <a:xfrm>
              <a:off x="2112" y="321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1998" name="Rectangle 30"/>
            <p:cNvSpPr>
              <a:spLocks noChangeArrowheads="1"/>
            </p:cNvSpPr>
            <p:nvPr/>
          </p:nvSpPr>
          <p:spPr bwMode="auto">
            <a:xfrm>
              <a:off x="2112" y="2889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1999" name="Line 31"/>
            <p:cNvSpPr>
              <a:spLocks noChangeShapeType="1"/>
            </p:cNvSpPr>
            <p:nvPr/>
          </p:nvSpPr>
          <p:spPr bwMode="auto">
            <a:xfrm>
              <a:off x="2112" y="32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00" name="Line 32"/>
            <p:cNvSpPr>
              <a:spLocks noChangeShapeType="1"/>
            </p:cNvSpPr>
            <p:nvPr/>
          </p:nvSpPr>
          <p:spPr bwMode="auto">
            <a:xfrm>
              <a:off x="2112" y="354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01" name="Line 33"/>
            <p:cNvSpPr>
              <a:spLocks noChangeShapeType="1"/>
            </p:cNvSpPr>
            <p:nvPr/>
          </p:nvSpPr>
          <p:spPr bwMode="auto">
            <a:xfrm>
              <a:off x="2112" y="386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12002" name="Group 34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2024" name="Group 56"/>
          <p:cNvGrpSpPr>
            <a:grpSpLocks/>
          </p:cNvGrpSpPr>
          <p:nvPr/>
        </p:nvGrpSpPr>
        <p:grpSpPr bwMode="auto">
          <a:xfrm>
            <a:off x="3352800" y="5105400"/>
            <a:ext cx="1981200" cy="1552575"/>
            <a:chOff x="4368" y="144"/>
            <a:chExt cx="1248" cy="978"/>
          </a:xfrm>
        </p:grpSpPr>
        <p:sp>
          <p:nvSpPr>
            <p:cNvPr id="212025" name="Rectangle 57"/>
            <p:cNvSpPr>
              <a:spLocks noChangeArrowheads="1"/>
            </p:cNvSpPr>
            <p:nvPr/>
          </p:nvSpPr>
          <p:spPr bwMode="auto">
            <a:xfrm>
              <a:off x="4368" y="796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2026" name="Rectangle 58"/>
            <p:cNvSpPr>
              <a:spLocks noChangeArrowheads="1"/>
            </p:cNvSpPr>
            <p:nvPr/>
          </p:nvSpPr>
          <p:spPr bwMode="auto">
            <a:xfrm>
              <a:off x="4368" y="470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2027" name="Rectangle 59"/>
            <p:cNvSpPr>
              <a:spLocks noChangeArrowheads="1"/>
            </p:cNvSpPr>
            <p:nvPr/>
          </p:nvSpPr>
          <p:spPr bwMode="auto">
            <a:xfrm>
              <a:off x="4368" y="144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2028" name="Line 60"/>
            <p:cNvSpPr>
              <a:spLocks noChangeShapeType="1"/>
            </p:cNvSpPr>
            <p:nvPr/>
          </p:nvSpPr>
          <p:spPr bwMode="auto">
            <a:xfrm>
              <a:off x="4368" y="47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29" name="Line 61"/>
            <p:cNvSpPr>
              <a:spLocks noChangeShapeType="1"/>
            </p:cNvSpPr>
            <p:nvPr/>
          </p:nvSpPr>
          <p:spPr bwMode="auto">
            <a:xfrm>
              <a:off x="4368" y="7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30" name="Line 62"/>
            <p:cNvSpPr>
              <a:spLocks noChangeShapeType="1"/>
            </p:cNvSpPr>
            <p:nvPr/>
          </p:nvSpPr>
          <p:spPr bwMode="auto">
            <a:xfrm>
              <a:off x="4368" y="14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2031" name="Rectangle 63"/>
          <p:cNvSpPr>
            <a:spLocks noChangeArrowheads="1"/>
          </p:cNvSpPr>
          <p:nvPr/>
        </p:nvSpPr>
        <p:spPr bwMode="auto">
          <a:xfrm>
            <a:off x="3352800" y="4572000"/>
            <a:ext cx="1981200" cy="5175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800">
              <a:latin typeface="Arial" charset="0"/>
            </a:endParaRPr>
          </a:p>
        </p:txBody>
      </p:sp>
      <p:grpSp>
        <p:nvGrpSpPr>
          <p:cNvPr id="212032" name="Group 64"/>
          <p:cNvGrpSpPr>
            <a:grpSpLocks/>
          </p:cNvGrpSpPr>
          <p:nvPr/>
        </p:nvGrpSpPr>
        <p:grpSpPr bwMode="auto">
          <a:xfrm>
            <a:off x="3352800" y="2516188"/>
            <a:ext cx="1981200" cy="2070100"/>
            <a:chOff x="2112" y="1585"/>
            <a:chExt cx="1056" cy="1304"/>
          </a:xfrm>
        </p:grpSpPr>
        <p:sp>
          <p:nvSpPr>
            <p:cNvPr id="212033" name="Rectangle 65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2034" name="Rectangle 66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2035" name="Rectangle 67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2036" name="Rectangle 68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2037" name="Line 69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38" name="Line 70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39" name="Line 71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40" name="Line 72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2041" name="Group 73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12042" name="Group 74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12043" name="Rectangle 75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One's Complement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12044" name="Line 76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2045" name="Line 77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46" name="Line 78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47" name="Line 79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48" name="Line 80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2049" name="Line 81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2050" name="Rectangle 82"/>
          <p:cNvSpPr>
            <a:spLocks noChangeArrowheads="1"/>
          </p:cNvSpPr>
          <p:nvPr/>
        </p:nvSpPr>
        <p:spPr bwMode="auto">
          <a:xfrm>
            <a:off x="3352800" y="4572000"/>
            <a:ext cx="1981200" cy="517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-4</a:t>
            </a:r>
            <a:endParaRPr lang="en-CA" sz="2800">
              <a:latin typeface="Arial" charset="0"/>
            </a:endParaRPr>
          </a:p>
        </p:txBody>
      </p:sp>
      <p:sp>
        <p:nvSpPr>
          <p:cNvPr id="212051" name="Freeform 83"/>
          <p:cNvSpPr>
            <a:spLocks/>
          </p:cNvSpPr>
          <p:nvPr/>
        </p:nvSpPr>
        <p:spPr bwMode="auto">
          <a:xfrm>
            <a:off x="3773488" y="1654175"/>
            <a:ext cx="871537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10" y="147"/>
              </a:cxn>
              <a:cxn ang="0">
                <a:pos x="338" y="73"/>
              </a:cxn>
              <a:cxn ang="0">
                <a:pos x="476" y="37"/>
              </a:cxn>
              <a:cxn ang="0">
                <a:pos x="530" y="19"/>
              </a:cxn>
              <a:cxn ang="0">
                <a:pos x="549" y="0"/>
              </a:cxn>
            </a:cxnLst>
            <a:rect l="0" t="0" r="r" b="b"/>
            <a:pathLst>
              <a:path w="549" h="192">
                <a:moveTo>
                  <a:pt x="0" y="192"/>
                </a:moveTo>
                <a:cubicBezTo>
                  <a:pt x="35" y="170"/>
                  <a:pt x="71" y="160"/>
                  <a:pt x="110" y="147"/>
                </a:cubicBezTo>
                <a:cubicBezTo>
                  <a:pt x="186" y="123"/>
                  <a:pt x="261" y="93"/>
                  <a:pt x="338" y="73"/>
                </a:cubicBezTo>
                <a:cubicBezTo>
                  <a:pt x="385" y="61"/>
                  <a:pt x="429" y="52"/>
                  <a:pt x="476" y="37"/>
                </a:cubicBezTo>
                <a:cubicBezTo>
                  <a:pt x="494" y="31"/>
                  <a:pt x="530" y="19"/>
                  <a:pt x="530" y="19"/>
                </a:cubicBezTo>
                <a:cubicBezTo>
                  <a:pt x="536" y="13"/>
                  <a:pt x="549" y="0"/>
                  <a:pt x="54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2052" name="Freeform 84"/>
          <p:cNvSpPr>
            <a:spLocks/>
          </p:cNvSpPr>
          <p:nvPr/>
        </p:nvSpPr>
        <p:spPr bwMode="auto">
          <a:xfrm>
            <a:off x="3846513" y="1684338"/>
            <a:ext cx="798512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36"/>
              </a:cxn>
              <a:cxn ang="0">
                <a:pos x="265" y="91"/>
              </a:cxn>
              <a:cxn ang="0">
                <a:pos x="466" y="155"/>
              </a:cxn>
              <a:cxn ang="0">
                <a:pos x="503" y="192"/>
              </a:cxn>
            </a:cxnLst>
            <a:rect l="0" t="0" r="r" b="b"/>
            <a:pathLst>
              <a:path w="503" h="192">
                <a:moveTo>
                  <a:pt x="0" y="0"/>
                </a:moveTo>
                <a:cubicBezTo>
                  <a:pt x="38" y="10"/>
                  <a:pt x="53" y="26"/>
                  <a:pt x="91" y="36"/>
                </a:cubicBezTo>
                <a:cubicBezTo>
                  <a:pt x="144" y="70"/>
                  <a:pt x="204" y="76"/>
                  <a:pt x="265" y="91"/>
                </a:cubicBezTo>
                <a:cubicBezTo>
                  <a:pt x="322" y="129"/>
                  <a:pt x="400" y="138"/>
                  <a:pt x="466" y="155"/>
                </a:cubicBezTo>
                <a:cubicBezTo>
                  <a:pt x="500" y="177"/>
                  <a:pt x="489" y="163"/>
                  <a:pt x="503" y="19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2053" name="Text Box 85"/>
          <p:cNvSpPr txBox="1">
            <a:spLocks noChangeArrowheads="1"/>
          </p:cNvSpPr>
          <p:nvPr/>
        </p:nvSpPr>
        <p:spPr bwMode="auto">
          <a:xfrm rot="-573839">
            <a:off x="3276600" y="1524000"/>
            <a:ext cx="990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00FF"/>
                </a:solidFill>
                <a:latin typeface="Comic Sans MS" pitchFamily="66" charset="0"/>
              </a:rPr>
              <a:t>Two’s</a:t>
            </a:r>
          </a:p>
        </p:txBody>
      </p:sp>
      <p:sp>
        <p:nvSpPr>
          <p:cNvPr id="212066" name="Rectangle 9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1752600"/>
            <a:ext cx="3200400" cy="1600200"/>
          </a:xfrm>
          <a:noFill/>
          <a:ln/>
        </p:spPr>
        <p:txBody>
          <a:bodyPr/>
          <a:lstStyle/>
          <a:p>
            <a:r>
              <a:rPr lang="en-US" sz="2400"/>
              <a:t>Two's complement system has only one representation of zero</a:t>
            </a:r>
            <a:endParaRPr lang="en-CA" sz="2400"/>
          </a:p>
        </p:txBody>
      </p:sp>
      <p:sp>
        <p:nvSpPr>
          <p:cNvPr id="212067" name="Text Box 99"/>
          <p:cNvSpPr txBox="1">
            <a:spLocks noChangeArrowheads="1"/>
          </p:cNvSpPr>
          <p:nvPr/>
        </p:nvSpPr>
        <p:spPr bwMode="auto">
          <a:xfrm>
            <a:off x="5943600" y="1371600"/>
            <a:ext cx="2514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NO</a:t>
            </a:r>
            <a:r>
              <a:rPr lang="en-US">
                <a:latin typeface="Times New Roman" pitchFamily="18" charset="0"/>
              </a:rPr>
              <a:t> PROBLEMS</a:t>
            </a:r>
            <a:endParaRPr lang="en-CA">
              <a:latin typeface="Times New Roman" pitchFamily="18" charset="0"/>
            </a:endParaRPr>
          </a:p>
        </p:txBody>
      </p:sp>
      <p:sp>
        <p:nvSpPr>
          <p:cNvPr id="212068" name="Rectangle 10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562600" y="32766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/>
              <a:t>Addition of integers in two's complement works according to the standard algorithm</a:t>
            </a:r>
            <a:endParaRPr lang="en-CA"/>
          </a:p>
        </p:txBody>
      </p:sp>
      <p:grpSp>
        <p:nvGrpSpPr>
          <p:cNvPr id="212069" name="Group 101"/>
          <p:cNvGrpSpPr>
            <a:grpSpLocks/>
          </p:cNvGrpSpPr>
          <p:nvPr/>
        </p:nvGrpSpPr>
        <p:grpSpPr bwMode="auto">
          <a:xfrm>
            <a:off x="741363" y="3657600"/>
            <a:ext cx="3830637" cy="315913"/>
            <a:chOff x="467" y="2304"/>
            <a:chExt cx="2317" cy="199"/>
          </a:xfrm>
        </p:grpSpPr>
        <p:sp>
          <p:nvSpPr>
            <p:cNvPr id="212070" name="Rectangle 102"/>
            <p:cNvSpPr>
              <a:spLocks noChangeArrowheads="1"/>
            </p:cNvSpPr>
            <p:nvPr/>
          </p:nvSpPr>
          <p:spPr bwMode="auto">
            <a:xfrm>
              <a:off x="2496" y="2304"/>
              <a:ext cx="288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71" name="Rectangle 103"/>
            <p:cNvSpPr>
              <a:spLocks noChangeArrowheads="1"/>
            </p:cNvSpPr>
            <p:nvPr/>
          </p:nvSpPr>
          <p:spPr bwMode="auto">
            <a:xfrm>
              <a:off x="467" y="2304"/>
              <a:ext cx="541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2072" name="Rectangle 104"/>
          <p:cNvSpPr>
            <a:spLocks noChangeArrowheads="1"/>
          </p:cNvSpPr>
          <p:nvPr/>
        </p:nvSpPr>
        <p:spPr bwMode="auto">
          <a:xfrm>
            <a:off x="792163" y="3549650"/>
            <a:ext cx="77946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1">
                <a:solidFill>
                  <a:srgbClr val="6600FF"/>
                </a:solidFill>
                <a:latin typeface="Arial" charset="0"/>
              </a:rPr>
              <a:t>010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2073" name="Text Box 105"/>
          <p:cNvSpPr txBox="1">
            <a:spLocks noChangeArrowheads="1"/>
          </p:cNvSpPr>
          <p:nvPr/>
        </p:nvSpPr>
        <p:spPr bwMode="auto">
          <a:xfrm>
            <a:off x="3883025" y="3549650"/>
            <a:ext cx="9144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6600FF"/>
                </a:solidFill>
                <a:latin typeface="Arial" charset="0"/>
              </a:rPr>
              <a:t>2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grpSp>
        <p:nvGrpSpPr>
          <p:cNvPr id="212074" name="Group 106"/>
          <p:cNvGrpSpPr>
            <a:grpSpLocks/>
          </p:cNvGrpSpPr>
          <p:nvPr/>
        </p:nvGrpSpPr>
        <p:grpSpPr bwMode="auto">
          <a:xfrm>
            <a:off x="762000" y="5180013"/>
            <a:ext cx="3810000" cy="360362"/>
            <a:chOff x="480" y="3264"/>
            <a:chExt cx="2304" cy="228"/>
          </a:xfrm>
        </p:grpSpPr>
        <p:sp>
          <p:nvSpPr>
            <p:cNvPr id="212075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288" cy="228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2076" name="Rectangle 108"/>
            <p:cNvSpPr>
              <a:spLocks noChangeArrowheads="1"/>
            </p:cNvSpPr>
            <p:nvPr/>
          </p:nvSpPr>
          <p:spPr bwMode="auto">
            <a:xfrm>
              <a:off x="480" y="3274"/>
              <a:ext cx="541" cy="218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2077" name="Rectangle 109"/>
          <p:cNvSpPr>
            <a:spLocks noChangeArrowheads="1"/>
          </p:cNvSpPr>
          <p:nvPr/>
        </p:nvSpPr>
        <p:spPr bwMode="auto">
          <a:xfrm>
            <a:off x="788988" y="5105400"/>
            <a:ext cx="77946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6600FF"/>
                </a:solidFill>
                <a:latin typeface="Arial" charset="0"/>
              </a:rPr>
              <a:t>101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2078" name="Rectangle 110"/>
          <p:cNvSpPr>
            <a:spLocks noChangeArrowheads="1"/>
          </p:cNvSpPr>
          <p:nvPr/>
        </p:nvSpPr>
        <p:spPr bwMode="auto">
          <a:xfrm>
            <a:off x="4084638" y="5106988"/>
            <a:ext cx="5016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6600FF"/>
                </a:solidFill>
                <a:latin typeface="Arial" charset="0"/>
              </a:rPr>
              <a:t>-3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2079" name="Rectangle 1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562600" y="51816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/>
              <a:t>Addition works in some cases even when the carry-out is lost! </a:t>
            </a:r>
            <a:endParaRPr lang="en-CA"/>
          </a:p>
        </p:txBody>
      </p:sp>
      <p:sp>
        <p:nvSpPr>
          <p:cNvPr id="212080" name="Text Box 112"/>
          <p:cNvSpPr txBox="1">
            <a:spLocks noChangeArrowheads="1"/>
          </p:cNvSpPr>
          <p:nvPr/>
        </p:nvSpPr>
        <p:spPr bwMode="auto">
          <a:xfrm>
            <a:off x="5638800" y="5548313"/>
            <a:ext cx="14478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1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1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66" grpId="0" build="p" autoUpdateAnimBg="0"/>
      <p:bldP spid="212067" grpId="0" autoUpdateAnimBg="0"/>
      <p:bldP spid="212068" grpId="0" autoUpdateAnimBg="0"/>
      <p:bldP spid="212072" grpId="0" autoUpdateAnimBg="0"/>
      <p:bldP spid="212073" grpId="0" autoUpdateAnimBg="0"/>
      <p:bldP spid="212077" grpId="0" autoUpdateAnimBg="0"/>
      <p:bldP spid="212078" grpId="0" autoUpdateAnimBg="0"/>
      <p:bldP spid="212079" grpId="0" autoUpdateAnimBg="0"/>
      <p:bldP spid="2120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2514600" y="5541963"/>
            <a:ext cx="304800" cy="5334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2438400" y="2362200"/>
            <a:ext cx="304800" cy="5334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TWO'S COMPLEMENT REPRESENTATION</a:t>
            </a:r>
            <a:endParaRPr lang="en-CA" sz="2800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209800" y="2270125"/>
            <a:ext cx="2895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1001 1101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ltGray">
          <a:xfrm>
            <a:off x="6248400" y="2322513"/>
            <a:ext cx="4572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–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ltGray">
          <a:xfrm>
            <a:off x="6629400" y="2322513"/>
            <a:ext cx="8382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99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057400" y="1828800"/>
            <a:ext cx="327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8-bit two's complement rep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5638800" y="18288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decimal equivalent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08907" name="Group 11"/>
          <p:cNvGrpSpPr>
            <a:grpSpLocks/>
          </p:cNvGrpSpPr>
          <p:nvPr/>
        </p:nvGrpSpPr>
        <p:grpSpPr bwMode="auto">
          <a:xfrm>
            <a:off x="6248400" y="4419600"/>
            <a:ext cx="1219200" cy="641350"/>
            <a:chOff x="3696" y="1900"/>
            <a:chExt cx="768" cy="404"/>
          </a:xfrm>
        </p:grpSpPr>
        <p:sp>
          <p:nvSpPr>
            <p:cNvPr id="208908" name="Text Box 12"/>
            <p:cNvSpPr txBox="1">
              <a:spLocks noChangeArrowheads="1"/>
            </p:cNvSpPr>
            <p:nvPr/>
          </p:nvSpPr>
          <p:spPr bwMode="ltGray">
            <a:xfrm>
              <a:off x="3696" y="1900"/>
              <a:ext cx="28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–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8909" name="Text Box 13"/>
            <p:cNvSpPr txBox="1">
              <a:spLocks noChangeArrowheads="1"/>
            </p:cNvSpPr>
            <p:nvPr/>
          </p:nvSpPr>
          <p:spPr bwMode="ltGray">
            <a:xfrm>
              <a:off x="3936" y="1900"/>
              <a:ext cx="52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42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2438400" y="5465763"/>
            <a:ext cx="2895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101 0110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8911" name="Text Box 15"/>
          <p:cNvSpPr txBox="1">
            <a:spLocks noChangeArrowheads="1"/>
          </p:cNvSpPr>
          <p:nvPr/>
        </p:nvSpPr>
        <p:spPr bwMode="auto">
          <a:xfrm>
            <a:off x="2419350" y="5470525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2286000" y="2925763"/>
            <a:ext cx="2819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762000" y="3038475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complement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2286000" y="4495800"/>
            <a:ext cx="28194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762000" y="49530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complement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8916" name="Text Box 20"/>
          <p:cNvSpPr txBox="1">
            <a:spLocks noChangeArrowheads="1"/>
          </p:cNvSpPr>
          <p:nvPr/>
        </p:nvSpPr>
        <p:spPr bwMode="auto">
          <a:xfrm>
            <a:off x="838200" y="4556125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if negative…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838200" y="24384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if negative…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2286000" y="3306763"/>
            <a:ext cx="2819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8920" name="Text Box 24"/>
          <p:cNvSpPr txBox="1">
            <a:spLocks noChangeArrowheads="1"/>
          </p:cNvSpPr>
          <p:nvPr/>
        </p:nvSpPr>
        <p:spPr bwMode="auto">
          <a:xfrm>
            <a:off x="762000" y="3419475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add 1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8921" name="Text Box 25"/>
          <p:cNvSpPr txBox="1">
            <a:spLocks noChangeArrowheads="1"/>
          </p:cNvSpPr>
          <p:nvPr/>
        </p:nvSpPr>
        <p:spPr bwMode="auto">
          <a:xfrm>
            <a:off x="4876800" y="3306763"/>
            <a:ext cx="10668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= 99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8922" name="Text Box 26"/>
          <p:cNvSpPr txBox="1">
            <a:spLocks noChangeArrowheads="1"/>
          </p:cNvSpPr>
          <p:nvPr/>
        </p:nvSpPr>
        <p:spPr bwMode="auto">
          <a:xfrm>
            <a:off x="4876800" y="4495800"/>
            <a:ext cx="10668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= 42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8923" name="Text Box 27"/>
          <p:cNvSpPr txBox="1">
            <a:spLocks noChangeArrowheads="1"/>
          </p:cNvSpPr>
          <p:nvPr/>
        </p:nvSpPr>
        <p:spPr bwMode="auto">
          <a:xfrm>
            <a:off x="838200" y="56388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add 1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8924" name="Text Box 28"/>
          <p:cNvSpPr txBox="1">
            <a:spLocks noChangeArrowheads="1"/>
          </p:cNvSpPr>
          <p:nvPr/>
        </p:nvSpPr>
        <p:spPr bwMode="auto">
          <a:xfrm>
            <a:off x="2286000" y="4876800"/>
            <a:ext cx="28194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nimBg="1"/>
      <p:bldP spid="208899" grpId="0" animBg="1"/>
      <p:bldP spid="208903" grpId="0" animBg="1" autoUpdateAnimBg="0"/>
      <p:bldP spid="208904" grpId="0" animBg="1" autoUpdateAnimBg="0"/>
      <p:bldP spid="208910" grpId="0" autoUpdateAnimBg="0"/>
      <p:bldP spid="208911" grpId="0" autoUpdateAnimBg="0"/>
      <p:bldP spid="208912" grpId="0" autoUpdateAnimBg="0"/>
      <p:bldP spid="208913" grpId="0" autoUpdateAnimBg="0"/>
      <p:bldP spid="208914" grpId="0" autoUpdateAnimBg="0"/>
      <p:bldP spid="208915" grpId="0" autoUpdateAnimBg="0"/>
      <p:bldP spid="208916" grpId="0" autoUpdateAnimBg="0"/>
      <p:bldP spid="208917" grpId="0" autoUpdateAnimBg="0"/>
      <p:bldP spid="208919" grpId="0" autoUpdateAnimBg="0"/>
      <p:bldP spid="208920" grpId="0" autoUpdateAnimBg="0"/>
      <p:bldP spid="208921" grpId="0" autoUpdateAnimBg="0"/>
      <p:bldP spid="208922" grpId="0" autoUpdateAnimBg="0"/>
      <p:bldP spid="208923" grpId="0" autoUpdateAnimBg="0"/>
      <p:bldP spid="2089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Group 2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301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OVERFLOW IN ADDITION</a:t>
            </a:r>
            <a:endParaRPr lang="en-CA" sz="2800"/>
          </a:p>
        </p:txBody>
      </p:sp>
      <p:grpSp>
        <p:nvGrpSpPr>
          <p:cNvPr id="213017" name="Group 25"/>
          <p:cNvGrpSpPr>
            <a:grpSpLocks/>
          </p:cNvGrpSpPr>
          <p:nvPr/>
        </p:nvGrpSpPr>
        <p:grpSpPr bwMode="auto">
          <a:xfrm>
            <a:off x="3352800" y="4586288"/>
            <a:ext cx="1981200" cy="2070100"/>
            <a:chOff x="2112" y="2889"/>
            <a:chExt cx="1056" cy="1304"/>
          </a:xfrm>
        </p:grpSpPr>
        <p:sp>
          <p:nvSpPr>
            <p:cNvPr id="213018" name="Rectangle 26"/>
            <p:cNvSpPr>
              <a:spLocks noChangeArrowheads="1"/>
            </p:cNvSpPr>
            <p:nvPr/>
          </p:nvSpPr>
          <p:spPr bwMode="auto">
            <a:xfrm>
              <a:off x="2112" y="386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3019" name="Rectangle 27"/>
            <p:cNvSpPr>
              <a:spLocks noChangeArrowheads="1"/>
            </p:cNvSpPr>
            <p:nvPr/>
          </p:nvSpPr>
          <p:spPr bwMode="auto">
            <a:xfrm>
              <a:off x="2112" y="354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3020" name="Rectangle 28"/>
            <p:cNvSpPr>
              <a:spLocks noChangeArrowheads="1"/>
            </p:cNvSpPr>
            <p:nvPr/>
          </p:nvSpPr>
          <p:spPr bwMode="auto">
            <a:xfrm>
              <a:off x="2112" y="321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3021" name="Rectangle 29"/>
            <p:cNvSpPr>
              <a:spLocks noChangeArrowheads="1"/>
            </p:cNvSpPr>
            <p:nvPr/>
          </p:nvSpPr>
          <p:spPr bwMode="auto">
            <a:xfrm>
              <a:off x="2112" y="2889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3022" name="Line 30"/>
            <p:cNvSpPr>
              <a:spLocks noChangeShapeType="1"/>
            </p:cNvSpPr>
            <p:nvPr/>
          </p:nvSpPr>
          <p:spPr bwMode="auto">
            <a:xfrm>
              <a:off x="2112" y="32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23" name="Line 31"/>
            <p:cNvSpPr>
              <a:spLocks noChangeShapeType="1"/>
            </p:cNvSpPr>
            <p:nvPr/>
          </p:nvSpPr>
          <p:spPr bwMode="auto">
            <a:xfrm>
              <a:off x="2112" y="354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24" name="Line 32"/>
            <p:cNvSpPr>
              <a:spLocks noChangeShapeType="1"/>
            </p:cNvSpPr>
            <p:nvPr/>
          </p:nvSpPr>
          <p:spPr bwMode="auto">
            <a:xfrm>
              <a:off x="2112" y="386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13025" name="Group 33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3047" name="Group 55"/>
          <p:cNvGrpSpPr>
            <a:grpSpLocks/>
          </p:cNvGrpSpPr>
          <p:nvPr/>
        </p:nvGrpSpPr>
        <p:grpSpPr bwMode="auto">
          <a:xfrm>
            <a:off x="3352800" y="5105400"/>
            <a:ext cx="1981200" cy="1552575"/>
            <a:chOff x="4368" y="144"/>
            <a:chExt cx="1248" cy="978"/>
          </a:xfrm>
        </p:grpSpPr>
        <p:sp>
          <p:nvSpPr>
            <p:cNvPr id="213048" name="Rectangle 56"/>
            <p:cNvSpPr>
              <a:spLocks noChangeArrowheads="1"/>
            </p:cNvSpPr>
            <p:nvPr/>
          </p:nvSpPr>
          <p:spPr bwMode="auto">
            <a:xfrm>
              <a:off x="4368" y="796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3049" name="Rectangle 57"/>
            <p:cNvSpPr>
              <a:spLocks noChangeArrowheads="1"/>
            </p:cNvSpPr>
            <p:nvPr/>
          </p:nvSpPr>
          <p:spPr bwMode="auto">
            <a:xfrm>
              <a:off x="4368" y="470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3050" name="Rectangle 58"/>
            <p:cNvSpPr>
              <a:spLocks noChangeArrowheads="1"/>
            </p:cNvSpPr>
            <p:nvPr/>
          </p:nvSpPr>
          <p:spPr bwMode="auto">
            <a:xfrm>
              <a:off x="4368" y="144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3051" name="Line 59"/>
            <p:cNvSpPr>
              <a:spLocks noChangeShapeType="1"/>
            </p:cNvSpPr>
            <p:nvPr/>
          </p:nvSpPr>
          <p:spPr bwMode="auto">
            <a:xfrm>
              <a:off x="4368" y="47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52" name="Line 60"/>
            <p:cNvSpPr>
              <a:spLocks noChangeShapeType="1"/>
            </p:cNvSpPr>
            <p:nvPr/>
          </p:nvSpPr>
          <p:spPr bwMode="auto">
            <a:xfrm>
              <a:off x="4368" y="7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53" name="Line 61"/>
            <p:cNvSpPr>
              <a:spLocks noChangeShapeType="1"/>
            </p:cNvSpPr>
            <p:nvPr/>
          </p:nvSpPr>
          <p:spPr bwMode="auto">
            <a:xfrm>
              <a:off x="4368" y="14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3054" name="Rectangle 62"/>
          <p:cNvSpPr>
            <a:spLocks noChangeArrowheads="1"/>
          </p:cNvSpPr>
          <p:nvPr/>
        </p:nvSpPr>
        <p:spPr bwMode="auto">
          <a:xfrm>
            <a:off x="3352800" y="4572000"/>
            <a:ext cx="1981200" cy="5175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800">
              <a:latin typeface="Arial" charset="0"/>
            </a:endParaRPr>
          </a:p>
        </p:txBody>
      </p:sp>
      <p:grpSp>
        <p:nvGrpSpPr>
          <p:cNvPr id="213055" name="Group 63"/>
          <p:cNvGrpSpPr>
            <a:grpSpLocks/>
          </p:cNvGrpSpPr>
          <p:nvPr/>
        </p:nvGrpSpPr>
        <p:grpSpPr bwMode="auto">
          <a:xfrm>
            <a:off x="3352800" y="2516188"/>
            <a:ext cx="1981200" cy="2070100"/>
            <a:chOff x="2112" y="1585"/>
            <a:chExt cx="1056" cy="1304"/>
          </a:xfrm>
        </p:grpSpPr>
        <p:sp>
          <p:nvSpPr>
            <p:cNvPr id="213056" name="Rectangle 64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3057" name="Rectangle 65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3058" name="Rectangle 66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3059" name="Rectangle 67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3060" name="Line 68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61" name="Line 69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62" name="Line 70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63" name="Line 71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3064" name="Group 72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13065" name="Group 73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13066" name="Rectangle 74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Two's Complement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13067" name="Line 75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3068" name="Line 76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69" name="Line 77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70" name="Line 78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71" name="Line 79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3072" name="Line 80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3073" name="Rectangle 81"/>
          <p:cNvSpPr>
            <a:spLocks noChangeArrowheads="1"/>
          </p:cNvSpPr>
          <p:nvPr/>
        </p:nvSpPr>
        <p:spPr bwMode="auto">
          <a:xfrm>
            <a:off x="3352800" y="4572000"/>
            <a:ext cx="1981200" cy="517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-4</a:t>
            </a:r>
            <a:endParaRPr lang="en-CA" sz="2800">
              <a:latin typeface="Arial" charset="0"/>
            </a:endParaRPr>
          </a:p>
        </p:txBody>
      </p:sp>
      <p:sp>
        <p:nvSpPr>
          <p:cNvPr id="213077" name="Rectangle 8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1600200"/>
            <a:ext cx="3200400" cy="2819400"/>
          </a:xfrm>
          <a:noFill/>
          <a:ln/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2400"/>
              <a:t>Addition of integers in two's complement will </a:t>
            </a:r>
            <a:r>
              <a:rPr lang="en-US" sz="2400">
                <a:solidFill>
                  <a:srgbClr val="FF0000"/>
                </a:solidFill>
              </a:rPr>
              <a:t>always</a:t>
            </a:r>
            <a:r>
              <a:rPr lang="en-US" sz="2400"/>
              <a:t> work when adding one positive and one negative integer</a:t>
            </a:r>
            <a:endParaRPr lang="en-CA" sz="2400"/>
          </a:p>
        </p:txBody>
      </p:sp>
      <p:grpSp>
        <p:nvGrpSpPr>
          <p:cNvPr id="213105" name="Group 113"/>
          <p:cNvGrpSpPr>
            <a:grpSpLocks/>
          </p:cNvGrpSpPr>
          <p:nvPr/>
        </p:nvGrpSpPr>
        <p:grpSpPr bwMode="auto">
          <a:xfrm>
            <a:off x="741363" y="3549650"/>
            <a:ext cx="4056062" cy="519113"/>
            <a:chOff x="467" y="2236"/>
            <a:chExt cx="2555" cy="327"/>
          </a:xfrm>
        </p:grpSpPr>
        <p:grpSp>
          <p:nvGrpSpPr>
            <p:cNvPr id="213080" name="Group 88"/>
            <p:cNvGrpSpPr>
              <a:grpSpLocks/>
            </p:cNvGrpSpPr>
            <p:nvPr/>
          </p:nvGrpSpPr>
          <p:grpSpPr bwMode="auto">
            <a:xfrm>
              <a:off x="467" y="2304"/>
              <a:ext cx="2413" cy="199"/>
              <a:chOff x="467" y="2304"/>
              <a:chExt cx="2317" cy="199"/>
            </a:xfrm>
          </p:grpSpPr>
          <p:sp>
            <p:nvSpPr>
              <p:cNvPr id="213081" name="Rectangle 89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288" cy="199"/>
              </a:xfrm>
              <a:prstGeom prst="rect">
                <a:avLst/>
              </a:prstGeom>
              <a:solidFill>
                <a:srgbClr val="FFFF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3082" name="Rectangle 90"/>
              <p:cNvSpPr>
                <a:spLocks noChangeArrowheads="1"/>
              </p:cNvSpPr>
              <p:nvPr/>
            </p:nvSpPr>
            <p:spPr bwMode="auto">
              <a:xfrm>
                <a:off x="467" y="2304"/>
                <a:ext cx="541" cy="199"/>
              </a:xfrm>
              <a:prstGeom prst="rect">
                <a:avLst/>
              </a:prstGeom>
              <a:solidFill>
                <a:srgbClr val="FFFF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3083" name="Rectangle 91"/>
            <p:cNvSpPr>
              <a:spLocks noChangeArrowheads="1"/>
            </p:cNvSpPr>
            <p:nvPr/>
          </p:nvSpPr>
          <p:spPr bwMode="auto">
            <a:xfrm>
              <a:off x="499" y="2236"/>
              <a:ext cx="49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 b="1">
                  <a:solidFill>
                    <a:srgbClr val="6600FF"/>
                  </a:solidFill>
                  <a:latin typeface="Arial" charset="0"/>
                </a:rPr>
                <a:t>010</a:t>
              </a:r>
              <a:endParaRPr lang="en-CA" sz="2800" b="1">
                <a:solidFill>
                  <a:srgbClr val="6600FF"/>
                </a:solidFill>
                <a:latin typeface="Arial" charset="0"/>
              </a:endParaRPr>
            </a:p>
          </p:txBody>
        </p:sp>
        <p:sp>
          <p:nvSpPr>
            <p:cNvPr id="213084" name="Text Box 92"/>
            <p:cNvSpPr txBox="1">
              <a:spLocks noChangeArrowheads="1"/>
            </p:cNvSpPr>
            <p:nvPr/>
          </p:nvSpPr>
          <p:spPr bwMode="auto">
            <a:xfrm>
              <a:off x="2446" y="2236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rgbClr val="6600FF"/>
                  </a:solidFill>
                  <a:latin typeface="Arial" charset="0"/>
                </a:rPr>
                <a:t>2</a:t>
              </a:r>
              <a:endParaRPr lang="en-CA" sz="2800" b="1">
                <a:solidFill>
                  <a:srgbClr val="6600FF"/>
                </a:solidFill>
                <a:latin typeface="Arial" charset="0"/>
              </a:endParaRPr>
            </a:p>
          </p:txBody>
        </p:sp>
      </p:grpSp>
      <p:grpSp>
        <p:nvGrpSpPr>
          <p:cNvPr id="213104" name="Group 112"/>
          <p:cNvGrpSpPr>
            <a:grpSpLocks/>
          </p:cNvGrpSpPr>
          <p:nvPr/>
        </p:nvGrpSpPr>
        <p:grpSpPr bwMode="auto">
          <a:xfrm>
            <a:off x="762000" y="6140450"/>
            <a:ext cx="3824288" cy="520700"/>
            <a:chOff x="480" y="3868"/>
            <a:chExt cx="2409" cy="328"/>
          </a:xfrm>
        </p:grpSpPr>
        <p:grpSp>
          <p:nvGrpSpPr>
            <p:cNvPr id="213085" name="Group 93"/>
            <p:cNvGrpSpPr>
              <a:grpSpLocks/>
            </p:cNvGrpSpPr>
            <p:nvPr/>
          </p:nvGrpSpPr>
          <p:grpSpPr bwMode="auto">
            <a:xfrm>
              <a:off x="480" y="3915"/>
              <a:ext cx="2400" cy="227"/>
              <a:chOff x="480" y="3264"/>
              <a:chExt cx="2304" cy="228"/>
            </a:xfrm>
          </p:grpSpPr>
          <p:sp>
            <p:nvSpPr>
              <p:cNvPr id="213086" name="Rectangle 94"/>
              <p:cNvSpPr>
                <a:spLocks noChangeArrowheads="1"/>
              </p:cNvSpPr>
              <p:nvPr/>
            </p:nvSpPr>
            <p:spPr bwMode="auto">
              <a:xfrm>
                <a:off x="2496" y="3264"/>
                <a:ext cx="288" cy="228"/>
              </a:xfrm>
              <a:prstGeom prst="rect">
                <a:avLst/>
              </a:prstGeom>
              <a:solidFill>
                <a:srgbClr val="FFFF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3087" name="Rectangle 95"/>
              <p:cNvSpPr>
                <a:spLocks noChangeArrowheads="1"/>
              </p:cNvSpPr>
              <p:nvPr/>
            </p:nvSpPr>
            <p:spPr bwMode="auto">
              <a:xfrm>
                <a:off x="480" y="3274"/>
                <a:ext cx="541" cy="218"/>
              </a:xfrm>
              <a:prstGeom prst="rect">
                <a:avLst/>
              </a:prstGeom>
              <a:solidFill>
                <a:srgbClr val="FFFF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3088" name="Rectangle 96"/>
            <p:cNvSpPr>
              <a:spLocks noChangeArrowheads="1"/>
            </p:cNvSpPr>
            <p:nvPr/>
          </p:nvSpPr>
          <p:spPr bwMode="auto">
            <a:xfrm>
              <a:off x="497" y="3868"/>
              <a:ext cx="49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6600FF"/>
                  </a:solidFill>
                  <a:latin typeface="Arial" charset="0"/>
                </a:rPr>
                <a:t>111</a:t>
              </a:r>
              <a:endParaRPr lang="en-CA" sz="2800" b="1">
                <a:solidFill>
                  <a:srgbClr val="6600FF"/>
                </a:solidFill>
                <a:latin typeface="Arial" charset="0"/>
              </a:endParaRPr>
            </a:p>
          </p:txBody>
        </p:sp>
        <p:sp>
          <p:nvSpPr>
            <p:cNvPr id="213089" name="Rectangle 97"/>
            <p:cNvSpPr>
              <a:spLocks noChangeArrowheads="1"/>
            </p:cNvSpPr>
            <p:nvPr/>
          </p:nvSpPr>
          <p:spPr bwMode="auto">
            <a:xfrm>
              <a:off x="2573" y="3869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6600FF"/>
                  </a:solidFill>
                  <a:latin typeface="Arial" charset="0"/>
                </a:rPr>
                <a:t>-1</a:t>
              </a:r>
              <a:endParaRPr lang="en-CA" sz="2800" b="1">
                <a:solidFill>
                  <a:srgbClr val="6600FF"/>
                </a:solidFill>
                <a:latin typeface="Arial" charset="0"/>
              </a:endParaRPr>
            </a:p>
          </p:txBody>
        </p:sp>
      </p:grpSp>
      <p:sp>
        <p:nvSpPr>
          <p:cNvPr id="213090" name="Rectangle 9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562600" y="4648200"/>
            <a:ext cx="3200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000"/>
              <a:t>The result of such an addition can always be represented using the same number of bits as the two numbers that are added </a:t>
            </a:r>
            <a:endParaRPr lang="en-CA" sz="2000"/>
          </a:p>
        </p:txBody>
      </p:sp>
      <p:grpSp>
        <p:nvGrpSpPr>
          <p:cNvPr id="213092" name="Group 100"/>
          <p:cNvGrpSpPr>
            <a:grpSpLocks/>
          </p:cNvGrpSpPr>
          <p:nvPr/>
        </p:nvGrpSpPr>
        <p:grpSpPr bwMode="auto">
          <a:xfrm>
            <a:off x="744538" y="3155950"/>
            <a:ext cx="3830637" cy="315913"/>
            <a:chOff x="467" y="2304"/>
            <a:chExt cx="2317" cy="199"/>
          </a:xfrm>
        </p:grpSpPr>
        <p:sp>
          <p:nvSpPr>
            <p:cNvPr id="213093" name="Rectangle 101"/>
            <p:cNvSpPr>
              <a:spLocks noChangeArrowheads="1"/>
            </p:cNvSpPr>
            <p:nvPr/>
          </p:nvSpPr>
          <p:spPr bwMode="auto">
            <a:xfrm>
              <a:off x="2496" y="2304"/>
              <a:ext cx="288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094" name="Rectangle 102"/>
            <p:cNvSpPr>
              <a:spLocks noChangeArrowheads="1"/>
            </p:cNvSpPr>
            <p:nvPr/>
          </p:nvSpPr>
          <p:spPr bwMode="auto">
            <a:xfrm>
              <a:off x="467" y="2304"/>
              <a:ext cx="541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3095" name="Rectangle 103"/>
          <p:cNvSpPr>
            <a:spLocks noChangeArrowheads="1"/>
          </p:cNvSpPr>
          <p:nvPr/>
        </p:nvSpPr>
        <p:spPr bwMode="auto">
          <a:xfrm>
            <a:off x="795338" y="3048000"/>
            <a:ext cx="77946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1">
                <a:solidFill>
                  <a:srgbClr val="FF0000"/>
                </a:solidFill>
                <a:latin typeface="Arial" charset="0"/>
              </a:rPr>
              <a:t>001</a:t>
            </a:r>
            <a:endParaRPr lang="en-CA" sz="2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3096" name="Text Box 104"/>
          <p:cNvSpPr txBox="1">
            <a:spLocks noChangeArrowheads="1"/>
          </p:cNvSpPr>
          <p:nvPr/>
        </p:nvSpPr>
        <p:spPr bwMode="auto">
          <a:xfrm>
            <a:off x="3886200" y="3048000"/>
            <a:ext cx="9144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Arial" charset="0"/>
              </a:rPr>
              <a:t>1</a:t>
            </a:r>
            <a:endParaRPr lang="en-CA" sz="28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13103" name="Group 111"/>
          <p:cNvGrpSpPr>
            <a:grpSpLocks/>
          </p:cNvGrpSpPr>
          <p:nvPr/>
        </p:nvGrpSpPr>
        <p:grpSpPr bwMode="auto">
          <a:xfrm>
            <a:off x="2093913" y="3538538"/>
            <a:ext cx="914400" cy="519112"/>
            <a:chOff x="4656" y="528"/>
            <a:chExt cx="576" cy="327"/>
          </a:xfrm>
        </p:grpSpPr>
        <p:sp>
          <p:nvSpPr>
            <p:cNvPr id="213099" name="Rectangle 107"/>
            <p:cNvSpPr>
              <a:spLocks noChangeArrowheads="1"/>
            </p:cNvSpPr>
            <p:nvPr/>
          </p:nvSpPr>
          <p:spPr bwMode="auto">
            <a:xfrm>
              <a:off x="4790" y="596"/>
              <a:ext cx="300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102" name="Text Box 110"/>
            <p:cNvSpPr txBox="1">
              <a:spLocks noChangeArrowheads="1"/>
            </p:cNvSpPr>
            <p:nvPr/>
          </p:nvSpPr>
          <p:spPr bwMode="auto">
            <a:xfrm>
              <a:off x="4656" y="528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rgbClr val="6600FF"/>
                  </a:solidFill>
                  <a:latin typeface="Arial" charset="0"/>
                </a:rPr>
                <a:t>2</a:t>
              </a:r>
              <a:endParaRPr lang="en-CA" sz="2800" b="1">
                <a:solidFill>
                  <a:srgbClr val="6600FF"/>
                </a:solidFill>
                <a:latin typeface="Arial" charset="0"/>
              </a:endParaRPr>
            </a:p>
          </p:txBody>
        </p:sp>
      </p:grpSp>
      <p:grpSp>
        <p:nvGrpSpPr>
          <p:cNvPr id="213106" name="Group 114"/>
          <p:cNvGrpSpPr>
            <a:grpSpLocks/>
          </p:cNvGrpSpPr>
          <p:nvPr/>
        </p:nvGrpSpPr>
        <p:grpSpPr bwMode="auto">
          <a:xfrm>
            <a:off x="2114550" y="6143625"/>
            <a:ext cx="914400" cy="519113"/>
            <a:chOff x="4656" y="528"/>
            <a:chExt cx="576" cy="327"/>
          </a:xfrm>
        </p:grpSpPr>
        <p:sp>
          <p:nvSpPr>
            <p:cNvPr id="213107" name="Rectangle 115"/>
            <p:cNvSpPr>
              <a:spLocks noChangeArrowheads="1"/>
            </p:cNvSpPr>
            <p:nvPr/>
          </p:nvSpPr>
          <p:spPr bwMode="auto">
            <a:xfrm>
              <a:off x="4790" y="596"/>
              <a:ext cx="300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108" name="Text Box 116"/>
            <p:cNvSpPr txBox="1">
              <a:spLocks noChangeArrowheads="1"/>
            </p:cNvSpPr>
            <p:nvPr/>
          </p:nvSpPr>
          <p:spPr bwMode="auto">
            <a:xfrm>
              <a:off x="4656" y="528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rgbClr val="6600FF"/>
                  </a:solidFill>
                  <a:latin typeface="Arial" charset="0"/>
                </a:rPr>
                <a:t>7</a:t>
              </a:r>
              <a:endParaRPr lang="en-CA" sz="2800" b="1">
                <a:solidFill>
                  <a:srgbClr val="6600FF"/>
                </a:solidFill>
                <a:latin typeface="Arial" charset="0"/>
              </a:endParaRPr>
            </a:p>
          </p:txBody>
        </p:sp>
      </p:grpSp>
      <p:grpSp>
        <p:nvGrpSpPr>
          <p:cNvPr id="213116" name="Group 124"/>
          <p:cNvGrpSpPr>
            <a:grpSpLocks/>
          </p:cNvGrpSpPr>
          <p:nvPr/>
        </p:nvGrpSpPr>
        <p:grpSpPr bwMode="auto">
          <a:xfrm>
            <a:off x="2743200" y="3810000"/>
            <a:ext cx="474663" cy="2667000"/>
            <a:chOff x="1728" y="2400"/>
            <a:chExt cx="299" cy="1680"/>
          </a:xfrm>
        </p:grpSpPr>
        <p:sp>
          <p:nvSpPr>
            <p:cNvPr id="213109" name="Freeform 117"/>
            <p:cNvSpPr>
              <a:spLocks/>
            </p:cNvSpPr>
            <p:nvPr/>
          </p:nvSpPr>
          <p:spPr bwMode="auto">
            <a:xfrm rot="10800000" flipV="1">
              <a:off x="1728" y="2400"/>
              <a:ext cx="299" cy="336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75" y="343"/>
                </a:cxn>
              </a:cxnLst>
              <a:rect l="0" t="0" r="r" b="b"/>
              <a:pathLst>
                <a:path w="175" h="343">
                  <a:moveTo>
                    <a:pt x="153" y="0"/>
                  </a:moveTo>
                  <a:cubicBezTo>
                    <a:pt x="0" y="15"/>
                    <a:pt x="7" y="343"/>
                    <a:pt x="175" y="34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110" name="Freeform 118"/>
            <p:cNvSpPr>
              <a:spLocks/>
            </p:cNvSpPr>
            <p:nvPr/>
          </p:nvSpPr>
          <p:spPr bwMode="auto">
            <a:xfrm rot="10800000" flipV="1">
              <a:off x="1728" y="2736"/>
              <a:ext cx="299" cy="336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75" y="343"/>
                </a:cxn>
              </a:cxnLst>
              <a:rect l="0" t="0" r="r" b="b"/>
              <a:pathLst>
                <a:path w="175" h="343">
                  <a:moveTo>
                    <a:pt x="153" y="0"/>
                  </a:moveTo>
                  <a:cubicBezTo>
                    <a:pt x="0" y="15"/>
                    <a:pt x="7" y="343"/>
                    <a:pt x="175" y="34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111" name="Freeform 119"/>
            <p:cNvSpPr>
              <a:spLocks/>
            </p:cNvSpPr>
            <p:nvPr/>
          </p:nvSpPr>
          <p:spPr bwMode="auto">
            <a:xfrm rot="10800000" flipV="1">
              <a:off x="1728" y="3072"/>
              <a:ext cx="299" cy="336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75" y="343"/>
                </a:cxn>
              </a:cxnLst>
              <a:rect l="0" t="0" r="r" b="b"/>
              <a:pathLst>
                <a:path w="175" h="343">
                  <a:moveTo>
                    <a:pt x="153" y="0"/>
                  </a:moveTo>
                  <a:cubicBezTo>
                    <a:pt x="0" y="15"/>
                    <a:pt x="7" y="343"/>
                    <a:pt x="175" y="34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112" name="Freeform 120"/>
            <p:cNvSpPr>
              <a:spLocks/>
            </p:cNvSpPr>
            <p:nvPr/>
          </p:nvSpPr>
          <p:spPr bwMode="auto">
            <a:xfrm rot="10800000" flipV="1">
              <a:off x="1728" y="3408"/>
              <a:ext cx="299" cy="336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75" y="343"/>
                </a:cxn>
              </a:cxnLst>
              <a:rect l="0" t="0" r="r" b="b"/>
              <a:pathLst>
                <a:path w="175" h="343">
                  <a:moveTo>
                    <a:pt x="153" y="0"/>
                  </a:moveTo>
                  <a:cubicBezTo>
                    <a:pt x="0" y="15"/>
                    <a:pt x="7" y="343"/>
                    <a:pt x="175" y="34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113" name="Freeform 121"/>
            <p:cNvSpPr>
              <a:spLocks/>
            </p:cNvSpPr>
            <p:nvPr/>
          </p:nvSpPr>
          <p:spPr bwMode="auto">
            <a:xfrm rot="10800000" flipV="1">
              <a:off x="1728" y="3744"/>
              <a:ext cx="299" cy="336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75" y="343"/>
                </a:cxn>
              </a:cxnLst>
              <a:rect l="0" t="0" r="r" b="b"/>
              <a:pathLst>
                <a:path w="175" h="343">
                  <a:moveTo>
                    <a:pt x="153" y="0"/>
                  </a:moveTo>
                  <a:cubicBezTo>
                    <a:pt x="0" y="15"/>
                    <a:pt x="7" y="343"/>
                    <a:pt x="175" y="34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3117" name="Group 125"/>
          <p:cNvGrpSpPr>
            <a:grpSpLocks/>
          </p:cNvGrpSpPr>
          <p:nvPr/>
        </p:nvGrpSpPr>
        <p:grpSpPr bwMode="auto">
          <a:xfrm>
            <a:off x="2743200" y="2209800"/>
            <a:ext cx="474663" cy="1066800"/>
            <a:chOff x="1728" y="1392"/>
            <a:chExt cx="299" cy="672"/>
          </a:xfrm>
        </p:grpSpPr>
        <p:sp>
          <p:nvSpPr>
            <p:cNvPr id="213114" name="Freeform 122"/>
            <p:cNvSpPr>
              <a:spLocks/>
            </p:cNvSpPr>
            <p:nvPr/>
          </p:nvSpPr>
          <p:spPr bwMode="auto">
            <a:xfrm rot="10800000" flipV="1">
              <a:off x="1728" y="1392"/>
              <a:ext cx="299" cy="336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75" y="343"/>
                </a:cxn>
              </a:cxnLst>
              <a:rect l="0" t="0" r="r" b="b"/>
              <a:pathLst>
                <a:path w="175" h="343">
                  <a:moveTo>
                    <a:pt x="153" y="0"/>
                  </a:moveTo>
                  <a:cubicBezTo>
                    <a:pt x="0" y="15"/>
                    <a:pt x="7" y="343"/>
                    <a:pt x="175" y="34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3115" name="Freeform 123"/>
            <p:cNvSpPr>
              <a:spLocks/>
            </p:cNvSpPr>
            <p:nvPr/>
          </p:nvSpPr>
          <p:spPr bwMode="auto">
            <a:xfrm rot="10800000" flipV="1">
              <a:off x="1728" y="1728"/>
              <a:ext cx="299" cy="336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75" y="343"/>
                </a:cxn>
              </a:cxnLst>
              <a:rect l="0" t="0" r="r" b="b"/>
              <a:pathLst>
                <a:path w="175" h="343">
                  <a:moveTo>
                    <a:pt x="153" y="0"/>
                  </a:moveTo>
                  <a:cubicBezTo>
                    <a:pt x="0" y="15"/>
                    <a:pt x="7" y="343"/>
                    <a:pt x="175" y="34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1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77" grpId="0" build="p" autoUpdateAnimBg="0"/>
      <p:bldP spid="213090" grpId="0" autoUpdateAnimBg="0"/>
      <p:bldP spid="213095" grpId="0" autoUpdateAnimBg="0"/>
      <p:bldP spid="21309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18" name="Group 2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404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OVERFLOW IN ADDITION</a:t>
            </a:r>
            <a:endParaRPr lang="en-CA" sz="2800"/>
          </a:p>
        </p:txBody>
      </p:sp>
      <p:grpSp>
        <p:nvGrpSpPr>
          <p:cNvPr id="214041" name="Group 25"/>
          <p:cNvGrpSpPr>
            <a:grpSpLocks/>
          </p:cNvGrpSpPr>
          <p:nvPr/>
        </p:nvGrpSpPr>
        <p:grpSpPr bwMode="auto">
          <a:xfrm>
            <a:off x="3352800" y="4586288"/>
            <a:ext cx="1981200" cy="2070100"/>
            <a:chOff x="2112" y="2889"/>
            <a:chExt cx="1056" cy="1304"/>
          </a:xfrm>
        </p:grpSpPr>
        <p:sp>
          <p:nvSpPr>
            <p:cNvPr id="214042" name="Rectangle 26"/>
            <p:cNvSpPr>
              <a:spLocks noChangeArrowheads="1"/>
            </p:cNvSpPr>
            <p:nvPr/>
          </p:nvSpPr>
          <p:spPr bwMode="auto">
            <a:xfrm>
              <a:off x="2112" y="386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4043" name="Rectangle 27"/>
            <p:cNvSpPr>
              <a:spLocks noChangeArrowheads="1"/>
            </p:cNvSpPr>
            <p:nvPr/>
          </p:nvSpPr>
          <p:spPr bwMode="auto">
            <a:xfrm>
              <a:off x="2112" y="354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4044" name="Rectangle 28"/>
            <p:cNvSpPr>
              <a:spLocks noChangeArrowheads="1"/>
            </p:cNvSpPr>
            <p:nvPr/>
          </p:nvSpPr>
          <p:spPr bwMode="auto">
            <a:xfrm>
              <a:off x="2112" y="321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4045" name="Rectangle 29"/>
            <p:cNvSpPr>
              <a:spLocks noChangeArrowheads="1"/>
            </p:cNvSpPr>
            <p:nvPr/>
          </p:nvSpPr>
          <p:spPr bwMode="auto">
            <a:xfrm>
              <a:off x="2112" y="2889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4046" name="Line 30"/>
            <p:cNvSpPr>
              <a:spLocks noChangeShapeType="1"/>
            </p:cNvSpPr>
            <p:nvPr/>
          </p:nvSpPr>
          <p:spPr bwMode="auto">
            <a:xfrm>
              <a:off x="2112" y="32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47" name="Line 31"/>
            <p:cNvSpPr>
              <a:spLocks noChangeShapeType="1"/>
            </p:cNvSpPr>
            <p:nvPr/>
          </p:nvSpPr>
          <p:spPr bwMode="auto">
            <a:xfrm>
              <a:off x="2112" y="354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48" name="Line 32"/>
            <p:cNvSpPr>
              <a:spLocks noChangeShapeType="1"/>
            </p:cNvSpPr>
            <p:nvPr/>
          </p:nvSpPr>
          <p:spPr bwMode="auto">
            <a:xfrm>
              <a:off x="2112" y="386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14049" name="Group 33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4071" name="Group 55"/>
          <p:cNvGrpSpPr>
            <a:grpSpLocks/>
          </p:cNvGrpSpPr>
          <p:nvPr/>
        </p:nvGrpSpPr>
        <p:grpSpPr bwMode="auto">
          <a:xfrm>
            <a:off x="3352800" y="5105400"/>
            <a:ext cx="1981200" cy="1552575"/>
            <a:chOff x="4368" y="144"/>
            <a:chExt cx="1248" cy="978"/>
          </a:xfrm>
        </p:grpSpPr>
        <p:sp>
          <p:nvSpPr>
            <p:cNvPr id="214072" name="Rectangle 56"/>
            <p:cNvSpPr>
              <a:spLocks noChangeArrowheads="1"/>
            </p:cNvSpPr>
            <p:nvPr/>
          </p:nvSpPr>
          <p:spPr bwMode="auto">
            <a:xfrm>
              <a:off x="4368" y="796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4073" name="Rectangle 57"/>
            <p:cNvSpPr>
              <a:spLocks noChangeArrowheads="1"/>
            </p:cNvSpPr>
            <p:nvPr/>
          </p:nvSpPr>
          <p:spPr bwMode="auto">
            <a:xfrm>
              <a:off x="4368" y="470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4074" name="Rectangle 58"/>
            <p:cNvSpPr>
              <a:spLocks noChangeArrowheads="1"/>
            </p:cNvSpPr>
            <p:nvPr/>
          </p:nvSpPr>
          <p:spPr bwMode="auto">
            <a:xfrm>
              <a:off x="4368" y="144"/>
              <a:ext cx="1248" cy="32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4075" name="Line 59"/>
            <p:cNvSpPr>
              <a:spLocks noChangeShapeType="1"/>
            </p:cNvSpPr>
            <p:nvPr/>
          </p:nvSpPr>
          <p:spPr bwMode="auto">
            <a:xfrm>
              <a:off x="4368" y="47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76" name="Line 60"/>
            <p:cNvSpPr>
              <a:spLocks noChangeShapeType="1"/>
            </p:cNvSpPr>
            <p:nvPr/>
          </p:nvSpPr>
          <p:spPr bwMode="auto">
            <a:xfrm>
              <a:off x="4368" y="7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77" name="Line 61"/>
            <p:cNvSpPr>
              <a:spLocks noChangeShapeType="1"/>
            </p:cNvSpPr>
            <p:nvPr/>
          </p:nvSpPr>
          <p:spPr bwMode="auto">
            <a:xfrm>
              <a:off x="4368" y="14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4078" name="Rectangle 62"/>
          <p:cNvSpPr>
            <a:spLocks noChangeArrowheads="1"/>
          </p:cNvSpPr>
          <p:nvPr/>
        </p:nvSpPr>
        <p:spPr bwMode="auto">
          <a:xfrm>
            <a:off x="3352800" y="4572000"/>
            <a:ext cx="1981200" cy="5175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800">
              <a:latin typeface="Arial" charset="0"/>
            </a:endParaRPr>
          </a:p>
        </p:txBody>
      </p:sp>
      <p:grpSp>
        <p:nvGrpSpPr>
          <p:cNvPr id="214079" name="Group 63"/>
          <p:cNvGrpSpPr>
            <a:grpSpLocks/>
          </p:cNvGrpSpPr>
          <p:nvPr/>
        </p:nvGrpSpPr>
        <p:grpSpPr bwMode="auto">
          <a:xfrm>
            <a:off x="3352800" y="2516188"/>
            <a:ext cx="1981200" cy="2070100"/>
            <a:chOff x="2112" y="1585"/>
            <a:chExt cx="1056" cy="1304"/>
          </a:xfrm>
        </p:grpSpPr>
        <p:sp>
          <p:nvSpPr>
            <p:cNvPr id="214080" name="Rectangle 64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4081" name="Rectangle 65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4082" name="Rectangle 66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4083" name="Rectangle 67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4084" name="Line 68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85" name="Line 69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86" name="Line 70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87" name="Line 71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4088" name="Group 72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14089" name="Group 73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14090" name="Rectangle 74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Two's Complement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14091" name="Line 75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4092" name="Line 76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93" name="Line 77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94" name="Line 78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95" name="Line 79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4096" name="Line 80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4097" name="Rectangle 81"/>
          <p:cNvSpPr>
            <a:spLocks noChangeArrowheads="1"/>
          </p:cNvSpPr>
          <p:nvPr/>
        </p:nvSpPr>
        <p:spPr bwMode="auto">
          <a:xfrm>
            <a:off x="3352800" y="4572000"/>
            <a:ext cx="1981200" cy="517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-4</a:t>
            </a:r>
            <a:endParaRPr lang="en-CA" sz="2800">
              <a:latin typeface="Arial" charset="0"/>
            </a:endParaRPr>
          </a:p>
        </p:txBody>
      </p:sp>
      <p:sp>
        <p:nvSpPr>
          <p:cNvPr id="214098" name="Rectangle 8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1600200"/>
            <a:ext cx="3200400" cy="3886200"/>
          </a:xfrm>
          <a:noFill/>
          <a:ln/>
        </p:spPr>
        <p:txBody>
          <a:bodyPr/>
          <a:lstStyle/>
          <a:p>
            <a:pPr marL="457200" indent="-457200">
              <a:buFont typeface="Wingdings" pitchFamily="2" charset="2"/>
              <a:buAutoNum type="arabicPeriod" startAt="2"/>
            </a:pPr>
            <a:r>
              <a:rPr lang="en-US" sz="2400" dirty="0"/>
              <a:t>When the two numbers being added have the same sign, the result will be in error when the </a:t>
            </a:r>
            <a:r>
              <a:rPr lang="en-US" sz="2400" dirty="0">
                <a:solidFill>
                  <a:srgbClr val="FF0000"/>
                </a:solidFill>
              </a:rPr>
              <a:t>carry-in</a:t>
            </a:r>
            <a:r>
              <a:rPr lang="en-US" sz="2400" dirty="0"/>
              <a:t> to and the </a:t>
            </a:r>
            <a:r>
              <a:rPr lang="en-US" sz="2400" dirty="0">
                <a:solidFill>
                  <a:srgbClr val="FF0000"/>
                </a:solidFill>
              </a:rPr>
              <a:t>carry-out</a:t>
            </a:r>
            <a:r>
              <a:rPr lang="en-US" sz="2400" dirty="0"/>
              <a:t> from the most significant bit are </a:t>
            </a:r>
            <a:r>
              <a:rPr lang="en-US" sz="2400" dirty="0">
                <a:solidFill>
                  <a:srgbClr val="FF0000"/>
                </a:solidFill>
              </a:rPr>
              <a:t>different</a:t>
            </a:r>
            <a:endParaRPr lang="en-CA" sz="2400" dirty="0">
              <a:solidFill>
                <a:srgbClr val="FF0000"/>
              </a:solidFill>
            </a:endParaRPr>
          </a:p>
        </p:txBody>
      </p:sp>
      <p:grpSp>
        <p:nvGrpSpPr>
          <p:cNvPr id="214099" name="Group 83"/>
          <p:cNvGrpSpPr>
            <a:grpSpLocks/>
          </p:cNvGrpSpPr>
          <p:nvPr/>
        </p:nvGrpSpPr>
        <p:grpSpPr bwMode="auto">
          <a:xfrm>
            <a:off x="731838" y="4586288"/>
            <a:ext cx="4056062" cy="519112"/>
            <a:chOff x="467" y="2236"/>
            <a:chExt cx="2555" cy="327"/>
          </a:xfrm>
        </p:grpSpPr>
        <p:grpSp>
          <p:nvGrpSpPr>
            <p:cNvPr id="214100" name="Group 84"/>
            <p:cNvGrpSpPr>
              <a:grpSpLocks/>
            </p:cNvGrpSpPr>
            <p:nvPr/>
          </p:nvGrpSpPr>
          <p:grpSpPr bwMode="auto">
            <a:xfrm>
              <a:off x="467" y="2304"/>
              <a:ext cx="2413" cy="199"/>
              <a:chOff x="467" y="2304"/>
              <a:chExt cx="2317" cy="199"/>
            </a:xfrm>
          </p:grpSpPr>
          <p:sp>
            <p:nvSpPr>
              <p:cNvPr id="214101" name="Rectangle 85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288" cy="199"/>
              </a:xfrm>
              <a:prstGeom prst="rect">
                <a:avLst/>
              </a:prstGeom>
              <a:solidFill>
                <a:srgbClr val="FFFF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4102" name="Rectangle 86"/>
              <p:cNvSpPr>
                <a:spLocks noChangeArrowheads="1"/>
              </p:cNvSpPr>
              <p:nvPr/>
            </p:nvSpPr>
            <p:spPr bwMode="auto">
              <a:xfrm>
                <a:off x="467" y="2304"/>
                <a:ext cx="541" cy="199"/>
              </a:xfrm>
              <a:prstGeom prst="rect">
                <a:avLst/>
              </a:prstGeom>
              <a:solidFill>
                <a:srgbClr val="FFFF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4103" name="Rectangle 87"/>
            <p:cNvSpPr>
              <a:spLocks noChangeArrowheads="1"/>
            </p:cNvSpPr>
            <p:nvPr/>
          </p:nvSpPr>
          <p:spPr bwMode="auto">
            <a:xfrm>
              <a:off x="499" y="2236"/>
              <a:ext cx="49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 b="1">
                  <a:solidFill>
                    <a:srgbClr val="6600FF"/>
                  </a:solidFill>
                  <a:latin typeface="Arial" charset="0"/>
                </a:rPr>
                <a:t>100</a:t>
              </a:r>
              <a:endParaRPr lang="en-CA" sz="2800" b="1">
                <a:solidFill>
                  <a:srgbClr val="6600FF"/>
                </a:solidFill>
                <a:latin typeface="Arial" charset="0"/>
              </a:endParaRPr>
            </a:p>
          </p:txBody>
        </p:sp>
        <p:sp>
          <p:nvSpPr>
            <p:cNvPr id="214104" name="Text Box 88"/>
            <p:cNvSpPr txBox="1">
              <a:spLocks noChangeArrowheads="1"/>
            </p:cNvSpPr>
            <p:nvPr/>
          </p:nvSpPr>
          <p:spPr bwMode="auto">
            <a:xfrm>
              <a:off x="2446" y="2236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rgbClr val="6600FF"/>
                  </a:solidFill>
                  <a:latin typeface="Arial" charset="0"/>
                </a:rPr>
                <a:t>-4</a:t>
              </a:r>
              <a:endParaRPr lang="en-CA" sz="2800" b="1">
                <a:solidFill>
                  <a:srgbClr val="6600FF"/>
                </a:solidFill>
                <a:latin typeface="Arial" charset="0"/>
              </a:endParaRPr>
            </a:p>
          </p:txBody>
        </p:sp>
      </p:grpSp>
      <p:grpSp>
        <p:nvGrpSpPr>
          <p:cNvPr id="214105" name="Group 89"/>
          <p:cNvGrpSpPr>
            <a:grpSpLocks/>
          </p:cNvGrpSpPr>
          <p:nvPr/>
        </p:nvGrpSpPr>
        <p:grpSpPr bwMode="auto">
          <a:xfrm>
            <a:off x="762000" y="5105400"/>
            <a:ext cx="3824288" cy="520700"/>
            <a:chOff x="480" y="3868"/>
            <a:chExt cx="2409" cy="328"/>
          </a:xfrm>
        </p:grpSpPr>
        <p:grpSp>
          <p:nvGrpSpPr>
            <p:cNvPr id="214106" name="Group 90"/>
            <p:cNvGrpSpPr>
              <a:grpSpLocks/>
            </p:cNvGrpSpPr>
            <p:nvPr/>
          </p:nvGrpSpPr>
          <p:grpSpPr bwMode="auto">
            <a:xfrm>
              <a:off x="480" y="3915"/>
              <a:ext cx="2400" cy="227"/>
              <a:chOff x="480" y="3264"/>
              <a:chExt cx="2304" cy="228"/>
            </a:xfrm>
          </p:grpSpPr>
          <p:sp>
            <p:nvSpPr>
              <p:cNvPr id="214107" name="Rectangle 91"/>
              <p:cNvSpPr>
                <a:spLocks noChangeArrowheads="1"/>
              </p:cNvSpPr>
              <p:nvPr/>
            </p:nvSpPr>
            <p:spPr bwMode="auto">
              <a:xfrm>
                <a:off x="2496" y="3264"/>
                <a:ext cx="288" cy="228"/>
              </a:xfrm>
              <a:prstGeom prst="rect">
                <a:avLst/>
              </a:prstGeom>
              <a:solidFill>
                <a:srgbClr val="FFFF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4108" name="Rectangle 92"/>
              <p:cNvSpPr>
                <a:spLocks noChangeArrowheads="1"/>
              </p:cNvSpPr>
              <p:nvPr/>
            </p:nvSpPr>
            <p:spPr bwMode="auto">
              <a:xfrm>
                <a:off x="480" y="3274"/>
                <a:ext cx="541" cy="218"/>
              </a:xfrm>
              <a:prstGeom prst="rect">
                <a:avLst/>
              </a:prstGeom>
              <a:solidFill>
                <a:srgbClr val="FFFF00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4109" name="Rectangle 93"/>
            <p:cNvSpPr>
              <a:spLocks noChangeArrowheads="1"/>
            </p:cNvSpPr>
            <p:nvPr/>
          </p:nvSpPr>
          <p:spPr bwMode="auto">
            <a:xfrm>
              <a:off x="497" y="3868"/>
              <a:ext cx="49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6600FF"/>
                  </a:solidFill>
                  <a:latin typeface="Arial" charset="0"/>
                </a:rPr>
                <a:t>101</a:t>
              </a:r>
              <a:endParaRPr lang="en-CA" sz="2800" b="1">
                <a:solidFill>
                  <a:srgbClr val="6600FF"/>
                </a:solidFill>
                <a:latin typeface="Arial" charset="0"/>
              </a:endParaRPr>
            </a:p>
          </p:txBody>
        </p:sp>
        <p:sp>
          <p:nvSpPr>
            <p:cNvPr id="214110" name="Rectangle 94"/>
            <p:cNvSpPr>
              <a:spLocks noChangeArrowheads="1"/>
            </p:cNvSpPr>
            <p:nvPr/>
          </p:nvSpPr>
          <p:spPr bwMode="auto">
            <a:xfrm>
              <a:off x="2573" y="3869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6600FF"/>
                  </a:solidFill>
                  <a:latin typeface="Arial" charset="0"/>
                </a:rPr>
                <a:t>-3</a:t>
              </a:r>
              <a:endParaRPr lang="en-CA" sz="2800" b="1">
                <a:solidFill>
                  <a:srgbClr val="6600FF"/>
                </a:solidFill>
                <a:latin typeface="Arial" charset="0"/>
              </a:endParaRPr>
            </a:p>
          </p:txBody>
        </p:sp>
      </p:grpSp>
      <p:grpSp>
        <p:nvGrpSpPr>
          <p:cNvPr id="214112" name="Group 96"/>
          <p:cNvGrpSpPr>
            <a:grpSpLocks/>
          </p:cNvGrpSpPr>
          <p:nvPr/>
        </p:nvGrpSpPr>
        <p:grpSpPr bwMode="auto">
          <a:xfrm>
            <a:off x="744538" y="3155950"/>
            <a:ext cx="3830637" cy="315913"/>
            <a:chOff x="467" y="2304"/>
            <a:chExt cx="2317" cy="199"/>
          </a:xfrm>
        </p:grpSpPr>
        <p:sp>
          <p:nvSpPr>
            <p:cNvPr id="214113" name="Rectangle 97"/>
            <p:cNvSpPr>
              <a:spLocks noChangeArrowheads="1"/>
            </p:cNvSpPr>
            <p:nvPr/>
          </p:nvSpPr>
          <p:spPr bwMode="auto">
            <a:xfrm>
              <a:off x="2496" y="2304"/>
              <a:ext cx="288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114" name="Rectangle 98"/>
            <p:cNvSpPr>
              <a:spLocks noChangeArrowheads="1"/>
            </p:cNvSpPr>
            <p:nvPr/>
          </p:nvSpPr>
          <p:spPr bwMode="auto">
            <a:xfrm>
              <a:off x="467" y="2304"/>
              <a:ext cx="541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4115" name="Rectangle 99"/>
          <p:cNvSpPr>
            <a:spLocks noChangeArrowheads="1"/>
          </p:cNvSpPr>
          <p:nvPr/>
        </p:nvSpPr>
        <p:spPr bwMode="auto">
          <a:xfrm>
            <a:off x="795338" y="3048000"/>
            <a:ext cx="77946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1">
                <a:solidFill>
                  <a:srgbClr val="FF0000"/>
                </a:solidFill>
                <a:latin typeface="Arial" charset="0"/>
              </a:rPr>
              <a:t>001</a:t>
            </a:r>
            <a:endParaRPr lang="en-CA" sz="2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4116" name="Text Box 100"/>
          <p:cNvSpPr txBox="1">
            <a:spLocks noChangeArrowheads="1"/>
          </p:cNvSpPr>
          <p:nvPr/>
        </p:nvSpPr>
        <p:spPr bwMode="auto">
          <a:xfrm>
            <a:off x="3886200" y="3048000"/>
            <a:ext cx="9144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Arial" charset="0"/>
              </a:rPr>
              <a:t>1</a:t>
            </a:r>
            <a:endParaRPr lang="en-CA" sz="2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4132" name="Rectangle 11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562600" y="5715000"/>
            <a:ext cx="320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000"/>
              <a:t>These are known as  </a:t>
            </a:r>
            <a:r>
              <a:rPr lang="en-US" sz="2000">
                <a:solidFill>
                  <a:srgbClr val="FF0000"/>
                </a:solidFill>
              </a:rPr>
              <a:t>overflow</a:t>
            </a:r>
            <a:r>
              <a:rPr lang="en-US" sz="2000"/>
              <a:t> errors</a:t>
            </a:r>
            <a:endParaRPr lang="en-CA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1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1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1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98" grpId="0" build="p" autoUpdateAnimBg="0"/>
      <p:bldP spid="214115" grpId="0" autoUpdateAnimBg="0"/>
      <p:bldP spid="214116" grpId="0" autoUpdateAnimBg="0"/>
      <p:bldP spid="2141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96" name="Rectangle 32"/>
          <p:cNvSpPr>
            <a:spLocks noChangeArrowheads="1"/>
          </p:cNvSpPr>
          <p:nvPr/>
        </p:nvSpPr>
        <p:spPr bwMode="auto">
          <a:xfrm>
            <a:off x="3810000" y="1905000"/>
            <a:ext cx="304800" cy="16002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OVERFLOW IN ADDITION</a:t>
            </a:r>
            <a:endParaRPr lang="en-CA" sz="2800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3657600" y="2193925"/>
            <a:ext cx="12192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100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ltGray">
          <a:xfrm>
            <a:off x="1295400" y="2209800"/>
            <a:ext cx="6096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-4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2743200" y="1524000"/>
            <a:ext cx="327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3-bit two's complement rep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838200" y="1524000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decimal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3200400" y="2879725"/>
            <a:ext cx="1752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u="sng">
                <a:solidFill>
                  <a:srgbClr val="6600FF"/>
                </a:solidFill>
                <a:latin typeface="Arial" charset="0"/>
              </a:rPr>
              <a:t>+ 101</a:t>
            </a:r>
            <a:endParaRPr lang="en-CA" sz="4000" u="sng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6091" name="Text Box 27"/>
          <p:cNvSpPr txBox="1">
            <a:spLocks noChangeArrowheads="1"/>
          </p:cNvSpPr>
          <p:nvPr/>
        </p:nvSpPr>
        <p:spPr bwMode="ltGray">
          <a:xfrm>
            <a:off x="1295400" y="2895600"/>
            <a:ext cx="6096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-3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4343400" y="35814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4038600" y="35814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3733800" y="1828800"/>
            <a:ext cx="5334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4191000" y="19050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carry-in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6097" name="Text Box 33"/>
          <p:cNvSpPr txBox="1">
            <a:spLocks noChangeArrowheads="1"/>
          </p:cNvSpPr>
          <p:nvPr/>
        </p:nvSpPr>
        <p:spPr bwMode="auto">
          <a:xfrm>
            <a:off x="2133600" y="1905000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carry-out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3733800" y="35814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3429000" y="1828800"/>
            <a:ext cx="5334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6101" name="Text Box 37"/>
          <p:cNvSpPr txBox="1">
            <a:spLocks noChangeArrowheads="1"/>
          </p:cNvSpPr>
          <p:nvPr/>
        </p:nvSpPr>
        <p:spPr bwMode="hidden">
          <a:xfrm rot="5400000">
            <a:off x="2789238" y="5516562"/>
            <a:ext cx="243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most significant bit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6102" name="Text Box 38"/>
          <p:cNvSpPr txBox="1">
            <a:spLocks noChangeArrowheads="1"/>
          </p:cNvSpPr>
          <p:nvPr/>
        </p:nvSpPr>
        <p:spPr bwMode="auto">
          <a:xfrm>
            <a:off x="5410200" y="1752600"/>
            <a:ext cx="32766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Carry-in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carry-out</a:t>
            </a:r>
            <a:r>
              <a:rPr lang="en-US" dirty="0"/>
              <a:t> for most significant bit are </a:t>
            </a:r>
            <a:r>
              <a:rPr lang="en-US" dirty="0" smtClean="0">
                <a:solidFill>
                  <a:srgbClr val="FF0000"/>
                </a:solidFill>
              </a:rPr>
              <a:t>different.</a:t>
            </a:r>
          </a:p>
        </p:txBody>
      </p:sp>
      <p:sp>
        <p:nvSpPr>
          <p:cNvPr id="216103" name="Text Box 39"/>
          <p:cNvSpPr txBox="1">
            <a:spLocks noChangeArrowheads="1"/>
          </p:cNvSpPr>
          <p:nvPr/>
        </p:nvSpPr>
        <p:spPr bwMode="auto">
          <a:xfrm>
            <a:off x="4876800" y="3733800"/>
            <a:ext cx="3124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OVERFLOW ERROR</a:t>
            </a:r>
          </a:p>
        </p:txBody>
      </p:sp>
      <p:sp>
        <p:nvSpPr>
          <p:cNvPr id="216104" name="Rectangle 40"/>
          <p:cNvSpPr>
            <a:spLocks noChangeArrowheads="1"/>
          </p:cNvSpPr>
          <p:nvPr/>
        </p:nvSpPr>
        <p:spPr bwMode="auto">
          <a:xfrm>
            <a:off x="3810000" y="4343400"/>
            <a:ext cx="304800" cy="16002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16127" name="Group 63"/>
          <p:cNvGrpSpPr>
            <a:grpSpLocks/>
          </p:cNvGrpSpPr>
          <p:nvPr/>
        </p:nvGrpSpPr>
        <p:grpSpPr bwMode="auto">
          <a:xfrm>
            <a:off x="1295400" y="4632325"/>
            <a:ext cx="3657600" cy="1387475"/>
            <a:chOff x="816" y="2918"/>
            <a:chExt cx="2304" cy="874"/>
          </a:xfrm>
        </p:grpSpPr>
        <p:sp>
          <p:nvSpPr>
            <p:cNvPr id="216105" name="Text Box 41"/>
            <p:cNvSpPr txBox="1">
              <a:spLocks noChangeArrowheads="1"/>
            </p:cNvSpPr>
            <p:nvPr/>
          </p:nvSpPr>
          <p:spPr bwMode="auto">
            <a:xfrm>
              <a:off x="2304" y="2918"/>
              <a:ext cx="768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>
                  <a:solidFill>
                    <a:srgbClr val="6600FF"/>
                  </a:solidFill>
                  <a:latin typeface="Arial" charset="0"/>
                </a:rPr>
                <a:t>111</a:t>
              </a:r>
              <a:endParaRPr lang="en-CA" sz="4000">
                <a:solidFill>
                  <a:srgbClr val="6600FF"/>
                </a:solidFill>
                <a:latin typeface="Arial" charset="0"/>
              </a:endParaRPr>
            </a:p>
          </p:txBody>
        </p:sp>
        <p:sp>
          <p:nvSpPr>
            <p:cNvPr id="216106" name="Text Box 42"/>
            <p:cNvSpPr txBox="1">
              <a:spLocks noChangeArrowheads="1"/>
            </p:cNvSpPr>
            <p:nvPr/>
          </p:nvSpPr>
          <p:spPr bwMode="ltGray">
            <a:xfrm>
              <a:off x="816" y="2928"/>
              <a:ext cx="384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-1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16107" name="Text Box 43"/>
            <p:cNvSpPr txBox="1">
              <a:spLocks noChangeArrowheads="1"/>
            </p:cNvSpPr>
            <p:nvPr/>
          </p:nvSpPr>
          <p:spPr bwMode="auto">
            <a:xfrm>
              <a:off x="2016" y="3350"/>
              <a:ext cx="1104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u="sng">
                  <a:solidFill>
                    <a:srgbClr val="6600FF"/>
                  </a:solidFill>
                  <a:latin typeface="Arial" charset="0"/>
                </a:rPr>
                <a:t>+ 101</a:t>
              </a:r>
              <a:endParaRPr lang="en-CA" sz="4000" u="sng">
                <a:solidFill>
                  <a:srgbClr val="6600FF"/>
                </a:solidFill>
                <a:latin typeface="Arial" charset="0"/>
              </a:endParaRPr>
            </a:p>
          </p:txBody>
        </p:sp>
        <p:sp>
          <p:nvSpPr>
            <p:cNvPr id="216108" name="Text Box 44"/>
            <p:cNvSpPr txBox="1">
              <a:spLocks noChangeArrowheads="1"/>
            </p:cNvSpPr>
            <p:nvPr/>
          </p:nvSpPr>
          <p:spPr bwMode="ltGray">
            <a:xfrm>
              <a:off x="816" y="3360"/>
              <a:ext cx="384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-3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16109" name="Text Box 45"/>
          <p:cNvSpPr txBox="1">
            <a:spLocks noChangeArrowheads="1"/>
          </p:cNvSpPr>
          <p:nvPr/>
        </p:nvSpPr>
        <p:spPr bwMode="auto">
          <a:xfrm>
            <a:off x="4343400" y="60198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6110" name="Text Box 46"/>
          <p:cNvSpPr txBox="1">
            <a:spLocks noChangeArrowheads="1"/>
          </p:cNvSpPr>
          <p:nvPr/>
        </p:nvSpPr>
        <p:spPr bwMode="auto">
          <a:xfrm>
            <a:off x="4038600" y="60198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6111" name="Text Box 47"/>
          <p:cNvSpPr txBox="1">
            <a:spLocks noChangeArrowheads="1"/>
          </p:cNvSpPr>
          <p:nvPr/>
        </p:nvSpPr>
        <p:spPr bwMode="auto">
          <a:xfrm>
            <a:off x="4191000" y="42672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carry-in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6112" name="Text Box 48"/>
          <p:cNvSpPr txBox="1">
            <a:spLocks noChangeArrowheads="1"/>
          </p:cNvSpPr>
          <p:nvPr/>
        </p:nvSpPr>
        <p:spPr bwMode="auto">
          <a:xfrm>
            <a:off x="2133600" y="4267200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carry-out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6113" name="Text Box 49"/>
          <p:cNvSpPr txBox="1">
            <a:spLocks noChangeArrowheads="1"/>
          </p:cNvSpPr>
          <p:nvPr/>
        </p:nvSpPr>
        <p:spPr bwMode="auto">
          <a:xfrm>
            <a:off x="3733800" y="60198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6114" name="Text Box 50"/>
          <p:cNvSpPr txBox="1">
            <a:spLocks noChangeArrowheads="1"/>
          </p:cNvSpPr>
          <p:nvPr/>
        </p:nvSpPr>
        <p:spPr bwMode="auto">
          <a:xfrm>
            <a:off x="5562600" y="4572000"/>
            <a:ext cx="32766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Carry-in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carry-out</a:t>
            </a:r>
            <a:r>
              <a:rPr lang="en-US"/>
              <a:t> for most significant bit are the </a:t>
            </a:r>
            <a:r>
              <a:rPr lang="en-US">
                <a:solidFill>
                  <a:srgbClr val="FF0000"/>
                </a:solidFill>
              </a:rPr>
              <a:t>same</a:t>
            </a:r>
          </a:p>
        </p:txBody>
      </p:sp>
      <p:sp>
        <p:nvSpPr>
          <p:cNvPr id="216115" name="Text Box 51"/>
          <p:cNvSpPr txBox="1">
            <a:spLocks noChangeArrowheads="1"/>
          </p:cNvSpPr>
          <p:nvPr/>
        </p:nvSpPr>
        <p:spPr bwMode="auto">
          <a:xfrm>
            <a:off x="4876800" y="617220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NO OVERFLOW ERROR</a:t>
            </a:r>
          </a:p>
        </p:txBody>
      </p:sp>
      <p:sp>
        <p:nvSpPr>
          <p:cNvPr id="216116" name="Text Box 52"/>
          <p:cNvSpPr txBox="1">
            <a:spLocks noChangeArrowheads="1"/>
          </p:cNvSpPr>
          <p:nvPr/>
        </p:nvSpPr>
        <p:spPr bwMode="auto">
          <a:xfrm>
            <a:off x="3733800" y="4221163"/>
            <a:ext cx="533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6117" name="Text Box 53"/>
          <p:cNvSpPr txBox="1">
            <a:spLocks noChangeArrowheads="1"/>
          </p:cNvSpPr>
          <p:nvPr/>
        </p:nvSpPr>
        <p:spPr bwMode="auto">
          <a:xfrm>
            <a:off x="3429000" y="4221163"/>
            <a:ext cx="533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16121" name="Group 57"/>
          <p:cNvGrpSpPr>
            <a:grpSpLocks/>
          </p:cNvGrpSpPr>
          <p:nvPr/>
        </p:nvGrpSpPr>
        <p:grpSpPr bwMode="auto">
          <a:xfrm>
            <a:off x="3581400" y="3810000"/>
            <a:ext cx="222250" cy="304800"/>
            <a:chOff x="2016" y="2400"/>
            <a:chExt cx="192" cy="288"/>
          </a:xfrm>
        </p:grpSpPr>
        <p:sp>
          <p:nvSpPr>
            <p:cNvPr id="216119" name="Line 55"/>
            <p:cNvSpPr>
              <a:spLocks noChangeShapeType="1"/>
            </p:cNvSpPr>
            <p:nvPr/>
          </p:nvSpPr>
          <p:spPr bwMode="auto">
            <a:xfrm flipH="1">
              <a:off x="2016" y="2400"/>
              <a:ext cx="192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6120" name="Line 56"/>
            <p:cNvSpPr>
              <a:spLocks noChangeShapeType="1"/>
            </p:cNvSpPr>
            <p:nvPr/>
          </p:nvSpPr>
          <p:spPr bwMode="auto">
            <a:xfrm>
              <a:off x="2016" y="2400"/>
              <a:ext cx="192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6125" name="Group 61"/>
          <p:cNvGrpSpPr>
            <a:grpSpLocks/>
          </p:cNvGrpSpPr>
          <p:nvPr/>
        </p:nvGrpSpPr>
        <p:grpSpPr bwMode="auto">
          <a:xfrm>
            <a:off x="3657600" y="6172200"/>
            <a:ext cx="228600" cy="381000"/>
            <a:chOff x="1536" y="3840"/>
            <a:chExt cx="288" cy="288"/>
          </a:xfrm>
        </p:grpSpPr>
        <p:sp>
          <p:nvSpPr>
            <p:cNvPr id="216123" name="Line 59"/>
            <p:cNvSpPr>
              <a:spLocks noChangeShapeType="1"/>
            </p:cNvSpPr>
            <p:nvPr/>
          </p:nvSpPr>
          <p:spPr bwMode="auto">
            <a:xfrm flipH="1">
              <a:off x="1632" y="3840"/>
              <a:ext cx="192" cy="28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6124" name="Line 60"/>
            <p:cNvSpPr>
              <a:spLocks noChangeShapeType="1"/>
            </p:cNvSpPr>
            <p:nvPr/>
          </p:nvSpPr>
          <p:spPr bwMode="auto">
            <a:xfrm>
              <a:off x="1536" y="3984"/>
              <a:ext cx="96" cy="144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6126" name="Text Box 62"/>
          <p:cNvSpPr txBox="1">
            <a:spLocks noChangeArrowheads="1"/>
          </p:cNvSpPr>
          <p:nvPr/>
        </p:nvSpPr>
        <p:spPr bwMode="ltGray">
          <a:xfrm>
            <a:off x="1295400" y="6019800"/>
            <a:ext cx="6096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-4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1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21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1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6" grpId="0" animBg="1"/>
      <p:bldP spid="216092" grpId="0" autoUpdateAnimBg="0"/>
      <p:bldP spid="216093" grpId="0" autoUpdateAnimBg="0"/>
      <p:bldP spid="216094" grpId="0" autoUpdateAnimBg="0"/>
      <p:bldP spid="216095" grpId="0" autoUpdateAnimBg="0"/>
      <p:bldP spid="216097" grpId="0" autoUpdateAnimBg="0"/>
      <p:bldP spid="216098" grpId="0" autoUpdateAnimBg="0"/>
      <p:bldP spid="216100" grpId="0" autoUpdateAnimBg="0"/>
      <p:bldP spid="216101" grpId="0" autoUpdateAnimBg="0"/>
      <p:bldP spid="216102" grpId="0" animBg="1" autoUpdateAnimBg="0"/>
      <p:bldP spid="216103" grpId="0" autoUpdateAnimBg="0"/>
      <p:bldP spid="216104" grpId="0" animBg="1"/>
      <p:bldP spid="216109" grpId="0" autoUpdateAnimBg="0"/>
      <p:bldP spid="216110" grpId="0" autoUpdateAnimBg="0"/>
      <p:bldP spid="216111" grpId="0" autoUpdateAnimBg="0"/>
      <p:bldP spid="216112" grpId="0" autoUpdateAnimBg="0"/>
      <p:bldP spid="216113" grpId="0" autoUpdateAnimBg="0"/>
      <p:bldP spid="216114" grpId="0" animBg="1" autoUpdateAnimBg="0"/>
      <p:bldP spid="216115" grpId="0" autoUpdateAnimBg="0"/>
      <p:bldP spid="216116" grpId="0" autoUpdateAnimBg="0"/>
      <p:bldP spid="216117" grpId="0" autoUpdateAnimBg="0"/>
      <p:bldP spid="21612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810000" y="1905000"/>
            <a:ext cx="304800" cy="16002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OVERFLOW IN ADDITION</a:t>
            </a:r>
            <a:endParaRPr lang="en-CA" sz="2800"/>
          </a:p>
        </p:txBody>
      </p:sp>
      <p:sp>
        <p:nvSpPr>
          <p:cNvPr id="217130" name="Rectangle 4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0" y="1905000"/>
            <a:ext cx="34290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Note that “overflow” refers to situations in which the result lies outside the range of the representation (and so can’t be represented correctly).</a:t>
            </a:r>
          </a:p>
        </p:txBody>
      </p:sp>
      <p:sp>
        <p:nvSpPr>
          <p:cNvPr id="217131" name="Rectangle 4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4572000"/>
            <a:ext cx="3352800" cy="2057400"/>
          </a:xfrm>
        </p:spPr>
        <p:txBody>
          <a:bodyPr/>
          <a:lstStyle/>
          <a:p>
            <a:r>
              <a:rPr lang="en-US" sz="2400"/>
              <a:t>“Overflow” does </a:t>
            </a:r>
            <a:r>
              <a:rPr lang="en-US" sz="2400">
                <a:solidFill>
                  <a:srgbClr val="FF0000"/>
                </a:solidFill>
              </a:rPr>
              <a:t>not</a:t>
            </a:r>
            <a:r>
              <a:rPr lang="en-US" sz="2400"/>
              <a:t> refer to situations in which the carry-out from the most significant bit is lost.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3657600" y="2193925"/>
            <a:ext cx="12192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100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ltGray">
          <a:xfrm>
            <a:off x="1295400" y="2209800"/>
            <a:ext cx="6096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-4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2743200" y="1524000"/>
            <a:ext cx="327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3-bit two's complement rep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838200" y="1524000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decimal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3200400" y="2879725"/>
            <a:ext cx="1752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u="sng">
                <a:solidFill>
                  <a:srgbClr val="6600FF"/>
                </a:solidFill>
                <a:latin typeface="Arial" charset="0"/>
              </a:rPr>
              <a:t>+ 101</a:t>
            </a:r>
            <a:endParaRPr lang="en-CA" sz="4000" u="sng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ltGray">
          <a:xfrm>
            <a:off x="1295400" y="2895600"/>
            <a:ext cx="6096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-3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4343400" y="35814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4038600" y="35814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3733800" y="1828800"/>
            <a:ext cx="5334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4191000" y="19050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carry-in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2133600" y="1905000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carry-out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3733800" y="35814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3429000" y="1828800"/>
            <a:ext cx="5334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3810000" y="4343400"/>
            <a:ext cx="304800" cy="16002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17109" name="Group 21"/>
          <p:cNvGrpSpPr>
            <a:grpSpLocks/>
          </p:cNvGrpSpPr>
          <p:nvPr/>
        </p:nvGrpSpPr>
        <p:grpSpPr bwMode="auto">
          <a:xfrm>
            <a:off x="1295400" y="4632325"/>
            <a:ext cx="3657600" cy="1387475"/>
            <a:chOff x="816" y="2918"/>
            <a:chExt cx="2304" cy="874"/>
          </a:xfrm>
        </p:grpSpPr>
        <p:sp>
          <p:nvSpPr>
            <p:cNvPr id="217110" name="Text Box 22"/>
            <p:cNvSpPr txBox="1">
              <a:spLocks noChangeArrowheads="1"/>
            </p:cNvSpPr>
            <p:nvPr/>
          </p:nvSpPr>
          <p:spPr bwMode="auto">
            <a:xfrm>
              <a:off x="2304" y="2918"/>
              <a:ext cx="768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>
                  <a:solidFill>
                    <a:srgbClr val="6600FF"/>
                  </a:solidFill>
                  <a:latin typeface="Arial" charset="0"/>
                </a:rPr>
                <a:t>111</a:t>
              </a:r>
              <a:endParaRPr lang="en-CA" sz="4000">
                <a:solidFill>
                  <a:srgbClr val="6600FF"/>
                </a:solidFill>
                <a:latin typeface="Arial" charset="0"/>
              </a:endParaRPr>
            </a:p>
          </p:txBody>
        </p:sp>
        <p:sp>
          <p:nvSpPr>
            <p:cNvPr id="217111" name="Text Box 23"/>
            <p:cNvSpPr txBox="1">
              <a:spLocks noChangeArrowheads="1"/>
            </p:cNvSpPr>
            <p:nvPr/>
          </p:nvSpPr>
          <p:spPr bwMode="ltGray">
            <a:xfrm>
              <a:off x="816" y="2928"/>
              <a:ext cx="384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-1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17112" name="Text Box 24"/>
            <p:cNvSpPr txBox="1">
              <a:spLocks noChangeArrowheads="1"/>
            </p:cNvSpPr>
            <p:nvPr/>
          </p:nvSpPr>
          <p:spPr bwMode="auto">
            <a:xfrm>
              <a:off x="2016" y="3350"/>
              <a:ext cx="1104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u="sng">
                  <a:solidFill>
                    <a:srgbClr val="6600FF"/>
                  </a:solidFill>
                  <a:latin typeface="Arial" charset="0"/>
                </a:rPr>
                <a:t>+ 101</a:t>
              </a:r>
              <a:endParaRPr lang="en-CA" sz="4000" u="sng">
                <a:solidFill>
                  <a:srgbClr val="6600FF"/>
                </a:solidFill>
                <a:latin typeface="Arial" charset="0"/>
              </a:endParaRPr>
            </a:p>
          </p:txBody>
        </p:sp>
        <p:sp>
          <p:nvSpPr>
            <p:cNvPr id="217113" name="Text Box 25"/>
            <p:cNvSpPr txBox="1">
              <a:spLocks noChangeArrowheads="1"/>
            </p:cNvSpPr>
            <p:nvPr/>
          </p:nvSpPr>
          <p:spPr bwMode="ltGray">
            <a:xfrm>
              <a:off x="816" y="3360"/>
              <a:ext cx="384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-3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4343400" y="60198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7115" name="Text Box 27"/>
          <p:cNvSpPr txBox="1">
            <a:spLocks noChangeArrowheads="1"/>
          </p:cNvSpPr>
          <p:nvPr/>
        </p:nvSpPr>
        <p:spPr bwMode="auto">
          <a:xfrm>
            <a:off x="4038600" y="60198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7116" name="Text Box 28"/>
          <p:cNvSpPr txBox="1">
            <a:spLocks noChangeArrowheads="1"/>
          </p:cNvSpPr>
          <p:nvPr/>
        </p:nvSpPr>
        <p:spPr bwMode="auto">
          <a:xfrm>
            <a:off x="4191000" y="42672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carry-in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7117" name="Text Box 29"/>
          <p:cNvSpPr txBox="1">
            <a:spLocks noChangeArrowheads="1"/>
          </p:cNvSpPr>
          <p:nvPr/>
        </p:nvSpPr>
        <p:spPr bwMode="auto">
          <a:xfrm>
            <a:off x="2133600" y="4267200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carry-out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7118" name="Text Box 30"/>
          <p:cNvSpPr txBox="1">
            <a:spLocks noChangeArrowheads="1"/>
          </p:cNvSpPr>
          <p:nvPr/>
        </p:nvSpPr>
        <p:spPr bwMode="auto">
          <a:xfrm>
            <a:off x="3733800" y="6019800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7121" name="Text Box 33"/>
          <p:cNvSpPr txBox="1">
            <a:spLocks noChangeArrowheads="1"/>
          </p:cNvSpPr>
          <p:nvPr/>
        </p:nvSpPr>
        <p:spPr bwMode="auto">
          <a:xfrm>
            <a:off x="3733800" y="4221163"/>
            <a:ext cx="533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7122" name="Text Box 34"/>
          <p:cNvSpPr txBox="1">
            <a:spLocks noChangeArrowheads="1"/>
          </p:cNvSpPr>
          <p:nvPr/>
        </p:nvSpPr>
        <p:spPr bwMode="auto">
          <a:xfrm>
            <a:off x="3429000" y="4221163"/>
            <a:ext cx="533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17123" name="Group 35"/>
          <p:cNvGrpSpPr>
            <a:grpSpLocks/>
          </p:cNvGrpSpPr>
          <p:nvPr/>
        </p:nvGrpSpPr>
        <p:grpSpPr bwMode="auto">
          <a:xfrm>
            <a:off x="3581400" y="3810000"/>
            <a:ext cx="222250" cy="304800"/>
            <a:chOff x="2016" y="2400"/>
            <a:chExt cx="192" cy="288"/>
          </a:xfrm>
        </p:grpSpPr>
        <p:sp>
          <p:nvSpPr>
            <p:cNvPr id="217124" name="Line 36"/>
            <p:cNvSpPr>
              <a:spLocks noChangeShapeType="1"/>
            </p:cNvSpPr>
            <p:nvPr/>
          </p:nvSpPr>
          <p:spPr bwMode="auto">
            <a:xfrm flipH="1">
              <a:off x="2016" y="2400"/>
              <a:ext cx="192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7125" name="Line 37"/>
            <p:cNvSpPr>
              <a:spLocks noChangeShapeType="1"/>
            </p:cNvSpPr>
            <p:nvPr/>
          </p:nvSpPr>
          <p:spPr bwMode="auto">
            <a:xfrm>
              <a:off x="2016" y="2400"/>
              <a:ext cx="192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7126" name="Group 38"/>
          <p:cNvGrpSpPr>
            <a:grpSpLocks/>
          </p:cNvGrpSpPr>
          <p:nvPr/>
        </p:nvGrpSpPr>
        <p:grpSpPr bwMode="auto">
          <a:xfrm>
            <a:off x="3657600" y="6172200"/>
            <a:ext cx="228600" cy="381000"/>
            <a:chOff x="1536" y="3840"/>
            <a:chExt cx="288" cy="288"/>
          </a:xfrm>
        </p:grpSpPr>
        <p:sp>
          <p:nvSpPr>
            <p:cNvPr id="217127" name="Line 39"/>
            <p:cNvSpPr>
              <a:spLocks noChangeShapeType="1"/>
            </p:cNvSpPr>
            <p:nvPr/>
          </p:nvSpPr>
          <p:spPr bwMode="auto">
            <a:xfrm flipH="1">
              <a:off x="1632" y="3840"/>
              <a:ext cx="192" cy="28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7128" name="Line 40"/>
            <p:cNvSpPr>
              <a:spLocks noChangeShapeType="1"/>
            </p:cNvSpPr>
            <p:nvPr/>
          </p:nvSpPr>
          <p:spPr bwMode="auto">
            <a:xfrm>
              <a:off x="1536" y="3984"/>
              <a:ext cx="96" cy="144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7129" name="Text Box 41"/>
          <p:cNvSpPr txBox="1">
            <a:spLocks noChangeArrowheads="1"/>
          </p:cNvSpPr>
          <p:nvPr/>
        </p:nvSpPr>
        <p:spPr bwMode="ltGray">
          <a:xfrm>
            <a:off x="1295400" y="6019800"/>
            <a:ext cx="6096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-4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7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30" grpId="0" build="p" autoUpdateAnimBg="0" advAuto="0"/>
      <p:bldP spid="2171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CA"/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352800" cy="914400"/>
          </a:xfrm>
        </p:spPr>
        <p:txBody>
          <a:bodyPr/>
          <a:lstStyle/>
          <a:p>
            <a:r>
              <a:rPr lang="en-US" sz="2400"/>
              <a:t>What is represented by the number:</a:t>
            </a:r>
            <a:endParaRPr lang="en-CA" sz="2400"/>
          </a:p>
        </p:txBody>
      </p:sp>
      <p:sp>
        <p:nvSpPr>
          <p:cNvPr id="1966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752600"/>
            <a:ext cx="4267200" cy="2514600"/>
          </a:xfrm>
        </p:spPr>
        <p:txBody>
          <a:bodyPr/>
          <a:lstStyle/>
          <a:p>
            <a:r>
              <a:rPr lang="en-US" sz="2400"/>
              <a:t>In a computer, the base is not ambiguous (it's always binary), but how </a:t>
            </a:r>
            <a:r>
              <a:rPr lang="en-US" sz="2400">
                <a:latin typeface="Arial" charset="0"/>
              </a:rPr>
              <a:t>0</a:t>
            </a:r>
            <a:r>
              <a:rPr lang="en-US" sz="2400"/>
              <a:t>'s and </a:t>
            </a:r>
            <a:r>
              <a:rPr lang="en-US" sz="2400">
                <a:latin typeface="Arial" charset="0"/>
              </a:rPr>
              <a:t>1</a:t>
            </a:r>
            <a:r>
              <a:rPr lang="en-US" sz="2400"/>
              <a:t>'s are interpreted still depends on the type of data being represented</a:t>
            </a:r>
            <a:endParaRPr lang="en-CA" sz="2400"/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1447800" y="2514600"/>
            <a:ext cx="2057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1101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838200" y="3505200"/>
            <a:ext cx="14478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Times New Roman" pitchFamily="18" charset="0"/>
              </a:rPr>
              <a:t>Binary</a:t>
            </a:r>
            <a:endParaRPr lang="en-CA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438400" y="3352800"/>
            <a:ext cx="14478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latin typeface="Arial" charset="0"/>
              </a:rPr>
              <a:t>(13)</a:t>
            </a:r>
            <a:r>
              <a:rPr lang="en-US" sz="3200" baseline="-25000">
                <a:latin typeface="Arial" charset="0"/>
              </a:rPr>
              <a:t>10</a:t>
            </a:r>
            <a:endParaRPr lang="en-CA" sz="3200" baseline="-25000">
              <a:latin typeface="Arial" charset="0"/>
            </a:endParaRP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838200" y="4114800"/>
            <a:ext cx="14478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Times New Roman" pitchFamily="18" charset="0"/>
              </a:rPr>
              <a:t>Decimal</a:t>
            </a:r>
            <a:endParaRPr lang="en-CA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2438400" y="3992563"/>
            <a:ext cx="1676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latin typeface="Arial" charset="0"/>
              </a:rPr>
              <a:t>(1101)</a:t>
            </a:r>
            <a:r>
              <a:rPr lang="en-US" sz="3200" baseline="-25000">
                <a:latin typeface="Arial" charset="0"/>
              </a:rPr>
              <a:t>10</a:t>
            </a:r>
            <a:endParaRPr lang="en-CA" sz="3200" baseline="-25000">
              <a:latin typeface="Arial" charset="0"/>
            </a:endParaRPr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838200" y="4754563"/>
            <a:ext cx="14478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Times New Roman" pitchFamily="18" charset="0"/>
              </a:rPr>
              <a:t>Octal</a:t>
            </a:r>
            <a:endParaRPr lang="en-CA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2438400" y="4678363"/>
            <a:ext cx="14478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latin typeface="Arial" charset="0"/>
              </a:rPr>
              <a:t>(577)</a:t>
            </a:r>
            <a:r>
              <a:rPr lang="en-US" sz="3200" baseline="-25000">
                <a:latin typeface="Arial" charset="0"/>
              </a:rPr>
              <a:t>10</a:t>
            </a:r>
            <a:endParaRPr lang="en-CA" sz="3200" baseline="-25000">
              <a:latin typeface="Arial" charset="0"/>
            </a:endParaRPr>
          </a:p>
        </p:txBody>
      </p:sp>
      <p:sp>
        <p:nvSpPr>
          <p:cNvPr id="196620" name="Text Box 12"/>
          <p:cNvSpPr txBox="1">
            <a:spLocks noChangeArrowheads="1"/>
          </p:cNvSpPr>
          <p:nvPr/>
        </p:nvSpPr>
        <p:spPr bwMode="auto">
          <a:xfrm>
            <a:off x="1219200" y="5364163"/>
            <a:ext cx="10668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Times New Roman" pitchFamily="18" charset="0"/>
              </a:rPr>
              <a:t>Hex</a:t>
            </a:r>
            <a:endParaRPr lang="en-CA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2438400" y="5287963"/>
            <a:ext cx="17526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latin typeface="Arial" charset="0"/>
              </a:rPr>
              <a:t>(4353)</a:t>
            </a:r>
            <a:r>
              <a:rPr lang="en-US" sz="3200" baseline="-25000">
                <a:latin typeface="Arial" charset="0"/>
              </a:rPr>
              <a:t>10</a:t>
            </a:r>
            <a:endParaRPr lang="en-CA" sz="3200" baseline="-25000">
              <a:latin typeface="Arial" charset="0"/>
            </a:endParaRPr>
          </a:p>
        </p:txBody>
      </p:sp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4648200" y="4114800"/>
            <a:ext cx="2362200" cy="7318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Times New Roman" pitchFamily="18" charset="0"/>
              </a:rPr>
              <a:t>Unsigned Integer 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(4-bit)</a:t>
            </a:r>
            <a:endParaRPr lang="en-CA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7162800" y="4144963"/>
            <a:ext cx="14478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latin typeface="Arial" charset="0"/>
              </a:rPr>
              <a:t>(13)</a:t>
            </a:r>
            <a:r>
              <a:rPr lang="en-US" sz="3200" baseline="-25000">
                <a:latin typeface="Arial" charset="0"/>
              </a:rPr>
              <a:t>10</a:t>
            </a:r>
            <a:endParaRPr lang="en-CA" sz="3200" baseline="-25000">
              <a:latin typeface="Arial" charset="0"/>
            </a:endParaRPr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7162800" y="4983163"/>
            <a:ext cx="1676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latin typeface="Arial" charset="0"/>
              </a:rPr>
              <a:t>(-3)</a:t>
            </a:r>
            <a:r>
              <a:rPr lang="en-US" sz="3200" baseline="-25000">
                <a:latin typeface="Arial" charset="0"/>
              </a:rPr>
              <a:t>10</a:t>
            </a:r>
            <a:endParaRPr lang="en-CA" sz="3200" baseline="-25000">
              <a:latin typeface="Arial" charset="0"/>
            </a:endParaRP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648200" y="5821363"/>
            <a:ext cx="2362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Times New Roman" pitchFamily="18" charset="0"/>
              </a:rPr>
              <a:t>ASCII Character</a:t>
            </a:r>
            <a:endParaRPr lang="en-CA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7162800" y="5745163"/>
            <a:ext cx="14478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latin typeface="Arial" charset="0"/>
              </a:rPr>
              <a:t>CR</a:t>
            </a:r>
            <a:endParaRPr lang="en-CA" sz="3200" baseline="-25000">
              <a:latin typeface="Arial" charset="0"/>
            </a:endParaRP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876800" y="4906963"/>
            <a:ext cx="2133600" cy="7318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Times New Roman" pitchFamily="18" charset="0"/>
              </a:rPr>
              <a:t>Signed Integer 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(4-bit)</a:t>
            </a:r>
            <a:endParaRPr lang="en-CA" i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9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9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build="p" autoUpdateAnimBg="0"/>
      <p:bldP spid="196614" grpId="0" autoUpdateAnimBg="0"/>
      <p:bldP spid="196615" grpId="0" autoUpdateAnimBg="0"/>
      <p:bldP spid="196616" grpId="0" autoUpdateAnimBg="0"/>
      <p:bldP spid="196617" grpId="0" autoUpdateAnimBg="0"/>
      <p:bldP spid="196618" grpId="0" autoUpdateAnimBg="0"/>
      <p:bldP spid="196619" grpId="0" autoUpdateAnimBg="0"/>
      <p:bldP spid="196620" grpId="0" autoUpdateAnimBg="0"/>
      <p:bldP spid="196621" grpId="0" autoUpdateAnimBg="0"/>
      <p:bldP spid="196622" grpId="0" autoUpdateAnimBg="0"/>
      <p:bldP spid="196623" grpId="0" autoUpdateAnimBg="0"/>
      <p:bldP spid="196625" grpId="0" autoUpdateAnimBg="0"/>
      <p:bldP spid="196626" grpId="0" autoUpdateAnimBg="0"/>
      <p:bldP spid="196627" grpId="0" autoUpdateAnimBg="0"/>
      <p:bldP spid="19662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200" name="Group 160"/>
          <p:cNvGrpSpPr>
            <a:grpSpLocks/>
          </p:cNvGrpSpPr>
          <p:nvPr/>
        </p:nvGrpSpPr>
        <p:grpSpPr bwMode="auto">
          <a:xfrm>
            <a:off x="3357563" y="4581525"/>
            <a:ext cx="1981200" cy="2070100"/>
            <a:chOff x="2112" y="2890"/>
            <a:chExt cx="1248" cy="1304"/>
          </a:xfrm>
        </p:grpSpPr>
        <p:sp>
          <p:nvSpPr>
            <p:cNvPr id="215201" name="Rectangle 161"/>
            <p:cNvSpPr>
              <a:spLocks noChangeArrowheads="1"/>
            </p:cNvSpPr>
            <p:nvPr/>
          </p:nvSpPr>
          <p:spPr bwMode="auto">
            <a:xfrm>
              <a:off x="2112" y="3868"/>
              <a:ext cx="1248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202" name="Rectangle 162"/>
            <p:cNvSpPr>
              <a:spLocks noChangeArrowheads="1"/>
            </p:cNvSpPr>
            <p:nvPr/>
          </p:nvSpPr>
          <p:spPr bwMode="auto">
            <a:xfrm>
              <a:off x="2112" y="3542"/>
              <a:ext cx="1248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203" name="Rectangle 163"/>
            <p:cNvSpPr>
              <a:spLocks noChangeArrowheads="1"/>
            </p:cNvSpPr>
            <p:nvPr/>
          </p:nvSpPr>
          <p:spPr bwMode="auto">
            <a:xfrm>
              <a:off x="2112" y="3216"/>
              <a:ext cx="1248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204" name="Line 164"/>
            <p:cNvSpPr>
              <a:spLocks noChangeShapeType="1"/>
            </p:cNvSpPr>
            <p:nvPr/>
          </p:nvSpPr>
          <p:spPr bwMode="auto">
            <a:xfrm>
              <a:off x="2112" y="354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05" name="Line 165"/>
            <p:cNvSpPr>
              <a:spLocks noChangeShapeType="1"/>
            </p:cNvSpPr>
            <p:nvPr/>
          </p:nvSpPr>
          <p:spPr bwMode="auto">
            <a:xfrm>
              <a:off x="2112" y="386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06" name="Line 166"/>
            <p:cNvSpPr>
              <a:spLocks noChangeShapeType="1"/>
            </p:cNvSpPr>
            <p:nvPr/>
          </p:nvSpPr>
          <p:spPr bwMode="auto">
            <a:xfrm>
              <a:off x="2112" y="321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07" name="Rectangle 167"/>
            <p:cNvSpPr>
              <a:spLocks noChangeArrowheads="1"/>
            </p:cNvSpPr>
            <p:nvPr/>
          </p:nvSpPr>
          <p:spPr bwMode="auto">
            <a:xfrm>
              <a:off x="2112" y="2890"/>
              <a:ext cx="1248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-4</a:t>
              </a:r>
              <a:endParaRPr lang="en-CA" sz="2800">
                <a:latin typeface="Arial" charset="0"/>
              </a:endParaRPr>
            </a:p>
          </p:txBody>
        </p:sp>
      </p:grpSp>
      <p:grpSp>
        <p:nvGrpSpPr>
          <p:cNvPr id="215193" name="Group 153"/>
          <p:cNvGrpSpPr>
            <a:grpSpLocks/>
          </p:cNvGrpSpPr>
          <p:nvPr/>
        </p:nvGrpSpPr>
        <p:grpSpPr bwMode="auto">
          <a:xfrm>
            <a:off x="838200" y="2514600"/>
            <a:ext cx="228600" cy="4114800"/>
            <a:chOff x="528" y="1584"/>
            <a:chExt cx="144" cy="2592"/>
          </a:xfrm>
        </p:grpSpPr>
        <p:sp>
          <p:nvSpPr>
            <p:cNvPr id="215191" name="Rectangle 151"/>
            <p:cNvSpPr>
              <a:spLocks noChangeArrowheads="1"/>
            </p:cNvSpPr>
            <p:nvPr/>
          </p:nvSpPr>
          <p:spPr bwMode="auto">
            <a:xfrm>
              <a:off x="528" y="2880"/>
              <a:ext cx="144" cy="1296"/>
            </a:xfrm>
            <a:prstGeom prst="rect">
              <a:avLst/>
            </a:prstGeom>
            <a:solidFill>
              <a:srgbClr val="FF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92" name="Rectangle 152"/>
            <p:cNvSpPr>
              <a:spLocks noChangeArrowheads="1"/>
            </p:cNvSpPr>
            <p:nvPr/>
          </p:nvSpPr>
          <p:spPr bwMode="auto">
            <a:xfrm>
              <a:off x="528" y="1584"/>
              <a:ext cx="144" cy="1296"/>
            </a:xfrm>
            <a:prstGeom prst="rect">
              <a:avLst/>
            </a:prstGeom>
            <a:solidFill>
              <a:srgbClr val="00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506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EXCESS </a:t>
            </a:r>
            <a:r>
              <a:rPr lang="en-US" sz="3200">
                <a:latin typeface="Arial" charset="0"/>
              </a:rPr>
              <a:t>2</a:t>
            </a:r>
            <a:r>
              <a:rPr lang="en-US" i="1" baseline="30000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-1</a:t>
            </a:r>
            <a:r>
              <a:rPr lang="en-US" sz="2800"/>
              <a:t> REPRESENTATION</a:t>
            </a:r>
            <a:endParaRPr lang="en-CA" sz="2800"/>
          </a:p>
        </p:txBody>
      </p:sp>
      <p:graphicFrame>
        <p:nvGraphicFramePr>
          <p:cNvPr id="215073" name="Group 33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5103" name="Group 63"/>
          <p:cNvGrpSpPr>
            <a:grpSpLocks/>
          </p:cNvGrpSpPr>
          <p:nvPr/>
        </p:nvGrpSpPr>
        <p:grpSpPr bwMode="auto">
          <a:xfrm>
            <a:off x="3352800" y="2516188"/>
            <a:ext cx="1981200" cy="2070100"/>
            <a:chOff x="2112" y="1585"/>
            <a:chExt cx="1056" cy="1304"/>
          </a:xfrm>
        </p:grpSpPr>
        <p:sp>
          <p:nvSpPr>
            <p:cNvPr id="215104" name="Rectangle 64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105" name="Rectangle 65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106" name="Rectangle 66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107" name="Rectangle 67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108" name="Line 68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09" name="Line 69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10" name="Line 70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11" name="Line 71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5172" name="Group 132"/>
          <p:cNvGrpSpPr>
            <a:grpSpLocks/>
          </p:cNvGrpSpPr>
          <p:nvPr/>
        </p:nvGrpSpPr>
        <p:grpSpPr bwMode="auto">
          <a:xfrm>
            <a:off x="3352800" y="4587875"/>
            <a:ext cx="1981200" cy="2070100"/>
            <a:chOff x="2112" y="2890"/>
            <a:chExt cx="1248" cy="1304"/>
          </a:xfrm>
        </p:grpSpPr>
        <p:sp>
          <p:nvSpPr>
            <p:cNvPr id="215096" name="Rectangle 56"/>
            <p:cNvSpPr>
              <a:spLocks noChangeArrowheads="1"/>
            </p:cNvSpPr>
            <p:nvPr/>
          </p:nvSpPr>
          <p:spPr bwMode="auto">
            <a:xfrm>
              <a:off x="2112" y="3868"/>
              <a:ext cx="1248" cy="326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097" name="Rectangle 57"/>
            <p:cNvSpPr>
              <a:spLocks noChangeArrowheads="1"/>
            </p:cNvSpPr>
            <p:nvPr/>
          </p:nvSpPr>
          <p:spPr bwMode="auto">
            <a:xfrm>
              <a:off x="2112" y="3542"/>
              <a:ext cx="1248" cy="326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098" name="Rectangle 58"/>
            <p:cNvSpPr>
              <a:spLocks noChangeArrowheads="1"/>
            </p:cNvSpPr>
            <p:nvPr/>
          </p:nvSpPr>
          <p:spPr bwMode="auto">
            <a:xfrm>
              <a:off x="2112" y="3216"/>
              <a:ext cx="1248" cy="326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099" name="Line 59"/>
            <p:cNvSpPr>
              <a:spLocks noChangeShapeType="1"/>
            </p:cNvSpPr>
            <p:nvPr/>
          </p:nvSpPr>
          <p:spPr bwMode="auto">
            <a:xfrm>
              <a:off x="2112" y="354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00" name="Line 60"/>
            <p:cNvSpPr>
              <a:spLocks noChangeShapeType="1"/>
            </p:cNvSpPr>
            <p:nvPr/>
          </p:nvSpPr>
          <p:spPr bwMode="auto">
            <a:xfrm>
              <a:off x="2112" y="386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01" name="Line 61"/>
            <p:cNvSpPr>
              <a:spLocks noChangeShapeType="1"/>
            </p:cNvSpPr>
            <p:nvPr/>
          </p:nvSpPr>
          <p:spPr bwMode="auto">
            <a:xfrm>
              <a:off x="2112" y="321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21" name="Rectangle 81"/>
            <p:cNvSpPr>
              <a:spLocks noChangeArrowheads="1"/>
            </p:cNvSpPr>
            <p:nvPr/>
          </p:nvSpPr>
          <p:spPr bwMode="auto">
            <a:xfrm>
              <a:off x="2112" y="2890"/>
              <a:ext cx="1248" cy="326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-4</a:t>
              </a:r>
              <a:endParaRPr lang="en-CA" sz="2800">
                <a:latin typeface="Arial" charset="0"/>
              </a:endParaRPr>
            </a:p>
          </p:txBody>
        </p:sp>
      </p:grpSp>
      <p:sp>
        <p:nvSpPr>
          <p:cNvPr id="215142" name="Rectangle 10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1524000"/>
            <a:ext cx="3276600" cy="2133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It is sometimes useful to have a representation in which the signed integers are stored in numerical order</a:t>
            </a:r>
            <a:endParaRPr lang="en-CA" sz="2400"/>
          </a:p>
        </p:txBody>
      </p:sp>
      <p:sp>
        <p:nvSpPr>
          <p:cNvPr id="215143" name="Rectangle 10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562600" y="3581400"/>
            <a:ext cx="3200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/>
              <a:t>This is done by complementing the most significant bits of a two’s complement rep</a:t>
            </a:r>
            <a:endParaRPr lang="en-CA"/>
          </a:p>
        </p:txBody>
      </p:sp>
      <p:grpSp>
        <p:nvGrpSpPr>
          <p:cNvPr id="215162" name="Group 122"/>
          <p:cNvGrpSpPr>
            <a:grpSpLocks/>
          </p:cNvGrpSpPr>
          <p:nvPr/>
        </p:nvGrpSpPr>
        <p:grpSpPr bwMode="auto">
          <a:xfrm>
            <a:off x="3352800" y="2514600"/>
            <a:ext cx="1981200" cy="2070100"/>
            <a:chOff x="2112" y="1585"/>
            <a:chExt cx="1056" cy="1304"/>
          </a:xfrm>
        </p:grpSpPr>
        <p:sp>
          <p:nvSpPr>
            <p:cNvPr id="215163" name="Rectangle 123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164" name="Rectangle 124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165" name="Rectangle 125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166" name="Rectangle 126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5167" name="Line 127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68" name="Line 128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69" name="Line 129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70" name="Line 130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5199" name="Group 159"/>
          <p:cNvGrpSpPr>
            <a:grpSpLocks/>
          </p:cNvGrpSpPr>
          <p:nvPr/>
        </p:nvGrpSpPr>
        <p:grpSpPr bwMode="auto">
          <a:xfrm>
            <a:off x="838200" y="2514600"/>
            <a:ext cx="4495800" cy="4127500"/>
            <a:chOff x="528" y="1584"/>
            <a:chExt cx="2832" cy="2600"/>
          </a:xfrm>
        </p:grpSpPr>
        <p:grpSp>
          <p:nvGrpSpPr>
            <p:cNvPr id="215194" name="Group 154"/>
            <p:cNvGrpSpPr>
              <a:grpSpLocks/>
            </p:cNvGrpSpPr>
            <p:nvPr/>
          </p:nvGrpSpPr>
          <p:grpSpPr bwMode="auto">
            <a:xfrm flipV="1">
              <a:off x="528" y="1584"/>
              <a:ext cx="144" cy="2592"/>
              <a:chOff x="528" y="1584"/>
              <a:chExt cx="144" cy="2592"/>
            </a:xfrm>
          </p:grpSpPr>
          <p:sp>
            <p:nvSpPr>
              <p:cNvPr id="215195" name="Rectangle 155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144" cy="1296"/>
              </a:xfrm>
              <a:prstGeom prst="rect">
                <a:avLst/>
              </a:prstGeom>
              <a:solidFill>
                <a:srgbClr val="FF99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196" name="Rectangle 156"/>
              <p:cNvSpPr>
                <a:spLocks noChangeArrowheads="1"/>
              </p:cNvSpPr>
              <p:nvPr/>
            </p:nvSpPr>
            <p:spPr bwMode="auto">
              <a:xfrm>
                <a:off x="528" y="1584"/>
                <a:ext cx="144" cy="1296"/>
              </a:xfrm>
              <a:prstGeom prst="rect">
                <a:avLst/>
              </a:prstGeom>
              <a:solidFill>
                <a:srgbClr val="00FF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215190" name="Group 150"/>
            <p:cNvGrpSpPr>
              <a:grpSpLocks/>
            </p:cNvGrpSpPr>
            <p:nvPr/>
          </p:nvGrpSpPr>
          <p:grpSpPr bwMode="auto">
            <a:xfrm>
              <a:off x="2112" y="1584"/>
              <a:ext cx="1248" cy="2600"/>
              <a:chOff x="864" y="1488"/>
              <a:chExt cx="1248" cy="2600"/>
            </a:xfrm>
          </p:grpSpPr>
          <p:grpSp>
            <p:nvGrpSpPr>
              <p:cNvPr id="215173" name="Group 133"/>
              <p:cNvGrpSpPr>
                <a:grpSpLocks/>
              </p:cNvGrpSpPr>
              <p:nvPr/>
            </p:nvGrpSpPr>
            <p:grpSpPr bwMode="auto">
              <a:xfrm>
                <a:off x="864" y="1488"/>
                <a:ext cx="1248" cy="1304"/>
                <a:chOff x="2112" y="2890"/>
                <a:chExt cx="1248" cy="1304"/>
              </a:xfrm>
            </p:grpSpPr>
            <p:sp>
              <p:nvSpPr>
                <p:cNvPr id="215174" name="Rectangle 134"/>
                <p:cNvSpPr>
                  <a:spLocks noChangeArrowheads="1"/>
                </p:cNvSpPr>
                <p:nvPr/>
              </p:nvSpPr>
              <p:spPr bwMode="auto">
                <a:xfrm>
                  <a:off x="2112" y="3868"/>
                  <a:ext cx="1248" cy="326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-1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5175" name="Rectangle 135"/>
                <p:cNvSpPr>
                  <a:spLocks noChangeArrowheads="1"/>
                </p:cNvSpPr>
                <p:nvPr/>
              </p:nvSpPr>
              <p:spPr bwMode="auto">
                <a:xfrm>
                  <a:off x="2112" y="3542"/>
                  <a:ext cx="1248" cy="326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-2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5176" name="Rectangle 136"/>
                <p:cNvSpPr>
                  <a:spLocks noChangeArrowheads="1"/>
                </p:cNvSpPr>
                <p:nvPr/>
              </p:nvSpPr>
              <p:spPr bwMode="auto">
                <a:xfrm>
                  <a:off x="2112" y="3216"/>
                  <a:ext cx="1248" cy="326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-3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5177" name="Line 137"/>
                <p:cNvSpPr>
                  <a:spLocks noChangeShapeType="1"/>
                </p:cNvSpPr>
                <p:nvPr/>
              </p:nvSpPr>
              <p:spPr bwMode="auto">
                <a:xfrm>
                  <a:off x="2112" y="3542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178" name="Line 138"/>
                <p:cNvSpPr>
                  <a:spLocks noChangeShapeType="1"/>
                </p:cNvSpPr>
                <p:nvPr/>
              </p:nvSpPr>
              <p:spPr bwMode="auto">
                <a:xfrm>
                  <a:off x="2112" y="3868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179" name="Line 139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180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12" y="2890"/>
                  <a:ext cx="1248" cy="326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-4</a:t>
                  </a:r>
                  <a:endParaRPr lang="en-CA" sz="2800">
                    <a:latin typeface="Arial" charset="0"/>
                  </a:endParaRPr>
                </a:p>
              </p:txBody>
            </p:sp>
          </p:grpSp>
          <p:grpSp>
            <p:nvGrpSpPr>
              <p:cNvPr id="215181" name="Group 141"/>
              <p:cNvGrpSpPr>
                <a:grpSpLocks/>
              </p:cNvGrpSpPr>
              <p:nvPr/>
            </p:nvGrpSpPr>
            <p:grpSpPr bwMode="auto">
              <a:xfrm>
                <a:off x="864" y="2784"/>
                <a:ext cx="1248" cy="1304"/>
                <a:chOff x="2112" y="1585"/>
                <a:chExt cx="1056" cy="1304"/>
              </a:xfrm>
            </p:grpSpPr>
            <p:sp>
              <p:nvSpPr>
                <p:cNvPr id="215182" name="Rectangle 142"/>
                <p:cNvSpPr>
                  <a:spLocks noChangeArrowheads="1"/>
                </p:cNvSpPr>
                <p:nvPr/>
              </p:nvSpPr>
              <p:spPr bwMode="auto">
                <a:xfrm>
                  <a:off x="2112" y="2563"/>
                  <a:ext cx="1056" cy="326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3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5183" name="Rectangle 143"/>
                <p:cNvSpPr>
                  <a:spLocks noChangeArrowheads="1"/>
                </p:cNvSpPr>
                <p:nvPr/>
              </p:nvSpPr>
              <p:spPr bwMode="auto">
                <a:xfrm>
                  <a:off x="2112" y="2237"/>
                  <a:ext cx="1056" cy="326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2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5184" name="Rectangle 144"/>
                <p:cNvSpPr>
                  <a:spLocks noChangeArrowheads="1"/>
                </p:cNvSpPr>
                <p:nvPr/>
              </p:nvSpPr>
              <p:spPr bwMode="auto">
                <a:xfrm>
                  <a:off x="2112" y="1911"/>
                  <a:ext cx="1056" cy="326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1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5185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12" y="1585"/>
                  <a:ext cx="1056" cy="326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0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5186" name="Line 146"/>
                <p:cNvSpPr>
                  <a:spLocks noChangeShapeType="1"/>
                </p:cNvSpPr>
                <p:nvPr/>
              </p:nvSpPr>
              <p:spPr bwMode="auto">
                <a:xfrm>
                  <a:off x="2112" y="1911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187" name="Line 147"/>
                <p:cNvSpPr>
                  <a:spLocks noChangeShapeType="1"/>
                </p:cNvSpPr>
                <p:nvPr/>
              </p:nvSpPr>
              <p:spPr bwMode="auto">
                <a:xfrm>
                  <a:off x="2112" y="2237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188" name="Line 148"/>
                <p:cNvSpPr>
                  <a:spLocks noChangeShapeType="1"/>
                </p:cNvSpPr>
                <p:nvPr/>
              </p:nvSpPr>
              <p:spPr bwMode="auto">
                <a:xfrm>
                  <a:off x="2112" y="2563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189" name="Line 149"/>
                <p:cNvSpPr>
                  <a:spLocks noChangeShapeType="1"/>
                </p:cNvSpPr>
                <p:nvPr/>
              </p:nvSpPr>
              <p:spPr bwMode="auto">
                <a:xfrm>
                  <a:off x="2112" y="2889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</p:grpSp>
      </p:grpSp>
      <p:grpSp>
        <p:nvGrpSpPr>
          <p:cNvPr id="215112" name="Group 72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15113" name="Group 73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15114" name="Rectangle 74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Two's Complement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15115" name="Line 75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5116" name="Line 76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17" name="Line 77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18" name="Line 78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19" name="Line 79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5157" name="Freeform 117"/>
          <p:cNvSpPr>
            <a:spLocks/>
          </p:cNvSpPr>
          <p:nvPr/>
        </p:nvSpPr>
        <p:spPr bwMode="gray">
          <a:xfrm>
            <a:off x="3581400" y="1676400"/>
            <a:ext cx="1371600" cy="685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10" y="147"/>
              </a:cxn>
              <a:cxn ang="0">
                <a:pos x="338" y="73"/>
              </a:cxn>
              <a:cxn ang="0">
                <a:pos x="476" y="37"/>
              </a:cxn>
              <a:cxn ang="0">
                <a:pos x="530" y="19"/>
              </a:cxn>
              <a:cxn ang="0">
                <a:pos x="549" y="0"/>
              </a:cxn>
            </a:cxnLst>
            <a:rect l="0" t="0" r="r" b="b"/>
            <a:pathLst>
              <a:path w="549" h="192">
                <a:moveTo>
                  <a:pt x="0" y="192"/>
                </a:moveTo>
                <a:cubicBezTo>
                  <a:pt x="35" y="170"/>
                  <a:pt x="71" y="160"/>
                  <a:pt x="110" y="147"/>
                </a:cubicBezTo>
                <a:cubicBezTo>
                  <a:pt x="186" y="123"/>
                  <a:pt x="261" y="93"/>
                  <a:pt x="338" y="73"/>
                </a:cubicBezTo>
                <a:cubicBezTo>
                  <a:pt x="385" y="61"/>
                  <a:pt x="429" y="52"/>
                  <a:pt x="476" y="37"/>
                </a:cubicBezTo>
                <a:cubicBezTo>
                  <a:pt x="494" y="31"/>
                  <a:pt x="530" y="19"/>
                  <a:pt x="530" y="19"/>
                </a:cubicBezTo>
                <a:cubicBezTo>
                  <a:pt x="536" y="13"/>
                  <a:pt x="549" y="0"/>
                  <a:pt x="54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160" name="Freeform 120"/>
          <p:cNvSpPr>
            <a:spLocks/>
          </p:cNvSpPr>
          <p:nvPr/>
        </p:nvSpPr>
        <p:spPr bwMode="gray">
          <a:xfrm>
            <a:off x="3886200" y="1752600"/>
            <a:ext cx="1219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36"/>
              </a:cxn>
              <a:cxn ang="0">
                <a:pos x="265" y="91"/>
              </a:cxn>
              <a:cxn ang="0">
                <a:pos x="466" y="155"/>
              </a:cxn>
              <a:cxn ang="0">
                <a:pos x="503" y="192"/>
              </a:cxn>
            </a:cxnLst>
            <a:rect l="0" t="0" r="r" b="b"/>
            <a:pathLst>
              <a:path w="503" h="192">
                <a:moveTo>
                  <a:pt x="0" y="0"/>
                </a:moveTo>
                <a:cubicBezTo>
                  <a:pt x="38" y="10"/>
                  <a:pt x="53" y="26"/>
                  <a:pt x="91" y="36"/>
                </a:cubicBezTo>
                <a:cubicBezTo>
                  <a:pt x="144" y="70"/>
                  <a:pt x="204" y="76"/>
                  <a:pt x="265" y="91"/>
                </a:cubicBezTo>
                <a:cubicBezTo>
                  <a:pt x="322" y="129"/>
                  <a:pt x="400" y="138"/>
                  <a:pt x="466" y="155"/>
                </a:cubicBezTo>
                <a:cubicBezTo>
                  <a:pt x="500" y="177"/>
                  <a:pt x="489" y="163"/>
                  <a:pt x="503" y="19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158" name="Text Box 118"/>
          <p:cNvSpPr txBox="1">
            <a:spLocks noChangeArrowheads="1"/>
          </p:cNvSpPr>
          <p:nvPr/>
        </p:nvSpPr>
        <p:spPr bwMode="gray">
          <a:xfrm>
            <a:off x="3429000" y="1600200"/>
            <a:ext cx="1795463" cy="8223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00FF"/>
                </a:solidFill>
                <a:latin typeface="Comic Sans MS" pitchFamily="66" charset="0"/>
              </a:rPr>
              <a:t>Excess  2</a:t>
            </a:r>
            <a:r>
              <a:rPr lang="en-US" b="1" baseline="30000">
                <a:solidFill>
                  <a:srgbClr val="6600FF"/>
                </a:solidFill>
                <a:latin typeface="Comic Sans MS" pitchFamily="66" charset="0"/>
              </a:rPr>
              <a:t>n-1</a:t>
            </a:r>
          </a:p>
        </p:txBody>
      </p:sp>
      <p:sp>
        <p:nvSpPr>
          <p:cNvPr id="215161" name="Text Box 121"/>
          <p:cNvSpPr txBox="1">
            <a:spLocks noChangeArrowheads="1"/>
          </p:cNvSpPr>
          <p:nvPr/>
        </p:nvSpPr>
        <p:spPr bwMode="gray">
          <a:xfrm>
            <a:off x="3471863" y="1600200"/>
            <a:ext cx="1752600" cy="7556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  <a:latin typeface="Arial" charset="0"/>
              </a:rPr>
              <a:t>Excess  4</a:t>
            </a:r>
          </a:p>
          <a:p>
            <a:pPr>
              <a:spcBef>
                <a:spcPct val="50000"/>
              </a:spcBef>
            </a:pPr>
            <a:endParaRPr lang="en-US" sz="2000" baseline="30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15197" name="Freeform 157"/>
          <p:cNvSpPr>
            <a:spLocks/>
          </p:cNvSpPr>
          <p:nvPr/>
        </p:nvSpPr>
        <p:spPr bwMode="auto">
          <a:xfrm>
            <a:off x="4724400" y="3570288"/>
            <a:ext cx="1058863" cy="19923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1255"/>
              </a:cxn>
            </a:cxnLst>
            <a:rect l="0" t="0" r="r" b="b"/>
            <a:pathLst>
              <a:path w="667" h="1255">
                <a:moveTo>
                  <a:pt x="0" y="7"/>
                </a:moveTo>
                <a:cubicBezTo>
                  <a:pt x="667" y="0"/>
                  <a:pt x="667" y="1253"/>
                  <a:pt x="0" y="125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198" name="Rectangle 15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562600" y="5486400"/>
            <a:ext cx="320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dirty="0"/>
              <a:t>The result is an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excess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en-US" sz="28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n-1</a:t>
            </a:r>
            <a:r>
              <a:rPr lang="en-US" sz="2000" b="1" dirty="0"/>
              <a:t> </a:t>
            </a:r>
            <a:r>
              <a:rPr lang="en-US" dirty="0"/>
              <a:t>representation</a:t>
            </a:r>
            <a:endParaRPr lang="en-CA" dirty="0"/>
          </a:p>
        </p:txBody>
      </p:sp>
      <p:graphicFrame>
        <p:nvGraphicFramePr>
          <p:cNvPr id="215042" name="Group 2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5120" name="Line 80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1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1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1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1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2" grpId="0" build="p" autoUpdateAnimBg="0" advAuto="0"/>
      <p:bldP spid="215143" grpId="0" autoUpdateAnimBg="0"/>
      <p:bldP spid="215157" grpId="0" animBg="1"/>
      <p:bldP spid="215160" grpId="0" animBg="1"/>
      <p:bldP spid="215158" grpId="0" animBg="1" autoUpdateAnimBg="0"/>
      <p:bldP spid="215161" grpId="0" animBg="1" autoUpdateAnimBg="0"/>
      <p:bldP spid="215197" grpId="0" animBg="1"/>
      <p:bldP spid="21519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138" name="Group 2"/>
          <p:cNvGrpSpPr>
            <a:grpSpLocks/>
          </p:cNvGrpSpPr>
          <p:nvPr/>
        </p:nvGrpSpPr>
        <p:grpSpPr bwMode="auto">
          <a:xfrm>
            <a:off x="3357563" y="4581525"/>
            <a:ext cx="1981200" cy="2070100"/>
            <a:chOff x="2112" y="2890"/>
            <a:chExt cx="1248" cy="1304"/>
          </a:xfrm>
        </p:grpSpPr>
        <p:sp>
          <p:nvSpPr>
            <p:cNvPr id="219139" name="Rectangle 3"/>
            <p:cNvSpPr>
              <a:spLocks noChangeArrowheads="1"/>
            </p:cNvSpPr>
            <p:nvPr/>
          </p:nvSpPr>
          <p:spPr bwMode="auto">
            <a:xfrm>
              <a:off x="2112" y="3868"/>
              <a:ext cx="1248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40" name="Rectangle 4"/>
            <p:cNvSpPr>
              <a:spLocks noChangeArrowheads="1"/>
            </p:cNvSpPr>
            <p:nvPr/>
          </p:nvSpPr>
          <p:spPr bwMode="auto">
            <a:xfrm>
              <a:off x="2112" y="3542"/>
              <a:ext cx="1248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41" name="Rectangle 5"/>
            <p:cNvSpPr>
              <a:spLocks noChangeArrowheads="1"/>
            </p:cNvSpPr>
            <p:nvPr/>
          </p:nvSpPr>
          <p:spPr bwMode="auto">
            <a:xfrm>
              <a:off x="2112" y="3216"/>
              <a:ext cx="1248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>
              <a:off x="2112" y="354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43" name="Line 7"/>
            <p:cNvSpPr>
              <a:spLocks noChangeShapeType="1"/>
            </p:cNvSpPr>
            <p:nvPr/>
          </p:nvSpPr>
          <p:spPr bwMode="auto">
            <a:xfrm>
              <a:off x="2112" y="386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>
              <a:off x="2112" y="321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45" name="Rectangle 9"/>
            <p:cNvSpPr>
              <a:spLocks noChangeArrowheads="1"/>
            </p:cNvSpPr>
            <p:nvPr/>
          </p:nvSpPr>
          <p:spPr bwMode="auto">
            <a:xfrm>
              <a:off x="2112" y="2890"/>
              <a:ext cx="1248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-4</a:t>
              </a:r>
              <a:endParaRPr lang="en-CA" sz="2800">
                <a:latin typeface="Arial" charset="0"/>
              </a:endParaRPr>
            </a:p>
          </p:txBody>
        </p:sp>
      </p:grpSp>
      <p:grpSp>
        <p:nvGrpSpPr>
          <p:cNvPr id="219146" name="Group 10"/>
          <p:cNvGrpSpPr>
            <a:grpSpLocks/>
          </p:cNvGrpSpPr>
          <p:nvPr/>
        </p:nvGrpSpPr>
        <p:grpSpPr bwMode="auto">
          <a:xfrm>
            <a:off x="838200" y="2514600"/>
            <a:ext cx="228600" cy="4114800"/>
            <a:chOff x="528" y="1584"/>
            <a:chExt cx="144" cy="2592"/>
          </a:xfrm>
        </p:grpSpPr>
        <p:sp>
          <p:nvSpPr>
            <p:cNvPr id="219147" name="Rectangle 11"/>
            <p:cNvSpPr>
              <a:spLocks noChangeArrowheads="1"/>
            </p:cNvSpPr>
            <p:nvPr/>
          </p:nvSpPr>
          <p:spPr bwMode="auto">
            <a:xfrm>
              <a:off x="528" y="2880"/>
              <a:ext cx="144" cy="1296"/>
            </a:xfrm>
            <a:prstGeom prst="rect">
              <a:avLst/>
            </a:prstGeom>
            <a:solidFill>
              <a:srgbClr val="FF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48" name="Rectangle 12"/>
            <p:cNvSpPr>
              <a:spLocks noChangeArrowheads="1"/>
            </p:cNvSpPr>
            <p:nvPr/>
          </p:nvSpPr>
          <p:spPr bwMode="auto">
            <a:xfrm>
              <a:off x="528" y="1584"/>
              <a:ext cx="144" cy="1296"/>
            </a:xfrm>
            <a:prstGeom prst="rect">
              <a:avLst/>
            </a:prstGeom>
            <a:solidFill>
              <a:srgbClr val="00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914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EXCESS </a:t>
            </a:r>
            <a:r>
              <a:rPr lang="en-US" sz="3200">
                <a:latin typeface="Arial" charset="0"/>
              </a:rPr>
              <a:t>2</a:t>
            </a:r>
            <a:r>
              <a:rPr lang="en-US" i="1" baseline="30000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-1</a:t>
            </a:r>
            <a:r>
              <a:rPr lang="en-US" sz="2800"/>
              <a:t> REPRESENTATION</a:t>
            </a:r>
            <a:endParaRPr lang="en-CA" sz="2800"/>
          </a:p>
        </p:txBody>
      </p:sp>
      <p:graphicFrame>
        <p:nvGraphicFramePr>
          <p:cNvPr id="219150" name="Group 14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9172" name="Group 36"/>
          <p:cNvGrpSpPr>
            <a:grpSpLocks/>
          </p:cNvGrpSpPr>
          <p:nvPr/>
        </p:nvGrpSpPr>
        <p:grpSpPr bwMode="auto">
          <a:xfrm>
            <a:off x="3352800" y="2516188"/>
            <a:ext cx="1981200" cy="2070100"/>
            <a:chOff x="2112" y="1585"/>
            <a:chExt cx="1056" cy="1304"/>
          </a:xfrm>
        </p:grpSpPr>
        <p:sp>
          <p:nvSpPr>
            <p:cNvPr id="219173" name="Rectangle 37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74" name="Rectangle 38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75" name="Rectangle 39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76" name="Rectangle 40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77" name="Line 41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78" name="Line 42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79" name="Line 43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80" name="Line 44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9181" name="Group 45"/>
          <p:cNvGrpSpPr>
            <a:grpSpLocks/>
          </p:cNvGrpSpPr>
          <p:nvPr/>
        </p:nvGrpSpPr>
        <p:grpSpPr bwMode="auto">
          <a:xfrm>
            <a:off x="3352800" y="4587875"/>
            <a:ext cx="1981200" cy="2070100"/>
            <a:chOff x="2112" y="2890"/>
            <a:chExt cx="1248" cy="1304"/>
          </a:xfrm>
        </p:grpSpPr>
        <p:sp>
          <p:nvSpPr>
            <p:cNvPr id="219182" name="Rectangle 46"/>
            <p:cNvSpPr>
              <a:spLocks noChangeArrowheads="1"/>
            </p:cNvSpPr>
            <p:nvPr/>
          </p:nvSpPr>
          <p:spPr bwMode="auto">
            <a:xfrm>
              <a:off x="2112" y="3868"/>
              <a:ext cx="1248" cy="326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83" name="Rectangle 47"/>
            <p:cNvSpPr>
              <a:spLocks noChangeArrowheads="1"/>
            </p:cNvSpPr>
            <p:nvPr/>
          </p:nvSpPr>
          <p:spPr bwMode="auto">
            <a:xfrm>
              <a:off x="2112" y="3542"/>
              <a:ext cx="1248" cy="326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84" name="Rectangle 48"/>
            <p:cNvSpPr>
              <a:spLocks noChangeArrowheads="1"/>
            </p:cNvSpPr>
            <p:nvPr/>
          </p:nvSpPr>
          <p:spPr bwMode="auto">
            <a:xfrm>
              <a:off x="2112" y="3216"/>
              <a:ext cx="1248" cy="326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85" name="Line 49"/>
            <p:cNvSpPr>
              <a:spLocks noChangeShapeType="1"/>
            </p:cNvSpPr>
            <p:nvPr/>
          </p:nvSpPr>
          <p:spPr bwMode="auto">
            <a:xfrm>
              <a:off x="2112" y="354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86" name="Line 50"/>
            <p:cNvSpPr>
              <a:spLocks noChangeShapeType="1"/>
            </p:cNvSpPr>
            <p:nvPr/>
          </p:nvSpPr>
          <p:spPr bwMode="auto">
            <a:xfrm>
              <a:off x="2112" y="386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87" name="Line 51"/>
            <p:cNvSpPr>
              <a:spLocks noChangeShapeType="1"/>
            </p:cNvSpPr>
            <p:nvPr/>
          </p:nvSpPr>
          <p:spPr bwMode="auto">
            <a:xfrm>
              <a:off x="2112" y="321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88" name="Rectangle 52"/>
            <p:cNvSpPr>
              <a:spLocks noChangeArrowheads="1"/>
            </p:cNvSpPr>
            <p:nvPr/>
          </p:nvSpPr>
          <p:spPr bwMode="auto">
            <a:xfrm>
              <a:off x="2112" y="2890"/>
              <a:ext cx="1248" cy="326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-4</a:t>
              </a:r>
              <a:endParaRPr lang="en-CA" sz="2800">
                <a:latin typeface="Arial" charset="0"/>
              </a:endParaRPr>
            </a:p>
          </p:txBody>
        </p:sp>
      </p:grpSp>
      <p:sp>
        <p:nvSpPr>
          <p:cNvPr id="219189" name="Rectangle 5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486400" y="1524000"/>
            <a:ext cx="3276600" cy="3276600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400"/>
              <a:t>The most significant bit still indicates the sign but the convention is the reverse of that used in other systems:</a:t>
            </a:r>
          </a:p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/>
              <a:t>   for   </a:t>
            </a:r>
            <a:r>
              <a:rPr lang="en-US">
                <a:solidFill>
                  <a:srgbClr val="FF0000"/>
                </a:solidFill>
              </a:rPr>
              <a:t>+</a:t>
            </a:r>
          </a:p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400"/>
              <a:t>   for   </a:t>
            </a:r>
            <a:r>
              <a:rPr lang="en-US">
                <a:solidFill>
                  <a:srgbClr val="FF0000"/>
                </a:solidFill>
              </a:rPr>
              <a:t>–</a:t>
            </a:r>
            <a:endParaRPr lang="en-CA" sz="2400"/>
          </a:p>
        </p:txBody>
      </p:sp>
      <p:sp>
        <p:nvSpPr>
          <p:cNvPr id="219190" name="Rectangle 5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86400" y="4724400"/>
            <a:ext cx="3200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/>
              <a:t>Addition of integers in excess </a:t>
            </a:r>
            <a:r>
              <a:rPr lang="en-US">
                <a:latin typeface="Arial" charset="0"/>
              </a:rPr>
              <a:t>2</a:t>
            </a:r>
            <a:r>
              <a:rPr lang="en-US" sz="2800" b="1" i="1" baseline="30000">
                <a:latin typeface="Times New Roman" pitchFamily="18" charset="0"/>
              </a:rPr>
              <a:t>n</a:t>
            </a:r>
            <a:r>
              <a:rPr lang="en-US" sz="2800" b="1" baseline="30000">
                <a:latin typeface="Times New Roman" pitchFamily="18" charset="0"/>
              </a:rPr>
              <a:t>-1</a:t>
            </a:r>
            <a:r>
              <a:rPr lang="en-US" sz="2000" b="1"/>
              <a:t> </a:t>
            </a:r>
            <a:r>
              <a:rPr lang="en-US"/>
              <a:t>does not work according to the standard algorithm</a:t>
            </a:r>
            <a:endParaRPr lang="en-CA"/>
          </a:p>
        </p:txBody>
      </p:sp>
      <p:grpSp>
        <p:nvGrpSpPr>
          <p:cNvPr id="219191" name="Group 55"/>
          <p:cNvGrpSpPr>
            <a:grpSpLocks/>
          </p:cNvGrpSpPr>
          <p:nvPr/>
        </p:nvGrpSpPr>
        <p:grpSpPr bwMode="auto">
          <a:xfrm>
            <a:off x="3352800" y="2514600"/>
            <a:ext cx="1981200" cy="2070100"/>
            <a:chOff x="2112" y="1585"/>
            <a:chExt cx="1056" cy="1304"/>
          </a:xfrm>
        </p:grpSpPr>
        <p:sp>
          <p:nvSpPr>
            <p:cNvPr id="219192" name="Rectangle 56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93" name="Rectangle 57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94" name="Rectangle 58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95" name="Rectangle 59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19196" name="Line 60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97" name="Line 61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98" name="Line 62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199" name="Line 63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19200" name="Group 64"/>
          <p:cNvGrpSpPr>
            <a:grpSpLocks/>
          </p:cNvGrpSpPr>
          <p:nvPr/>
        </p:nvGrpSpPr>
        <p:grpSpPr bwMode="auto">
          <a:xfrm>
            <a:off x="838200" y="2514600"/>
            <a:ext cx="4495800" cy="4127500"/>
            <a:chOff x="528" y="1584"/>
            <a:chExt cx="2832" cy="2600"/>
          </a:xfrm>
        </p:grpSpPr>
        <p:grpSp>
          <p:nvGrpSpPr>
            <p:cNvPr id="219201" name="Group 65"/>
            <p:cNvGrpSpPr>
              <a:grpSpLocks/>
            </p:cNvGrpSpPr>
            <p:nvPr/>
          </p:nvGrpSpPr>
          <p:grpSpPr bwMode="auto">
            <a:xfrm flipV="1">
              <a:off x="528" y="1584"/>
              <a:ext cx="144" cy="2592"/>
              <a:chOff x="528" y="1584"/>
              <a:chExt cx="144" cy="2592"/>
            </a:xfrm>
          </p:grpSpPr>
          <p:sp>
            <p:nvSpPr>
              <p:cNvPr id="219202" name="Rectangle 66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144" cy="1296"/>
              </a:xfrm>
              <a:prstGeom prst="rect">
                <a:avLst/>
              </a:prstGeom>
              <a:solidFill>
                <a:srgbClr val="FF99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9203" name="Rectangle 67"/>
              <p:cNvSpPr>
                <a:spLocks noChangeArrowheads="1"/>
              </p:cNvSpPr>
              <p:nvPr/>
            </p:nvSpPr>
            <p:spPr bwMode="auto">
              <a:xfrm>
                <a:off x="528" y="1584"/>
                <a:ext cx="144" cy="1296"/>
              </a:xfrm>
              <a:prstGeom prst="rect">
                <a:avLst/>
              </a:prstGeom>
              <a:solidFill>
                <a:srgbClr val="00FF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219204" name="Group 68"/>
            <p:cNvGrpSpPr>
              <a:grpSpLocks/>
            </p:cNvGrpSpPr>
            <p:nvPr/>
          </p:nvGrpSpPr>
          <p:grpSpPr bwMode="auto">
            <a:xfrm>
              <a:off x="2112" y="1584"/>
              <a:ext cx="1248" cy="2600"/>
              <a:chOff x="864" y="1488"/>
              <a:chExt cx="1248" cy="2600"/>
            </a:xfrm>
          </p:grpSpPr>
          <p:grpSp>
            <p:nvGrpSpPr>
              <p:cNvPr id="219205" name="Group 69"/>
              <p:cNvGrpSpPr>
                <a:grpSpLocks/>
              </p:cNvGrpSpPr>
              <p:nvPr/>
            </p:nvGrpSpPr>
            <p:grpSpPr bwMode="auto">
              <a:xfrm>
                <a:off x="864" y="1488"/>
                <a:ext cx="1248" cy="1304"/>
                <a:chOff x="2112" y="2890"/>
                <a:chExt cx="1248" cy="1304"/>
              </a:xfrm>
            </p:grpSpPr>
            <p:sp>
              <p:nvSpPr>
                <p:cNvPr id="219206" name="Rectangle 70"/>
                <p:cNvSpPr>
                  <a:spLocks noChangeArrowheads="1"/>
                </p:cNvSpPr>
                <p:nvPr/>
              </p:nvSpPr>
              <p:spPr bwMode="auto">
                <a:xfrm>
                  <a:off x="2112" y="3868"/>
                  <a:ext cx="1248" cy="326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-1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9207" name="Rectangle 71"/>
                <p:cNvSpPr>
                  <a:spLocks noChangeArrowheads="1"/>
                </p:cNvSpPr>
                <p:nvPr/>
              </p:nvSpPr>
              <p:spPr bwMode="auto">
                <a:xfrm>
                  <a:off x="2112" y="3542"/>
                  <a:ext cx="1248" cy="326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-2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9208" name="Rectangle 72"/>
                <p:cNvSpPr>
                  <a:spLocks noChangeArrowheads="1"/>
                </p:cNvSpPr>
                <p:nvPr/>
              </p:nvSpPr>
              <p:spPr bwMode="auto">
                <a:xfrm>
                  <a:off x="2112" y="3216"/>
                  <a:ext cx="1248" cy="326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-3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9209" name="Line 73"/>
                <p:cNvSpPr>
                  <a:spLocks noChangeShapeType="1"/>
                </p:cNvSpPr>
                <p:nvPr/>
              </p:nvSpPr>
              <p:spPr bwMode="auto">
                <a:xfrm>
                  <a:off x="2112" y="3542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9210" name="Line 74"/>
                <p:cNvSpPr>
                  <a:spLocks noChangeShapeType="1"/>
                </p:cNvSpPr>
                <p:nvPr/>
              </p:nvSpPr>
              <p:spPr bwMode="auto">
                <a:xfrm>
                  <a:off x="2112" y="3868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9211" name="Line 75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9212" name="Rectangle 76"/>
                <p:cNvSpPr>
                  <a:spLocks noChangeArrowheads="1"/>
                </p:cNvSpPr>
                <p:nvPr/>
              </p:nvSpPr>
              <p:spPr bwMode="auto">
                <a:xfrm>
                  <a:off x="2112" y="2890"/>
                  <a:ext cx="1248" cy="326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-4</a:t>
                  </a:r>
                  <a:endParaRPr lang="en-CA" sz="2800">
                    <a:latin typeface="Arial" charset="0"/>
                  </a:endParaRPr>
                </a:p>
              </p:txBody>
            </p:sp>
          </p:grpSp>
          <p:grpSp>
            <p:nvGrpSpPr>
              <p:cNvPr id="219213" name="Group 77"/>
              <p:cNvGrpSpPr>
                <a:grpSpLocks/>
              </p:cNvGrpSpPr>
              <p:nvPr/>
            </p:nvGrpSpPr>
            <p:grpSpPr bwMode="auto">
              <a:xfrm>
                <a:off x="864" y="2784"/>
                <a:ext cx="1248" cy="1304"/>
                <a:chOff x="2112" y="1585"/>
                <a:chExt cx="1056" cy="1304"/>
              </a:xfrm>
            </p:grpSpPr>
            <p:sp>
              <p:nvSpPr>
                <p:cNvPr id="219214" name="Rectangle 78"/>
                <p:cNvSpPr>
                  <a:spLocks noChangeArrowheads="1"/>
                </p:cNvSpPr>
                <p:nvPr/>
              </p:nvSpPr>
              <p:spPr bwMode="auto">
                <a:xfrm>
                  <a:off x="2112" y="2563"/>
                  <a:ext cx="1056" cy="326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3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9215" name="Rectangle 79"/>
                <p:cNvSpPr>
                  <a:spLocks noChangeArrowheads="1"/>
                </p:cNvSpPr>
                <p:nvPr/>
              </p:nvSpPr>
              <p:spPr bwMode="auto">
                <a:xfrm>
                  <a:off x="2112" y="2237"/>
                  <a:ext cx="1056" cy="326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2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9216" name="Rectangle 80"/>
                <p:cNvSpPr>
                  <a:spLocks noChangeArrowheads="1"/>
                </p:cNvSpPr>
                <p:nvPr/>
              </p:nvSpPr>
              <p:spPr bwMode="auto">
                <a:xfrm>
                  <a:off x="2112" y="1911"/>
                  <a:ext cx="1056" cy="326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1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9217" name="Rectangle 81"/>
                <p:cNvSpPr>
                  <a:spLocks noChangeArrowheads="1"/>
                </p:cNvSpPr>
                <p:nvPr/>
              </p:nvSpPr>
              <p:spPr bwMode="auto">
                <a:xfrm>
                  <a:off x="2112" y="1585"/>
                  <a:ext cx="1056" cy="326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</a:pPr>
                  <a:r>
                    <a:rPr lang="en-US" sz="2800">
                      <a:latin typeface="Arial" charset="0"/>
                    </a:rPr>
                    <a:t>0</a:t>
                  </a:r>
                  <a:endParaRPr lang="en-CA" sz="2800">
                    <a:latin typeface="Arial" charset="0"/>
                  </a:endParaRPr>
                </a:p>
              </p:txBody>
            </p:sp>
            <p:sp>
              <p:nvSpPr>
                <p:cNvPr id="219218" name="Line 82"/>
                <p:cNvSpPr>
                  <a:spLocks noChangeShapeType="1"/>
                </p:cNvSpPr>
                <p:nvPr/>
              </p:nvSpPr>
              <p:spPr bwMode="auto">
                <a:xfrm>
                  <a:off x="2112" y="1911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9219" name="Line 83"/>
                <p:cNvSpPr>
                  <a:spLocks noChangeShapeType="1"/>
                </p:cNvSpPr>
                <p:nvPr/>
              </p:nvSpPr>
              <p:spPr bwMode="auto">
                <a:xfrm>
                  <a:off x="2112" y="2237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9220" name="Line 84"/>
                <p:cNvSpPr>
                  <a:spLocks noChangeShapeType="1"/>
                </p:cNvSpPr>
                <p:nvPr/>
              </p:nvSpPr>
              <p:spPr bwMode="auto">
                <a:xfrm>
                  <a:off x="2112" y="2563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9221" name="Line 85"/>
                <p:cNvSpPr>
                  <a:spLocks noChangeShapeType="1"/>
                </p:cNvSpPr>
                <p:nvPr/>
              </p:nvSpPr>
              <p:spPr bwMode="auto">
                <a:xfrm>
                  <a:off x="2112" y="2889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</p:grpSp>
      </p:grpSp>
      <p:grpSp>
        <p:nvGrpSpPr>
          <p:cNvPr id="219222" name="Group 86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19223" name="Group 87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19224" name="Rectangle 88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Two's Complement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19225" name="Line 89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9226" name="Line 90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227" name="Line 91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228" name="Line 92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9229" name="Line 93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9230" name="Freeform 94"/>
          <p:cNvSpPr>
            <a:spLocks/>
          </p:cNvSpPr>
          <p:nvPr/>
        </p:nvSpPr>
        <p:spPr bwMode="gray">
          <a:xfrm>
            <a:off x="3581400" y="1676400"/>
            <a:ext cx="1371600" cy="685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10" y="147"/>
              </a:cxn>
              <a:cxn ang="0">
                <a:pos x="338" y="73"/>
              </a:cxn>
              <a:cxn ang="0">
                <a:pos x="476" y="37"/>
              </a:cxn>
              <a:cxn ang="0">
                <a:pos x="530" y="19"/>
              </a:cxn>
              <a:cxn ang="0">
                <a:pos x="549" y="0"/>
              </a:cxn>
            </a:cxnLst>
            <a:rect l="0" t="0" r="r" b="b"/>
            <a:pathLst>
              <a:path w="549" h="192">
                <a:moveTo>
                  <a:pt x="0" y="192"/>
                </a:moveTo>
                <a:cubicBezTo>
                  <a:pt x="35" y="170"/>
                  <a:pt x="71" y="160"/>
                  <a:pt x="110" y="147"/>
                </a:cubicBezTo>
                <a:cubicBezTo>
                  <a:pt x="186" y="123"/>
                  <a:pt x="261" y="93"/>
                  <a:pt x="338" y="73"/>
                </a:cubicBezTo>
                <a:cubicBezTo>
                  <a:pt x="385" y="61"/>
                  <a:pt x="429" y="52"/>
                  <a:pt x="476" y="37"/>
                </a:cubicBezTo>
                <a:cubicBezTo>
                  <a:pt x="494" y="31"/>
                  <a:pt x="530" y="19"/>
                  <a:pt x="530" y="19"/>
                </a:cubicBezTo>
                <a:cubicBezTo>
                  <a:pt x="536" y="13"/>
                  <a:pt x="549" y="0"/>
                  <a:pt x="54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9231" name="Freeform 95"/>
          <p:cNvSpPr>
            <a:spLocks/>
          </p:cNvSpPr>
          <p:nvPr/>
        </p:nvSpPr>
        <p:spPr bwMode="gray">
          <a:xfrm>
            <a:off x="3886200" y="1752600"/>
            <a:ext cx="1219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36"/>
              </a:cxn>
              <a:cxn ang="0">
                <a:pos x="265" y="91"/>
              </a:cxn>
              <a:cxn ang="0">
                <a:pos x="466" y="155"/>
              </a:cxn>
              <a:cxn ang="0">
                <a:pos x="503" y="192"/>
              </a:cxn>
            </a:cxnLst>
            <a:rect l="0" t="0" r="r" b="b"/>
            <a:pathLst>
              <a:path w="503" h="192">
                <a:moveTo>
                  <a:pt x="0" y="0"/>
                </a:moveTo>
                <a:cubicBezTo>
                  <a:pt x="38" y="10"/>
                  <a:pt x="53" y="26"/>
                  <a:pt x="91" y="36"/>
                </a:cubicBezTo>
                <a:cubicBezTo>
                  <a:pt x="144" y="70"/>
                  <a:pt x="204" y="76"/>
                  <a:pt x="265" y="91"/>
                </a:cubicBezTo>
                <a:cubicBezTo>
                  <a:pt x="322" y="129"/>
                  <a:pt x="400" y="138"/>
                  <a:pt x="466" y="155"/>
                </a:cubicBezTo>
                <a:cubicBezTo>
                  <a:pt x="500" y="177"/>
                  <a:pt x="489" y="163"/>
                  <a:pt x="503" y="19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9232" name="Text Box 96"/>
          <p:cNvSpPr txBox="1">
            <a:spLocks noChangeArrowheads="1"/>
          </p:cNvSpPr>
          <p:nvPr/>
        </p:nvSpPr>
        <p:spPr bwMode="gray">
          <a:xfrm>
            <a:off x="3429000" y="1600200"/>
            <a:ext cx="1795463" cy="8223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00FF"/>
                </a:solidFill>
                <a:latin typeface="Comic Sans MS" pitchFamily="66" charset="0"/>
              </a:rPr>
              <a:t>Excess  2</a:t>
            </a:r>
            <a:r>
              <a:rPr lang="en-US" b="1" baseline="30000">
                <a:solidFill>
                  <a:srgbClr val="6600FF"/>
                </a:solidFill>
                <a:latin typeface="Comic Sans MS" pitchFamily="66" charset="0"/>
              </a:rPr>
              <a:t>n-1</a:t>
            </a:r>
          </a:p>
        </p:txBody>
      </p:sp>
      <p:sp>
        <p:nvSpPr>
          <p:cNvPr id="219233" name="Text Box 97"/>
          <p:cNvSpPr txBox="1">
            <a:spLocks noChangeArrowheads="1"/>
          </p:cNvSpPr>
          <p:nvPr/>
        </p:nvSpPr>
        <p:spPr bwMode="gray">
          <a:xfrm>
            <a:off x="3471863" y="1600200"/>
            <a:ext cx="1752600" cy="7556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  <a:latin typeface="Arial" charset="0"/>
              </a:rPr>
              <a:t>Excess  4</a:t>
            </a:r>
          </a:p>
          <a:p>
            <a:pPr>
              <a:spcBef>
                <a:spcPct val="50000"/>
              </a:spcBef>
            </a:pPr>
            <a:endParaRPr lang="en-US" sz="2000" baseline="30000">
              <a:solidFill>
                <a:srgbClr val="6600FF"/>
              </a:solidFill>
              <a:latin typeface="Arial" charset="0"/>
            </a:endParaRPr>
          </a:p>
        </p:txBody>
      </p:sp>
      <p:graphicFrame>
        <p:nvGraphicFramePr>
          <p:cNvPr id="219236" name="Group 100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258" name="Line 122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19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1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89" grpId="0" build="p" autoUpdateAnimBg="0" advAuto="0"/>
      <p:bldP spid="21919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2438400" y="2682875"/>
            <a:ext cx="304800" cy="5334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EXCESS </a:t>
            </a:r>
            <a:r>
              <a:rPr lang="en-US" sz="3200">
                <a:latin typeface="Arial" charset="0"/>
              </a:rPr>
              <a:t>2</a:t>
            </a:r>
            <a:r>
              <a:rPr lang="en-US" i="1" baseline="30000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-1</a:t>
            </a:r>
            <a:r>
              <a:rPr lang="en-US" sz="2800"/>
              <a:t> REPRESENTATION</a:t>
            </a:r>
            <a:endParaRPr lang="en-CA" sz="280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209800" y="2590800"/>
            <a:ext cx="2895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rgbClr val="6600FF"/>
                </a:solidFill>
                <a:latin typeface="Arial" charset="0"/>
              </a:rPr>
              <a:t>0001 1101</a:t>
            </a:r>
            <a:endParaRPr lang="en-CA" sz="4000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ltGray">
          <a:xfrm>
            <a:off x="6248400" y="2643188"/>
            <a:ext cx="4572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–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ltGray">
          <a:xfrm>
            <a:off x="6629400" y="2643188"/>
            <a:ext cx="8382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99</a:t>
            </a:r>
            <a:endParaRPr lang="en-CA" sz="3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1981200" y="2133600"/>
            <a:ext cx="327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6600FF"/>
                </a:solidFill>
                <a:latin typeface="Arial" charset="0"/>
              </a:rPr>
              <a:t>8-bit excess 128 rep</a:t>
            </a:r>
            <a:endParaRPr lang="en-CA" sz="2000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5638800" y="21336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decimal equivalent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0175" name="Text Box 15"/>
          <p:cNvSpPr txBox="1">
            <a:spLocks noChangeArrowheads="1"/>
          </p:cNvSpPr>
          <p:nvPr/>
        </p:nvSpPr>
        <p:spPr bwMode="auto">
          <a:xfrm>
            <a:off x="2286000" y="4754563"/>
            <a:ext cx="2819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762000" y="4867275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complement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838200" y="42672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if negative…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2286000" y="5135563"/>
            <a:ext cx="2819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762000" y="5248275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add 1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0183" name="Text Box 23"/>
          <p:cNvSpPr txBox="1">
            <a:spLocks noChangeArrowheads="1"/>
          </p:cNvSpPr>
          <p:nvPr/>
        </p:nvSpPr>
        <p:spPr bwMode="auto">
          <a:xfrm>
            <a:off x="4876800" y="5135563"/>
            <a:ext cx="10668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= 99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2133600" y="3581400"/>
            <a:ext cx="327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6600FF"/>
                </a:solidFill>
                <a:latin typeface="Arial" charset="0"/>
              </a:rPr>
              <a:t>8-bit two’s complement rep</a:t>
            </a:r>
            <a:endParaRPr lang="en-CA" sz="2000" dirty="0">
              <a:solidFill>
                <a:srgbClr val="6600FF"/>
              </a:solidFill>
              <a:latin typeface="Arial" charset="0"/>
            </a:endParaRPr>
          </a:p>
        </p:txBody>
      </p: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2209800" y="4098925"/>
            <a:ext cx="2895600" cy="701675"/>
            <a:chOff x="1392" y="2582"/>
            <a:chExt cx="1824" cy="442"/>
          </a:xfrm>
        </p:grpSpPr>
        <p:sp>
          <p:nvSpPr>
            <p:cNvPr id="220191" name="Rectangle 31"/>
            <p:cNvSpPr>
              <a:spLocks noChangeArrowheads="1"/>
            </p:cNvSpPr>
            <p:nvPr/>
          </p:nvSpPr>
          <p:spPr bwMode="auto">
            <a:xfrm>
              <a:off x="1536" y="2640"/>
              <a:ext cx="192" cy="336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0190" name="Text Box 30"/>
            <p:cNvSpPr txBox="1">
              <a:spLocks noChangeArrowheads="1"/>
            </p:cNvSpPr>
            <p:nvPr/>
          </p:nvSpPr>
          <p:spPr bwMode="auto">
            <a:xfrm>
              <a:off x="1392" y="2582"/>
              <a:ext cx="1824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>
                  <a:solidFill>
                    <a:srgbClr val="6600FF"/>
                  </a:solidFill>
                  <a:latin typeface="Arial" charset="0"/>
                </a:rPr>
                <a:t>1001 1101</a:t>
              </a:r>
              <a:endParaRPr lang="en-CA" sz="4000">
                <a:solidFill>
                  <a:srgbClr val="6600FF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nimBg="1"/>
      <p:bldP spid="220166" grpId="0" animBg="1" autoUpdateAnimBg="0"/>
      <p:bldP spid="220167" grpId="0" animBg="1" autoUpdateAnimBg="0"/>
      <p:bldP spid="220175" grpId="0" autoUpdateAnimBg="0"/>
      <p:bldP spid="220176" grpId="0" autoUpdateAnimBg="0"/>
      <p:bldP spid="220180" grpId="0" autoUpdateAnimBg="0"/>
      <p:bldP spid="220181" grpId="0" autoUpdateAnimBg="0"/>
      <p:bldP spid="220182" grpId="0" autoUpdateAnimBg="0"/>
      <p:bldP spid="220183" grpId="0" autoUpdateAnimBg="0"/>
      <p:bldP spid="22018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9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</a:t>
            </a:r>
            <a:br>
              <a:rPr lang="en-US" dirty="0"/>
            </a:br>
            <a:r>
              <a:rPr lang="en-US" sz="2800" dirty="0" smtClean="0"/>
              <a:t>BIASED (Excess-N) </a:t>
            </a:r>
            <a:r>
              <a:rPr lang="en-US" sz="2800" dirty="0"/>
              <a:t>REPRESENTATIONS</a:t>
            </a:r>
            <a:endParaRPr lang="en-CA" sz="2800" dirty="0"/>
          </a:p>
        </p:txBody>
      </p:sp>
      <p:graphicFrame>
        <p:nvGraphicFramePr>
          <p:cNvPr id="221198" name="Group 14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1237" name="Rectangle 5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486400" y="1524000"/>
            <a:ext cx="3276600" cy="1979611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000" dirty="0" smtClean="0"/>
              <a:t>Excess </a:t>
            </a:r>
            <a:r>
              <a:rPr lang="en-US" sz="2000" dirty="0">
                <a:latin typeface="Arial" charset="0"/>
              </a:rPr>
              <a:t>2</a:t>
            </a:r>
            <a:r>
              <a:rPr lang="en-US" sz="2400" b="1" i="1" baseline="30000" dirty="0">
                <a:latin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</a:rPr>
              <a:t>-1</a:t>
            </a:r>
            <a:r>
              <a:rPr lang="en-US" sz="1800" b="1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a special case of a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biased </a:t>
            </a:r>
            <a:r>
              <a:rPr lang="en-US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which </a:t>
            </a:r>
            <a:r>
              <a:rPr lang="en-US" sz="2000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splits the bits evenly between + and -numbers </a:t>
            </a:r>
            <a:endParaRPr lang="en-CA" sz="20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1238" name="Rectangle 5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574384" y="3352800"/>
            <a:ext cx="320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CA" sz="2000" dirty="0"/>
              <a:t>In </a:t>
            </a:r>
            <a:r>
              <a:rPr lang="en-CA" sz="2000" dirty="0" smtClean="0"/>
              <a:t>an excess-N representation</a:t>
            </a:r>
            <a:r>
              <a:rPr lang="en-CA" sz="2000" dirty="0"/>
              <a:t>, some fixed integer </a:t>
            </a:r>
            <a:r>
              <a:rPr lang="en-CA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CA" sz="2000" dirty="0" smtClean="0"/>
              <a:t> </a:t>
            </a:r>
            <a:r>
              <a:rPr lang="en-CA" sz="2000" dirty="0"/>
              <a:t>is added to every signed decimal integer before it is coded in binary </a:t>
            </a:r>
          </a:p>
        </p:txBody>
      </p:sp>
      <p:grpSp>
        <p:nvGrpSpPr>
          <p:cNvPr id="221253" name="Group 69"/>
          <p:cNvGrpSpPr>
            <a:grpSpLocks/>
          </p:cNvGrpSpPr>
          <p:nvPr/>
        </p:nvGrpSpPr>
        <p:grpSpPr bwMode="auto">
          <a:xfrm>
            <a:off x="3352800" y="2514600"/>
            <a:ext cx="1981200" cy="2070100"/>
            <a:chOff x="2112" y="2890"/>
            <a:chExt cx="1248" cy="1304"/>
          </a:xfrm>
        </p:grpSpPr>
        <p:sp>
          <p:nvSpPr>
            <p:cNvPr id="221254" name="Rectangle 70"/>
            <p:cNvSpPr>
              <a:spLocks noChangeArrowheads="1"/>
            </p:cNvSpPr>
            <p:nvPr/>
          </p:nvSpPr>
          <p:spPr bwMode="auto">
            <a:xfrm>
              <a:off x="2112" y="3868"/>
              <a:ext cx="1248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1255" name="Rectangle 71"/>
            <p:cNvSpPr>
              <a:spLocks noChangeArrowheads="1"/>
            </p:cNvSpPr>
            <p:nvPr/>
          </p:nvSpPr>
          <p:spPr bwMode="auto">
            <a:xfrm>
              <a:off x="2112" y="3542"/>
              <a:ext cx="1248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1256" name="Rectangle 72"/>
            <p:cNvSpPr>
              <a:spLocks noChangeArrowheads="1"/>
            </p:cNvSpPr>
            <p:nvPr/>
          </p:nvSpPr>
          <p:spPr bwMode="auto">
            <a:xfrm>
              <a:off x="2112" y="3216"/>
              <a:ext cx="1248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1257" name="Line 73"/>
            <p:cNvSpPr>
              <a:spLocks noChangeShapeType="1"/>
            </p:cNvSpPr>
            <p:nvPr/>
          </p:nvSpPr>
          <p:spPr bwMode="auto">
            <a:xfrm>
              <a:off x="2112" y="354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1258" name="Line 74"/>
            <p:cNvSpPr>
              <a:spLocks noChangeShapeType="1"/>
            </p:cNvSpPr>
            <p:nvPr/>
          </p:nvSpPr>
          <p:spPr bwMode="auto">
            <a:xfrm>
              <a:off x="2112" y="386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1259" name="Line 75"/>
            <p:cNvSpPr>
              <a:spLocks noChangeShapeType="1"/>
            </p:cNvSpPr>
            <p:nvPr/>
          </p:nvSpPr>
          <p:spPr bwMode="auto">
            <a:xfrm>
              <a:off x="2112" y="321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1260" name="Rectangle 76"/>
            <p:cNvSpPr>
              <a:spLocks noChangeArrowheads="1"/>
            </p:cNvSpPr>
            <p:nvPr/>
          </p:nvSpPr>
          <p:spPr bwMode="auto">
            <a:xfrm>
              <a:off x="2112" y="2890"/>
              <a:ext cx="1248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-4</a:t>
              </a:r>
              <a:endParaRPr lang="en-CA" sz="2800">
                <a:latin typeface="Arial" charset="0"/>
              </a:endParaRPr>
            </a:p>
          </p:txBody>
        </p:sp>
      </p:grpSp>
      <p:grpSp>
        <p:nvGrpSpPr>
          <p:cNvPr id="221261" name="Group 77"/>
          <p:cNvGrpSpPr>
            <a:grpSpLocks/>
          </p:cNvGrpSpPr>
          <p:nvPr/>
        </p:nvGrpSpPr>
        <p:grpSpPr bwMode="auto">
          <a:xfrm>
            <a:off x="3352800" y="4572000"/>
            <a:ext cx="1981200" cy="2070100"/>
            <a:chOff x="2112" y="1585"/>
            <a:chExt cx="1056" cy="1304"/>
          </a:xfrm>
        </p:grpSpPr>
        <p:sp>
          <p:nvSpPr>
            <p:cNvPr id="221262" name="Rectangle 78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1263" name="Rectangle 79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1264" name="Rectangle 80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1265" name="Rectangle 81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1266" name="Line 82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1267" name="Line 83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1268" name="Line 84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1269" name="Line 85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21270" name="Group 86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21271" name="Group 87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21272" name="Rectangle 88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 dirty="0">
                    <a:solidFill>
                      <a:srgbClr val="6600FF"/>
                    </a:solidFill>
                    <a:latin typeface="Arial" charset="0"/>
                  </a:rPr>
                  <a:t>Excess 4</a:t>
                </a: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endParaRPr lang="en-CA" dirty="0">
                  <a:solidFill>
                    <a:srgbClr val="6600FF"/>
                  </a:solidFill>
                  <a:latin typeface="Arial" charset="0"/>
                </a:endParaRPr>
              </a:p>
            </p:txBody>
          </p:sp>
          <p:sp>
            <p:nvSpPr>
              <p:cNvPr id="221273" name="Line 89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21274" name="Line 90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1275" name="Line 91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1276" name="Line 92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1277" name="Line 93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21282" name="Group 98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1304" name="Line 120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3" name="Rectangle 5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714999" y="5308600"/>
            <a:ext cx="320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CA" sz="2000" dirty="0" smtClean="0"/>
              <a:t>Excess-N does not have to be evenly split between positive and negative</a:t>
            </a:r>
            <a:endParaRPr lang="en-CA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37" grpId="0" build="p" autoUpdateAnimBg="0" advAuto="0"/>
      <p:bldP spid="221238" grpId="0" autoUpdateAnimBg="0"/>
      <p:bldP spid="3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</a:t>
            </a:r>
            <a:br>
              <a:rPr lang="en-US" dirty="0"/>
            </a:br>
            <a:r>
              <a:rPr lang="en-US" sz="2800" dirty="0"/>
              <a:t>BIASED (Excess-N) REPRESENTATIONS</a:t>
            </a:r>
            <a:endParaRPr lang="en-CA" sz="2800" dirty="0"/>
          </a:p>
        </p:txBody>
      </p:sp>
      <p:graphicFrame>
        <p:nvGraphicFramePr>
          <p:cNvPr id="222211" name="Group 3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2234" name="Rectangle 2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86400" y="1828800"/>
            <a:ext cx="320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CA" dirty="0"/>
              <a:t>For instance, the </a:t>
            </a:r>
            <a:r>
              <a:rPr lang="en-CA" dirty="0" smtClean="0">
                <a:solidFill>
                  <a:srgbClr val="6600FF"/>
                </a:solidFill>
              </a:rPr>
              <a:t>excess </a:t>
            </a:r>
            <a:r>
              <a:rPr lang="en-CA" dirty="0">
                <a:solidFill>
                  <a:srgbClr val="6600FF"/>
                </a:solidFill>
                <a:latin typeface="Arial" charset="0"/>
              </a:rPr>
              <a:t>4</a:t>
            </a:r>
            <a:r>
              <a:rPr lang="en-CA" dirty="0"/>
              <a:t> </a:t>
            </a:r>
            <a:r>
              <a:rPr lang="en-CA" dirty="0" smtClean="0"/>
              <a:t>of </a:t>
            </a:r>
            <a:r>
              <a:rPr lang="en-CA" dirty="0"/>
              <a:t>any signed integer between </a:t>
            </a:r>
            <a:r>
              <a:rPr lang="en-CA" dirty="0">
                <a:latin typeface="Arial" charset="0"/>
              </a:rPr>
              <a:t>–4</a:t>
            </a:r>
            <a:r>
              <a:rPr lang="en-CA" dirty="0"/>
              <a:t> and </a:t>
            </a:r>
            <a:r>
              <a:rPr lang="en-CA" dirty="0">
                <a:latin typeface="Arial" charset="0"/>
              </a:rPr>
              <a:t>3</a:t>
            </a:r>
            <a:r>
              <a:rPr lang="en-CA" dirty="0"/>
              <a:t> is determined by adding </a:t>
            </a:r>
            <a:r>
              <a:rPr lang="en-CA" dirty="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CA" dirty="0"/>
              <a:t> to the decimal integer to be coded, and then converting it to binary </a:t>
            </a:r>
          </a:p>
        </p:txBody>
      </p:sp>
      <p:grpSp>
        <p:nvGrpSpPr>
          <p:cNvPr id="222235" name="Group 27"/>
          <p:cNvGrpSpPr>
            <a:grpSpLocks/>
          </p:cNvGrpSpPr>
          <p:nvPr/>
        </p:nvGrpSpPr>
        <p:grpSpPr bwMode="auto">
          <a:xfrm>
            <a:off x="3352800" y="2514600"/>
            <a:ext cx="1981200" cy="2070100"/>
            <a:chOff x="2112" y="2890"/>
            <a:chExt cx="1248" cy="1304"/>
          </a:xfrm>
        </p:grpSpPr>
        <p:sp>
          <p:nvSpPr>
            <p:cNvPr id="222236" name="Rectangle 28"/>
            <p:cNvSpPr>
              <a:spLocks noChangeArrowheads="1"/>
            </p:cNvSpPr>
            <p:nvPr/>
          </p:nvSpPr>
          <p:spPr bwMode="auto">
            <a:xfrm>
              <a:off x="2112" y="3868"/>
              <a:ext cx="1248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2237" name="Rectangle 29"/>
            <p:cNvSpPr>
              <a:spLocks noChangeArrowheads="1"/>
            </p:cNvSpPr>
            <p:nvPr/>
          </p:nvSpPr>
          <p:spPr bwMode="auto">
            <a:xfrm>
              <a:off x="2112" y="3542"/>
              <a:ext cx="1248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2238" name="Rectangle 30"/>
            <p:cNvSpPr>
              <a:spLocks noChangeArrowheads="1"/>
            </p:cNvSpPr>
            <p:nvPr/>
          </p:nvSpPr>
          <p:spPr bwMode="auto">
            <a:xfrm>
              <a:off x="2112" y="3216"/>
              <a:ext cx="1248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2239" name="Line 31"/>
            <p:cNvSpPr>
              <a:spLocks noChangeShapeType="1"/>
            </p:cNvSpPr>
            <p:nvPr/>
          </p:nvSpPr>
          <p:spPr bwMode="auto">
            <a:xfrm>
              <a:off x="2112" y="354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2240" name="Line 32"/>
            <p:cNvSpPr>
              <a:spLocks noChangeShapeType="1"/>
            </p:cNvSpPr>
            <p:nvPr/>
          </p:nvSpPr>
          <p:spPr bwMode="auto">
            <a:xfrm>
              <a:off x="2112" y="386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2241" name="Line 33"/>
            <p:cNvSpPr>
              <a:spLocks noChangeShapeType="1"/>
            </p:cNvSpPr>
            <p:nvPr/>
          </p:nvSpPr>
          <p:spPr bwMode="auto">
            <a:xfrm>
              <a:off x="2112" y="321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2242" name="Rectangle 34"/>
            <p:cNvSpPr>
              <a:spLocks noChangeArrowheads="1"/>
            </p:cNvSpPr>
            <p:nvPr/>
          </p:nvSpPr>
          <p:spPr bwMode="auto">
            <a:xfrm>
              <a:off x="2112" y="2890"/>
              <a:ext cx="1248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-4</a:t>
              </a:r>
              <a:endParaRPr lang="en-CA" sz="2800">
                <a:latin typeface="Arial" charset="0"/>
              </a:endParaRPr>
            </a:p>
          </p:txBody>
        </p:sp>
      </p:grpSp>
      <p:grpSp>
        <p:nvGrpSpPr>
          <p:cNvPr id="222243" name="Group 35"/>
          <p:cNvGrpSpPr>
            <a:grpSpLocks/>
          </p:cNvGrpSpPr>
          <p:nvPr/>
        </p:nvGrpSpPr>
        <p:grpSpPr bwMode="auto">
          <a:xfrm>
            <a:off x="3352800" y="4572000"/>
            <a:ext cx="1981200" cy="2070100"/>
            <a:chOff x="2112" y="1585"/>
            <a:chExt cx="1056" cy="1304"/>
          </a:xfrm>
        </p:grpSpPr>
        <p:sp>
          <p:nvSpPr>
            <p:cNvPr id="222244" name="Rectangle 36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2245" name="Rectangle 37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2246" name="Rectangle 38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2247" name="Rectangle 39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22248" name="Line 40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2249" name="Line 41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2250" name="Line 42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2251" name="Line 43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22253" name="Group 45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22254" name="Rectangle 46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6600FF"/>
                    </a:solidFill>
                    <a:latin typeface="Arial" charset="0"/>
                  </a:rPr>
                  <a:t>Excess 4</a:t>
                </a: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endParaRPr lang="en-CA">
                  <a:solidFill>
                    <a:srgbClr val="6600FF"/>
                  </a:solidFill>
                  <a:latin typeface="Arial" charset="0"/>
                </a:endParaRPr>
              </a:p>
            </p:txBody>
          </p:sp>
          <p:sp>
            <p:nvSpPr>
              <p:cNvPr id="222255" name="Line 47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22256" name="Line 48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2257" name="Line 49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2258" name="Line 50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2259" name="Line 51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22260" name="Group 52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2282" name="Line 74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22291" name="Rectangle 83"/>
          <p:cNvSpPr>
            <a:spLocks noChangeArrowheads="1"/>
          </p:cNvSpPr>
          <p:nvPr/>
        </p:nvSpPr>
        <p:spPr bwMode="auto">
          <a:xfrm>
            <a:off x="4092575" y="3030538"/>
            <a:ext cx="5016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-3</a:t>
            </a:r>
            <a:endParaRPr lang="en-CA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2292" name="Rectangle 84"/>
          <p:cNvSpPr>
            <a:spLocks noChangeArrowheads="1"/>
          </p:cNvSpPr>
          <p:nvPr/>
        </p:nvSpPr>
        <p:spPr bwMode="auto">
          <a:xfrm>
            <a:off x="2359025" y="3032125"/>
            <a:ext cx="382588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1</a:t>
            </a:r>
            <a:endParaRPr lang="en-CA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2293" name="Rectangle 85"/>
          <p:cNvSpPr>
            <a:spLocks noChangeArrowheads="1"/>
          </p:cNvSpPr>
          <p:nvPr/>
        </p:nvSpPr>
        <p:spPr bwMode="auto">
          <a:xfrm>
            <a:off x="723900" y="3033713"/>
            <a:ext cx="91440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001</a:t>
            </a:r>
            <a:endParaRPr lang="en-CA" sz="28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4" grpId="0" autoUpdateAnimBg="0"/>
      <p:bldP spid="222291" grpId="0" autoUpdateAnimBg="0"/>
      <p:bldP spid="222292" grpId="0" autoUpdateAnimBg="0"/>
      <p:bldP spid="22229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86" name="Rectangle 30"/>
          <p:cNvSpPr>
            <a:spLocks noChangeArrowheads="1"/>
          </p:cNvSpPr>
          <p:nvPr/>
        </p:nvSpPr>
        <p:spPr bwMode="auto">
          <a:xfrm>
            <a:off x="2667000" y="3017838"/>
            <a:ext cx="304800" cy="9906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</a:t>
            </a:r>
            <a:br>
              <a:rPr lang="en-US" dirty="0"/>
            </a:br>
            <a:r>
              <a:rPr lang="en-US" sz="2800" dirty="0"/>
              <a:t>EXCESS </a:t>
            </a:r>
            <a:r>
              <a:rPr lang="en-US" sz="3200" dirty="0">
                <a:latin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</a:rPr>
              <a:t>-1</a:t>
            </a:r>
            <a:r>
              <a:rPr lang="en-US" sz="2800" dirty="0"/>
              <a:t> REPRESENTATION</a:t>
            </a:r>
            <a:endParaRPr lang="en-CA" sz="2800" dirty="0"/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2057400" y="1874838"/>
            <a:ext cx="327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6600FF"/>
                </a:solidFill>
                <a:latin typeface="Arial" charset="0"/>
              </a:rPr>
              <a:t>8-bit </a:t>
            </a:r>
            <a:r>
              <a:rPr lang="en-US" sz="2000" dirty="0" smtClean="0">
                <a:solidFill>
                  <a:srgbClr val="6600FF"/>
                </a:solidFill>
                <a:latin typeface="Arial" charset="0"/>
              </a:rPr>
              <a:t>Excess </a:t>
            </a:r>
            <a:r>
              <a:rPr lang="en-US" sz="2000" dirty="0">
                <a:solidFill>
                  <a:srgbClr val="6600FF"/>
                </a:solidFill>
                <a:latin typeface="Arial" charset="0"/>
              </a:rPr>
              <a:t>128 rep</a:t>
            </a:r>
            <a:endParaRPr lang="en-CA" sz="2000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5638800" y="1874838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decimal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24266" name="Group 10"/>
          <p:cNvGrpSpPr>
            <a:grpSpLocks/>
          </p:cNvGrpSpPr>
          <p:nvPr/>
        </p:nvGrpSpPr>
        <p:grpSpPr bwMode="auto">
          <a:xfrm>
            <a:off x="6248400" y="2408238"/>
            <a:ext cx="1219200" cy="641350"/>
            <a:chOff x="3696" y="1900"/>
            <a:chExt cx="768" cy="404"/>
          </a:xfrm>
        </p:grpSpPr>
        <p:sp>
          <p:nvSpPr>
            <p:cNvPr id="224267" name="Text Box 11"/>
            <p:cNvSpPr txBox="1">
              <a:spLocks noChangeArrowheads="1"/>
            </p:cNvSpPr>
            <p:nvPr/>
          </p:nvSpPr>
          <p:spPr bwMode="ltGray">
            <a:xfrm>
              <a:off x="3696" y="1900"/>
              <a:ext cx="28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–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68" name="Text Box 12"/>
            <p:cNvSpPr txBox="1">
              <a:spLocks noChangeArrowheads="1"/>
            </p:cNvSpPr>
            <p:nvPr/>
          </p:nvSpPr>
          <p:spPr bwMode="ltGray">
            <a:xfrm>
              <a:off x="3936" y="1900"/>
              <a:ext cx="52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42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24269" name="Text Box 13"/>
          <p:cNvSpPr txBox="1">
            <a:spLocks noChangeArrowheads="1"/>
          </p:cNvSpPr>
          <p:nvPr/>
        </p:nvSpPr>
        <p:spPr bwMode="auto">
          <a:xfrm>
            <a:off x="2438400" y="2941638"/>
            <a:ext cx="2895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0101 0110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62000" y="2560638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add 128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4280" name="Text Box 24"/>
          <p:cNvSpPr txBox="1">
            <a:spLocks noChangeArrowheads="1"/>
          </p:cNvSpPr>
          <p:nvPr/>
        </p:nvSpPr>
        <p:spPr bwMode="auto">
          <a:xfrm>
            <a:off x="3200400" y="2438400"/>
            <a:ext cx="10668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86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4283" name="Text Box 27"/>
          <p:cNvSpPr txBox="1">
            <a:spLocks noChangeArrowheads="1"/>
          </p:cNvSpPr>
          <p:nvPr/>
        </p:nvSpPr>
        <p:spPr bwMode="auto">
          <a:xfrm>
            <a:off x="2486025" y="3475038"/>
            <a:ext cx="2819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4285" name="Text Box 29"/>
          <p:cNvSpPr txBox="1">
            <a:spLocks noChangeArrowheads="1"/>
          </p:cNvSpPr>
          <p:nvPr/>
        </p:nvSpPr>
        <p:spPr bwMode="auto">
          <a:xfrm>
            <a:off x="5181600" y="3611563"/>
            <a:ext cx="2743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two’s complement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4287" name="Rectangle 31"/>
          <p:cNvSpPr>
            <a:spLocks noChangeArrowheads="1"/>
          </p:cNvSpPr>
          <p:nvPr/>
        </p:nvSpPr>
        <p:spPr bwMode="auto">
          <a:xfrm>
            <a:off x="2667000" y="4830763"/>
            <a:ext cx="304800" cy="9906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24288" name="Group 32"/>
          <p:cNvGrpSpPr>
            <a:grpSpLocks/>
          </p:cNvGrpSpPr>
          <p:nvPr/>
        </p:nvGrpSpPr>
        <p:grpSpPr bwMode="auto">
          <a:xfrm>
            <a:off x="6248400" y="4221163"/>
            <a:ext cx="1219200" cy="641350"/>
            <a:chOff x="3696" y="1900"/>
            <a:chExt cx="768" cy="404"/>
          </a:xfrm>
        </p:grpSpPr>
        <p:sp>
          <p:nvSpPr>
            <p:cNvPr id="224289" name="Text Box 33"/>
            <p:cNvSpPr txBox="1">
              <a:spLocks noChangeArrowheads="1"/>
            </p:cNvSpPr>
            <p:nvPr/>
          </p:nvSpPr>
          <p:spPr bwMode="ltGray">
            <a:xfrm>
              <a:off x="3696" y="1900"/>
              <a:ext cx="28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36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90" name="Text Box 34"/>
            <p:cNvSpPr txBox="1">
              <a:spLocks noChangeArrowheads="1"/>
            </p:cNvSpPr>
            <p:nvPr/>
          </p:nvSpPr>
          <p:spPr bwMode="ltGray">
            <a:xfrm>
              <a:off x="3936" y="1900"/>
              <a:ext cx="52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dirty="0">
                  <a:solidFill>
                    <a:schemeClr val="bg1"/>
                  </a:solidFill>
                  <a:latin typeface="Arial" charset="0"/>
                </a:rPr>
                <a:t>42</a:t>
              </a:r>
              <a:endParaRPr lang="en-CA" sz="3600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24291" name="Text Box 35"/>
          <p:cNvSpPr txBox="1">
            <a:spLocks noChangeArrowheads="1"/>
          </p:cNvSpPr>
          <p:nvPr/>
        </p:nvSpPr>
        <p:spPr bwMode="auto">
          <a:xfrm>
            <a:off x="2438400" y="4754563"/>
            <a:ext cx="2895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1010 1010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4292" name="Text Box 36"/>
          <p:cNvSpPr txBox="1">
            <a:spLocks noChangeArrowheads="1"/>
          </p:cNvSpPr>
          <p:nvPr/>
        </p:nvSpPr>
        <p:spPr bwMode="auto">
          <a:xfrm>
            <a:off x="762000" y="4373563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add 128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4293" name="Text Box 37"/>
          <p:cNvSpPr txBox="1">
            <a:spLocks noChangeArrowheads="1"/>
          </p:cNvSpPr>
          <p:nvPr/>
        </p:nvSpPr>
        <p:spPr bwMode="auto">
          <a:xfrm>
            <a:off x="3200400" y="4251325"/>
            <a:ext cx="10668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170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4294" name="Text Box 38"/>
          <p:cNvSpPr txBox="1">
            <a:spLocks noChangeArrowheads="1"/>
          </p:cNvSpPr>
          <p:nvPr/>
        </p:nvSpPr>
        <p:spPr bwMode="auto">
          <a:xfrm>
            <a:off x="2486025" y="5287963"/>
            <a:ext cx="28194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0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4296" name="Text Box 40"/>
          <p:cNvSpPr txBox="1">
            <a:spLocks noChangeArrowheads="1"/>
          </p:cNvSpPr>
          <p:nvPr/>
        </p:nvSpPr>
        <p:spPr bwMode="auto">
          <a:xfrm>
            <a:off x="5257800" y="5364163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two’s complement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4295" name="Text Box 39"/>
          <p:cNvSpPr txBox="1">
            <a:spLocks noChangeArrowheads="1"/>
          </p:cNvSpPr>
          <p:nvPr/>
        </p:nvSpPr>
        <p:spPr bwMode="auto">
          <a:xfrm>
            <a:off x="762000" y="4906963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solidFill>
                  <a:srgbClr val="6600FF"/>
                </a:solidFill>
                <a:latin typeface="Arial" charset="0"/>
              </a:rPr>
              <a:t>E</a:t>
            </a:r>
            <a:r>
              <a:rPr lang="en-US" sz="2000" dirty="0" smtClean="0">
                <a:solidFill>
                  <a:srgbClr val="6600FF"/>
                </a:solidFill>
                <a:latin typeface="Arial" charset="0"/>
              </a:rPr>
              <a:t>xcess </a:t>
            </a:r>
            <a:r>
              <a:rPr lang="en-US" sz="2000" dirty="0">
                <a:solidFill>
                  <a:srgbClr val="6600FF"/>
                </a:solidFill>
                <a:latin typeface="Arial" charset="0"/>
              </a:rPr>
              <a:t>128</a:t>
            </a:r>
            <a:endParaRPr lang="en-CA" sz="2000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4284" name="Text Box 28"/>
          <p:cNvSpPr txBox="1">
            <a:spLocks noChangeArrowheads="1"/>
          </p:cNvSpPr>
          <p:nvPr/>
        </p:nvSpPr>
        <p:spPr bwMode="auto">
          <a:xfrm>
            <a:off x="762000" y="3094038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solidFill>
                  <a:srgbClr val="6600FF"/>
                </a:solidFill>
                <a:latin typeface="Arial" charset="0"/>
              </a:rPr>
              <a:t>E</a:t>
            </a:r>
            <a:r>
              <a:rPr lang="en-US" sz="2000" dirty="0" smtClean="0">
                <a:solidFill>
                  <a:srgbClr val="6600FF"/>
                </a:solidFill>
                <a:latin typeface="Arial" charset="0"/>
              </a:rPr>
              <a:t>xcess </a:t>
            </a:r>
            <a:r>
              <a:rPr lang="en-US" sz="2000" dirty="0">
                <a:solidFill>
                  <a:srgbClr val="6600FF"/>
                </a:solidFill>
                <a:latin typeface="Arial" charset="0"/>
              </a:rPr>
              <a:t>128</a:t>
            </a:r>
            <a:endParaRPr lang="en-CA" sz="2000" dirty="0">
              <a:solidFill>
                <a:srgbClr val="66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86" grpId="0" animBg="1"/>
      <p:bldP spid="224269" grpId="0" autoUpdateAnimBg="0"/>
      <p:bldP spid="224274" grpId="0" autoUpdateAnimBg="0"/>
      <p:bldP spid="224280" grpId="0" autoUpdateAnimBg="0"/>
      <p:bldP spid="224283" grpId="0" autoUpdateAnimBg="0"/>
      <p:bldP spid="224285" grpId="0" autoUpdateAnimBg="0"/>
      <p:bldP spid="224287" grpId="0" animBg="1"/>
      <p:bldP spid="224291" grpId="0" autoUpdateAnimBg="0"/>
      <p:bldP spid="224292" grpId="0" autoUpdateAnimBg="0"/>
      <p:bldP spid="224293" grpId="0" autoUpdateAnimBg="0"/>
      <p:bldP spid="224294" grpId="0" autoUpdateAnimBg="0"/>
      <p:bldP spid="22429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BIASED REPRESENTATIONS</a:t>
            </a:r>
            <a:endParaRPr lang="en-CA" sz="2800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2057400" y="1874838"/>
            <a:ext cx="327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6600FF"/>
                </a:solidFill>
                <a:latin typeface="Arial" charset="0"/>
              </a:rPr>
              <a:t>Excess 127 </a:t>
            </a:r>
            <a:r>
              <a:rPr lang="en-US" sz="2000" dirty="0">
                <a:solidFill>
                  <a:srgbClr val="6600FF"/>
                </a:solidFill>
                <a:latin typeface="Arial" charset="0"/>
              </a:rPr>
              <a:t>rep</a:t>
            </a:r>
            <a:endParaRPr lang="en-CA" sz="2000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5638800" y="1874838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decimal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25286" name="Group 6"/>
          <p:cNvGrpSpPr>
            <a:grpSpLocks/>
          </p:cNvGrpSpPr>
          <p:nvPr/>
        </p:nvGrpSpPr>
        <p:grpSpPr bwMode="auto">
          <a:xfrm>
            <a:off x="6248400" y="2408238"/>
            <a:ext cx="1219200" cy="641350"/>
            <a:chOff x="3696" y="1900"/>
            <a:chExt cx="768" cy="404"/>
          </a:xfrm>
        </p:grpSpPr>
        <p:sp>
          <p:nvSpPr>
            <p:cNvPr id="225287" name="Text Box 7"/>
            <p:cNvSpPr txBox="1">
              <a:spLocks noChangeArrowheads="1"/>
            </p:cNvSpPr>
            <p:nvPr/>
          </p:nvSpPr>
          <p:spPr bwMode="ltGray">
            <a:xfrm>
              <a:off x="3696" y="1900"/>
              <a:ext cx="28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–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5288" name="Text Box 8"/>
            <p:cNvSpPr txBox="1">
              <a:spLocks noChangeArrowheads="1"/>
            </p:cNvSpPr>
            <p:nvPr/>
          </p:nvSpPr>
          <p:spPr bwMode="ltGray">
            <a:xfrm>
              <a:off x="3936" y="1900"/>
              <a:ext cx="52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42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2438400" y="2941638"/>
            <a:ext cx="2895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0101 0101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762000" y="2560638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add 127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3200400" y="2438400"/>
            <a:ext cx="10668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85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25295" name="Group 15"/>
          <p:cNvGrpSpPr>
            <a:grpSpLocks/>
          </p:cNvGrpSpPr>
          <p:nvPr/>
        </p:nvGrpSpPr>
        <p:grpSpPr bwMode="auto">
          <a:xfrm>
            <a:off x="6248400" y="4221163"/>
            <a:ext cx="1219200" cy="641350"/>
            <a:chOff x="3696" y="1900"/>
            <a:chExt cx="768" cy="404"/>
          </a:xfrm>
        </p:grpSpPr>
        <p:sp>
          <p:nvSpPr>
            <p:cNvPr id="225296" name="Text Box 16"/>
            <p:cNvSpPr txBox="1">
              <a:spLocks noChangeArrowheads="1"/>
            </p:cNvSpPr>
            <p:nvPr/>
          </p:nvSpPr>
          <p:spPr bwMode="ltGray">
            <a:xfrm>
              <a:off x="3696" y="1900"/>
              <a:ext cx="28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36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5297" name="Text Box 17"/>
            <p:cNvSpPr txBox="1">
              <a:spLocks noChangeArrowheads="1"/>
            </p:cNvSpPr>
            <p:nvPr/>
          </p:nvSpPr>
          <p:spPr bwMode="ltGray">
            <a:xfrm>
              <a:off x="3936" y="1900"/>
              <a:ext cx="52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42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2438400" y="4754563"/>
            <a:ext cx="2895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1010 1001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5299" name="Text Box 19"/>
          <p:cNvSpPr txBox="1">
            <a:spLocks noChangeArrowheads="1"/>
          </p:cNvSpPr>
          <p:nvPr/>
        </p:nvSpPr>
        <p:spPr bwMode="auto">
          <a:xfrm>
            <a:off x="762000" y="4373563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add 127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5300" name="Text Box 20"/>
          <p:cNvSpPr txBox="1">
            <a:spLocks noChangeArrowheads="1"/>
          </p:cNvSpPr>
          <p:nvPr/>
        </p:nvSpPr>
        <p:spPr bwMode="auto">
          <a:xfrm>
            <a:off x="3200400" y="4251325"/>
            <a:ext cx="10668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169</a:t>
            </a:r>
            <a:endParaRPr lang="en-CA" sz="3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5304" name="Text Box 24"/>
          <p:cNvSpPr txBox="1">
            <a:spLocks noChangeArrowheads="1"/>
          </p:cNvSpPr>
          <p:nvPr/>
        </p:nvSpPr>
        <p:spPr bwMode="auto">
          <a:xfrm>
            <a:off x="762000" y="4906963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>
                <a:solidFill>
                  <a:srgbClr val="6600FF"/>
                </a:solidFill>
                <a:latin typeface="Arial" charset="0"/>
              </a:rPr>
              <a:t>Excess </a:t>
            </a:r>
            <a:r>
              <a:rPr lang="en-US" sz="2000" dirty="0">
                <a:solidFill>
                  <a:srgbClr val="6600FF"/>
                </a:solidFill>
                <a:latin typeface="Arial" charset="0"/>
              </a:rPr>
              <a:t>127</a:t>
            </a:r>
            <a:endParaRPr lang="en-CA" sz="2000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5307" name="Text Box 27"/>
          <p:cNvSpPr txBox="1">
            <a:spLocks noChangeArrowheads="1"/>
          </p:cNvSpPr>
          <p:nvPr/>
        </p:nvSpPr>
        <p:spPr bwMode="auto">
          <a:xfrm>
            <a:off x="762000" y="3094038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>
                <a:solidFill>
                  <a:srgbClr val="6600FF"/>
                </a:solidFill>
                <a:latin typeface="Arial" charset="0"/>
              </a:rPr>
              <a:t>Excess </a:t>
            </a:r>
            <a:r>
              <a:rPr lang="en-US" sz="2000" dirty="0">
                <a:solidFill>
                  <a:srgbClr val="6600FF"/>
                </a:solidFill>
                <a:latin typeface="Arial" charset="0"/>
              </a:rPr>
              <a:t>127</a:t>
            </a:r>
            <a:endParaRPr lang="en-CA" sz="2000" dirty="0">
              <a:solidFill>
                <a:srgbClr val="66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9" grpId="0" autoUpdateAnimBg="0"/>
      <p:bldP spid="225290" grpId="0" autoUpdateAnimBg="0"/>
      <p:bldP spid="225291" grpId="0" autoUpdateAnimBg="0"/>
      <p:bldP spid="225298" grpId="0" autoUpdateAnimBg="0"/>
      <p:bldP spid="225299" grpId="0" autoUpdateAnimBg="0"/>
      <p:bldP spid="225300" grpId="0" autoUpdateAnimBg="0"/>
      <p:bldP spid="225304" grpId="0" autoUpdateAnimBg="0"/>
      <p:bldP spid="2253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RANGE OF REPRESENTATIONS</a:t>
            </a:r>
            <a:endParaRPr lang="en-CA" sz="280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2590800" y="2209800"/>
            <a:ext cx="2362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(0)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(7)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grpSp>
        <p:nvGrpSpPr>
          <p:cNvPr id="226341" name="Group 37"/>
          <p:cNvGrpSpPr>
            <a:grpSpLocks/>
          </p:cNvGrpSpPr>
          <p:nvPr/>
        </p:nvGrpSpPr>
        <p:grpSpPr bwMode="auto">
          <a:xfrm>
            <a:off x="304800" y="2209800"/>
            <a:ext cx="1905000" cy="4038600"/>
            <a:chOff x="192" y="1392"/>
            <a:chExt cx="1200" cy="2544"/>
          </a:xfrm>
        </p:grpSpPr>
        <p:sp>
          <p:nvSpPr>
            <p:cNvPr id="226307" name="Text Box 3"/>
            <p:cNvSpPr txBox="1">
              <a:spLocks noChangeArrowheads="1"/>
            </p:cNvSpPr>
            <p:nvPr/>
          </p:nvSpPr>
          <p:spPr bwMode="auto">
            <a:xfrm>
              <a:off x="480" y="1392"/>
              <a:ext cx="9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>
                  <a:solidFill>
                    <a:srgbClr val="FF0000"/>
                  </a:solidFill>
                  <a:latin typeface="Times New Roman" pitchFamily="18" charset="0"/>
                </a:rPr>
                <a:t>Unsigned</a:t>
              </a:r>
              <a:endParaRPr lang="en-CA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26309" name="Text Box 5"/>
            <p:cNvSpPr txBox="1">
              <a:spLocks noChangeArrowheads="1"/>
            </p:cNvSpPr>
            <p:nvPr/>
          </p:nvSpPr>
          <p:spPr bwMode="auto">
            <a:xfrm>
              <a:off x="384" y="1776"/>
              <a:ext cx="1008" cy="5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>
                  <a:solidFill>
                    <a:srgbClr val="FF0000"/>
                  </a:solidFill>
                  <a:latin typeface="Times New Roman" pitchFamily="18" charset="0"/>
                </a:rPr>
                <a:t>Signed Magnitude</a:t>
              </a:r>
              <a:endParaRPr lang="en-CA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26311" name="Text Box 7"/>
            <p:cNvSpPr txBox="1">
              <a:spLocks noChangeArrowheads="1"/>
            </p:cNvSpPr>
            <p:nvPr/>
          </p:nvSpPr>
          <p:spPr bwMode="auto">
            <a:xfrm>
              <a:off x="240" y="2352"/>
              <a:ext cx="1152" cy="5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>
                  <a:solidFill>
                    <a:srgbClr val="FF0000"/>
                  </a:solidFill>
                  <a:latin typeface="Times New Roman" pitchFamily="18" charset="0"/>
                </a:rPr>
                <a:t>One's Complement</a:t>
              </a:r>
              <a:endParaRPr lang="en-CA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26313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200" cy="5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>
                  <a:solidFill>
                    <a:srgbClr val="FF0000"/>
                  </a:solidFill>
                  <a:latin typeface="Times New Roman" pitchFamily="18" charset="0"/>
                </a:rPr>
                <a:t>Two's Complement</a:t>
              </a:r>
              <a:endParaRPr lang="en-CA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192" y="3648"/>
              <a:ext cx="12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>
                  <a:solidFill>
                    <a:srgbClr val="FF0000"/>
                  </a:solidFill>
                  <a:latin typeface="Times New Roman" pitchFamily="18" charset="0"/>
                </a:rPr>
                <a:t>Excess 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en-US" i="1" baseline="30000">
                  <a:solidFill>
                    <a:srgbClr val="FF0000"/>
                  </a:solidFill>
                  <a:latin typeface="Times New Roman" pitchFamily="18" charset="0"/>
                </a:rPr>
                <a:t>n-</a:t>
              </a:r>
              <a:r>
                <a:rPr lang="en-US" baseline="30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CA" baseline="30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3124200" y="1676400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3-bit rep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gray">
          <a:xfrm>
            <a:off x="3124200" y="1660525"/>
            <a:ext cx="1447800" cy="39687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8-bit rep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6318" name="Text Box 14"/>
          <p:cNvSpPr txBox="1">
            <a:spLocks noChangeArrowheads="1"/>
          </p:cNvSpPr>
          <p:nvPr/>
        </p:nvSpPr>
        <p:spPr bwMode="auto">
          <a:xfrm>
            <a:off x="6324600" y="1660525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6600FF"/>
                </a:solidFill>
                <a:latin typeface="Times New Roman" pitchFamily="18" charset="0"/>
              </a:rPr>
              <a:t>n</a:t>
            </a:r>
            <a:r>
              <a:rPr lang="en-US" sz="2000">
                <a:solidFill>
                  <a:srgbClr val="6600FF"/>
                </a:solidFill>
                <a:latin typeface="Arial" charset="0"/>
              </a:rPr>
              <a:t>-bit rep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6319" name="Text Box 15"/>
          <p:cNvSpPr txBox="1">
            <a:spLocks noChangeArrowheads="1"/>
          </p:cNvSpPr>
          <p:nvPr/>
        </p:nvSpPr>
        <p:spPr bwMode="auto">
          <a:xfrm>
            <a:off x="2590800" y="2971800"/>
            <a:ext cx="2362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(-3)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(3)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2590800" y="3886200"/>
            <a:ext cx="2362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(-3)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(3)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2590800" y="4953000"/>
            <a:ext cx="2362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(-4)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(3)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22" name="Text Box 18"/>
          <p:cNvSpPr txBox="1">
            <a:spLocks noChangeArrowheads="1"/>
          </p:cNvSpPr>
          <p:nvPr/>
        </p:nvSpPr>
        <p:spPr bwMode="auto">
          <a:xfrm>
            <a:off x="2590800" y="5791200"/>
            <a:ext cx="2362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(-4)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(3)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23" name="Text Box 19"/>
          <p:cNvSpPr txBox="1">
            <a:spLocks noChangeArrowheads="1"/>
          </p:cNvSpPr>
          <p:nvPr/>
        </p:nvSpPr>
        <p:spPr bwMode="gray">
          <a:xfrm>
            <a:off x="2667000" y="2209800"/>
            <a:ext cx="2362200" cy="457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(0)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(255)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24" name="Text Box 20"/>
          <p:cNvSpPr txBox="1">
            <a:spLocks noChangeArrowheads="1"/>
          </p:cNvSpPr>
          <p:nvPr/>
        </p:nvSpPr>
        <p:spPr bwMode="gray">
          <a:xfrm>
            <a:off x="2590800" y="2971800"/>
            <a:ext cx="2590800" cy="457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(-127)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(127)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25" name="Text Box 21"/>
          <p:cNvSpPr txBox="1">
            <a:spLocks noChangeArrowheads="1"/>
          </p:cNvSpPr>
          <p:nvPr/>
        </p:nvSpPr>
        <p:spPr bwMode="gray">
          <a:xfrm>
            <a:off x="2590800" y="3886200"/>
            <a:ext cx="2590800" cy="457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(-127)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(127)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26" name="Text Box 22"/>
          <p:cNvSpPr txBox="1">
            <a:spLocks noChangeArrowheads="1"/>
          </p:cNvSpPr>
          <p:nvPr/>
        </p:nvSpPr>
        <p:spPr bwMode="gray">
          <a:xfrm>
            <a:off x="2590800" y="4953000"/>
            <a:ext cx="2590800" cy="457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(-128)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(127)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27" name="Text Box 23"/>
          <p:cNvSpPr txBox="1">
            <a:spLocks noChangeArrowheads="1"/>
          </p:cNvSpPr>
          <p:nvPr/>
        </p:nvSpPr>
        <p:spPr bwMode="gray">
          <a:xfrm>
            <a:off x="2590800" y="5791200"/>
            <a:ext cx="2590800" cy="457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(-128)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(127)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28" name="Line 24"/>
          <p:cNvSpPr>
            <a:spLocks noChangeShapeType="1"/>
          </p:cNvSpPr>
          <p:nvPr/>
        </p:nvSpPr>
        <p:spPr bwMode="auto">
          <a:xfrm>
            <a:off x="2362200" y="1600200"/>
            <a:ext cx="0" cy="4953000"/>
          </a:xfrm>
          <a:prstGeom prst="line">
            <a:avLst/>
          </a:prstGeom>
          <a:noFill/>
          <a:ln w="19050">
            <a:solidFill>
              <a:srgbClr val="66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26329" name="Line 25"/>
          <p:cNvSpPr>
            <a:spLocks noChangeShapeType="1"/>
          </p:cNvSpPr>
          <p:nvPr/>
        </p:nvSpPr>
        <p:spPr bwMode="auto">
          <a:xfrm>
            <a:off x="762000" y="2133600"/>
            <a:ext cx="4648200" cy="0"/>
          </a:xfrm>
          <a:prstGeom prst="line">
            <a:avLst/>
          </a:prstGeom>
          <a:noFill/>
          <a:ln w="19050">
            <a:solidFill>
              <a:srgbClr val="66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26331" name="Line 27"/>
          <p:cNvSpPr>
            <a:spLocks noChangeShapeType="1"/>
          </p:cNvSpPr>
          <p:nvPr/>
        </p:nvSpPr>
        <p:spPr bwMode="auto">
          <a:xfrm>
            <a:off x="5410200" y="1600200"/>
            <a:ext cx="0" cy="4953000"/>
          </a:xfrm>
          <a:prstGeom prst="line">
            <a:avLst/>
          </a:prstGeom>
          <a:noFill/>
          <a:ln w="19050">
            <a:solidFill>
              <a:srgbClr val="66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26332" name="Text Box 28"/>
          <p:cNvSpPr txBox="1">
            <a:spLocks noChangeArrowheads="1"/>
          </p:cNvSpPr>
          <p:nvPr/>
        </p:nvSpPr>
        <p:spPr bwMode="auto">
          <a:xfrm>
            <a:off x="5943600" y="2209800"/>
            <a:ext cx="2362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(0)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(2</a:t>
            </a:r>
            <a:r>
              <a:rPr lang="en-US" sz="2800" i="1" baseline="30000">
                <a:latin typeface="Times New Roman" pitchFamily="18" charset="0"/>
              </a:rPr>
              <a:t>n</a:t>
            </a:r>
            <a:r>
              <a:rPr lang="en-US">
                <a:latin typeface="Arial" charset="0"/>
              </a:rPr>
              <a:t>-1)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37" name="Text Box 33"/>
          <p:cNvSpPr txBox="1">
            <a:spLocks noChangeArrowheads="1"/>
          </p:cNvSpPr>
          <p:nvPr/>
        </p:nvSpPr>
        <p:spPr bwMode="auto">
          <a:xfrm>
            <a:off x="5410200" y="2971800"/>
            <a:ext cx="3200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-(2</a:t>
            </a:r>
            <a:r>
              <a:rPr lang="en-US" sz="2800" i="1" baseline="30000">
                <a:latin typeface="Times New Roman" pitchFamily="18" charset="0"/>
              </a:rPr>
              <a:t>n-</a:t>
            </a:r>
            <a:r>
              <a:rPr lang="en-US" sz="2800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-1)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(2</a:t>
            </a:r>
            <a:r>
              <a:rPr lang="en-US" sz="2800" i="1" baseline="30000">
                <a:latin typeface="Times New Roman" pitchFamily="18" charset="0"/>
              </a:rPr>
              <a:t>n-</a:t>
            </a:r>
            <a:r>
              <a:rPr lang="en-US" sz="2800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-1)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38" name="Text Box 34"/>
          <p:cNvSpPr txBox="1">
            <a:spLocks noChangeArrowheads="1"/>
          </p:cNvSpPr>
          <p:nvPr/>
        </p:nvSpPr>
        <p:spPr bwMode="auto">
          <a:xfrm>
            <a:off x="5410200" y="3886200"/>
            <a:ext cx="3200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-(2</a:t>
            </a:r>
            <a:r>
              <a:rPr lang="en-US" sz="2800" i="1" baseline="30000">
                <a:latin typeface="Times New Roman" pitchFamily="18" charset="0"/>
              </a:rPr>
              <a:t>n-</a:t>
            </a:r>
            <a:r>
              <a:rPr lang="en-US" sz="2800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-1)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(2</a:t>
            </a:r>
            <a:r>
              <a:rPr lang="en-US" sz="2800" i="1" baseline="30000">
                <a:latin typeface="Times New Roman" pitchFamily="18" charset="0"/>
              </a:rPr>
              <a:t>n-</a:t>
            </a:r>
            <a:r>
              <a:rPr lang="en-US" sz="2800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-1)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39" name="Text Box 35"/>
          <p:cNvSpPr txBox="1">
            <a:spLocks noChangeArrowheads="1"/>
          </p:cNvSpPr>
          <p:nvPr/>
        </p:nvSpPr>
        <p:spPr bwMode="auto">
          <a:xfrm>
            <a:off x="5410200" y="4953000"/>
            <a:ext cx="3200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-(2</a:t>
            </a:r>
            <a:r>
              <a:rPr lang="en-US" sz="2800" i="1" baseline="30000">
                <a:latin typeface="Times New Roman" pitchFamily="18" charset="0"/>
              </a:rPr>
              <a:t>n-</a:t>
            </a:r>
            <a:r>
              <a:rPr lang="en-US" sz="2800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(2</a:t>
            </a:r>
            <a:r>
              <a:rPr lang="en-US" sz="2800" i="1" baseline="30000">
                <a:latin typeface="Times New Roman" pitchFamily="18" charset="0"/>
              </a:rPr>
              <a:t>n-</a:t>
            </a:r>
            <a:r>
              <a:rPr lang="en-US" sz="2800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-1)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40" name="Text Box 36"/>
          <p:cNvSpPr txBox="1">
            <a:spLocks noChangeArrowheads="1"/>
          </p:cNvSpPr>
          <p:nvPr/>
        </p:nvSpPr>
        <p:spPr bwMode="auto">
          <a:xfrm>
            <a:off x="5410200" y="5791200"/>
            <a:ext cx="3200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-(2</a:t>
            </a:r>
            <a:r>
              <a:rPr lang="en-US" sz="2800" i="1" baseline="30000">
                <a:latin typeface="Times New Roman" pitchFamily="18" charset="0"/>
              </a:rPr>
              <a:t>n-</a:t>
            </a:r>
            <a:r>
              <a:rPr lang="en-US" sz="2800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to</a:t>
            </a:r>
            <a:r>
              <a:rPr lang="en-US" baseline="-25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(2</a:t>
            </a:r>
            <a:r>
              <a:rPr lang="en-US" sz="2800" i="1" baseline="30000">
                <a:latin typeface="Times New Roman" pitchFamily="18" charset="0"/>
              </a:rPr>
              <a:t>n-</a:t>
            </a:r>
            <a:r>
              <a:rPr lang="en-US" sz="2800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-1)</a:t>
            </a:r>
            <a:r>
              <a:rPr lang="en-US" sz="2000" baseline="-25000">
                <a:latin typeface="Arial" charset="0"/>
              </a:rPr>
              <a:t>10</a:t>
            </a:r>
            <a:r>
              <a:rPr lang="en-US">
                <a:latin typeface="Arial" charset="0"/>
              </a:rPr>
              <a:t> </a:t>
            </a:r>
            <a:endParaRPr lang="en-CA">
              <a:latin typeface="Arial" charset="0"/>
            </a:endParaRPr>
          </a:p>
        </p:txBody>
      </p:sp>
      <p:sp>
        <p:nvSpPr>
          <p:cNvPr id="226342" name="Line 38"/>
          <p:cNvSpPr>
            <a:spLocks noChangeShapeType="1"/>
          </p:cNvSpPr>
          <p:nvPr/>
        </p:nvSpPr>
        <p:spPr bwMode="auto">
          <a:xfrm>
            <a:off x="5410200" y="2133600"/>
            <a:ext cx="3276600" cy="0"/>
          </a:xfrm>
          <a:prstGeom prst="line">
            <a:avLst/>
          </a:prstGeom>
          <a:noFill/>
          <a:ln w="19050">
            <a:solidFill>
              <a:srgbClr val="66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utoUpdateAnimBg="0"/>
      <p:bldP spid="226316" grpId="0" autoUpdateAnimBg="0"/>
      <p:bldP spid="226317" grpId="0" animBg="1" autoUpdateAnimBg="0"/>
      <p:bldP spid="226318" grpId="0" autoUpdateAnimBg="0"/>
      <p:bldP spid="226319" grpId="0" autoUpdateAnimBg="0"/>
      <p:bldP spid="226320" grpId="0" autoUpdateAnimBg="0"/>
      <p:bldP spid="226321" grpId="0" autoUpdateAnimBg="0"/>
      <p:bldP spid="226322" grpId="0" autoUpdateAnimBg="0"/>
      <p:bldP spid="226323" grpId="0" animBg="1" autoUpdateAnimBg="0"/>
      <p:bldP spid="226324" grpId="0" animBg="1" autoUpdateAnimBg="0"/>
      <p:bldP spid="226325" grpId="0" animBg="1" autoUpdateAnimBg="0"/>
      <p:bldP spid="226326" grpId="0" animBg="1" autoUpdateAnimBg="0"/>
      <p:bldP spid="226327" grpId="0" animBg="1" autoUpdateAnimBg="0"/>
      <p:bldP spid="226328" grpId="0" animBg="1"/>
      <p:bldP spid="226329" grpId="0" animBg="1"/>
      <p:bldP spid="226331" grpId="0" animBg="1"/>
      <p:bldP spid="226332" grpId="0" autoUpdateAnimBg="0"/>
      <p:bldP spid="226337" grpId="0" autoUpdateAnimBg="0"/>
      <p:bldP spid="226338" grpId="0" autoUpdateAnimBg="0"/>
      <p:bldP spid="226339" grpId="0" autoUpdateAnimBg="0"/>
      <p:bldP spid="226340" grpId="0" autoUpdateAnimBg="0"/>
      <p:bldP spid="2263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Binary-Coded Decimal (BCD)</a:t>
            </a:r>
            <a:endParaRPr lang="en-CA" smtClean="0"/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For some applications, it may be desirable to work in </a:t>
            </a:r>
            <a:r>
              <a:rPr lang="en-US" sz="2400" smtClean="0">
                <a:solidFill>
                  <a:srgbClr val="FF0000"/>
                </a:solidFill>
              </a:rPr>
              <a:t>decimal</a:t>
            </a:r>
            <a:r>
              <a:rPr lang="en-US" sz="2400" smtClean="0"/>
              <a:t> rather than </a:t>
            </a:r>
            <a:r>
              <a:rPr lang="en-US" sz="2400" smtClean="0">
                <a:solidFill>
                  <a:srgbClr val="6600FF"/>
                </a:solidFill>
              </a:rPr>
              <a:t>binary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might be, for instance, to avoid round-off error - some </a:t>
            </a:r>
            <a:r>
              <a:rPr lang="en-US" sz="2400" smtClean="0">
                <a:solidFill>
                  <a:srgbClr val="FF0000"/>
                </a:solidFill>
              </a:rPr>
              <a:t>decimal</a:t>
            </a:r>
            <a:r>
              <a:rPr lang="en-US" sz="2400" smtClean="0"/>
              <a:t> numbers with a finite expansion become infinitely repeating in </a:t>
            </a:r>
            <a:r>
              <a:rPr lang="en-US" sz="2400" smtClean="0">
                <a:solidFill>
                  <a:srgbClr val="6600FF"/>
                </a:solidFill>
              </a:rPr>
              <a:t>binary</a:t>
            </a:r>
            <a:r>
              <a:rPr lang="en-US" sz="2400" smtClean="0"/>
              <a:t>, and therefore must be truncated or rounded.</a:t>
            </a:r>
            <a:endParaRPr lang="en-CA" sz="2400" smtClean="0"/>
          </a:p>
        </p:txBody>
      </p:sp>
      <p:sp>
        <p:nvSpPr>
          <p:cNvPr id="22733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752600"/>
            <a:ext cx="3810000" cy="1676400"/>
          </a:xfrm>
        </p:spPr>
        <p:txBody>
          <a:bodyPr/>
          <a:lstStyle/>
          <a:p>
            <a:pPr eaLnBrk="1" hangingPunct="1"/>
            <a:r>
              <a:rPr lang="en-US" sz="2400" smtClean="0"/>
              <a:t>We can do this by coding each digit of a decimal number as a binary string</a:t>
            </a:r>
            <a:endParaRPr lang="en-CA" sz="2400" smtClean="0"/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6248400" y="3276600"/>
            <a:ext cx="2057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FF0000"/>
                </a:solidFill>
                <a:latin typeface="Times New Roman" pitchFamily="18" charset="0"/>
              </a:rPr>
              <a:t>79</a:t>
            </a:r>
            <a:endParaRPr lang="en-CA" sz="4000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5791200" y="4038600"/>
            <a:ext cx="2971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0111 1001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4724400" y="3444875"/>
            <a:ext cx="1371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Times New Roman" pitchFamily="18" charset="0"/>
              </a:rPr>
              <a:t>Decimal</a:t>
            </a:r>
            <a:endParaRPr lang="en-CA" baseline="30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4572000" y="4191000"/>
            <a:ext cx="11430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>
                <a:solidFill>
                  <a:srgbClr val="6600FF"/>
                </a:solidFill>
                <a:latin typeface="Times New Roman" pitchFamily="18" charset="0"/>
              </a:rPr>
              <a:t>BCD</a:t>
            </a:r>
            <a:endParaRPr lang="en-CA" baseline="30000">
              <a:solidFill>
                <a:srgbClr val="66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build="p" autoUpdateAnimBg="0"/>
      <p:bldP spid="227333" grpId="0" autoUpdateAnimBg="0"/>
      <p:bldP spid="227334" grpId="0" autoUpdateAnimBg="0"/>
      <p:bldP spid="227340" grpId="0" autoUpdateAnimBg="0"/>
      <p:bldP spid="22734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Binary-Coded Decimal (BCD)</a:t>
            </a:r>
            <a:br>
              <a:rPr lang="en-US" smtClean="0"/>
            </a:br>
            <a:r>
              <a:rPr lang="en-US" sz="2800" smtClean="0"/>
              <a:t>PACKED AND UNPACKED FORMS</a:t>
            </a:r>
            <a:endParaRPr lang="en-CA" sz="2800" smtClean="0"/>
          </a:p>
        </p:txBody>
      </p:sp>
      <p:sp>
        <p:nvSpPr>
          <p:cNvPr id="228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At least</a:t>
            </a:r>
            <a:r>
              <a:rPr lang="en-US" sz="2400" smtClean="0"/>
              <a:t> four binary digits must be reserved to record a single decimal digit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Binary-coded decimal that uses four bits per decimal digit is called </a:t>
            </a:r>
            <a:r>
              <a:rPr 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packed BCD</a:t>
            </a:r>
            <a:endParaRPr lang="en-CA" sz="2400" i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835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752600"/>
            <a:ext cx="38100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Sometimes it is more convenient in terms of memory allocation to use a full byte to record a single decimal digit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BCD that uses eight bits per decimal digit is </a:t>
            </a:r>
            <a:r>
              <a:rPr 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unpacked BCD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gray">
          <a:xfrm>
            <a:off x="2133600" y="4645025"/>
            <a:ext cx="4953000" cy="84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Represent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(839)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dirty="0">
                <a:latin typeface="Arial" charset="0"/>
              </a:rPr>
              <a:t> in packed and unpacked BCD on 4 decimal digits </a:t>
            </a:r>
            <a:endParaRPr lang="en-CA" dirty="0">
              <a:latin typeface="Arial" charset="0"/>
            </a:endParaRP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76200" y="5562600"/>
            <a:ext cx="2286000" cy="4206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i="1">
                <a:solidFill>
                  <a:srgbClr val="6600FF"/>
                </a:solidFill>
                <a:latin typeface="Times New Roman" pitchFamily="18" charset="0"/>
              </a:rPr>
              <a:t>Packed BCD</a:t>
            </a:r>
            <a:endParaRPr lang="en-CA" baseline="30000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76200" y="6019800"/>
            <a:ext cx="2286000" cy="4206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i="1">
                <a:solidFill>
                  <a:srgbClr val="6600FF"/>
                </a:solidFill>
                <a:latin typeface="Times New Roman" pitchFamily="18" charset="0"/>
              </a:rPr>
              <a:t>Unpacked BCD</a:t>
            </a:r>
            <a:endParaRPr lang="en-CA" baseline="30000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590800" y="5562600"/>
            <a:ext cx="4038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6600FF"/>
                </a:solidFill>
                <a:latin typeface="Arial" charset="0"/>
              </a:rPr>
              <a:t>0000 1000 0011 1001</a:t>
            </a:r>
            <a:endParaRPr lang="en-CA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2590800" y="6019800"/>
            <a:ext cx="64770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6600FF"/>
                </a:solidFill>
                <a:latin typeface="Arial" charset="0"/>
              </a:rPr>
              <a:t>0000 0000 0000 1000 0000 0011 0000 1001</a:t>
            </a:r>
            <a:endParaRPr lang="en-CA" dirty="0">
              <a:solidFill>
                <a:srgbClr val="66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build="p" autoUpdateAnimBg="0"/>
      <p:bldP spid="228357" grpId="0" animBg="1" autoUpdateAnimBg="0"/>
      <p:bldP spid="228358" grpId="0" autoUpdateAnimBg="0"/>
      <p:bldP spid="228359" grpId="0" autoUpdateAnimBg="0"/>
      <p:bldP spid="228360" grpId="0" autoUpdateAnimBg="0"/>
      <p:bldP spid="22836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30" name="Rectangle 298"/>
          <p:cNvSpPr>
            <a:spLocks noChangeArrowheads="1"/>
          </p:cNvSpPr>
          <p:nvPr/>
        </p:nvSpPr>
        <p:spPr bwMode="auto">
          <a:xfrm>
            <a:off x="838200" y="4648200"/>
            <a:ext cx="239713" cy="1938338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197926" name="Group 294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843" name="Rectangle 2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endParaRPr lang="en-CA"/>
          </a:p>
        </p:txBody>
      </p:sp>
      <p:sp>
        <p:nvSpPr>
          <p:cNvPr id="197933" name="Rectangle 30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257800" y="1600200"/>
            <a:ext cx="3352800" cy="3124200"/>
          </a:xfrm>
        </p:spPr>
        <p:txBody>
          <a:bodyPr/>
          <a:lstStyle/>
          <a:p>
            <a:r>
              <a:rPr lang="en-US" sz="2400"/>
              <a:t>In order to include negative integers, half of the positive integers (in an unsigned representation) must be removed to make room</a:t>
            </a:r>
            <a:endParaRPr lang="en-CA" sz="2400"/>
          </a:p>
        </p:txBody>
      </p:sp>
      <p:sp>
        <p:nvSpPr>
          <p:cNvPr id="197934" name="Rectangle 30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4572000"/>
            <a:ext cx="3352800" cy="1981200"/>
          </a:xfrm>
        </p:spPr>
        <p:txBody>
          <a:bodyPr/>
          <a:lstStyle/>
          <a:p>
            <a:r>
              <a:rPr lang="en-US" sz="2400"/>
              <a:t>The numbers that are removed are those in which the most significant bit is a 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1</a:t>
            </a:r>
            <a:endParaRPr lang="en-CA" sz="240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197925" name="Group 293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931" name="Oval 299"/>
          <p:cNvSpPr>
            <a:spLocks noChangeArrowheads="1"/>
          </p:cNvSpPr>
          <p:nvPr/>
        </p:nvSpPr>
        <p:spPr bwMode="auto">
          <a:xfrm>
            <a:off x="2209800" y="4572000"/>
            <a:ext cx="609600" cy="2133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7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97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930" grpId="0" animBg="1"/>
      <p:bldP spid="197933" grpId="0" build="p" autoUpdateAnimBg="0"/>
      <p:bldP spid="197934" grpId="0" build="p" autoUpdateAnimBg="0"/>
      <p:bldP spid="197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838200" y="4648200"/>
            <a:ext cx="239713" cy="1938338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200707" name="Group 3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072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SIGN MAGNITUDE SYSTEM</a:t>
            </a:r>
            <a:endParaRPr lang="en-CA" sz="2800"/>
          </a:p>
        </p:txBody>
      </p:sp>
      <p:sp>
        <p:nvSpPr>
          <p:cNvPr id="200730" name="Rectangle 2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257800" y="1600200"/>
            <a:ext cx="3505200" cy="3048000"/>
          </a:xfrm>
        </p:spPr>
        <p:txBody>
          <a:bodyPr/>
          <a:lstStyle/>
          <a:p>
            <a:r>
              <a:rPr lang="en-US" sz="2400"/>
              <a:t>In the 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 magnitude</a:t>
            </a:r>
            <a:r>
              <a:rPr lang="en-US" sz="2400"/>
              <a:t> system for signed integers, the most significant bit simply indicates the sign:</a:t>
            </a:r>
          </a:p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400"/>
              <a:t>   for   </a:t>
            </a:r>
            <a:r>
              <a:rPr lang="en-US">
                <a:solidFill>
                  <a:srgbClr val="FF0000"/>
                </a:solidFill>
              </a:rPr>
              <a:t>+</a:t>
            </a:r>
          </a:p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/>
              <a:t>   for   </a:t>
            </a:r>
            <a:r>
              <a:rPr lang="en-US">
                <a:solidFill>
                  <a:srgbClr val="FF0000"/>
                </a:solidFill>
              </a:rPr>
              <a:t>–</a:t>
            </a:r>
            <a:endParaRPr lang="en-CA">
              <a:solidFill>
                <a:srgbClr val="FF0000"/>
              </a:solidFill>
            </a:endParaRPr>
          </a:p>
        </p:txBody>
      </p:sp>
      <p:grpSp>
        <p:nvGrpSpPr>
          <p:cNvPr id="200785" name="Group 81"/>
          <p:cNvGrpSpPr>
            <a:grpSpLocks/>
          </p:cNvGrpSpPr>
          <p:nvPr/>
        </p:nvGrpSpPr>
        <p:grpSpPr bwMode="auto">
          <a:xfrm>
            <a:off x="3352800" y="2516188"/>
            <a:ext cx="1676400" cy="2070100"/>
            <a:chOff x="2112" y="1585"/>
            <a:chExt cx="1056" cy="1304"/>
          </a:xfrm>
        </p:grpSpPr>
        <p:sp>
          <p:nvSpPr>
            <p:cNvPr id="200737" name="Rectangle 33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0738" name="Rectangle 34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0739" name="Rectangle 35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0740" name="Rectangle 36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0744" name="Line 40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0745" name="Line 41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0746" name="Line 42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0747" name="Line 43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0786" name="Group 82"/>
          <p:cNvGrpSpPr>
            <a:grpSpLocks/>
          </p:cNvGrpSpPr>
          <p:nvPr/>
        </p:nvGrpSpPr>
        <p:grpSpPr bwMode="auto">
          <a:xfrm>
            <a:off x="3352800" y="4586288"/>
            <a:ext cx="1676400" cy="2070100"/>
            <a:chOff x="2112" y="2889"/>
            <a:chExt cx="1056" cy="1304"/>
          </a:xfrm>
        </p:grpSpPr>
        <p:sp>
          <p:nvSpPr>
            <p:cNvPr id="200732" name="Rectangle 28"/>
            <p:cNvSpPr>
              <a:spLocks noChangeArrowheads="1"/>
            </p:cNvSpPr>
            <p:nvPr/>
          </p:nvSpPr>
          <p:spPr bwMode="auto">
            <a:xfrm>
              <a:off x="2112" y="386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0733" name="Rectangle 29"/>
            <p:cNvSpPr>
              <a:spLocks noChangeArrowheads="1"/>
            </p:cNvSpPr>
            <p:nvPr/>
          </p:nvSpPr>
          <p:spPr bwMode="auto">
            <a:xfrm>
              <a:off x="2112" y="354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0734" name="Rectangle 30"/>
            <p:cNvSpPr>
              <a:spLocks noChangeArrowheads="1"/>
            </p:cNvSpPr>
            <p:nvPr/>
          </p:nvSpPr>
          <p:spPr bwMode="auto">
            <a:xfrm>
              <a:off x="2112" y="321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0735" name="Rectangle 31"/>
            <p:cNvSpPr>
              <a:spLocks noChangeArrowheads="1"/>
            </p:cNvSpPr>
            <p:nvPr/>
          </p:nvSpPr>
          <p:spPr bwMode="auto">
            <a:xfrm>
              <a:off x="2112" y="2889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0748" name="Line 44"/>
            <p:cNvSpPr>
              <a:spLocks noChangeShapeType="1"/>
            </p:cNvSpPr>
            <p:nvPr/>
          </p:nvSpPr>
          <p:spPr bwMode="auto">
            <a:xfrm>
              <a:off x="2112" y="32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0749" name="Line 45"/>
            <p:cNvSpPr>
              <a:spLocks noChangeShapeType="1"/>
            </p:cNvSpPr>
            <p:nvPr/>
          </p:nvSpPr>
          <p:spPr bwMode="auto">
            <a:xfrm>
              <a:off x="2112" y="354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0750" name="Line 46"/>
            <p:cNvSpPr>
              <a:spLocks noChangeShapeType="1"/>
            </p:cNvSpPr>
            <p:nvPr/>
          </p:nvSpPr>
          <p:spPr bwMode="auto">
            <a:xfrm>
              <a:off x="2112" y="386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0784" name="Group 80"/>
          <p:cNvGrpSpPr>
            <a:grpSpLocks/>
          </p:cNvGrpSpPr>
          <p:nvPr/>
        </p:nvGrpSpPr>
        <p:grpSpPr bwMode="auto">
          <a:xfrm>
            <a:off x="3352800" y="1531938"/>
            <a:ext cx="1676400" cy="5124450"/>
            <a:chOff x="2112" y="965"/>
            <a:chExt cx="1056" cy="3228"/>
          </a:xfrm>
        </p:grpSpPr>
        <p:grpSp>
          <p:nvGrpSpPr>
            <p:cNvPr id="200781" name="Group 77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00741" name="Rectangle 37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Sign Magnitude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00742" name="Line 38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00743" name="Line 39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0751" name="Line 47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0752" name="Line 48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0753" name="Line 49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00754" name="Group 50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0778" name="Rectangle 7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257800" y="46482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/>
              <a:t>The remaining bits are interpreted as an unsigned integer of one less bit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0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00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0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0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0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0" grpId="0" build="p" autoUpdateAnimBg="0" advAuto="0"/>
      <p:bldP spid="20077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842" name="Group 114"/>
          <p:cNvGrpSpPr>
            <a:grpSpLocks/>
          </p:cNvGrpSpPr>
          <p:nvPr/>
        </p:nvGrpSpPr>
        <p:grpSpPr bwMode="auto">
          <a:xfrm>
            <a:off x="762000" y="5181600"/>
            <a:ext cx="3657600" cy="361950"/>
            <a:chOff x="480" y="3264"/>
            <a:chExt cx="2304" cy="228"/>
          </a:xfrm>
        </p:grpSpPr>
        <p:sp>
          <p:nvSpPr>
            <p:cNvPr id="201840" name="Rectangle 112"/>
            <p:cNvSpPr>
              <a:spLocks noChangeArrowheads="1"/>
            </p:cNvSpPr>
            <p:nvPr/>
          </p:nvSpPr>
          <p:spPr bwMode="auto">
            <a:xfrm>
              <a:off x="2496" y="3264"/>
              <a:ext cx="288" cy="228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1839" name="Rectangle 111"/>
            <p:cNvSpPr>
              <a:spLocks noChangeArrowheads="1"/>
            </p:cNvSpPr>
            <p:nvPr/>
          </p:nvSpPr>
          <p:spPr bwMode="auto">
            <a:xfrm>
              <a:off x="480" y="3274"/>
              <a:ext cx="541" cy="218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1841" name="Group 113"/>
          <p:cNvGrpSpPr>
            <a:grpSpLocks/>
          </p:cNvGrpSpPr>
          <p:nvPr/>
        </p:nvGrpSpPr>
        <p:grpSpPr bwMode="auto">
          <a:xfrm>
            <a:off x="741363" y="3657600"/>
            <a:ext cx="3678237" cy="315913"/>
            <a:chOff x="467" y="2304"/>
            <a:chExt cx="2317" cy="199"/>
          </a:xfrm>
        </p:grpSpPr>
        <p:sp>
          <p:nvSpPr>
            <p:cNvPr id="201838" name="Rectangle 110"/>
            <p:cNvSpPr>
              <a:spLocks noChangeArrowheads="1"/>
            </p:cNvSpPr>
            <p:nvPr/>
          </p:nvSpPr>
          <p:spPr bwMode="auto">
            <a:xfrm>
              <a:off x="2496" y="2304"/>
              <a:ext cx="288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1837" name="Rectangle 109"/>
            <p:cNvSpPr>
              <a:spLocks noChangeArrowheads="1"/>
            </p:cNvSpPr>
            <p:nvPr/>
          </p:nvSpPr>
          <p:spPr bwMode="auto">
            <a:xfrm>
              <a:off x="467" y="2304"/>
              <a:ext cx="541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01731" name="Group 3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175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</a:t>
            </a:r>
            <a:br>
              <a:rPr lang="en-US" dirty="0"/>
            </a:br>
            <a:r>
              <a:rPr lang="en-US" sz="2800" dirty="0"/>
              <a:t>SIGN MAGNITUDE SYSTEM</a:t>
            </a:r>
            <a:endParaRPr lang="en-CA" sz="2800" dirty="0"/>
          </a:p>
        </p:txBody>
      </p:sp>
      <p:sp>
        <p:nvSpPr>
          <p:cNvPr id="201754" name="Rectangle 2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181600" y="2286000"/>
            <a:ext cx="3581400" cy="1676400"/>
          </a:xfrm>
        </p:spPr>
        <p:txBody>
          <a:bodyPr/>
          <a:lstStyle/>
          <a:p>
            <a:r>
              <a:rPr lang="en-US" sz="2400"/>
              <a:t>The signed magnitude system has two representations of zero</a:t>
            </a:r>
            <a:endParaRPr lang="en-CA" sz="2400"/>
          </a:p>
        </p:txBody>
      </p:sp>
      <p:graphicFrame>
        <p:nvGraphicFramePr>
          <p:cNvPr id="201778" name="Group 50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1801" name="Text Box 73"/>
          <p:cNvSpPr txBox="1">
            <a:spLocks noChangeArrowheads="1"/>
          </p:cNvSpPr>
          <p:nvPr/>
        </p:nvSpPr>
        <p:spPr bwMode="auto">
          <a:xfrm>
            <a:off x="5867400" y="1752600"/>
            <a:ext cx="2438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PROBLEMS</a:t>
            </a:r>
            <a:endParaRPr lang="en-CA">
              <a:latin typeface="Times New Roman" pitchFamily="18" charset="0"/>
            </a:endParaRPr>
          </a:p>
        </p:txBody>
      </p:sp>
      <p:sp>
        <p:nvSpPr>
          <p:cNvPr id="201802" name="Rectangle 7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4038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/>
              <a:t>Addition of integers in the signed magnitude system does not work according to the standard algorithm</a:t>
            </a:r>
            <a:endParaRPr lang="en-CA"/>
          </a:p>
        </p:txBody>
      </p:sp>
      <p:sp>
        <p:nvSpPr>
          <p:cNvPr id="201806" name="Rectangle 78"/>
          <p:cNvSpPr>
            <a:spLocks noChangeArrowheads="1"/>
          </p:cNvSpPr>
          <p:nvPr/>
        </p:nvSpPr>
        <p:spPr bwMode="auto">
          <a:xfrm>
            <a:off x="787400" y="3554413"/>
            <a:ext cx="779463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1">
                <a:solidFill>
                  <a:srgbClr val="6600FF"/>
                </a:solidFill>
                <a:latin typeface="Arial" charset="0"/>
              </a:rPr>
              <a:t>010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1807" name="Rectangle 79"/>
          <p:cNvSpPr>
            <a:spLocks noChangeArrowheads="1"/>
          </p:cNvSpPr>
          <p:nvPr/>
        </p:nvSpPr>
        <p:spPr bwMode="auto">
          <a:xfrm>
            <a:off x="788988" y="5102225"/>
            <a:ext cx="77946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6600FF"/>
                </a:solidFill>
                <a:latin typeface="Arial" charset="0"/>
              </a:rPr>
              <a:t>101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grpSp>
        <p:nvGrpSpPr>
          <p:cNvPr id="201808" name="Group 80"/>
          <p:cNvGrpSpPr>
            <a:grpSpLocks/>
          </p:cNvGrpSpPr>
          <p:nvPr/>
        </p:nvGrpSpPr>
        <p:grpSpPr bwMode="auto">
          <a:xfrm>
            <a:off x="3352800" y="2516188"/>
            <a:ext cx="1676400" cy="2070100"/>
            <a:chOff x="2112" y="1585"/>
            <a:chExt cx="1056" cy="1304"/>
          </a:xfrm>
        </p:grpSpPr>
        <p:sp>
          <p:nvSpPr>
            <p:cNvPr id="201809" name="Rectangle 81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1810" name="Rectangle 82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1811" name="Rectangle 83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1812" name="Rectangle 84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1813" name="Line 85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1814" name="Line 86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1815" name="Line 87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1816" name="Line 88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1817" name="Group 89"/>
          <p:cNvGrpSpPr>
            <a:grpSpLocks/>
          </p:cNvGrpSpPr>
          <p:nvPr/>
        </p:nvGrpSpPr>
        <p:grpSpPr bwMode="auto">
          <a:xfrm>
            <a:off x="3352800" y="4586288"/>
            <a:ext cx="1676400" cy="2070100"/>
            <a:chOff x="2112" y="2889"/>
            <a:chExt cx="1056" cy="1304"/>
          </a:xfrm>
        </p:grpSpPr>
        <p:sp>
          <p:nvSpPr>
            <p:cNvPr id="201818" name="Rectangle 90"/>
            <p:cNvSpPr>
              <a:spLocks noChangeArrowheads="1"/>
            </p:cNvSpPr>
            <p:nvPr/>
          </p:nvSpPr>
          <p:spPr bwMode="auto">
            <a:xfrm>
              <a:off x="2112" y="386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1819" name="Rectangle 91"/>
            <p:cNvSpPr>
              <a:spLocks noChangeArrowheads="1"/>
            </p:cNvSpPr>
            <p:nvPr/>
          </p:nvSpPr>
          <p:spPr bwMode="auto">
            <a:xfrm>
              <a:off x="2112" y="354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1820" name="Rectangle 92"/>
            <p:cNvSpPr>
              <a:spLocks noChangeArrowheads="1"/>
            </p:cNvSpPr>
            <p:nvPr/>
          </p:nvSpPr>
          <p:spPr bwMode="auto">
            <a:xfrm>
              <a:off x="2112" y="321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1821" name="Rectangle 93"/>
            <p:cNvSpPr>
              <a:spLocks noChangeArrowheads="1"/>
            </p:cNvSpPr>
            <p:nvPr/>
          </p:nvSpPr>
          <p:spPr bwMode="auto">
            <a:xfrm>
              <a:off x="2112" y="2889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1822" name="Line 94"/>
            <p:cNvSpPr>
              <a:spLocks noChangeShapeType="1"/>
            </p:cNvSpPr>
            <p:nvPr/>
          </p:nvSpPr>
          <p:spPr bwMode="auto">
            <a:xfrm>
              <a:off x="2112" y="32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1823" name="Line 95"/>
            <p:cNvSpPr>
              <a:spLocks noChangeShapeType="1"/>
            </p:cNvSpPr>
            <p:nvPr/>
          </p:nvSpPr>
          <p:spPr bwMode="auto">
            <a:xfrm>
              <a:off x="2112" y="354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1824" name="Line 96"/>
            <p:cNvSpPr>
              <a:spLocks noChangeShapeType="1"/>
            </p:cNvSpPr>
            <p:nvPr/>
          </p:nvSpPr>
          <p:spPr bwMode="auto">
            <a:xfrm>
              <a:off x="2112" y="386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1825" name="Group 97"/>
          <p:cNvGrpSpPr>
            <a:grpSpLocks/>
          </p:cNvGrpSpPr>
          <p:nvPr/>
        </p:nvGrpSpPr>
        <p:grpSpPr bwMode="auto">
          <a:xfrm>
            <a:off x="3352800" y="1531938"/>
            <a:ext cx="1676400" cy="5124450"/>
            <a:chOff x="2112" y="965"/>
            <a:chExt cx="1056" cy="3228"/>
          </a:xfrm>
        </p:grpSpPr>
        <p:grpSp>
          <p:nvGrpSpPr>
            <p:cNvPr id="201826" name="Group 98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01827" name="Rectangle 99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Sign Magnitude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01828" name="Line 100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01829" name="Line 101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1830" name="Line 102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1831" name="Line 103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1832" name="Line 104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01769" name="Rectangle 41"/>
          <p:cNvSpPr>
            <a:spLocks noChangeArrowheads="1"/>
          </p:cNvSpPr>
          <p:nvPr/>
        </p:nvSpPr>
        <p:spPr bwMode="auto">
          <a:xfrm>
            <a:off x="3352800" y="4586288"/>
            <a:ext cx="1676400" cy="517525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-0</a:t>
            </a:r>
            <a:endParaRPr lang="en-CA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1804" name="Text Box 76"/>
          <p:cNvSpPr txBox="1">
            <a:spLocks noChangeArrowheads="1"/>
          </p:cNvSpPr>
          <p:nvPr/>
        </p:nvSpPr>
        <p:spPr bwMode="auto">
          <a:xfrm>
            <a:off x="3725863" y="3551238"/>
            <a:ext cx="91440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6600FF"/>
                </a:solidFill>
                <a:latin typeface="Arial" charset="0"/>
              </a:rPr>
              <a:t>2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1805" name="Rectangle 77"/>
          <p:cNvSpPr>
            <a:spLocks noChangeArrowheads="1"/>
          </p:cNvSpPr>
          <p:nvPr/>
        </p:nvSpPr>
        <p:spPr bwMode="auto">
          <a:xfrm>
            <a:off x="3933825" y="5105400"/>
            <a:ext cx="5016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6600FF"/>
                </a:solidFill>
                <a:latin typeface="Arial" charset="0"/>
              </a:rPr>
              <a:t>-1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1833" name="Rectangle 105"/>
          <p:cNvSpPr>
            <a:spLocks noChangeArrowheads="1"/>
          </p:cNvSpPr>
          <p:nvPr/>
        </p:nvSpPr>
        <p:spPr bwMode="auto">
          <a:xfrm>
            <a:off x="3352800" y="2514600"/>
            <a:ext cx="1676400" cy="517525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0</a:t>
            </a:r>
            <a:endParaRPr lang="en-CA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1834" name="AutoShape 106"/>
          <p:cNvSpPr>
            <a:spLocks noChangeArrowheads="1"/>
          </p:cNvSpPr>
          <p:nvPr/>
        </p:nvSpPr>
        <p:spPr bwMode="auto">
          <a:xfrm>
            <a:off x="3854450" y="2344738"/>
            <a:ext cx="728663" cy="779462"/>
          </a:xfrm>
          <a:prstGeom prst="irregularSeal2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1835" name="AutoShape 107"/>
          <p:cNvSpPr>
            <a:spLocks noChangeArrowheads="1"/>
          </p:cNvSpPr>
          <p:nvPr/>
        </p:nvSpPr>
        <p:spPr bwMode="auto">
          <a:xfrm>
            <a:off x="3862388" y="4486275"/>
            <a:ext cx="762000" cy="744538"/>
          </a:xfrm>
          <a:prstGeom prst="irregularSeal1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0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0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0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4" grpId="0" build="p" autoUpdateAnimBg="0"/>
      <p:bldP spid="201801" grpId="0" autoUpdateAnimBg="0"/>
      <p:bldP spid="201802" grpId="0" autoUpdateAnimBg="0"/>
      <p:bldP spid="201806" grpId="0" autoUpdateAnimBg="0"/>
      <p:bldP spid="201807" grpId="0" autoUpdateAnimBg="0"/>
      <p:bldP spid="201769" grpId="0" animBg="1" autoUpdateAnimBg="0"/>
      <p:bldP spid="201804" grpId="0" autoUpdateAnimBg="0"/>
      <p:bldP spid="201805" grpId="0" autoUpdateAnimBg="0"/>
      <p:bldP spid="201833" grpId="0" animBg="1" autoUpdateAnimBg="0"/>
      <p:bldP spid="201834" grpId="0" animBg="1"/>
      <p:bldP spid="2018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6248400"/>
            <a:ext cx="8382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84138"/>
            <a:ext cx="7772400" cy="1143000"/>
          </a:xfrm>
        </p:spPr>
        <p:txBody>
          <a:bodyPr/>
          <a:lstStyle/>
          <a:p>
            <a:r>
              <a:rPr lang="en-US" dirty="0"/>
              <a:t>Signed Integers</a:t>
            </a:r>
            <a:br>
              <a:rPr lang="en-US" dirty="0"/>
            </a:br>
            <a:r>
              <a:rPr lang="en-US" dirty="0"/>
              <a:t>SIGN MAGNITUDE SYSTEM</a:t>
            </a:r>
            <a:endParaRPr lang="en-US" sz="2800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486400" y="3395663"/>
            <a:ext cx="3521927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rgbClr val="6600FF"/>
                </a:solidFill>
                <a:latin typeface="Arial" charset="0"/>
              </a:rPr>
              <a:t>(</a:t>
            </a:r>
            <a:r>
              <a:rPr lang="en-US" sz="3600" dirty="0">
                <a:solidFill>
                  <a:srgbClr val="6600FF"/>
                </a:solidFill>
                <a:latin typeface="Arial" charset="0"/>
              </a:rPr>
              <a:t>0</a:t>
            </a:r>
            <a:r>
              <a:rPr lang="en-US" sz="3600" dirty="0" smtClean="0">
                <a:solidFill>
                  <a:srgbClr val="6600FF"/>
                </a:solidFill>
                <a:latin typeface="Arial" charset="0"/>
              </a:rPr>
              <a:t>10)</a:t>
            </a:r>
            <a:r>
              <a:rPr lang="en-US" sz="3600" baseline="-25000" dirty="0" smtClean="0">
                <a:solidFill>
                  <a:srgbClr val="6600FF"/>
                </a:solidFill>
                <a:latin typeface="Arial" charset="0"/>
              </a:rPr>
              <a:t>2</a:t>
            </a:r>
            <a:endParaRPr lang="en-US" sz="3600" baseline="-25000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5624513" y="4081463"/>
            <a:ext cx="297180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+</a:t>
            </a:r>
            <a:r>
              <a:rPr lang="en-US" sz="3600" dirty="0">
                <a:solidFill>
                  <a:srgbClr val="6600FF"/>
                </a:solidFill>
                <a:latin typeface="Arial" charset="0"/>
              </a:rPr>
              <a:t> </a:t>
            </a:r>
            <a:r>
              <a:rPr lang="en-US" sz="3600" dirty="0" smtClean="0">
                <a:solidFill>
                  <a:srgbClr val="6600FF"/>
                </a:solidFill>
                <a:latin typeface="Arial" charset="0"/>
              </a:rPr>
              <a:t>(101)</a:t>
            </a:r>
            <a:r>
              <a:rPr lang="en-US" sz="3600" baseline="-25000" dirty="0" smtClean="0">
                <a:solidFill>
                  <a:srgbClr val="6600FF"/>
                </a:solidFill>
                <a:latin typeface="Arial" charset="0"/>
              </a:rPr>
              <a:t>2</a:t>
            </a:r>
            <a:endParaRPr lang="en-US" sz="3600" baseline="-25000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194567" name="Line 7"/>
          <p:cNvSpPr>
            <a:spLocks noChangeShapeType="1"/>
          </p:cNvSpPr>
          <p:nvPr/>
        </p:nvSpPr>
        <p:spPr bwMode="auto">
          <a:xfrm>
            <a:off x="5662237" y="4740274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6957637" y="4876799"/>
            <a:ext cx="53340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6690937" y="4876799"/>
            <a:ext cx="53340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7190839" y="4876800"/>
            <a:ext cx="53340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08" y="5683803"/>
            <a:ext cx="1202992" cy="992700"/>
          </a:xfrm>
        </p:spPr>
      </p:pic>
      <p:grpSp>
        <p:nvGrpSpPr>
          <p:cNvPr id="26" name="Group 114"/>
          <p:cNvGrpSpPr>
            <a:grpSpLocks/>
          </p:cNvGrpSpPr>
          <p:nvPr/>
        </p:nvGrpSpPr>
        <p:grpSpPr bwMode="auto">
          <a:xfrm>
            <a:off x="762000" y="5181600"/>
            <a:ext cx="3657600" cy="361950"/>
            <a:chOff x="480" y="3264"/>
            <a:chExt cx="2304" cy="228"/>
          </a:xfrm>
        </p:grpSpPr>
        <p:sp>
          <p:nvSpPr>
            <p:cNvPr id="27" name="Rectangle 112"/>
            <p:cNvSpPr>
              <a:spLocks noChangeArrowheads="1"/>
            </p:cNvSpPr>
            <p:nvPr/>
          </p:nvSpPr>
          <p:spPr bwMode="auto">
            <a:xfrm>
              <a:off x="2496" y="3264"/>
              <a:ext cx="288" cy="228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>
              <a:off x="480" y="3274"/>
              <a:ext cx="541" cy="218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9" name="Group 113"/>
          <p:cNvGrpSpPr>
            <a:grpSpLocks/>
          </p:cNvGrpSpPr>
          <p:nvPr/>
        </p:nvGrpSpPr>
        <p:grpSpPr bwMode="auto">
          <a:xfrm>
            <a:off x="741363" y="3657600"/>
            <a:ext cx="3678237" cy="315913"/>
            <a:chOff x="467" y="2304"/>
            <a:chExt cx="2317" cy="199"/>
          </a:xfrm>
        </p:grpSpPr>
        <p:sp>
          <p:nvSpPr>
            <p:cNvPr id="30" name="Rectangle 110"/>
            <p:cNvSpPr>
              <a:spLocks noChangeArrowheads="1"/>
            </p:cNvSpPr>
            <p:nvPr/>
          </p:nvSpPr>
          <p:spPr bwMode="auto">
            <a:xfrm>
              <a:off x="2496" y="2304"/>
              <a:ext cx="288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1" name="Rectangle 109"/>
            <p:cNvSpPr>
              <a:spLocks noChangeArrowheads="1"/>
            </p:cNvSpPr>
            <p:nvPr/>
          </p:nvSpPr>
          <p:spPr bwMode="auto">
            <a:xfrm>
              <a:off x="467" y="2304"/>
              <a:ext cx="541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3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80770"/>
              </p:ext>
            </p:extLst>
          </p:nvPr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50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787400" y="3554413"/>
            <a:ext cx="779463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1">
                <a:solidFill>
                  <a:srgbClr val="6600FF"/>
                </a:solidFill>
                <a:latin typeface="Arial" charset="0"/>
              </a:rPr>
              <a:t>010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35" name="Rectangle 79"/>
          <p:cNvSpPr>
            <a:spLocks noChangeArrowheads="1"/>
          </p:cNvSpPr>
          <p:nvPr/>
        </p:nvSpPr>
        <p:spPr bwMode="auto">
          <a:xfrm>
            <a:off x="788988" y="5102225"/>
            <a:ext cx="77946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6600FF"/>
                </a:solidFill>
                <a:latin typeface="Arial" charset="0"/>
              </a:rPr>
              <a:t>101</a:t>
            </a:r>
            <a:endParaRPr lang="en-CA" sz="2800" b="1" dirty="0">
              <a:solidFill>
                <a:srgbClr val="6600FF"/>
              </a:solidFill>
              <a:latin typeface="Arial" charset="0"/>
            </a:endParaRPr>
          </a:p>
        </p:txBody>
      </p:sp>
      <p:grpSp>
        <p:nvGrpSpPr>
          <p:cNvPr id="36" name="Group 80"/>
          <p:cNvGrpSpPr>
            <a:grpSpLocks/>
          </p:cNvGrpSpPr>
          <p:nvPr/>
        </p:nvGrpSpPr>
        <p:grpSpPr bwMode="auto">
          <a:xfrm>
            <a:off x="3352800" y="2516188"/>
            <a:ext cx="1676400" cy="2070100"/>
            <a:chOff x="2112" y="1585"/>
            <a:chExt cx="1056" cy="1304"/>
          </a:xfrm>
        </p:grpSpPr>
        <p:sp>
          <p:nvSpPr>
            <p:cNvPr id="37" name="Rectangle 81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38" name="Rectangle 82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40" name="Rectangle 84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 dirty="0" smtClean="0">
                  <a:latin typeface="Arial" charset="0"/>
                </a:rPr>
                <a:t>0</a:t>
              </a:r>
              <a:endParaRPr lang="en-CA" sz="2800" dirty="0">
                <a:latin typeface="Arial" charset="0"/>
              </a:endParaRPr>
            </a:p>
          </p:txBody>
        </p:sp>
        <p:sp>
          <p:nvSpPr>
            <p:cNvPr id="41" name="Line 85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2" name="Line 86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" name="Line 87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4" name="Line 88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5" name="Group 89"/>
          <p:cNvGrpSpPr>
            <a:grpSpLocks/>
          </p:cNvGrpSpPr>
          <p:nvPr/>
        </p:nvGrpSpPr>
        <p:grpSpPr bwMode="auto">
          <a:xfrm>
            <a:off x="3352800" y="4586288"/>
            <a:ext cx="1676400" cy="2070100"/>
            <a:chOff x="2112" y="2889"/>
            <a:chExt cx="1056" cy="1304"/>
          </a:xfrm>
        </p:grpSpPr>
        <p:sp>
          <p:nvSpPr>
            <p:cNvPr id="46" name="Rectangle 90"/>
            <p:cNvSpPr>
              <a:spLocks noChangeArrowheads="1"/>
            </p:cNvSpPr>
            <p:nvPr/>
          </p:nvSpPr>
          <p:spPr bwMode="auto">
            <a:xfrm>
              <a:off x="2112" y="386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47" name="Rectangle 91"/>
            <p:cNvSpPr>
              <a:spLocks noChangeArrowheads="1"/>
            </p:cNvSpPr>
            <p:nvPr/>
          </p:nvSpPr>
          <p:spPr bwMode="auto">
            <a:xfrm>
              <a:off x="2112" y="354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48" name="Rectangle 92"/>
            <p:cNvSpPr>
              <a:spLocks noChangeArrowheads="1"/>
            </p:cNvSpPr>
            <p:nvPr/>
          </p:nvSpPr>
          <p:spPr bwMode="auto">
            <a:xfrm>
              <a:off x="2112" y="321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49" name="Rectangle 93"/>
            <p:cNvSpPr>
              <a:spLocks noChangeArrowheads="1"/>
            </p:cNvSpPr>
            <p:nvPr/>
          </p:nvSpPr>
          <p:spPr bwMode="auto">
            <a:xfrm>
              <a:off x="2112" y="2889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50" name="Line 94"/>
            <p:cNvSpPr>
              <a:spLocks noChangeShapeType="1"/>
            </p:cNvSpPr>
            <p:nvPr/>
          </p:nvSpPr>
          <p:spPr bwMode="auto">
            <a:xfrm>
              <a:off x="2112" y="32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" name="Line 95"/>
            <p:cNvSpPr>
              <a:spLocks noChangeShapeType="1"/>
            </p:cNvSpPr>
            <p:nvPr/>
          </p:nvSpPr>
          <p:spPr bwMode="auto">
            <a:xfrm>
              <a:off x="2112" y="354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2" name="Line 96"/>
            <p:cNvSpPr>
              <a:spLocks noChangeShapeType="1"/>
            </p:cNvSpPr>
            <p:nvPr/>
          </p:nvSpPr>
          <p:spPr bwMode="auto">
            <a:xfrm>
              <a:off x="2112" y="386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53" name="Group 97"/>
          <p:cNvGrpSpPr>
            <a:grpSpLocks/>
          </p:cNvGrpSpPr>
          <p:nvPr/>
        </p:nvGrpSpPr>
        <p:grpSpPr bwMode="auto">
          <a:xfrm>
            <a:off x="3352800" y="1531938"/>
            <a:ext cx="1676400" cy="5124450"/>
            <a:chOff x="2112" y="965"/>
            <a:chExt cx="1056" cy="3228"/>
          </a:xfrm>
        </p:grpSpPr>
        <p:grpSp>
          <p:nvGrpSpPr>
            <p:cNvPr id="54" name="Group 98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59" name="Rectangle 99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 dirty="0">
                    <a:solidFill>
                      <a:srgbClr val="002060"/>
                    </a:solidFill>
                    <a:latin typeface="Arial" charset="0"/>
                  </a:rPr>
                  <a:t>Sign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Arial" charset="0"/>
                  </a:rPr>
                  <a:t>Magnitude</a:t>
                </a:r>
                <a:endParaRPr lang="en-CA" dirty="0">
                  <a:solidFill>
                    <a:srgbClr val="002060"/>
                  </a:solidFill>
                  <a:latin typeface="Arial" charset="0"/>
                </a:endParaRPr>
              </a:p>
            </p:txBody>
          </p:sp>
          <p:sp>
            <p:nvSpPr>
              <p:cNvPr id="60" name="Line 100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55" name="Line 101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6" name="Line 102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7" name="Line 103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8" name="Line 104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62" name="Text Box 76"/>
          <p:cNvSpPr txBox="1">
            <a:spLocks noChangeArrowheads="1"/>
          </p:cNvSpPr>
          <p:nvPr/>
        </p:nvSpPr>
        <p:spPr bwMode="auto">
          <a:xfrm>
            <a:off x="3725863" y="3551238"/>
            <a:ext cx="91440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6600FF"/>
                </a:solidFill>
                <a:latin typeface="Arial" charset="0"/>
              </a:rPr>
              <a:t>2</a:t>
            </a:r>
            <a:endParaRPr lang="en-CA" sz="2800" b="1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63" name="Rectangle 77"/>
          <p:cNvSpPr>
            <a:spLocks noChangeArrowheads="1"/>
          </p:cNvSpPr>
          <p:nvPr/>
        </p:nvSpPr>
        <p:spPr bwMode="auto">
          <a:xfrm>
            <a:off x="3933825" y="5105400"/>
            <a:ext cx="5016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6600FF"/>
                </a:solidFill>
                <a:latin typeface="Arial" charset="0"/>
              </a:rPr>
              <a:t>-1</a:t>
            </a:r>
            <a:endParaRPr lang="en-CA" sz="2800" b="1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70" name="AutoShape 107"/>
          <p:cNvSpPr>
            <a:spLocks noChangeArrowheads="1"/>
          </p:cNvSpPr>
          <p:nvPr/>
        </p:nvSpPr>
        <p:spPr bwMode="auto">
          <a:xfrm>
            <a:off x="3810001" y="6056848"/>
            <a:ext cx="762000" cy="744538"/>
          </a:xfrm>
          <a:prstGeom prst="irregularSeal1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5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4565" grpId="0" autoUpdateAnimBg="0"/>
      <p:bldP spid="194566" grpId="0" autoUpdateAnimBg="0"/>
      <p:bldP spid="194567" grpId="0" animBg="1"/>
      <p:bldP spid="194570" grpId="0" autoUpdateAnimBg="0"/>
      <p:bldP spid="194576" grpId="0" autoUpdateAnimBg="0"/>
      <p:bldP spid="194584" grpId="0" autoUpdateAnimBg="0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2209800" y="3108325"/>
            <a:ext cx="2133600" cy="533400"/>
          </a:xfrm>
          <a:prstGeom prst="rect">
            <a:avLst/>
          </a:prstGeom>
          <a:solidFill>
            <a:srgbClr val="FFCC99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4815" name="Rectangle 15"/>
          <p:cNvSpPr>
            <a:spLocks noChangeArrowheads="1"/>
          </p:cNvSpPr>
          <p:nvPr/>
        </p:nvSpPr>
        <p:spPr bwMode="auto">
          <a:xfrm>
            <a:off x="1905000" y="3108325"/>
            <a:ext cx="304800" cy="5334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2209800" y="2209800"/>
            <a:ext cx="2133600" cy="533400"/>
          </a:xfrm>
          <a:prstGeom prst="rect">
            <a:avLst/>
          </a:prstGeom>
          <a:solidFill>
            <a:srgbClr val="FFCC99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5334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SIGN MAGNITUDE SYSTEM</a:t>
            </a:r>
            <a:endParaRPr lang="en-CA" sz="2800"/>
          </a:p>
        </p:txBody>
      </p:sp>
      <p:sp>
        <p:nvSpPr>
          <p:cNvPr id="204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3962400"/>
            <a:ext cx="7772400" cy="2057400"/>
          </a:xfrm>
        </p:spPr>
        <p:txBody>
          <a:bodyPr/>
          <a:lstStyle/>
          <a:p>
            <a:r>
              <a:rPr lang="en-US" sz="2400"/>
              <a:t>Because there are two representations of </a:t>
            </a:r>
            <a:r>
              <a:rPr lang="en-US" sz="2400">
                <a:latin typeface="Arial" charset="0"/>
              </a:rPr>
              <a:t>0</a:t>
            </a:r>
            <a:r>
              <a:rPr lang="en-US" sz="2400"/>
              <a:t> and addition does not work simply, the sign magnitude system is never used for signed integers</a:t>
            </a:r>
          </a:p>
          <a:p>
            <a:r>
              <a:rPr lang="en-US" sz="2400"/>
              <a:t>We'll return to this system, however, in the context of floating point representations (real numbers)</a:t>
            </a:r>
            <a:endParaRPr lang="en-CA" sz="2400"/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676400" y="2117725"/>
            <a:ext cx="2895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1001 1101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ltGray">
          <a:xfrm>
            <a:off x="5867400" y="2133600"/>
            <a:ext cx="4572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–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ltGray">
          <a:xfrm>
            <a:off x="6248400" y="2133600"/>
            <a:ext cx="838200" cy="64135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Arial" charset="0"/>
              </a:rPr>
              <a:t>29</a:t>
            </a:r>
            <a:endParaRPr lang="en-CA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1676400" y="1676400"/>
            <a:ext cx="2971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00FF"/>
                </a:solidFill>
                <a:latin typeface="Arial" charset="0"/>
              </a:rPr>
              <a:t>8-bit sign magnitude rep</a:t>
            </a:r>
            <a:endParaRPr lang="en-CA" sz="2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5257800" y="16764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decimal equivalent</a:t>
            </a:r>
            <a:endParaRPr lang="en-CA" sz="2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04816" name="Group 16"/>
          <p:cNvGrpSpPr>
            <a:grpSpLocks/>
          </p:cNvGrpSpPr>
          <p:nvPr/>
        </p:nvGrpSpPr>
        <p:grpSpPr bwMode="auto">
          <a:xfrm>
            <a:off x="5867400" y="3016250"/>
            <a:ext cx="1219200" cy="641350"/>
            <a:chOff x="3696" y="1900"/>
            <a:chExt cx="768" cy="404"/>
          </a:xfrm>
        </p:grpSpPr>
        <p:sp>
          <p:nvSpPr>
            <p:cNvPr id="204811" name="Text Box 11"/>
            <p:cNvSpPr txBox="1">
              <a:spLocks noChangeArrowheads="1"/>
            </p:cNvSpPr>
            <p:nvPr/>
          </p:nvSpPr>
          <p:spPr bwMode="ltGray">
            <a:xfrm>
              <a:off x="3696" y="1900"/>
              <a:ext cx="28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–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4812" name="Text Box 12"/>
            <p:cNvSpPr txBox="1">
              <a:spLocks noChangeArrowheads="1"/>
            </p:cNvSpPr>
            <p:nvPr/>
          </p:nvSpPr>
          <p:spPr bwMode="ltGray">
            <a:xfrm>
              <a:off x="3936" y="1900"/>
              <a:ext cx="528" cy="40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chemeClr val="bg1"/>
                  </a:solidFill>
                  <a:latin typeface="Arial" charset="0"/>
                </a:rPr>
                <a:t>42</a:t>
              </a:r>
              <a:endParaRPr lang="en-CA" sz="36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1828800" y="3032125"/>
            <a:ext cx="28956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010 1010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4817" name="Text Box 17"/>
          <p:cNvSpPr txBox="1">
            <a:spLocks noChangeArrowheads="1"/>
          </p:cNvSpPr>
          <p:nvPr/>
        </p:nvSpPr>
        <p:spPr bwMode="auto">
          <a:xfrm>
            <a:off x="1809750" y="3036888"/>
            <a:ext cx="533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6600FF"/>
                </a:solidFill>
                <a:latin typeface="Arial" charset="0"/>
              </a:rPr>
              <a:t>1</a:t>
            </a:r>
            <a:endParaRPr lang="en-CA" sz="4000">
              <a:solidFill>
                <a:srgbClr val="66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4" grpId="0" animBg="1"/>
      <p:bldP spid="204815" grpId="0" animBg="1"/>
      <p:bldP spid="204807" grpId="0" animBg="1"/>
      <p:bldP spid="204805" grpId="0" animBg="1"/>
      <p:bldP spid="204803" grpId="0" build="p" autoUpdateAnimBg="0"/>
      <p:bldP spid="204806" grpId="0" animBg="1" autoUpdateAnimBg="0"/>
      <p:bldP spid="204808" grpId="0" animBg="1" autoUpdateAnimBg="0"/>
      <p:bldP spid="204813" grpId="0" autoUpdateAnimBg="0"/>
      <p:bldP spid="2048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838200" y="4648200"/>
            <a:ext cx="239713" cy="1938338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202755" name="Group 3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2777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ONE'S COMPLEMENT REPRESENTATION</a:t>
            </a:r>
            <a:endParaRPr lang="en-CA" sz="2800"/>
          </a:p>
        </p:txBody>
      </p:sp>
      <p:sp>
        <p:nvSpPr>
          <p:cNvPr id="202778" name="Rectangle 2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410200" y="1524000"/>
            <a:ext cx="33528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one's complement</a:t>
            </a:r>
            <a:r>
              <a:rPr lang="en-US" sz="2400"/>
              <a:t> representation of a negative integer is obtained by </a:t>
            </a:r>
            <a:r>
              <a:rPr lang="en-US" sz="24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complementing</a:t>
            </a:r>
            <a:r>
              <a:rPr lang="en-US" sz="2400"/>
              <a:t> each bit of the corresponding positive integer</a:t>
            </a:r>
            <a:endParaRPr lang="en-CA">
              <a:solidFill>
                <a:srgbClr val="FF0000"/>
              </a:solidFill>
            </a:endParaRPr>
          </a:p>
        </p:txBody>
      </p:sp>
      <p:grpSp>
        <p:nvGrpSpPr>
          <p:cNvPr id="202779" name="Group 27"/>
          <p:cNvGrpSpPr>
            <a:grpSpLocks/>
          </p:cNvGrpSpPr>
          <p:nvPr/>
        </p:nvGrpSpPr>
        <p:grpSpPr bwMode="auto">
          <a:xfrm>
            <a:off x="3352800" y="2516188"/>
            <a:ext cx="1981200" cy="2070100"/>
            <a:chOff x="2112" y="1585"/>
            <a:chExt cx="1056" cy="1304"/>
          </a:xfrm>
        </p:grpSpPr>
        <p:sp>
          <p:nvSpPr>
            <p:cNvPr id="202780" name="Rectangle 28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2784" name="Line 32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2785" name="Line 33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2786" name="Line 34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2787" name="Line 35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2788" name="Group 36"/>
          <p:cNvGrpSpPr>
            <a:grpSpLocks/>
          </p:cNvGrpSpPr>
          <p:nvPr/>
        </p:nvGrpSpPr>
        <p:grpSpPr bwMode="auto">
          <a:xfrm>
            <a:off x="3352800" y="4586288"/>
            <a:ext cx="1981200" cy="2070100"/>
            <a:chOff x="2112" y="2889"/>
            <a:chExt cx="1056" cy="1304"/>
          </a:xfrm>
        </p:grpSpPr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112" y="386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2790" name="Rectangle 38"/>
            <p:cNvSpPr>
              <a:spLocks noChangeArrowheads="1"/>
            </p:cNvSpPr>
            <p:nvPr/>
          </p:nvSpPr>
          <p:spPr bwMode="auto">
            <a:xfrm>
              <a:off x="2112" y="354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2791" name="Rectangle 39"/>
            <p:cNvSpPr>
              <a:spLocks noChangeArrowheads="1"/>
            </p:cNvSpPr>
            <p:nvPr/>
          </p:nvSpPr>
          <p:spPr bwMode="auto">
            <a:xfrm>
              <a:off x="2112" y="321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112" y="2889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2793" name="Line 41"/>
            <p:cNvSpPr>
              <a:spLocks noChangeShapeType="1"/>
            </p:cNvSpPr>
            <p:nvPr/>
          </p:nvSpPr>
          <p:spPr bwMode="auto">
            <a:xfrm>
              <a:off x="2112" y="32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2794" name="Line 42"/>
            <p:cNvSpPr>
              <a:spLocks noChangeShapeType="1"/>
            </p:cNvSpPr>
            <p:nvPr/>
          </p:nvSpPr>
          <p:spPr bwMode="auto">
            <a:xfrm>
              <a:off x="2112" y="354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2795" name="Line 43"/>
            <p:cNvSpPr>
              <a:spLocks noChangeShapeType="1"/>
            </p:cNvSpPr>
            <p:nvPr/>
          </p:nvSpPr>
          <p:spPr bwMode="auto">
            <a:xfrm>
              <a:off x="2112" y="386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2796" name="Group 44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02797" name="Group 45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02798" name="Rectangle 46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One's Complement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02799" name="Line 47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02800" name="Line 48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2801" name="Line 49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2802" name="Line 50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2803" name="Line 51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02804" name="Group 52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2826" name="Rectangle 7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4267200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/>
              <a:t>The most significant bit still indicates the sign but the remaining bits can't be interpreted as an unsigned integer</a:t>
            </a:r>
            <a:endParaRPr lang="en-CA"/>
          </a:p>
        </p:txBody>
      </p:sp>
      <p:sp>
        <p:nvSpPr>
          <p:cNvPr id="202827" name="Freeform 75"/>
          <p:cNvSpPr>
            <a:spLocks/>
          </p:cNvSpPr>
          <p:nvPr/>
        </p:nvSpPr>
        <p:spPr bwMode="auto">
          <a:xfrm>
            <a:off x="579438" y="4305300"/>
            <a:ext cx="277812" cy="544513"/>
          </a:xfrm>
          <a:custGeom>
            <a:avLst/>
            <a:gdLst/>
            <a:ahLst/>
            <a:cxnLst>
              <a:cxn ang="0">
                <a:pos x="153" y="0"/>
              </a:cxn>
              <a:cxn ang="0">
                <a:pos x="175" y="343"/>
              </a:cxn>
            </a:cxnLst>
            <a:rect l="0" t="0" r="r" b="b"/>
            <a:pathLst>
              <a:path w="175" h="343">
                <a:moveTo>
                  <a:pt x="153" y="0"/>
                </a:moveTo>
                <a:cubicBezTo>
                  <a:pt x="0" y="15"/>
                  <a:pt x="7" y="343"/>
                  <a:pt x="175" y="343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828" name="Freeform 76"/>
          <p:cNvSpPr>
            <a:spLocks/>
          </p:cNvSpPr>
          <p:nvPr/>
        </p:nvSpPr>
        <p:spPr bwMode="auto">
          <a:xfrm>
            <a:off x="382588" y="3810000"/>
            <a:ext cx="474662" cy="1600200"/>
          </a:xfrm>
          <a:custGeom>
            <a:avLst/>
            <a:gdLst/>
            <a:ahLst/>
            <a:cxnLst>
              <a:cxn ang="0">
                <a:pos x="153" y="0"/>
              </a:cxn>
              <a:cxn ang="0">
                <a:pos x="175" y="343"/>
              </a:cxn>
            </a:cxnLst>
            <a:rect l="0" t="0" r="r" b="b"/>
            <a:pathLst>
              <a:path w="175" h="343">
                <a:moveTo>
                  <a:pt x="153" y="0"/>
                </a:moveTo>
                <a:cubicBezTo>
                  <a:pt x="0" y="15"/>
                  <a:pt x="7" y="343"/>
                  <a:pt x="175" y="343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829" name="Freeform 77"/>
          <p:cNvSpPr>
            <a:spLocks/>
          </p:cNvSpPr>
          <p:nvPr/>
        </p:nvSpPr>
        <p:spPr bwMode="auto">
          <a:xfrm>
            <a:off x="228600" y="3276600"/>
            <a:ext cx="627063" cy="2590800"/>
          </a:xfrm>
          <a:custGeom>
            <a:avLst/>
            <a:gdLst/>
            <a:ahLst/>
            <a:cxnLst>
              <a:cxn ang="0">
                <a:pos x="153" y="0"/>
              </a:cxn>
              <a:cxn ang="0">
                <a:pos x="175" y="343"/>
              </a:cxn>
            </a:cxnLst>
            <a:rect l="0" t="0" r="r" b="b"/>
            <a:pathLst>
              <a:path w="175" h="343">
                <a:moveTo>
                  <a:pt x="153" y="0"/>
                </a:moveTo>
                <a:cubicBezTo>
                  <a:pt x="0" y="15"/>
                  <a:pt x="7" y="343"/>
                  <a:pt x="175" y="343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830" name="Freeform 78"/>
          <p:cNvSpPr>
            <a:spLocks/>
          </p:cNvSpPr>
          <p:nvPr/>
        </p:nvSpPr>
        <p:spPr bwMode="auto">
          <a:xfrm>
            <a:off x="57150" y="2743200"/>
            <a:ext cx="781050" cy="3657600"/>
          </a:xfrm>
          <a:custGeom>
            <a:avLst/>
            <a:gdLst/>
            <a:ahLst/>
            <a:cxnLst>
              <a:cxn ang="0">
                <a:pos x="153" y="0"/>
              </a:cxn>
              <a:cxn ang="0">
                <a:pos x="175" y="343"/>
              </a:cxn>
            </a:cxnLst>
            <a:rect l="0" t="0" r="r" b="b"/>
            <a:pathLst>
              <a:path w="175" h="343">
                <a:moveTo>
                  <a:pt x="153" y="0"/>
                </a:moveTo>
                <a:cubicBezTo>
                  <a:pt x="0" y="15"/>
                  <a:pt x="7" y="343"/>
                  <a:pt x="175" y="343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2831" name="Line 79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nimBg="1"/>
      <p:bldP spid="202778" grpId="0" build="p" autoUpdateAnimBg="0" advAuto="0"/>
      <p:bldP spid="202826" grpId="0" autoUpdateAnimBg="0"/>
      <p:bldP spid="202827" grpId="0" animBg="1"/>
      <p:bldP spid="202828" grpId="0" animBg="1"/>
      <p:bldP spid="202829" grpId="0" animBg="1"/>
      <p:bldP spid="202830" grpId="0" animBg="1"/>
      <p:bldP spid="2028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78" name="Group 2"/>
          <p:cNvGrpSpPr>
            <a:grpSpLocks/>
          </p:cNvGrpSpPr>
          <p:nvPr/>
        </p:nvGrpSpPr>
        <p:grpSpPr bwMode="auto">
          <a:xfrm>
            <a:off x="762000" y="5692775"/>
            <a:ext cx="3810000" cy="360363"/>
            <a:chOff x="480" y="3264"/>
            <a:chExt cx="2304" cy="228"/>
          </a:xfrm>
        </p:grpSpPr>
        <p:sp>
          <p:nvSpPr>
            <p:cNvPr id="203779" name="Rectangle 3"/>
            <p:cNvSpPr>
              <a:spLocks noChangeArrowheads="1"/>
            </p:cNvSpPr>
            <p:nvPr/>
          </p:nvSpPr>
          <p:spPr bwMode="auto">
            <a:xfrm>
              <a:off x="2496" y="3264"/>
              <a:ext cx="288" cy="228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480" y="3274"/>
              <a:ext cx="541" cy="218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3781" name="Group 5"/>
          <p:cNvGrpSpPr>
            <a:grpSpLocks/>
          </p:cNvGrpSpPr>
          <p:nvPr/>
        </p:nvGrpSpPr>
        <p:grpSpPr bwMode="auto">
          <a:xfrm>
            <a:off x="741363" y="3657600"/>
            <a:ext cx="3830637" cy="315913"/>
            <a:chOff x="467" y="2304"/>
            <a:chExt cx="2317" cy="199"/>
          </a:xfrm>
        </p:grpSpPr>
        <p:sp>
          <p:nvSpPr>
            <p:cNvPr id="203782" name="Rectangle 6"/>
            <p:cNvSpPr>
              <a:spLocks noChangeArrowheads="1"/>
            </p:cNvSpPr>
            <p:nvPr/>
          </p:nvSpPr>
          <p:spPr bwMode="auto">
            <a:xfrm>
              <a:off x="2496" y="2304"/>
              <a:ext cx="288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3783" name="Rectangle 7"/>
            <p:cNvSpPr>
              <a:spLocks noChangeArrowheads="1"/>
            </p:cNvSpPr>
            <p:nvPr/>
          </p:nvSpPr>
          <p:spPr bwMode="auto">
            <a:xfrm>
              <a:off x="467" y="2304"/>
              <a:ext cx="541" cy="199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03784" name="Group 8"/>
          <p:cNvGraphicFramePr>
            <a:graphicFrameLocks noGrp="1"/>
          </p:cNvGraphicFramePr>
          <p:nvPr/>
        </p:nvGraphicFramePr>
        <p:xfrm>
          <a:off x="609600" y="1524000"/>
          <a:ext cx="1143000" cy="51358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3-bit Rep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380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  <a:br>
              <a:rPr lang="en-US"/>
            </a:br>
            <a:r>
              <a:rPr lang="en-US" sz="2800"/>
              <a:t>ONE'S COMPLEMENT REPRESENTATION</a:t>
            </a:r>
            <a:endParaRPr lang="en-CA" sz="2800"/>
          </a:p>
        </p:txBody>
      </p:sp>
      <p:sp>
        <p:nvSpPr>
          <p:cNvPr id="203807" name="Rectangle 3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2286000"/>
            <a:ext cx="3200400" cy="1676400"/>
          </a:xfrm>
        </p:spPr>
        <p:txBody>
          <a:bodyPr/>
          <a:lstStyle/>
          <a:p>
            <a:r>
              <a:rPr lang="en-US" sz="2400"/>
              <a:t>One's complement system still has two representations of zero</a:t>
            </a:r>
            <a:endParaRPr lang="en-CA" sz="2400"/>
          </a:p>
        </p:txBody>
      </p:sp>
      <p:graphicFrame>
        <p:nvGraphicFramePr>
          <p:cNvPr id="203808" name="Group 32"/>
          <p:cNvGraphicFramePr>
            <a:graphicFrameLocks noGrp="1"/>
          </p:cNvGraphicFramePr>
          <p:nvPr/>
        </p:nvGraphicFramePr>
        <p:xfrm>
          <a:off x="1752600" y="1524000"/>
          <a:ext cx="1600200" cy="51358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Integer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3830" name="Text Box 54"/>
          <p:cNvSpPr txBox="1">
            <a:spLocks noChangeArrowheads="1"/>
          </p:cNvSpPr>
          <p:nvPr/>
        </p:nvSpPr>
        <p:spPr bwMode="auto">
          <a:xfrm>
            <a:off x="5867400" y="1752600"/>
            <a:ext cx="2438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PROBLEMS</a:t>
            </a:r>
            <a:endParaRPr lang="en-CA">
              <a:latin typeface="Times New Roman" pitchFamily="18" charset="0"/>
            </a:endParaRPr>
          </a:p>
        </p:txBody>
      </p:sp>
      <p:sp>
        <p:nvSpPr>
          <p:cNvPr id="203831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562600" y="3886200"/>
            <a:ext cx="3200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/>
              <a:t>Addition of integers in one's complement still does not work according to the standard algorithm</a:t>
            </a:r>
            <a:endParaRPr lang="en-CA"/>
          </a:p>
        </p:txBody>
      </p:sp>
      <p:sp>
        <p:nvSpPr>
          <p:cNvPr id="203832" name="Rectangle 56"/>
          <p:cNvSpPr>
            <a:spLocks noChangeArrowheads="1"/>
          </p:cNvSpPr>
          <p:nvPr/>
        </p:nvSpPr>
        <p:spPr bwMode="auto">
          <a:xfrm>
            <a:off x="792163" y="3549650"/>
            <a:ext cx="77946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1">
                <a:solidFill>
                  <a:srgbClr val="6600FF"/>
                </a:solidFill>
                <a:latin typeface="Arial" charset="0"/>
              </a:rPr>
              <a:t>010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3833" name="Rectangle 57"/>
          <p:cNvSpPr>
            <a:spLocks noChangeArrowheads="1"/>
          </p:cNvSpPr>
          <p:nvPr/>
        </p:nvSpPr>
        <p:spPr bwMode="auto">
          <a:xfrm>
            <a:off x="788988" y="5618163"/>
            <a:ext cx="779462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6600FF"/>
                </a:solidFill>
                <a:latin typeface="Arial" charset="0"/>
              </a:rPr>
              <a:t>110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grpSp>
        <p:nvGrpSpPr>
          <p:cNvPr id="203865" name="Group 89"/>
          <p:cNvGrpSpPr>
            <a:grpSpLocks/>
          </p:cNvGrpSpPr>
          <p:nvPr/>
        </p:nvGrpSpPr>
        <p:grpSpPr bwMode="auto">
          <a:xfrm>
            <a:off x="3352800" y="2516188"/>
            <a:ext cx="1981200" cy="2070100"/>
            <a:chOff x="2112" y="1585"/>
            <a:chExt cx="1056" cy="1304"/>
          </a:xfrm>
        </p:grpSpPr>
        <p:sp>
          <p:nvSpPr>
            <p:cNvPr id="203866" name="Rectangle 90"/>
            <p:cNvSpPr>
              <a:spLocks noChangeArrowheads="1"/>
            </p:cNvSpPr>
            <p:nvPr/>
          </p:nvSpPr>
          <p:spPr bwMode="auto">
            <a:xfrm>
              <a:off x="2112" y="2563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3867" name="Rectangle 91"/>
            <p:cNvSpPr>
              <a:spLocks noChangeArrowheads="1"/>
            </p:cNvSpPr>
            <p:nvPr/>
          </p:nvSpPr>
          <p:spPr bwMode="auto">
            <a:xfrm>
              <a:off x="2112" y="223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3868" name="Rectangle 92"/>
            <p:cNvSpPr>
              <a:spLocks noChangeArrowheads="1"/>
            </p:cNvSpPr>
            <p:nvPr/>
          </p:nvSpPr>
          <p:spPr bwMode="auto">
            <a:xfrm>
              <a:off x="2112" y="191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3869" name="Rectangle 93"/>
            <p:cNvSpPr>
              <a:spLocks noChangeArrowheads="1"/>
            </p:cNvSpPr>
            <p:nvPr/>
          </p:nvSpPr>
          <p:spPr bwMode="auto">
            <a:xfrm>
              <a:off x="2112" y="158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3870" name="Line 94"/>
            <p:cNvSpPr>
              <a:spLocks noChangeShapeType="1"/>
            </p:cNvSpPr>
            <p:nvPr/>
          </p:nvSpPr>
          <p:spPr bwMode="auto">
            <a:xfrm>
              <a:off x="2112" y="191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3871" name="Line 95"/>
            <p:cNvSpPr>
              <a:spLocks noChangeShapeType="1"/>
            </p:cNvSpPr>
            <p:nvPr/>
          </p:nvSpPr>
          <p:spPr bwMode="auto">
            <a:xfrm>
              <a:off x="2112" y="223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3872" name="Line 96"/>
            <p:cNvSpPr>
              <a:spLocks noChangeShapeType="1"/>
            </p:cNvSpPr>
            <p:nvPr/>
          </p:nvSpPr>
          <p:spPr bwMode="auto">
            <a:xfrm>
              <a:off x="2112" y="256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3873" name="Line 97"/>
            <p:cNvSpPr>
              <a:spLocks noChangeShapeType="1"/>
            </p:cNvSpPr>
            <p:nvPr/>
          </p:nvSpPr>
          <p:spPr bwMode="auto">
            <a:xfrm>
              <a:off x="2112" y="288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3874" name="Group 98"/>
          <p:cNvGrpSpPr>
            <a:grpSpLocks/>
          </p:cNvGrpSpPr>
          <p:nvPr/>
        </p:nvGrpSpPr>
        <p:grpSpPr bwMode="auto">
          <a:xfrm>
            <a:off x="3352800" y="4586288"/>
            <a:ext cx="1981200" cy="2070100"/>
            <a:chOff x="2112" y="2889"/>
            <a:chExt cx="1056" cy="1304"/>
          </a:xfrm>
        </p:grpSpPr>
        <p:sp>
          <p:nvSpPr>
            <p:cNvPr id="203875" name="Rectangle 99"/>
            <p:cNvSpPr>
              <a:spLocks noChangeArrowheads="1"/>
            </p:cNvSpPr>
            <p:nvPr/>
          </p:nvSpPr>
          <p:spPr bwMode="auto">
            <a:xfrm>
              <a:off x="2112" y="3867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-0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3876" name="Rectangle 100"/>
            <p:cNvSpPr>
              <a:spLocks noChangeArrowheads="1"/>
            </p:cNvSpPr>
            <p:nvPr/>
          </p:nvSpPr>
          <p:spPr bwMode="auto">
            <a:xfrm>
              <a:off x="2112" y="3541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-1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3877" name="Rectangle 101"/>
            <p:cNvSpPr>
              <a:spLocks noChangeArrowheads="1"/>
            </p:cNvSpPr>
            <p:nvPr/>
          </p:nvSpPr>
          <p:spPr bwMode="auto">
            <a:xfrm>
              <a:off x="2112" y="3215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-2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3878" name="Rectangle 102"/>
            <p:cNvSpPr>
              <a:spLocks noChangeArrowheads="1"/>
            </p:cNvSpPr>
            <p:nvPr/>
          </p:nvSpPr>
          <p:spPr bwMode="auto">
            <a:xfrm>
              <a:off x="2112" y="2889"/>
              <a:ext cx="1056" cy="3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-3</a:t>
              </a:r>
              <a:endParaRPr lang="en-CA" sz="2800">
                <a:latin typeface="Arial" charset="0"/>
              </a:endParaRPr>
            </a:p>
          </p:txBody>
        </p:sp>
        <p:sp>
          <p:nvSpPr>
            <p:cNvPr id="203879" name="Line 103"/>
            <p:cNvSpPr>
              <a:spLocks noChangeShapeType="1"/>
            </p:cNvSpPr>
            <p:nvPr/>
          </p:nvSpPr>
          <p:spPr bwMode="auto">
            <a:xfrm>
              <a:off x="2112" y="32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3880" name="Line 104"/>
            <p:cNvSpPr>
              <a:spLocks noChangeShapeType="1"/>
            </p:cNvSpPr>
            <p:nvPr/>
          </p:nvSpPr>
          <p:spPr bwMode="auto">
            <a:xfrm>
              <a:off x="2112" y="354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3881" name="Line 105"/>
            <p:cNvSpPr>
              <a:spLocks noChangeShapeType="1"/>
            </p:cNvSpPr>
            <p:nvPr/>
          </p:nvSpPr>
          <p:spPr bwMode="auto">
            <a:xfrm>
              <a:off x="2112" y="3867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03882" name="Group 106"/>
          <p:cNvGrpSpPr>
            <a:grpSpLocks/>
          </p:cNvGrpSpPr>
          <p:nvPr/>
        </p:nvGrpSpPr>
        <p:grpSpPr bwMode="auto">
          <a:xfrm>
            <a:off x="3352800" y="1531938"/>
            <a:ext cx="1981200" cy="5124450"/>
            <a:chOff x="2112" y="965"/>
            <a:chExt cx="1056" cy="3228"/>
          </a:xfrm>
        </p:grpSpPr>
        <p:grpSp>
          <p:nvGrpSpPr>
            <p:cNvPr id="203883" name="Group 107"/>
            <p:cNvGrpSpPr>
              <a:grpSpLocks/>
            </p:cNvGrpSpPr>
            <p:nvPr/>
          </p:nvGrpSpPr>
          <p:grpSpPr bwMode="auto">
            <a:xfrm>
              <a:off x="2112" y="965"/>
              <a:ext cx="1056" cy="620"/>
              <a:chOff x="2112" y="965"/>
              <a:chExt cx="1056" cy="620"/>
            </a:xfrm>
          </p:grpSpPr>
          <p:sp>
            <p:nvSpPr>
              <p:cNvPr id="203884" name="Rectangle 108"/>
              <p:cNvSpPr>
                <a:spLocks noChangeArrowheads="1"/>
              </p:cNvSpPr>
              <p:nvPr/>
            </p:nvSpPr>
            <p:spPr bwMode="auto">
              <a:xfrm>
                <a:off x="2112" y="965"/>
                <a:ext cx="1056" cy="6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</a:pPr>
                <a:r>
                  <a:rPr lang="en-US">
                    <a:solidFill>
                      <a:srgbClr val="FF0000"/>
                    </a:solidFill>
                    <a:latin typeface="Arial" charset="0"/>
                  </a:rPr>
                  <a:t>One's Complement</a:t>
                </a:r>
                <a:endParaRPr lang="en-CA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203885" name="Line 109"/>
              <p:cNvSpPr>
                <a:spLocks noChangeShapeType="1"/>
              </p:cNvSpPr>
              <p:nvPr/>
            </p:nvSpPr>
            <p:spPr bwMode="auto">
              <a:xfrm>
                <a:off x="2112" y="965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03886" name="Line 110"/>
            <p:cNvSpPr>
              <a:spLocks noChangeShapeType="1"/>
            </p:cNvSpPr>
            <p:nvPr/>
          </p:nvSpPr>
          <p:spPr bwMode="auto">
            <a:xfrm>
              <a:off x="2112" y="158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3887" name="Line 111"/>
            <p:cNvSpPr>
              <a:spLocks noChangeShapeType="1"/>
            </p:cNvSpPr>
            <p:nvPr/>
          </p:nvSpPr>
          <p:spPr bwMode="auto">
            <a:xfrm>
              <a:off x="2112" y="4193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3888" name="Line 112"/>
            <p:cNvSpPr>
              <a:spLocks noChangeShapeType="1"/>
            </p:cNvSpPr>
            <p:nvPr/>
          </p:nvSpPr>
          <p:spPr bwMode="auto">
            <a:xfrm>
              <a:off x="2112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3889" name="Line 113"/>
            <p:cNvSpPr>
              <a:spLocks noChangeShapeType="1"/>
            </p:cNvSpPr>
            <p:nvPr/>
          </p:nvSpPr>
          <p:spPr bwMode="auto">
            <a:xfrm>
              <a:off x="3168" y="965"/>
              <a:ext cx="0" cy="32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03890" name="Line 114"/>
          <p:cNvSpPr>
            <a:spLocks noChangeShapeType="1"/>
          </p:cNvSpPr>
          <p:nvPr/>
        </p:nvSpPr>
        <p:spPr bwMode="auto">
          <a:xfrm>
            <a:off x="152400" y="4572000"/>
            <a:ext cx="5334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3859" name="Rectangle 83"/>
          <p:cNvSpPr>
            <a:spLocks noChangeArrowheads="1"/>
          </p:cNvSpPr>
          <p:nvPr/>
        </p:nvSpPr>
        <p:spPr bwMode="gray">
          <a:xfrm>
            <a:off x="3503613" y="6137275"/>
            <a:ext cx="1676400" cy="517525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-0</a:t>
            </a:r>
            <a:endParaRPr lang="en-CA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3864" name="AutoShape 88"/>
          <p:cNvSpPr>
            <a:spLocks noChangeArrowheads="1"/>
          </p:cNvSpPr>
          <p:nvPr/>
        </p:nvSpPr>
        <p:spPr bwMode="auto">
          <a:xfrm>
            <a:off x="3997325" y="6042025"/>
            <a:ext cx="762000" cy="744538"/>
          </a:xfrm>
          <a:prstGeom prst="irregularSeal1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3862" name="Rectangle 86"/>
          <p:cNvSpPr>
            <a:spLocks noChangeArrowheads="1"/>
          </p:cNvSpPr>
          <p:nvPr/>
        </p:nvSpPr>
        <p:spPr bwMode="gray">
          <a:xfrm>
            <a:off x="3505200" y="2514600"/>
            <a:ext cx="1676400" cy="517525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0</a:t>
            </a:r>
            <a:endParaRPr lang="en-CA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3863" name="AutoShape 87"/>
          <p:cNvSpPr>
            <a:spLocks noChangeArrowheads="1"/>
          </p:cNvSpPr>
          <p:nvPr/>
        </p:nvSpPr>
        <p:spPr bwMode="auto">
          <a:xfrm>
            <a:off x="4002088" y="2365375"/>
            <a:ext cx="728662" cy="779463"/>
          </a:xfrm>
          <a:prstGeom prst="irregularSeal2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3860" name="Text Box 84"/>
          <p:cNvSpPr txBox="1">
            <a:spLocks noChangeArrowheads="1"/>
          </p:cNvSpPr>
          <p:nvPr/>
        </p:nvSpPr>
        <p:spPr bwMode="auto">
          <a:xfrm>
            <a:off x="3883025" y="3549650"/>
            <a:ext cx="9144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6600FF"/>
                </a:solidFill>
                <a:latin typeface="Arial" charset="0"/>
              </a:rPr>
              <a:t>2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203861" name="Rectangle 85"/>
          <p:cNvSpPr>
            <a:spLocks noChangeArrowheads="1"/>
          </p:cNvSpPr>
          <p:nvPr/>
        </p:nvSpPr>
        <p:spPr bwMode="auto">
          <a:xfrm>
            <a:off x="4084638" y="5619750"/>
            <a:ext cx="5016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6600FF"/>
                </a:solidFill>
                <a:latin typeface="Arial" charset="0"/>
              </a:rPr>
              <a:t>-1</a:t>
            </a:r>
            <a:endParaRPr lang="en-CA" sz="2800" b="1">
              <a:solidFill>
                <a:srgbClr val="66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3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0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7" grpId="0" build="p" autoUpdateAnimBg="0"/>
      <p:bldP spid="203830" grpId="0" autoUpdateAnimBg="0"/>
      <p:bldP spid="203831" grpId="0" autoUpdateAnimBg="0"/>
      <p:bldP spid="203832" grpId="0" autoUpdateAnimBg="0"/>
      <p:bldP spid="203833" grpId="0" autoUpdateAnimBg="0"/>
      <p:bldP spid="203859" grpId="0" animBg="1" autoUpdateAnimBg="0"/>
      <p:bldP spid="203864" grpId="0" animBg="1"/>
      <p:bldP spid="203862" grpId="0" animBg="1" autoUpdateAnimBg="0"/>
      <p:bldP spid="203863" grpId="0" animBg="1"/>
      <p:bldP spid="203860" grpId="0" autoUpdateAnimBg="0"/>
      <p:bldP spid="20386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89520988-95a8-4e29-930c-3680f10f903d"/>
  <p:tag name="WASPOLLED" val="7360E19DB4A54B839BD1226DB1996AB5"/>
  <p:tag name="TPVERSION" val="6"/>
  <p:tag name="TPFULLVERSION" val="7.5.3.1"/>
  <p:tag name="PPTVERSION" val="15"/>
  <p:tag name="TPOS" val="2"/>
  <p:tag name="TPLASTSAVEVERSION" val="6.2 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umericSlide"/>
  <p:tag name="TPQUESTIONXML" val="﻿&lt;?xml version=&quot;1.0&quot; encoding=&quot;utf-8&quot;?&gt;&#10;&lt;questionlist&gt;&#10;    &lt;properties&gt;&#10;        &lt;guid&gt;AC51F2AD73C64F32A9B83D09AEEBC82B&lt;/guid&gt;&#10;        &lt;description /&gt;&#10;        &lt;date&gt;2/10/2017 10:42:38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numeric&gt;&#10;            &lt;guid&gt;4AD7982A845540C193A3DC20B5FDF94C&lt;/guid&gt;&#10;            &lt;repollguid&gt;F16274426A014732A42A3FA11D3634DD&lt;/repollguid&gt;&#10;            &lt;sourceid&gt;7FE4B04B0D0348D094FA5740DD274A18&lt;/sourceid&gt;&#10;            &lt;questiontext&gt;Subtract the following two numbers: (6021)7-(466)7Don’t include the base in your answer.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acceptablevalue&gt;5222&lt;/acceptablevalue&gt;&#10;            &lt;minvalue&gt;5222&lt;/minvalue&gt;&#10;            &lt;maxvalue&gt;5222&lt;/maxvalue&gt;&#10;            &lt;numericvaluetype&gt;1&lt;/numericvaluetype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numeric&gt;&#10;    &lt;/questions&gt;&#10;&lt;/questionlist&gt;"/>
  <p:tag name="AUTOOPENPOLL" val="True"/>
  <p:tag name="AUTOFORMATCHART" val="True"/>
  <p:tag name="RESULTS" val="Subtract the following two numbers: (6021)7-(466)7Don’t include the base in your answer. [;crlf;]95[;]95[;]95[;]False[;]76[;]5222, {5222, 5222}[;crlf;]14583.6315789474[;]5222[;]90645.49819751[;]0[;crlf;]76[;]1[;]5222[;]5222[;][;crlf;]5[;]-1[;]5322[;]5322[;][;crlf;]1[;]-1[;]1[;]1[;][;crlf;]1[;]-1[;]1212[;]1212[;][;crlf;]1[;]-1[;]22136[;]22136[;][;crlf;]11[;]0[;]Other[;]Other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LABELFORMAT" val="0"/>
  <p:tag name="NUMBERFORMAT" val="0"/>
  <p:tag name="COLORTYPE" val="SCHEME"/>
</p:tagLst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7957</TotalTime>
  <Words>2105</Words>
  <Application>Microsoft Office PowerPoint</Application>
  <PresentationFormat>On-screen Show (4:3)</PresentationFormat>
  <Paragraphs>825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Comic Sans MS</vt:lpstr>
      <vt:lpstr>Tahoma</vt:lpstr>
      <vt:lpstr>Times New Roman</vt:lpstr>
      <vt:lpstr>Wingdings</vt:lpstr>
      <vt:lpstr>Blueprint</vt:lpstr>
      <vt:lpstr>Subtract the following two numbers: (6021)7-(466)7 Don’t include the base in your answer. </vt:lpstr>
      <vt:lpstr>Data Types</vt:lpstr>
      <vt:lpstr>Signed Integers</vt:lpstr>
      <vt:lpstr>Signed Integers SIGN MAGNITUDE SYSTEM</vt:lpstr>
      <vt:lpstr>Signed Integers SIGN MAGNITUDE SYSTEM</vt:lpstr>
      <vt:lpstr>Signed Integers SIGN MAGNITUDE SYSTEM</vt:lpstr>
      <vt:lpstr>Signed Integers SIGN MAGNITUDE SYSTEM</vt:lpstr>
      <vt:lpstr>Signed Integers ONE'S COMPLEMENT REPRESENTATION</vt:lpstr>
      <vt:lpstr>Signed Integers ONE'S COMPLEMENT REPRESENTATION</vt:lpstr>
      <vt:lpstr>Signed Integers ONE'S COMPLEMENT REPRESENTATION</vt:lpstr>
      <vt:lpstr>Signed Integers TWO'S COMPLEMENT REPRESENTATION</vt:lpstr>
      <vt:lpstr>Signed Integers TWO'S COMPLEMENT REPRESENTATION</vt:lpstr>
      <vt:lpstr>Signed Integers TWO'S COMPLEMENT REPRESENTATION</vt:lpstr>
      <vt:lpstr>Signed Integers TWO'S COMPLEMENT REPRESENTATION</vt:lpstr>
      <vt:lpstr>Signed Integers TWO'S COMPLEMENT REPRESENTATION</vt:lpstr>
      <vt:lpstr>Signed Integers OVERFLOW IN ADDITION</vt:lpstr>
      <vt:lpstr>Signed Integers OVERFLOW IN ADDITION</vt:lpstr>
      <vt:lpstr>Signed Integers OVERFLOW IN ADDITION</vt:lpstr>
      <vt:lpstr>Signed Integers OVERFLOW IN ADDITION</vt:lpstr>
      <vt:lpstr>Signed Integers EXCESS 2n-1 REPRESENTATION</vt:lpstr>
      <vt:lpstr>Signed Integers EXCESS 2n-1 REPRESENTATION</vt:lpstr>
      <vt:lpstr>Signed Integers EXCESS 2n-1 REPRESENTATION</vt:lpstr>
      <vt:lpstr>Signed Integers BIASED (Excess-N) REPRESENTATIONS</vt:lpstr>
      <vt:lpstr>Signed Integers BIASED (Excess-N) REPRESENTATIONS</vt:lpstr>
      <vt:lpstr>Signed Integers EXCESS 2n-1 REPRESENTATION</vt:lpstr>
      <vt:lpstr>Signed Integers BIASED REPRESENTATIONS</vt:lpstr>
      <vt:lpstr>Signed Integers RANGE OF REPRESENTATIONS</vt:lpstr>
      <vt:lpstr>Binary-Coded Decimal (BCD)</vt:lpstr>
      <vt:lpstr>Binary-Coded Decimal (BCD) PACKED AND UNPACKED FORMS</vt:lpstr>
    </vt:vector>
  </TitlesOfParts>
  <Company>BCIT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Signed Integers</dc:title>
  <cp:lastModifiedBy>Andrew McConnell</cp:lastModifiedBy>
  <cp:revision>196</cp:revision>
  <cp:lastPrinted>2016-01-15T17:07:47Z</cp:lastPrinted>
  <dcterms:created xsi:type="dcterms:W3CDTF">2002-12-18T16:59:40Z</dcterms:created>
  <dcterms:modified xsi:type="dcterms:W3CDTF">2017-02-10T21:21:12Z</dcterms:modified>
</cp:coreProperties>
</file>