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3" r:id="rId6"/>
    <p:sldId id="265" r:id="rId7"/>
    <p:sldId id="266" r:id="rId8"/>
    <p:sldId id="264" r:id="rId9"/>
    <p:sldId id="262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8" y="8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eb479ea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eb479ea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51eb479ead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q Image">
  <p:cSld name="Cover_Sq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687785" y="508000"/>
            <a:ext cx="3347357" cy="82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5687785" y="1354711"/>
            <a:ext cx="3347357" cy="72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3"/>
          </p:nvPr>
        </p:nvSpPr>
        <p:spPr>
          <a:xfrm>
            <a:off x="0" y="0"/>
            <a:ext cx="554672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687785" y="2164080"/>
            <a:ext cx="3347357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5"/>
          </p:nvPr>
        </p:nvSpPr>
        <p:spPr>
          <a:xfrm>
            <a:off x="5687785" y="4592320"/>
            <a:ext cx="3347357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0339" y="3918225"/>
            <a:ext cx="2925483" cy="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3"/>
          </p:nvPr>
        </p:nvSpPr>
        <p:spPr>
          <a:xfrm>
            <a:off x="254000" y="2137092"/>
            <a:ext cx="4216400" cy="23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4"/>
          </p:nvPr>
        </p:nvSpPr>
        <p:spPr>
          <a:xfrm>
            <a:off x="4675164" y="2137092"/>
            <a:ext cx="4216400" cy="238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5"/>
          </p:nvPr>
        </p:nvSpPr>
        <p:spPr>
          <a:xfrm>
            <a:off x="254000" y="1497330"/>
            <a:ext cx="4216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6"/>
          </p:nvPr>
        </p:nvSpPr>
        <p:spPr>
          <a:xfrm>
            <a:off x="4675164" y="1497330"/>
            <a:ext cx="4216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3"/>
          </p:nvPr>
        </p:nvSpPr>
        <p:spPr>
          <a:xfrm>
            <a:off x="254000" y="2137092"/>
            <a:ext cx="3211513" cy="23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4"/>
          </p:nvPr>
        </p:nvSpPr>
        <p:spPr>
          <a:xfrm>
            <a:off x="254000" y="1497330"/>
            <a:ext cx="321151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5"/>
          </p:nvPr>
        </p:nvSpPr>
        <p:spPr>
          <a:xfrm>
            <a:off x="3638844" y="1497329"/>
            <a:ext cx="5129236" cy="302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>
            <a:spLocks noGrp="1"/>
          </p:cNvSpPr>
          <p:nvPr>
            <p:ph type="pic" idx="3"/>
          </p:nvPr>
        </p:nvSpPr>
        <p:spPr>
          <a:xfrm>
            <a:off x="254000" y="1497330"/>
            <a:ext cx="5129236" cy="302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4"/>
          </p:nvPr>
        </p:nvSpPr>
        <p:spPr>
          <a:xfrm>
            <a:off x="5556567" y="2137092"/>
            <a:ext cx="3211513" cy="23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5"/>
          </p:nvPr>
        </p:nvSpPr>
        <p:spPr>
          <a:xfrm>
            <a:off x="5556567" y="1497330"/>
            <a:ext cx="321151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Black Strip">
  <p:cSld name="Title, Subtitle and Black Strip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Light Strip">
  <p:cSld name="Title, Subtitle and Light Strip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>
  <p:cSld name="Footer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467360" y="1839278"/>
            <a:ext cx="8229600" cy="146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SzPts val="3600"/>
              <a:buNone/>
              <a:defRPr sz="3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Gray">
  <p:cSld name="Section Header_Gray">
    <p:bg>
      <p:bgPr>
        <a:solidFill>
          <a:srgbClr val="A5A5A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467360" y="1839278"/>
            <a:ext cx="8229600" cy="146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2">
  <p:cSld name="Closing Slide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43356" y="2008238"/>
            <a:ext cx="4057288" cy="11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1412240" y="1602106"/>
            <a:ext cx="631952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">
  <p:cSld name="Content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1412240" y="1602106"/>
            <a:ext cx="631952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5"/>
          <p:cNvCxnSpPr/>
          <p:nvPr/>
        </p:nvCxnSpPr>
        <p:spPr>
          <a:xfrm>
            <a:off x="2538518" y="2571750"/>
            <a:ext cx="4057288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5"/>
          <p:cNvSpPr txBox="1"/>
          <p:nvPr/>
        </p:nvSpPr>
        <p:spPr>
          <a:xfrm>
            <a:off x="1" y="2790066"/>
            <a:ext cx="9144000" cy="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  <p:pic>
        <p:nvPicPr>
          <p:cNvPr id="41" name="Google Shape;41;p5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8518" y="1381408"/>
            <a:ext cx="4057288" cy="11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No Image">
  <p:cSld name="Cover_No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925513" y="1956377"/>
            <a:ext cx="7483464" cy="29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915352" y="2251179"/>
            <a:ext cx="7493625" cy="41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925512" y="2668678"/>
            <a:ext cx="7483465" cy="82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915352" y="4246880"/>
            <a:ext cx="7493625" cy="49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5"/>
          </p:nvPr>
        </p:nvSpPr>
        <p:spPr>
          <a:xfrm>
            <a:off x="915352" y="4745648"/>
            <a:ext cx="7493625" cy="39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 b="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6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295" y="1184383"/>
            <a:ext cx="2925483" cy="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Horz Image">
  <p:cSld name="Cover_Horz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41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369198" y="3773210"/>
            <a:ext cx="8530529" cy="43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369198" y="4479716"/>
            <a:ext cx="560504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369199" y="4784663"/>
            <a:ext cx="5605045" cy="3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5"/>
          </p:nvPr>
        </p:nvSpPr>
        <p:spPr>
          <a:xfrm>
            <a:off x="369197" y="3488175"/>
            <a:ext cx="8530530" cy="28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7" descr="Tribrand_ColorBlack_rgb_16x3_1606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4244" y="4219782"/>
            <a:ext cx="2925483" cy="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12240" y="1602106"/>
            <a:ext cx="631952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254000" y="132080"/>
            <a:ext cx="8514080" cy="20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254000" y="757179"/>
            <a:ext cx="8514080" cy="35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3"/>
          </p:nvPr>
        </p:nvSpPr>
        <p:spPr>
          <a:xfrm>
            <a:off x="254000" y="1598613"/>
            <a:ext cx="4216400" cy="27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4"/>
          </p:nvPr>
        </p:nvSpPr>
        <p:spPr>
          <a:xfrm>
            <a:off x="4675164" y="1598612"/>
            <a:ext cx="4216400" cy="271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7810218" y="4719637"/>
            <a:ext cx="1233549" cy="42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6083AA"/>
                </a:solidFill>
                <a:latin typeface="Arial"/>
                <a:ea typeface="Arial"/>
                <a:cs typeface="Arial"/>
                <a:sym typeface="Arial"/>
              </a:rPr>
              <a:t>jpl.nasa.gov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54000" y="1200150"/>
            <a:ext cx="84328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junkins.github.io/covid-19-us-states/dashboar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2"/>
          </p:nvPr>
        </p:nvSpPr>
        <p:spPr>
          <a:xfrm>
            <a:off x="5546725" y="1530411"/>
            <a:ext cx="3597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 dirty="0" smtClean="0"/>
              <a:t>Covid-19 US States Dashboard</a:t>
            </a:r>
            <a:endParaRPr sz="2100" dirty="0"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4"/>
          </p:nvPr>
        </p:nvSpPr>
        <p:spPr>
          <a:xfrm>
            <a:off x="5687785" y="2697480"/>
            <a:ext cx="334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Author: Eric </a:t>
            </a:r>
            <a:r>
              <a:rPr lang="en-US" dirty="0" err="1" smtClean="0"/>
              <a:t>Junkins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Systems </a:t>
            </a:r>
            <a:r>
              <a:rPr lang="en-US" dirty="0"/>
              <a:t>Software Engineer (1740)</a:t>
            </a:r>
          </a:p>
          <a:p>
            <a:endParaRPr lang="en-US" dirty="0"/>
          </a:p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5"/>
          </p:nvPr>
        </p:nvSpPr>
        <p:spPr>
          <a:xfrm>
            <a:off x="5687785" y="4592320"/>
            <a:ext cx="3347357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 r="2304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80" cy="4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400"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3"/>
          </p:nvPr>
        </p:nvSpPr>
        <p:spPr>
          <a:xfrm>
            <a:off x="1088361" y="988855"/>
            <a:ext cx="7066784" cy="34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Goal: </a:t>
            </a:r>
          </a:p>
          <a:p>
            <a:pPr marL="114300" indent="0">
              <a:buNone/>
            </a:pPr>
            <a:r>
              <a:rPr lang="en-US" dirty="0" smtClean="0"/>
              <a:t>Help answer the question “</a:t>
            </a:r>
            <a:r>
              <a:rPr lang="en-US" i="1" dirty="0" smtClean="0"/>
              <a:t>are states taking appropriate action in response to COVID-19</a:t>
            </a:r>
            <a:r>
              <a:rPr lang="en-US" dirty="0" smtClean="0"/>
              <a:t>?”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Approach:</a:t>
            </a:r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an interactive tool to explore COVID-19 data from each state</a:t>
            </a:r>
          </a:p>
          <a:p>
            <a:pPr lvl="1"/>
            <a:r>
              <a:rPr lang="en-US" dirty="0"/>
              <a:t>Both relative to all other states, and absolute scales</a:t>
            </a:r>
          </a:p>
          <a:p>
            <a:pPr lvl="1"/>
            <a:r>
              <a:rPr lang="en-US" dirty="0"/>
              <a:t>Monitor individual states responses (</a:t>
            </a:r>
            <a:r>
              <a:rPr lang="en-US" dirty="0" err="1"/>
              <a:t>ie</a:t>
            </a:r>
            <a:r>
              <a:rPr lang="en-US" dirty="0"/>
              <a:t>. Lockdown orders)</a:t>
            </a:r>
          </a:p>
          <a:p>
            <a:pPr lvl="1"/>
            <a:r>
              <a:rPr lang="en-US" dirty="0"/>
              <a:t>Allow sorting/filtering to view trends between states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  <p:sp>
        <p:nvSpPr>
          <p:cNvPr id="191" name="Google Shape;191;p24"/>
          <p:cNvSpPr txBox="1">
            <a:spLocks noGrp="1"/>
          </p:cNvSpPr>
          <p:nvPr>
            <p:ph type="dt" idx="10"/>
          </p:nvPr>
        </p:nvSpPr>
        <p:spPr>
          <a:xfrm>
            <a:off x="253999" y="4802823"/>
            <a:ext cx="142240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ftr" idx="11"/>
          </p:nvPr>
        </p:nvSpPr>
        <p:spPr>
          <a:xfrm>
            <a:off x="1676401" y="4802823"/>
            <a:ext cx="5791199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130" cy="27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254000" y="327899"/>
            <a:ext cx="8514000" cy="43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Technology Used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3"/>
          </p:nvPr>
        </p:nvSpPr>
        <p:spPr>
          <a:xfrm>
            <a:off x="949233" y="1343834"/>
            <a:ext cx="6780300" cy="34096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Built in </a:t>
            </a:r>
            <a:r>
              <a:rPr lang="en-US" dirty="0" smtClean="0"/>
              <a:t>D3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Datasets</a:t>
            </a:r>
            <a:endParaRPr lang="en-US" dirty="0"/>
          </a:p>
          <a:p>
            <a:pPr lvl="1"/>
            <a:r>
              <a:rPr lang="en-US" dirty="0" err="1"/>
              <a:t>CovidTrackingProject</a:t>
            </a:r>
            <a:r>
              <a:rPr lang="en-US" dirty="0"/>
              <a:t> - API</a:t>
            </a:r>
          </a:p>
          <a:p>
            <a:pPr lvl="1"/>
            <a:r>
              <a:rPr lang="en-US" dirty="0" err="1"/>
              <a:t>Johnhopkins</a:t>
            </a:r>
            <a:r>
              <a:rPr lang="en-US" dirty="0"/>
              <a:t> University - API</a:t>
            </a:r>
          </a:p>
          <a:p>
            <a:pPr lvl="1"/>
            <a:r>
              <a:rPr lang="en-US" dirty="0"/>
              <a:t>US States lockdown orders - Manually gathered</a:t>
            </a:r>
          </a:p>
          <a:p>
            <a:pPr lvl="1"/>
            <a:r>
              <a:rPr lang="en-US" dirty="0"/>
              <a:t>Other relevant state datasets (population, political </a:t>
            </a:r>
            <a:r>
              <a:rPr lang="en-US" dirty="0" err="1"/>
              <a:t>affliciation</a:t>
            </a:r>
            <a:r>
              <a:rPr lang="en-US" dirty="0"/>
              <a:t> etc.)</a:t>
            </a: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7467600" y="4802823"/>
            <a:ext cx="586200" cy="27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https://ericjunkins.github.io/covid-19-us-states/dashboard.html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941869" y="1383395"/>
            <a:ext cx="3692579" cy="3160076"/>
          </a:xfrm>
        </p:spPr>
        <p:txBody>
          <a:bodyPr/>
          <a:lstStyle/>
          <a:p>
            <a:r>
              <a:rPr lang="en-US" dirty="0" smtClean="0"/>
              <a:t>Compare what states released orders on what day</a:t>
            </a:r>
          </a:p>
          <a:p>
            <a:r>
              <a:rPr lang="en-US" dirty="0" smtClean="0"/>
              <a:t>See each state’s lockdown level as a function of time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8" y="1165684"/>
            <a:ext cx="3821860" cy="37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968030" y="1239374"/>
            <a:ext cx="2726990" cy="366069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Southern states tended to wait longer, and get more severe before issues a lockdown order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Midwest states tended to respond quicker and didn’t get as severe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7" y="1540521"/>
            <a:ext cx="5595368" cy="25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030851" y="1467157"/>
            <a:ext cx="2594368" cy="271938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Democratic states responded quicker on average and didn’t get as severe (NY as outlier)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5" y="1340424"/>
            <a:ext cx="5546895" cy="25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106320" y="1471903"/>
            <a:ext cx="1632687" cy="1027930"/>
          </a:xfrm>
          <a:ln>
            <a:solidFill>
              <a:srgbClr val="00B0F0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NE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7030A0"/>
                </a:solidFill>
              </a:rPr>
              <a:t>AL</a:t>
            </a:r>
            <a:r>
              <a:rPr lang="en-US" sz="1200" dirty="0"/>
              <a:t> are still increasing or spike after reopening </a:t>
            </a:r>
            <a:r>
              <a:rPr lang="en-US" sz="1200" dirty="0" smtClean="0"/>
              <a:t>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79" y="1389319"/>
            <a:ext cx="5255452" cy="296028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0" idx="3"/>
          </p:cNvCxnSpPr>
          <p:nvPr/>
        </p:nvCxnSpPr>
        <p:spPr>
          <a:xfrm flipV="1">
            <a:off x="1739007" y="2828261"/>
            <a:ext cx="1229804" cy="41106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739007" y="1985868"/>
            <a:ext cx="1647548" cy="4005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 txBox="1">
            <a:spLocks/>
          </p:cNvSpPr>
          <p:nvPr/>
        </p:nvSpPr>
        <p:spPr>
          <a:xfrm>
            <a:off x="106320" y="2725364"/>
            <a:ext cx="1632687" cy="10279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C000"/>
                </a:solidFill>
              </a:rPr>
              <a:t>VT</a:t>
            </a:r>
            <a:r>
              <a:rPr lang="en-US" sz="1200" dirty="0"/>
              <a:t> have done a great job “flattening curve”, downward curve after reopening order</a:t>
            </a:r>
            <a:endParaRPr lang="en-US" sz="1200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idx="3"/>
          </p:nvPr>
        </p:nvSpPr>
        <p:spPr>
          <a:xfrm>
            <a:off x="7270525" y="2174419"/>
            <a:ext cx="1632687" cy="1494342"/>
          </a:xfrm>
          <a:ln>
            <a:solidFill>
              <a:srgbClr val="0070C0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200" dirty="0" smtClean="0">
                <a:solidFill>
                  <a:srgbClr val="FFC000"/>
                </a:solidFill>
              </a:rPr>
              <a:t>VT</a:t>
            </a:r>
            <a:r>
              <a:rPr lang="en-US" sz="1200" dirty="0" smtClean="0"/>
              <a:t> and </a:t>
            </a:r>
            <a:r>
              <a:rPr lang="en-US" sz="1200" dirty="0" smtClean="0">
                <a:solidFill>
                  <a:srgbClr val="FF0000"/>
                </a:solidFill>
              </a:rPr>
              <a:t>NE</a:t>
            </a:r>
            <a:r>
              <a:rPr lang="en-US" sz="1200" dirty="0" smtClean="0"/>
              <a:t> released reopening order to level “3” on the same day, despite drastic different conditions</a:t>
            </a:r>
          </a:p>
        </p:txBody>
      </p:sp>
      <p:sp>
        <p:nvSpPr>
          <p:cNvPr id="27" name="Oval 26"/>
          <p:cNvSpPr/>
          <p:nvPr/>
        </p:nvSpPr>
        <p:spPr>
          <a:xfrm>
            <a:off x="6648893" y="3437860"/>
            <a:ext cx="203200" cy="503275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6894623" y="2921590"/>
            <a:ext cx="375902" cy="56825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844598" y="823590"/>
            <a:ext cx="7209132" cy="3917642"/>
          </a:xfrm>
        </p:spPr>
        <p:txBody>
          <a:bodyPr/>
          <a:lstStyle/>
          <a:p>
            <a:r>
              <a:rPr lang="en-US" dirty="0" smtClean="0"/>
              <a:t>Modifications on current visualizations</a:t>
            </a:r>
          </a:p>
          <a:p>
            <a:pPr lvl="1"/>
            <a:r>
              <a:rPr lang="en-US" dirty="0" smtClean="0"/>
              <a:t>Additional filtration criteria of displays</a:t>
            </a:r>
          </a:p>
          <a:p>
            <a:pPr lvl="1"/>
            <a:r>
              <a:rPr lang="en-US" dirty="0" smtClean="0"/>
              <a:t>Better filtration, grouping, and selection to focus on trends between groups of states</a:t>
            </a:r>
          </a:p>
          <a:p>
            <a:pPr lvl="1"/>
            <a:r>
              <a:rPr lang="en-US" dirty="0" smtClean="0"/>
              <a:t>Splash page information more clear, demo on how to use/understand dashboard</a:t>
            </a:r>
          </a:p>
          <a:p>
            <a:pPr lvl="1"/>
            <a:r>
              <a:rPr lang="en-US" dirty="0" smtClean="0"/>
              <a:t>General clarity updates of charts, legends etc. </a:t>
            </a:r>
          </a:p>
          <a:p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New tab of “</a:t>
            </a:r>
            <a:r>
              <a:rPr lang="en-US" dirty="0" smtClean="0"/>
              <a:t>current/up-to-date”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US state map colored by selectable criteria (lockdown level, cases in last week, cases per capita etc.)</a:t>
            </a:r>
          </a:p>
          <a:p>
            <a:pPr lvl="2"/>
            <a:r>
              <a:rPr lang="en-US" dirty="0" smtClean="0"/>
              <a:t> US State ranking based on selectable criteria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SAjpl-WhiteTheme-16x9-vA6">
  <a:themeElements>
    <a:clrScheme name="NASA-JPL - Jan 2017">
      <a:dk1>
        <a:srgbClr val="000000"/>
      </a:dk1>
      <a:lt1>
        <a:srgbClr val="FFFFFF"/>
      </a:lt1>
      <a:dk2>
        <a:srgbClr val="5D5D60"/>
      </a:dk2>
      <a:lt2>
        <a:srgbClr val="E4E9EF"/>
      </a:lt2>
      <a:accent1>
        <a:srgbClr val="6083AA"/>
      </a:accent1>
      <a:accent2>
        <a:srgbClr val="94A8C2"/>
      </a:accent2>
      <a:accent3>
        <a:srgbClr val="0B3D91"/>
      </a:accent3>
      <a:accent4>
        <a:srgbClr val="E31937"/>
      </a:accent4>
      <a:accent5>
        <a:srgbClr val="F2A900"/>
      </a:accent5>
      <a:accent6>
        <a:srgbClr val="A4B34C"/>
      </a:accent6>
      <a:hlink>
        <a:srgbClr val="0E7EE0"/>
      </a:hlink>
      <a:folHlink>
        <a:srgbClr val="0E7E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307</Words>
  <Application>Microsoft Office PowerPoint</Application>
  <PresentationFormat>On-screen Show (16:9)</PresentationFormat>
  <Paragraphs>47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NASAjpl-WhiteTheme-16x9-vA6</vt:lpstr>
      <vt:lpstr>PowerPoint Presentation</vt:lpstr>
      <vt:lpstr>Motivation</vt:lpstr>
      <vt:lpstr>Technology Used</vt:lpstr>
      <vt:lpstr>Demo</vt:lpstr>
      <vt:lpstr>Examples/Conclusions</vt:lpstr>
      <vt:lpstr>Examples/Conclusions</vt:lpstr>
      <vt:lpstr>Examples/Conclusions</vt:lpstr>
      <vt:lpstr>Examples/Conclusions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Junkins, Eric (US 1760)</dc:creator>
  <cp:lastModifiedBy>Junkins, Eric (1762)</cp:lastModifiedBy>
  <cp:revision>12</cp:revision>
  <dcterms:modified xsi:type="dcterms:W3CDTF">2020-05-12T06:50:05Z</dcterms:modified>
</cp:coreProperties>
</file>