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4391" r:id="rId5"/>
    <p:sldMasterId id="2147484398" r:id="rId6"/>
    <p:sldMasterId id="2147484405" r:id="rId7"/>
  </p:sldMasterIdLst>
  <p:notesMasterIdLst>
    <p:notesMasterId r:id="rId16"/>
  </p:notesMasterIdLst>
  <p:handoutMasterIdLst>
    <p:handoutMasterId r:id="rId17"/>
  </p:handoutMasterIdLst>
  <p:sldIdLst>
    <p:sldId id="436" r:id="rId8"/>
    <p:sldId id="438" r:id="rId9"/>
    <p:sldId id="440" r:id="rId10"/>
    <p:sldId id="441" r:id="rId11"/>
    <p:sldId id="442" r:id="rId12"/>
    <p:sldId id="443" r:id="rId13"/>
    <p:sldId id="444" r:id="rId14"/>
    <p:sldId id="445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" userDrawn="1">
          <p15:clr>
            <a:srgbClr val="A4A3A4"/>
          </p15:clr>
        </p15:guide>
        <p15:guide id="2" pos="2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24A"/>
    <a:srgbClr val="186C8C"/>
    <a:srgbClr val="911414"/>
    <a:srgbClr val="571350"/>
    <a:srgbClr val="C25E03"/>
    <a:srgbClr val="004C45"/>
    <a:srgbClr val="FF671B"/>
    <a:srgbClr val="003E4A"/>
    <a:srgbClr val="830051"/>
    <a:srgbClr val="F1F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1506" y="114"/>
      </p:cViewPr>
      <p:guideLst>
        <p:guide orient="horz" pos="240"/>
        <p:guide pos="27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19" d="100"/>
          <a:sy n="119" d="100"/>
        </p:scale>
        <p:origin x="6762" y="90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fld id="{CF638420-5D7E-4EDE-9DE3-95E34E6683A7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fld id="{3BAE62C0-B14C-4D93-B288-B2AA3D56A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fld id="{BD300A1A-128B-4B1D-A5B8-EB8B73859E74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>
                <a:latin typeface="Arial" pitchFamily="-109" charset="0"/>
                <a:cs typeface="+mn-cs"/>
              </a:defRPr>
            </a:lvl1pPr>
          </a:lstStyle>
          <a:p>
            <a:pPr>
              <a:defRPr/>
            </a:pPr>
            <a:fld id="{CA8DE9AE-FA04-4CC9-82DF-D96FA808E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DC6F9-43EE-4C7B-989F-08BDE0D00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7186" y="4151"/>
            <a:ext cx="6276813" cy="68496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title"/>
          </p:nvPr>
        </p:nvSpPr>
        <p:spPr bwMode="gray">
          <a:xfrm>
            <a:off x="519355" y="1877004"/>
            <a:ext cx="2448560" cy="2032001"/>
          </a:xfrm>
        </p:spPr>
        <p:txBody>
          <a:bodyPr anchor="ctr" anchorCtr="0"/>
          <a:lstStyle>
            <a:lvl1pPr algn="l"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0956" y="4970446"/>
            <a:ext cx="2448559" cy="1209224"/>
          </a:xfrm>
        </p:spPr>
        <p:txBody>
          <a:bodyPr anchor="b" anchorCtr="0"/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0" indent="0">
              <a:buNone/>
              <a:defRPr sz="2400">
                <a:solidFill>
                  <a:srgbClr val="6E6259"/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 dirty="0"/>
              <a:t>Month ##,####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F365EB-953B-4921-B3A7-2007160F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381" y="291527"/>
            <a:ext cx="2595746" cy="1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59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- 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379730" y="1778000"/>
            <a:ext cx="8535670" cy="4470400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377F1B8-579F-4960-A933-1D8FD5CF1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48B5D1-38C5-4EDF-9F8B-EC3FA7360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CD75342-F2AF-4ED2-82EA-36EA79783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32051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- 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0BFC914-CD89-48DD-8C0D-745F10520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403ACF-9913-4BC7-82F1-BA8418EB50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8874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21B7CA5-37B8-4C91-BD68-C95CA42EEC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00600" y="1778000"/>
            <a:ext cx="4108076" cy="43942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77786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RED - 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A2452-9058-4BA4-A1AE-C07C59C60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228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- Title, Subtitle 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03010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RED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D847941-59C6-4311-A7FC-849F06A4F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81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DC6F9-43EE-4C7B-989F-08BDE0D00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7186" y="4151"/>
            <a:ext cx="6276813" cy="68496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title"/>
          </p:nvPr>
        </p:nvSpPr>
        <p:spPr bwMode="gray">
          <a:xfrm>
            <a:off x="519355" y="1877004"/>
            <a:ext cx="2448560" cy="2032001"/>
          </a:xfrm>
        </p:spPr>
        <p:txBody>
          <a:bodyPr anchor="ctr" anchorCtr="0"/>
          <a:lstStyle>
            <a:lvl1pPr algn="l"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0956" y="4970446"/>
            <a:ext cx="2448559" cy="1209224"/>
          </a:xfrm>
        </p:spPr>
        <p:txBody>
          <a:bodyPr anchor="b" anchorCtr="0"/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0" indent="0">
              <a:buNone/>
              <a:defRPr sz="2400">
                <a:solidFill>
                  <a:srgbClr val="6E6259"/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 dirty="0"/>
              <a:t>Month ##,####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F365EB-953B-4921-B3A7-2007160F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381" y="291527"/>
            <a:ext cx="2595746" cy="1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9432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67BEBC-11CC-4680-9B62-1FFD41D3B45B}"/>
              </a:ext>
            </a:extLst>
          </p:cNvPr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8437" y="0"/>
            <a:ext cx="4559125" cy="6281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69259" y="1958560"/>
            <a:ext cx="3172968" cy="1204859"/>
          </a:xfrm>
        </p:spPr>
        <p:txBody>
          <a:bodyPr anchor="b" anchorCtr="0"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3574" y="3569446"/>
            <a:ext cx="3172968" cy="110415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227013" indent="0">
              <a:buNone/>
              <a:defRPr sz="2000">
                <a:solidFill>
                  <a:srgbClr val="6E6259"/>
                </a:solidFill>
              </a:defRPr>
            </a:lvl2pPr>
            <a:lvl3pPr marL="514350" indent="0">
              <a:buNone/>
              <a:defRPr sz="2000">
                <a:solidFill>
                  <a:srgbClr val="6E6259"/>
                </a:solidFill>
              </a:defRPr>
            </a:lvl3pPr>
            <a:lvl4pPr marL="687388" indent="0">
              <a:buNone/>
              <a:defRPr sz="2000">
                <a:solidFill>
                  <a:srgbClr val="6E6259"/>
                </a:solidFill>
              </a:defRPr>
            </a:lvl4pPr>
            <a:lvl5pPr marL="877888" indent="0">
              <a:buNone/>
              <a:defRPr sz="2000">
                <a:solidFill>
                  <a:srgbClr val="6E6259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7F958DE-C48A-4DDD-9DBA-332A0D8EE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7811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379730" y="1778000"/>
            <a:ext cx="8535670" cy="44704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CE51674-70EB-4CF9-A2C4-9307DCF43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43EF81-2AAD-4A1E-B760-5CE380214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DB7367-B3A1-4EF3-BE4B-52923F0E9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17277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8874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/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600"/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 sz="1400"/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200"/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/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600"/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 sz="1400"/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200"/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83FB724-E22B-487C-AED4-EA2FCF0D8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937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GREEN - 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805A2-45A9-4E02-9B2B-8307270EF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6803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67BEBC-11CC-4680-9B62-1FFD41D3B45B}"/>
              </a:ext>
            </a:extLst>
          </p:cNvPr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281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69259" y="1958560"/>
            <a:ext cx="3172968" cy="1204859"/>
          </a:xfrm>
        </p:spPr>
        <p:txBody>
          <a:bodyPr anchor="b" anchorCtr="0"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3574" y="3569446"/>
            <a:ext cx="3172968" cy="110415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227013" indent="0">
              <a:buNone/>
              <a:defRPr sz="2000">
                <a:solidFill>
                  <a:srgbClr val="6E6259"/>
                </a:solidFill>
              </a:defRPr>
            </a:lvl2pPr>
            <a:lvl3pPr marL="514350" indent="0">
              <a:buNone/>
              <a:defRPr sz="2000">
                <a:solidFill>
                  <a:srgbClr val="6E6259"/>
                </a:solidFill>
              </a:defRPr>
            </a:lvl3pPr>
            <a:lvl4pPr marL="687388" indent="0">
              <a:buNone/>
              <a:defRPr sz="2000">
                <a:solidFill>
                  <a:srgbClr val="6E6259"/>
                </a:solidFill>
              </a:defRPr>
            </a:lvl4pPr>
            <a:lvl5pPr marL="877888" indent="0">
              <a:buNone/>
              <a:defRPr sz="2000">
                <a:solidFill>
                  <a:srgbClr val="6E6259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E7EDB17-DBEE-42A6-A322-1FE58B152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1833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Title, Subtitle 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17862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GREE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B1B6C65-FF1C-4F7D-8164-A4950AE5D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2157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URPLE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DC6F9-43EE-4C7B-989F-08BDE0D00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7186" y="4151"/>
            <a:ext cx="6276813" cy="68496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title"/>
          </p:nvPr>
        </p:nvSpPr>
        <p:spPr bwMode="gray">
          <a:xfrm>
            <a:off x="519355" y="1877004"/>
            <a:ext cx="2448560" cy="2032001"/>
          </a:xfrm>
        </p:spPr>
        <p:txBody>
          <a:bodyPr anchor="ctr" anchorCtr="0"/>
          <a:lstStyle>
            <a:lvl1pPr algn="l"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0956" y="4970446"/>
            <a:ext cx="2448559" cy="1209224"/>
          </a:xfrm>
        </p:spPr>
        <p:txBody>
          <a:bodyPr anchor="b" anchorCtr="0"/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0" indent="0">
              <a:buNone/>
              <a:defRPr sz="2400">
                <a:solidFill>
                  <a:srgbClr val="6E6259"/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 dirty="0"/>
              <a:t>Month ##,####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F365EB-953B-4921-B3A7-2007160F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381" y="291527"/>
            <a:ext cx="2595746" cy="1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9130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URPL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67BEBC-11CC-4680-9B62-1FFD41D3B45B}"/>
              </a:ext>
            </a:extLst>
          </p:cNvPr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8437" y="0"/>
            <a:ext cx="4559124" cy="6281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69259" y="1958560"/>
            <a:ext cx="3172968" cy="1204859"/>
          </a:xfrm>
        </p:spPr>
        <p:txBody>
          <a:bodyPr anchor="b" anchorCtr="0"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3574" y="3569446"/>
            <a:ext cx="3172968" cy="110415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227013" indent="0">
              <a:buNone/>
              <a:defRPr sz="2000">
                <a:solidFill>
                  <a:srgbClr val="6E6259"/>
                </a:solidFill>
              </a:defRPr>
            </a:lvl2pPr>
            <a:lvl3pPr marL="514350" indent="0">
              <a:buNone/>
              <a:defRPr sz="2000">
                <a:solidFill>
                  <a:srgbClr val="6E6259"/>
                </a:solidFill>
              </a:defRPr>
            </a:lvl3pPr>
            <a:lvl4pPr marL="687388" indent="0">
              <a:buNone/>
              <a:defRPr sz="2000">
                <a:solidFill>
                  <a:srgbClr val="6E6259"/>
                </a:solidFill>
              </a:defRPr>
            </a:lvl4pPr>
            <a:lvl5pPr marL="877888" indent="0">
              <a:buNone/>
              <a:defRPr sz="2000">
                <a:solidFill>
                  <a:srgbClr val="6E6259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FE1F811-4B7B-450C-A7D8-4ADB0B4D4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630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 - 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8874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/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/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/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/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E34F454-7D92-4855-8FB9-4A1E90013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2692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GREEN - 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1558-B361-4DB3-A3FF-9CCAE620D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82509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URPLE - Title, Subtitle 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810985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GREE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269F8EC-88B6-4841-B5CB-FFD43D44E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9237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- 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379730" y="1778000"/>
            <a:ext cx="8535670" cy="44704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6154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- 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8874" y="1778000"/>
            <a:ext cx="4108076" cy="43942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1778000"/>
            <a:ext cx="4108076" cy="43942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 marL="400041" marR="0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2pPr>
            <a:lvl3pPr marL="627047" marR="0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</a:defRPr>
            </a:lvl3pPr>
            <a:lvl4pPr marL="804843" marR="0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entury Gothic" panose="020B0502020202020204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4pPr>
            <a:lvl5pPr marL="914377" marR="0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tabLst/>
              <a:defRPr sz="105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00041" marR="0" lvl="1" indent="-179384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Second level</a:t>
            </a:r>
          </a:p>
          <a:p>
            <a:pPr marL="627047" marR="0" lvl="2" indent="-17303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Third level</a:t>
            </a:r>
          </a:p>
          <a:p>
            <a:pPr marL="804843" marR="0" lvl="3" indent="-16827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Tx/>
              <a:buFont typeface="Century Gothic" panose="020B0502020202020204" pitchFamily="34" charset="0"/>
              <a:buChar char="−"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Fourth level</a:t>
            </a:r>
          </a:p>
          <a:p>
            <a:pPr marL="914377" marR="0" lvl="4" indent="-8731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8424A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8424A"/>
                </a:solidFill>
                <a:effectLst/>
                <a:uLnTx/>
                <a:uFillTx/>
                <a:latin typeface="+mn-lt"/>
                <a:ea typeface="MS PGothic" pitchFamily="34" charset="-128"/>
              </a:rPr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F75176D-2F75-4B73-A196-DD6703EFB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6669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BLUE - 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EA090-7972-48D6-ACE1-4F2FAA996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3013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- Title, Subtitle 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409243F-FED8-47CB-8429-EE8D9F54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E0A1F5-6611-4E03-AFE9-04A9DA238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15B4EF6-1D1D-4C22-87EF-06F8FF56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730" y="924714"/>
            <a:ext cx="8528946" cy="52115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9646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U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83C1181-65E5-4A16-AD4C-0E1515CA3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7490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RED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DC6F9-43EE-4C7B-989F-08BDE0D00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7186" y="4151"/>
            <a:ext cx="6276813" cy="68496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title"/>
          </p:nvPr>
        </p:nvSpPr>
        <p:spPr bwMode="gray">
          <a:xfrm>
            <a:off x="519355" y="1877004"/>
            <a:ext cx="2448560" cy="2032001"/>
          </a:xfrm>
        </p:spPr>
        <p:txBody>
          <a:bodyPr anchor="ctr" anchorCtr="0"/>
          <a:lstStyle>
            <a:lvl1pPr algn="l"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0956" y="4970446"/>
            <a:ext cx="2448559" cy="1209224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0" indent="0">
              <a:buNone/>
              <a:defRPr sz="2400">
                <a:solidFill>
                  <a:srgbClr val="6E6259"/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 dirty="0"/>
              <a:t>Month ##,####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F365EB-953B-4921-B3A7-2007160F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381" y="291527"/>
            <a:ext cx="2595746" cy="10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848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67BEBC-11CC-4680-9B62-1FFD41D3B45B}"/>
              </a:ext>
            </a:extLst>
          </p:cNvPr>
          <p:cNvPicPr preferRelativeResize="0"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8437" y="0"/>
            <a:ext cx="4559125" cy="6281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69259" y="1958560"/>
            <a:ext cx="3172968" cy="1204859"/>
          </a:xfrm>
        </p:spPr>
        <p:txBody>
          <a:bodyPr anchor="b" anchorCtr="0"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3574" y="3569446"/>
            <a:ext cx="3172968" cy="1104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227013" indent="0">
              <a:buNone/>
              <a:defRPr sz="2000">
                <a:solidFill>
                  <a:srgbClr val="6E6259"/>
                </a:solidFill>
              </a:defRPr>
            </a:lvl2pPr>
            <a:lvl3pPr marL="514350" indent="0">
              <a:buNone/>
              <a:defRPr sz="2000">
                <a:solidFill>
                  <a:srgbClr val="6E6259"/>
                </a:solidFill>
              </a:defRPr>
            </a:lvl3pPr>
            <a:lvl4pPr marL="687388" indent="0">
              <a:buNone/>
              <a:defRPr sz="2000">
                <a:solidFill>
                  <a:srgbClr val="6E6259"/>
                </a:solidFill>
              </a:defRPr>
            </a:lvl4pPr>
            <a:lvl5pPr marL="877888" indent="0">
              <a:buNone/>
              <a:defRPr sz="2000">
                <a:solidFill>
                  <a:srgbClr val="6E6259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F2E4648F-6670-4F4E-AAFE-70A8CC519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9375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5725" y="6308262"/>
            <a:ext cx="1199216" cy="489322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gray"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© 2018 CoreLogic, Inc.  [NYSE:CLGX]  All Rights Reserved.  Proprietary.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AAF09-6E99-45AA-AB3A-D7006AD02EA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Innovate. Transform. Thrive.™</a:t>
            </a:r>
            <a:endParaRPr lang="en-US" altLang="en-US" sz="900" baseline="30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94CB0-C84D-42B6-AEE0-F04C2C5E56A6}"/>
              </a:ext>
            </a:extLst>
          </p:cNvPr>
          <p:cNvCxnSpPr>
            <a:cxnSpLocks/>
          </p:cNvCxnSpPr>
          <p:nvPr userDrawn="1"/>
        </p:nvCxnSpPr>
        <p:spPr>
          <a:xfrm>
            <a:off x="0" y="628013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85" r:id="rId2"/>
    <p:sldLayoutId id="2147484387" r:id="rId3"/>
    <p:sldLayoutId id="2147484388" r:id="rId4"/>
    <p:sldLayoutId id="2147484389" r:id="rId5"/>
    <p:sldLayoutId id="2147484415" r:id="rId6"/>
    <p:sldLayoutId id="2147484380" r:id="rId7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ts val="475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9388" algn="l" rtl="0" eaLnBrk="1" fontAlgn="base" hangingPunct="1">
        <a:spcBef>
          <a:spcPts val="475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6270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4863" indent="-16827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914400" indent="-873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ea typeface="MS PGothic" pitchFamily="34" charset="-128"/>
        </a:defRPr>
      </a:lvl5pPr>
      <a:lvl6pPr marL="12652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6pPr>
      <a:lvl7pPr marL="17224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7pPr>
      <a:lvl8pPr marL="21796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8pPr>
      <a:lvl9pPr marL="26368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5725" y="6308262"/>
            <a:ext cx="1199216" cy="489322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94CB0-C84D-42B6-AEE0-F04C2C5E56A6}"/>
              </a:ext>
            </a:extLst>
          </p:cNvPr>
          <p:cNvCxnSpPr>
            <a:cxnSpLocks/>
          </p:cNvCxnSpPr>
          <p:nvPr userDrawn="1"/>
        </p:nvCxnSpPr>
        <p:spPr>
          <a:xfrm>
            <a:off x="0" y="628013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0">
            <a:extLst>
              <a:ext uri="{FF2B5EF4-FFF2-40B4-BE49-F238E27FC236}">
                <a16:creationId xmlns:a16="http://schemas.microsoft.com/office/drawing/2014/main" id="{65E39FA8-BD4F-4CDD-9D9A-6AEA315B37B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© 2018 CoreLogic, Inc.  [NYSE:CLGX]  All Rights Reserved.  Proprietary.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4A106-2F22-409C-A126-1E383A56701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Innovate. Transform. Thrive.™</a:t>
            </a:r>
            <a:endParaRPr lang="en-US" altLang="en-US" sz="900" baseline="30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EFA0BE6-74B5-4AF8-9DD3-489B2E1E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791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93" r:id="rId2"/>
    <p:sldLayoutId id="2147484394" r:id="rId3"/>
    <p:sldLayoutId id="2147484395" r:id="rId4"/>
    <p:sldLayoutId id="2147484396" r:id="rId5"/>
    <p:sldLayoutId id="2147484416" r:id="rId6"/>
    <p:sldLayoutId id="2147484397" r:id="rId7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ts val="475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9388" algn="l" rtl="0" eaLnBrk="1" fontAlgn="base" hangingPunct="1">
        <a:spcBef>
          <a:spcPts val="475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6270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4863" indent="-16827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914400" indent="-873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ea typeface="MS PGothic" pitchFamily="34" charset="-128"/>
        </a:defRPr>
      </a:lvl5pPr>
      <a:lvl6pPr marL="12652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6pPr>
      <a:lvl7pPr marL="17224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7pPr>
      <a:lvl8pPr marL="21796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8pPr>
      <a:lvl9pPr marL="26368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5725" y="6308262"/>
            <a:ext cx="1199216" cy="489322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94CB0-C84D-42B6-AEE0-F04C2C5E56A6}"/>
              </a:ext>
            </a:extLst>
          </p:cNvPr>
          <p:cNvCxnSpPr>
            <a:cxnSpLocks/>
          </p:cNvCxnSpPr>
          <p:nvPr userDrawn="1"/>
        </p:nvCxnSpPr>
        <p:spPr>
          <a:xfrm>
            <a:off x="0" y="628013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0">
            <a:extLst>
              <a:ext uri="{FF2B5EF4-FFF2-40B4-BE49-F238E27FC236}">
                <a16:creationId xmlns:a16="http://schemas.microsoft.com/office/drawing/2014/main" id="{6D1FC435-2B1F-44F8-8F9F-A8CFB2A41DE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© 2018 CoreLogic, Inc.  [NYSE:CLGX]  All Rights Reserved.  Proprietary.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E9B0A-0934-4F6C-A41F-0E6324E9DDC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Innovate. Transform. Thrive.™</a:t>
            </a:r>
            <a:endParaRPr lang="en-US" altLang="en-US" sz="900" baseline="30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17" r:id="rId6"/>
    <p:sldLayoutId id="2147484404" r:id="rId7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ts val="475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9388" algn="l" rtl="0" eaLnBrk="1" fontAlgn="base" hangingPunct="1">
        <a:spcBef>
          <a:spcPts val="475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6270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4863" indent="-16827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914400" indent="-873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ea typeface="MS PGothic" pitchFamily="34" charset="-128"/>
        </a:defRPr>
      </a:lvl5pPr>
      <a:lvl6pPr marL="12652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6pPr>
      <a:lvl7pPr marL="17224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7pPr>
      <a:lvl8pPr marL="21796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8pPr>
      <a:lvl9pPr marL="26368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5725" y="6308262"/>
            <a:ext cx="1199216" cy="489322"/>
          </a:xfrm>
          <a:prstGeom prst="rect">
            <a:avLst/>
          </a:prstGeom>
        </p:spPr>
      </p:pic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 bwMode="gray">
          <a:xfrm>
            <a:off x="8724900" y="6423213"/>
            <a:ext cx="381000" cy="380998"/>
          </a:xfrm>
          <a:prstGeom prst="rect">
            <a:avLst/>
          </a:prstGeom>
        </p:spPr>
        <p:txBody>
          <a:bodyPr vert="horz" lIns="0" tIns="45720" rIns="0" bIns="45720" rtlCol="0" anchor="ctr" anchorCtr="1"/>
          <a:lstStyle>
            <a:lvl1pPr algn="r">
              <a:defRPr sz="900" b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194CB0-C84D-42B6-AEE0-F04C2C5E56A6}"/>
              </a:ext>
            </a:extLst>
          </p:cNvPr>
          <p:cNvCxnSpPr>
            <a:cxnSpLocks/>
          </p:cNvCxnSpPr>
          <p:nvPr userDrawn="1"/>
        </p:nvCxnSpPr>
        <p:spPr>
          <a:xfrm>
            <a:off x="0" y="628013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0">
            <a:extLst>
              <a:ext uri="{FF2B5EF4-FFF2-40B4-BE49-F238E27FC236}">
                <a16:creationId xmlns:a16="http://schemas.microsoft.com/office/drawing/2014/main" id="{05C25235-128B-4586-BEA2-406AB910259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© 2018 CoreLogic, Inc.  [NYSE:CLGX]  All Rights Reserved.  Proprietary.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D9EEA-FD5F-45F3-9EF9-4D8E2969398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Innovate. Transform. Thrive.™</a:t>
            </a:r>
            <a:endParaRPr lang="en-US" altLang="en-US" sz="900" baseline="30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9" r:id="rId3"/>
    <p:sldLayoutId id="2147484410" r:id="rId4"/>
    <p:sldLayoutId id="2147484418" r:id="rId5"/>
    <p:sldLayoutId id="2147484411" r:id="rId6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ts val="475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9388" algn="l" rtl="0" eaLnBrk="1" fontAlgn="base" hangingPunct="1">
        <a:spcBef>
          <a:spcPts val="475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6270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804863" indent="-16827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914400" indent="-873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SzPct val="70000"/>
        <a:buFont typeface="Arial" panose="020B0604020202020204" pitchFamily="34" charset="0"/>
        <a:buChar char="•"/>
        <a:defRPr sz="1050">
          <a:solidFill>
            <a:schemeClr val="tx1"/>
          </a:solidFill>
          <a:latin typeface="+mn-lt"/>
          <a:ea typeface="MS PGothic" pitchFamily="34" charset="-128"/>
        </a:defRPr>
      </a:lvl5pPr>
      <a:lvl6pPr marL="12652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6pPr>
      <a:lvl7pPr marL="17224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7pPr>
      <a:lvl8pPr marL="21796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8pPr>
      <a:lvl9pPr marL="2636838" indent="-149225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Char char="•"/>
        <a:defRPr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altLang="en-US" dirty="0"/>
              <a:t>Ticketing Analytics 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User Guide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26B6F-CCDC-4271-8244-C87B22B7B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776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893F-6718-4458-8EA4-65C5C83D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9729" y="4692209"/>
            <a:ext cx="8345170" cy="1986898"/>
          </a:xfrm>
        </p:spPr>
        <p:txBody>
          <a:bodyPr/>
          <a:lstStyle/>
          <a:p>
            <a:r>
              <a:rPr lang="en-US" altLang="en-US" dirty="0"/>
              <a:t>The Home Screen displays all of the metric names down the left hand side of the user interface and a view of a handful of metrics</a:t>
            </a:r>
          </a:p>
          <a:p>
            <a:r>
              <a:rPr lang="en-US" altLang="en-US" dirty="0"/>
              <a:t>Definitions of fields are also located here for more information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73F2D-B66C-48A8-A6BE-A41D876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A7C43-FB61-4E12-9E91-99A3AACC7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Navigating the Ticketing Analytics Dashboard (TAD)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8A86-0DAC-4017-B59C-19E205BA7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4B8DFBE-2351-421C-AB1E-CC848C785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4242" y="1445873"/>
            <a:ext cx="6155516" cy="3246336"/>
          </a:xfrm>
        </p:spPr>
      </p:pic>
    </p:spTree>
    <p:extLst>
      <p:ext uri="{BB962C8B-B14F-4D97-AF65-F5344CB8AC3E}">
        <p14:creationId xmlns:p14="http://schemas.microsoft.com/office/powerpoint/2010/main" val="336020946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893F-6718-4458-8EA4-65C5C83D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9729" y="4692209"/>
            <a:ext cx="8345170" cy="1986898"/>
          </a:xfrm>
        </p:spPr>
        <p:txBody>
          <a:bodyPr/>
          <a:lstStyle/>
          <a:p>
            <a:r>
              <a:rPr lang="en-US" altLang="en-US" dirty="0"/>
              <a:t>When clicking a metric, the page will update with the visualization</a:t>
            </a:r>
          </a:p>
          <a:p>
            <a:r>
              <a:rPr lang="en-US" altLang="en-US" dirty="0"/>
              <a:t>An underline bar appears under the metric clicked</a:t>
            </a:r>
          </a:p>
          <a:p>
            <a:r>
              <a:rPr lang="en-US" altLang="en-US" dirty="0"/>
              <a:t>The title of the Looker dashboard appears and the name of each visualization appears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73F2D-B66C-48A8-A6BE-A41D876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Inside the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A7C43-FB61-4E12-9E91-99A3AACC7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Exploring Visualizations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8A86-0DAC-4017-B59C-19E205BA7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9F2AEE-1028-49FB-B269-D6F8715A0F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9254" y="1505108"/>
            <a:ext cx="8286120" cy="2983001"/>
          </a:xfrm>
        </p:spPr>
      </p:pic>
    </p:spTree>
    <p:extLst>
      <p:ext uri="{BB962C8B-B14F-4D97-AF65-F5344CB8AC3E}">
        <p14:creationId xmlns:p14="http://schemas.microsoft.com/office/powerpoint/2010/main" val="40306281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893F-6718-4458-8EA4-65C5C83D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9729" y="4692209"/>
            <a:ext cx="8345170" cy="1986898"/>
          </a:xfrm>
        </p:spPr>
        <p:txBody>
          <a:bodyPr/>
          <a:lstStyle/>
          <a:p>
            <a:r>
              <a:rPr lang="en-US" altLang="en-US" dirty="0"/>
              <a:t>If you click the FILTERS tab, you can change the date range</a:t>
            </a:r>
          </a:p>
          <a:p>
            <a:r>
              <a:rPr lang="en-US" altLang="en-US" dirty="0"/>
              <a:t>Hit “Run” to update the visualization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73F2D-B66C-48A8-A6BE-A41D876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Inside the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A7C43-FB61-4E12-9E91-99A3AACC7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Adjusting Filters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8A86-0DAC-4017-B59C-19E205BA7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832EEE-65B1-4C7F-895C-B61B3EC04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467" y="1445873"/>
            <a:ext cx="7899471" cy="2949958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2AB7A-3397-49FD-899D-E6B198703819}"/>
              </a:ext>
            </a:extLst>
          </p:cNvPr>
          <p:cNvCxnSpPr/>
          <p:nvPr/>
        </p:nvCxnSpPr>
        <p:spPr>
          <a:xfrm flipH="1">
            <a:off x="2457974" y="1803633"/>
            <a:ext cx="436228" cy="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E9213-6FCB-4D10-BFC9-688D9D6C0838}"/>
              </a:ext>
            </a:extLst>
          </p:cNvPr>
          <p:cNvCxnSpPr/>
          <p:nvPr/>
        </p:nvCxnSpPr>
        <p:spPr>
          <a:xfrm flipH="1">
            <a:off x="3598877" y="1803633"/>
            <a:ext cx="293615" cy="18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3D61E-5DC3-418B-A9BE-3D7D5EB468A0}"/>
              </a:ext>
            </a:extLst>
          </p:cNvPr>
          <p:cNvCxnSpPr/>
          <p:nvPr/>
        </p:nvCxnSpPr>
        <p:spPr>
          <a:xfrm>
            <a:off x="3892492" y="1803633"/>
            <a:ext cx="75501" cy="18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2639DF-5B5E-41B5-898D-E0F5E526C272}"/>
              </a:ext>
            </a:extLst>
          </p:cNvPr>
          <p:cNvCxnSpPr/>
          <p:nvPr/>
        </p:nvCxnSpPr>
        <p:spPr>
          <a:xfrm>
            <a:off x="7566870" y="1839113"/>
            <a:ext cx="562062" cy="6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4675F9-79AB-4FB8-B6F4-E6F480E7E083}"/>
              </a:ext>
            </a:extLst>
          </p:cNvPr>
          <p:cNvSpPr txBox="1"/>
          <p:nvPr/>
        </p:nvSpPr>
        <p:spPr>
          <a:xfrm>
            <a:off x="7290033" y="1654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AB642-C9C7-4D92-9FB5-FEA20A3FF6FA}"/>
              </a:ext>
            </a:extLst>
          </p:cNvPr>
          <p:cNvSpPr txBox="1"/>
          <p:nvPr/>
        </p:nvSpPr>
        <p:spPr>
          <a:xfrm>
            <a:off x="2844292" y="1623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16568-0436-485E-8DCD-C34B48A5AEF8}"/>
              </a:ext>
            </a:extLst>
          </p:cNvPr>
          <p:cNvSpPr txBox="1"/>
          <p:nvPr/>
        </p:nvSpPr>
        <p:spPr>
          <a:xfrm>
            <a:off x="3775470" y="15265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941343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893F-6718-4458-8EA4-65C5C83D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9729" y="4692209"/>
            <a:ext cx="8345170" cy="1986898"/>
          </a:xfrm>
        </p:spPr>
        <p:txBody>
          <a:bodyPr/>
          <a:lstStyle/>
          <a:p>
            <a:r>
              <a:rPr lang="en-US" altLang="en-US" dirty="0"/>
              <a:t>Now you can see the graph has updated and the ticket count on the right hand side of the screen has too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73F2D-B66C-48A8-A6BE-A41D876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Inside the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A7C43-FB61-4E12-9E91-99A3AACC7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Updated Visualization from Filter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8A86-0DAC-4017-B59C-19E205BA7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258DE8-40C5-4E95-965B-78A2BA164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9730" y="1445873"/>
            <a:ext cx="8484480" cy="3121232"/>
          </a:xfrm>
        </p:spPr>
      </p:pic>
    </p:spTree>
    <p:extLst>
      <p:ext uri="{BB962C8B-B14F-4D97-AF65-F5344CB8AC3E}">
        <p14:creationId xmlns:p14="http://schemas.microsoft.com/office/powerpoint/2010/main" val="125929967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893F-6718-4458-8EA4-65C5C83D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9729" y="4692209"/>
            <a:ext cx="8345170" cy="1986898"/>
          </a:xfrm>
        </p:spPr>
        <p:txBody>
          <a:bodyPr/>
          <a:lstStyle/>
          <a:p>
            <a:r>
              <a:rPr lang="en-US" altLang="en-US" dirty="0"/>
              <a:t>Drilling into the data requires one mouse click on one of the bars in the graph (in this instance)</a:t>
            </a:r>
          </a:p>
          <a:p>
            <a:r>
              <a:rPr lang="en-US" altLang="en-US" dirty="0"/>
              <a:t>Explore &gt; “Show all 1934” – Drills into a table</a:t>
            </a:r>
          </a:p>
          <a:p>
            <a:r>
              <a:rPr lang="en-US" altLang="en-US" dirty="0"/>
              <a:t>Dashboards &gt; Explore ‘Realist’ by Group Originating Ticket – Drills into another visualization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73F2D-B66C-48A8-A6BE-A41D876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Inside the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A7C43-FB61-4E12-9E91-99A3AACC7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Drill Fields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8A86-0DAC-4017-B59C-19E205BA7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0C7159-CBF7-40D2-AF69-7AF2BEF4B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9729" y="1409477"/>
            <a:ext cx="8361883" cy="3078633"/>
          </a:xfrm>
        </p:spPr>
      </p:pic>
    </p:spTree>
    <p:extLst>
      <p:ext uri="{BB962C8B-B14F-4D97-AF65-F5344CB8AC3E}">
        <p14:creationId xmlns:p14="http://schemas.microsoft.com/office/powerpoint/2010/main" val="100459688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893F-6718-4458-8EA4-65C5C83D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9729" y="4692209"/>
            <a:ext cx="8345170" cy="1986898"/>
          </a:xfrm>
        </p:spPr>
        <p:txBody>
          <a:bodyPr/>
          <a:lstStyle/>
          <a:p>
            <a:r>
              <a:rPr lang="en-US" altLang="en-US" dirty="0"/>
              <a:t>Explore &gt; “Show all 1934”</a:t>
            </a:r>
          </a:p>
          <a:p>
            <a:r>
              <a:rPr lang="en-US" altLang="en-US" dirty="0"/>
              <a:t>Drilling into the table shows relevant fields set up in the backend of Looker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73F2D-B66C-48A8-A6BE-A41D876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Inside the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A7C43-FB61-4E12-9E91-99A3AACC7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Drill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8A86-0DAC-4017-B59C-19E205BA7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44F6D7-980E-4EEE-AF56-21BD2DF482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9728" y="1495369"/>
            <a:ext cx="8345171" cy="3109755"/>
          </a:xfrm>
        </p:spPr>
      </p:pic>
    </p:spTree>
    <p:extLst>
      <p:ext uri="{BB962C8B-B14F-4D97-AF65-F5344CB8AC3E}">
        <p14:creationId xmlns:p14="http://schemas.microsoft.com/office/powerpoint/2010/main" val="111695857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893F-6718-4458-8EA4-65C5C83D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9729" y="4692209"/>
            <a:ext cx="8345170" cy="1986898"/>
          </a:xfrm>
        </p:spPr>
        <p:txBody>
          <a:bodyPr/>
          <a:lstStyle/>
          <a:p>
            <a:r>
              <a:rPr lang="en-US" altLang="en-US" dirty="0"/>
              <a:t>Dashboards &gt; Explore ‘Realist’ by Group Originating Ticket </a:t>
            </a:r>
          </a:p>
          <a:p>
            <a:r>
              <a:rPr lang="en-US" altLang="en-US" dirty="0"/>
              <a:t>Drilling into another visualization (visual drilling) shows data one-level lower</a:t>
            </a:r>
          </a:p>
          <a:p>
            <a:r>
              <a:rPr lang="en-US" altLang="en-US" dirty="0"/>
              <a:t>The field selected, “Realist” is now filtering this dashboard as well as the “Date” located in the FILTERS Tab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73F2D-B66C-48A8-A6BE-A41D876F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Inside the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A7C43-FB61-4E12-9E91-99A3AACC7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Visual Drill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8A86-0DAC-4017-B59C-19E205BA7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46B288-691E-48F1-8F5A-93E7034B78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101" y="1365803"/>
            <a:ext cx="8025220" cy="3326406"/>
          </a:xfrm>
        </p:spPr>
      </p:pic>
    </p:spTree>
    <p:extLst>
      <p:ext uri="{BB962C8B-B14F-4D97-AF65-F5344CB8AC3E}">
        <p14:creationId xmlns:p14="http://schemas.microsoft.com/office/powerpoint/2010/main" val="370949943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LUE">
  <a:themeElements>
    <a:clrScheme name="CoreLogic BLUE 030918">
      <a:dk1>
        <a:srgbClr val="38424A"/>
      </a:dk1>
      <a:lt1>
        <a:srgbClr val="FFFFFF"/>
      </a:lt1>
      <a:dk2>
        <a:srgbClr val="9AA3AD"/>
      </a:dk2>
      <a:lt2>
        <a:srgbClr val="0AA0C6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685745"/>
        </a:dk2>
        <a:lt2>
          <a:srgbClr val="808080"/>
        </a:lt2>
        <a:accent1>
          <a:srgbClr val="E23D28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685745"/>
        </a:dk2>
        <a:lt2>
          <a:srgbClr val="958377"/>
        </a:lt2>
        <a:accent1>
          <a:srgbClr val="E23D28"/>
        </a:accent1>
        <a:accent2>
          <a:srgbClr val="004054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00394B"/>
        </a:accent6>
        <a:hlink>
          <a:srgbClr val="004D46"/>
        </a:hlink>
        <a:folHlink>
          <a:srgbClr val="7724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Internal Template STANDARD Final.potx [Read-Only]" id="{7959D6F9-D65A-46B3-9952-65FCDCAF49DE}" vid="{E8C3F45C-B748-40E8-A279-A417F495E73E}"/>
    </a:ext>
  </a:extLst>
</a:theme>
</file>

<file path=ppt/theme/theme2.xml><?xml version="1.0" encoding="utf-8"?>
<a:theme xmlns:a="http://schemas.openxmlformats.org/drawingml/2006/main" name="2_RED">
  <a:themeElements>
    <a:clrScheme name="CoreLogic RED 030918">
      <a:dk1>
        <a:srgbClr val="38424A"/>
      </a:dk1>
      <a:lt1>
        <a:srgbClr val="FFFFFF"/>
      </a:lt1>
      <a:dk2>
        <a:srgbClr val="9AA3AD"/>
      </a:dk2>
      <a:lt2>
        <a:srgbClr val="D23E43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685745"/>
        </a:dk2>
        <a:lt2>
          <a:srgbClr val="808080"/>
        </a:lt2>
        <a:accent1>
          <a:srgbClr val="E23D28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685745"/>
        </a:dk2>
        <a:lt2>
          <a:srgbClr val="958377"/>
        </a:lt2>
        <a:accent1>
          <a:srgbClr val="E23D28"/>
        </a:accent1>
        <a:accent2>
          <a:srgbClr val="004054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00394B"/>
        </a:accent6>
        <a:hlink>
          <a:srgbClr val="004D46"/>
        </a:hlink>
        <a:folHlink>
          <a:srgbClr val="7724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Internal Template STANDARD Final.potx [Read-Only]" id="{7959D6F9-D65A-46B3-9952-65FCDCAF49DE}" vid="{BF797603-7160-408A-8990-6B5597433686}"/>
    </a:ext>
  </a:extLst>
</a:theme>
</file>

<file path=ppt/theme/theme3.xml><?xml version="1.0" encoding="utf-8"?>
<a:theme xmlns:a="http://schemas.openxmlformats.org/drawingml/2006/main" name="3_GREEN">
  <a:themeElements>
    <a:clrScheme name="CoreLogic GREEN 030918">
      <a:dk1>
        <a:srgbClr val="38424A"/>
      </a:dk1>
      <a:lt1>
        <a:srgbClr val="FFFFFF"/>
      </a:lt1>
      <a:dk2>
        <a:srgbClr val="9AA3AD"/>
      </a:dk2>
      <a:lt2>
        <a:srgbClr val="33BC97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685745"/>
        </a:dk2>
        <a:lt2>
          <a:srgbClr val="808080"/>
        </a:lt2>
        <a:accent1>
          <a:srgbClr val="E23D28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685745"/>
        </a:dk2>
        <a:lt2>
          <a:srgbClr val="958377"/>
        </a:lt2>
        <a:accent1>
          <a:srgbClr val="E23D28"/>
        </a:accent1>
        <a:accent2>
          <a:srgbClr val="004054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00394B"/>
        </a:accent6>
        <a:hlink>
          <a:srgbClr val="004D46"/>
        </a:hlink>
        <a:folHlink>
          <a:srgbClr val="7724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Internal Template STANDARD Final.potx [Read-Only]" id="{7959D6F9-D65A-46B3-9952-65FCDCAF49DE}" vid="{3FF21374-9B3A-49A5-B78A-C648BA7B16EF}"/>
    </a:ext>
  </a:extLst>
</a:theme>
</file>

<file path=ppt/theme/theme4.xml><?xml version="1.0" encoding="utf-8"?>
<a:theme xmlns:a="http://schemas.openxmlformats.org/drawingml/2006/main" name="4_PURPLE">
  <a:themeElements>
    <a:clrScheme name="CoreLogic PURPLE 030918">
      <a:dk1>
        <a:srgbClr val="38424A"/>
      </a:dk1>
      <a:lt1>
        <a:srgbClr val="FFFFFF"/>
      </a:lt1>
      <a:dk2>
        <a:srgbClr val="9AA3AD"/>
      </a:dk2>
      <a:lt2>
        <a:srgbClr val="A765CB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685745"/>
        </a:dk2>
        <a:lt2>
          <a:srgbClr val="808080"/>
        </a:lt2>
        <a:accent1>
          <a:srgbClr val="E23D28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685745"/>
        </a:dk2>
        <a:lt2>
          <a:srgbClr val="958377"/>
        </a:lt2>
        <a:accent1>
          <a:srgbClr val="E23D28"/>
        </a:accent1>
        <a:accent2>
          <a:srgbClr val="004054"/>
        </a:accent2>
        <a:accent3>
          <a:srgbClr val="FFFFFF"/>
        </a:accent3>
        <a:accent4>
          <a:srgbClr val="000000"/>
        </a:accent4>
        <a:accent5>
          <a:srgbClr val="EEAFAC"/>
        </a:accent5>
        <a:accent6>
          <a:srgbClr val="00394B"/>
        </a:accent6>
        <a:hlink>
          <a:srgbClr val="004D46"/>
        </a:hlink>
        <a:folHlink>
          <a:srgbClr val="7724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Internal Template STANDARD Final.potx [Read-Only]" id="{7959D6F9-D65A-46B3-9952-65FCDCAF49DE}" vid="{6B8B5ED0-BA47-4037-ABF3-1A40745AA53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C4DDC55B80184A85252EB4C3A5E612" ma:contentTypeVersion="1" ma:contentTypeDescription="Create a new document." ma:contentTypeScope="" ma:versionID="fcc93a253767b7df03aa124dc9d120f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51300B7-D92F-41CF-BBEE-07CDF9E6C5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2739B-91DC-437C-A105-BE4E08118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7AE83D-2927-4F0B-9ED2-6098CDFA5E4F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 Internal Template STANDARD Final</Template>
  <TotalTime>230</TotalTime>
  <Words>298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Calibri</vt:lpstr>
      <vt:lpstr>Century Gothic</vt:lpstr>
      <vt:lpstr>Wingdings</vt:lpstr>
      <vt:lpstr>1_BLUE</vt:lpstr>
      <vt:lpstr>2_RED</vt:lpstr>
      <vt:lpstr>3_GREEN</vt:lpstr>
      <vt:lpstr>4_PURPLE</vt:lpstr>
      <vt:lpstr>Ticketing Analytics Dashboard</vt:lpstr>
      <vt:lpstr>Home Screen</vt:lpstr>
      <vt:lpstr>A Look Inside the Metrics</vt:lpstr>
      <vt:lpstr>A Look Inside the Metrics</vt:lpstr>
      <vt:lpstr>A Look Inside the Metrics</vt:lpstr>
      <vt:lpstr>A Look Inside the Metrics</vt:lpstr>
      <vt:lpstr>A Look Inside the Metrics</vt:lpstr>
      <vt:lpstr>A Look Inside the Metrics</vt:lpstr>
    </vt:vector>
  </TitlesOfParts>
  <Company>CoreLogic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Ticketing Analytics Dashboard</dc:title>
  <dc:creator>Vela, Eric</dc:creator>
  <cp:keywords>20180203</cp:keywords>
  <dc:description>20150080</dc:description>
  <cp:lastModifiedBy>Vela, Eric</cp:lastModifiedBy>
  <cp:revision>7</cp:revision>
  <cp:lastPrinted>2018-03-09T20:55:11Z</cp:lastPrinted>
  <dcterms:created xsi:type="dcterms:W3CDTF">2018-08-20T14:41:57Z</dcterms:created>
  <dcterms:modified xsi:type="dcterms:W3CDTF">2018-08-21T20:52:02Z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0x01010054C4DDC55B80184A85252EB4C3A5E612</vt:lpwstr>
  </property>
</Properties>
</file>