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7.jpeg" ContentType="image/jpe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4692CB-7B27-4D5E-963A-8F0536FEEE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FBCDF0-BA4B-4A9E-A998-94E551BA4B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7F4B33-D615-43AD-A035-6CDA22F9D5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B1D552-7BAB-4883-8FCE-AAAB25FFB4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71415C-C2C2-4477-B168-3CCF9EBD78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2BCC0F-2EA2-408F-97EE-761752C21E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CC571A-80DC-46FB-8149-2F909289D5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7D01F5-61B8-4C95-8350-9AAB834F21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5BF4A1-5408-4097-A865-673EEA18C5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1BB44B-B584-4CE7-9EB3-76695DFD2E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010BC4-D4A0-4352-9A58-C8CE4844EA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E22EBA-ADEA-4BAF-B4D9-E0AB74BA9C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DFB5497-9F9F-4EA1-9202-AD4D8705E919}" type="slidenum">
              <a:rPr b="0" lang="pt-BR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4;p13"/>
          <p:cNvSpPr/>
          <p:nvPr/>
        </p:nvSpPr>
        <p:spPr>
          <a:xfrm>
            <a:off x="0" y="0"/>
            <a:ext cx="3710520" cy="6857280"/>
          </a:xfrm>
          <a:prstGeom prst="rect">
            <a:avLst/>
          </a:prstGeom>
          <a:solidFill>
            <a:srgbClr val="548135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85;p13"/>
          <p:cNvSpPr/>
          <p:nvPr/>
        </p:nvSpPr>
        <p:spPr>
          <a:xfrm>
            <a:off x="467280" y="2764440"/>
            <a:ext cx="10619280" cy="20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177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Erick Veríssimo</a:t>
            </a:r>
            <a:endParaRPr b="0" lang="pt-BR" sz="28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Lucas Azevedo </a:t>
            </a:r>
            <a:endParaRPr b="0" lang="pt-BR" sz="28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Lucas Andreoni</a:t>
            </a:r>
            <a:endParaRPr b="0" lang="pt-BR" sz="28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Rodrigo Luiz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43" name="Google Shape;86;p13"/>
          <p:cNvSpPr/>
          <p:nvPr/>
        </p:nvSpPr>
        <p:spPr>
          <a:xfrm>
            <a:off x="2393640" y="2826000"/>
            <a:ext cx="1136412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comic"/>
                <a:ea typeface="comic"/>
              </a:rPr>
              <a:t>SNIFFER</a:t>
            </a:r>
            <a:endParaRPr b="0" lang="pt-BR" sz="6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6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br>
              <a:rPr sz="1800"/>
            </a:b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27;p19"/>
          <p:cNvSpPr/>
          <p:nvPr/>
        </p:nvSpPr>
        <p:spPr>
          <a:xfrm>
            <a:off x="0" y="0"/>
            <a:ext cx="3710520" cy="6857280"/>
          </a:xfrm>
          <a:prstGeom prst="rect">
            <a:avLst/>
          </a:prstGeom>
          <a:solidFill>
            <a:srgbClr val="548135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Google Shape;128;p19"/>
          <p:cNvSpPr/>
          <p:nvPr/>
        </p:nvSpPr>
        <p:spPr>
          <a:xfrm>
            <a:off x="3998160" y="403560"/>
            <a:ext cx="80809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4800" spc="-1" strike="noStrike">
                <a:solidFill>
                  <a:srgbClr val="000000"/>
                </a:solidFill>
                <a:latin typeface="Raleway"/>
                <a:ea typeface="Raleway"/>
              </a:rPr>
              <a:t>Código fonte</a:t>
            </a:r>
            <a:endParaRPr b="0" lang="pt-BR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br>
              <a:rPr sz="1800"/>
            </a:br>
            <a:endParaRPr b="0" lang="pt-BR" sz="1800" spc="-1" strike="noStrike">
              <a:latin typeface="Arial"/>
            </a:endParaRPr>
          </a:p>
        </p:txBody>
      </p:sp>
      <p:pic>
        <p:nvPicPr>
          <p:cNvPr id="81" name="Google Shape;129;p19" descr=""/>
          <p:cNvPicPr/>
          <p:nvPr/>
        </p:nvPicPr>
        <p:blipFill>
          <a:blip r:embed="rId1"/>
          <a:stretch/>
        </p:blipFill>
        <p:spPr>
          <a:xfrm>
            <a:off x="3841200" y="1867680"/>
            <a:ext cx="8175240" cy="4251960"/>
          </a:xfrm>
          <a:prstGeom prst="rect">
            <a:avLst/>
          </a:prstGeom>
          <a:ln w="0">
            <a:noFill/>
          </a:ln>
        </p:spPr>
      </p:pic>
      <p:sp>
        <p:nvSpPr>
          <p:cNvPr id="82" name=""/>
          <p:cNvSpPr/>
          <p:nvPr/>
        </p:nvSpPr>
        <p:spPr>
          <a:xfrm>
            <a:off x="3998160" y="1440000"/>
            <a:ext cx="71614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Diferenciando o tipo do protocolo de conteúdo a ser desempacotado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141;p21"/>
          <p:cNvSpPr/>
          <p:nvPr/>
        </p:nvSpPr>
        <p:spPr>
          <a:xfrm>
            <a:off x="0" y="0"/>
            <a:ext cx="3710520" cy="6857280"/>
          </a:xfrm>
          <a:prstGeom prst="rect">
            <a:avLst/>
          </a:prstGeom>
          <a:solidFill>
            <a:srgbClr val="548135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Google Shape;142;p21"/>
          <p:cNvSpPr/>
          <p:nvPr/>
        </p:nvSpPr>
        <p:spPr>
          <a:xfrm>
            <a:off x="3998160" y="403560"/>
            <a:ext cx="80809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4800" spc="-1" strike="noStrike">
                <a:solidFill>
                  <a:srgbClr val="000000"/>
                </a:solidFill>
                <a:latin typeface="Raleway"/>
                <a:ea typeface="Raleway"/>
              </a:rPr>
              <a:t>Código fonte</a:t>
            </a:r>
            <a:endParaRPr b="0" lang="pt-BR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br>
              <a:rPr sz="1800"/>
            </a:br>
            <a:endParaRPr b="0" lang="pt-BR" sz="1800" spc="-1" strike="noStrike">
              <a:latin typeface="Arial"/>
            </a:endParaRPr>
          </a:p>
        </p:txBody>
      </p:sp>
      <p:pic>
        <p:nvPicPr>
          <p:cNvPr id="85" name="Google Shape;143;p21" descr=""/>
          <p:cNvPicPr/>
          <p:nvPr/>
        </p:nvPicPr>
        <p:blipFill>
          <a:blip r:embed="rId1"/>
          <a:stretch/>
        </p:blipFill>
        <p:spPr>
          <a:xfrm>
            <a:off x="4073400" y="2145600"/>
            <a:ext cx="7803720" cy="256608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/>
          <p:nvPr/>
        </p:nvSpPr>
        <p:spPr>
          <a:xfrm>
            <a:off x="4073400" y="1543320"/>
            <a:ext cx="719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Formatação da informação desempacotada pelo protocolo.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148;p22"/>
          <p:cNvSpPr/>
          <p:nvPr/>
        </p:nvSpPr>
        <p:spPr>
          <a:xfrm>
            <a:off x="0" y="0"/>
            <a:ext cx="3710520" cy="6857280"/>
          </a:xfrm>
          <a:prstGeom prst="rect">
            <a:avLst/>
          </a:prstGeom>
          <a:solidFill>
            <a:srgbClr val="548135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Google Shape;149;p22"/>
          <p:cNvSpPr/>
          <p:nvPr/>
        </p:nvSpPr>
        <p:spPr>
          <a:xfrm>
            <a:off x="5423760" y="2736360"/>
            <a:ext cx="489996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4800" spc="-1" strike="noStrike">
                <a:solidFill>
                  <a:srgbClr val="000000"/>
                </a:solidFill>
                <a:latin typeface="Raleway"/>
                <a:ea typeface="Raleway"/>
              </a:rPr>
              <a:t>Fim </a:t>
            </a:r>
            <a:endParaRPr b="0" lang="pt-BR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br>
              <a:rPr sz="1800"/>
            </a:b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91;p14"/>
          <p:cNvSpPr/>
          <p:nvPr/>
        </p:nvSpPr>
        <p:spPr>
          <a:xfrm>
            <a:off x="0" y="0"/>
            <a:ext cx="3710520" cy="6857280"/>
          </a:xfrm>
          <a:prstGeom prst="rect">
            <a:avLst/>
          </a:prstGeom>
          <a:solidFill>
            <a:srgbClr val="548135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Google Shape;92;p14"/>
          <p:cNvSpPr/>
          <p:nvPr/>
        </p:nvSpPr>
        <p:spPr>
          <a:xfrm>
            <a:off x="3998160" y="403560"/>
            <a:ext cx="80809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4800" spc="-1" strike="noStrike">
                <a:solidFill>
                  <a:srgbClr val="000000"/>
                </a:solidFill>
                <a:latin typeface="Raleway"/>
                <a:ea typeface="Raleway"/>
              </a:rPr>
              <a:t>Sumário</a:t>
            </a:r>
            <a:endParaRPr b="0" lang="pt-BR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br>
              <a:rPr sz="1800"/>
            </a:br>
            <a:endParaRPr b="0" lang="pt-BR" sz="1800" spc="-1" strike="noStrike">
              <a:latin typeface="Arial"/>
            </a:endParaRPr>
          </a:p>
        </p:txBody>
      </p:sp>
      <p:sp>
        <p:nvSpPr>
          <p:cNvPr id="46" name="Google Shape;93;p14"/>
          <p:cNvSpPr/>
          <p:nvPr/>
        </p:nvSpPr>
        <p:spPr>
          <a:xfrm>
            <a:off x="4220280" y="1766880"/>
            <a:ext cx="7637040" cy="16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Introdução ao projeto</a:t>
            </a:r>
            <a:endParaRPr b="0" lang="pt-BR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Código fonte</a:t>
            </a:r>
            <a:endParaRPr b="0" lang="pt-BR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Funcionamento do projeto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98;p15"/>
          <p:cNvSpPr/>
          <p:nvPr/>
        </p:nvSpPr>
        <p:spPr>
          <a:xfrm>
            <a:off x="0" y="0"/>
            <a:ext cx="3710520" cy="6857280"/>
          </a:xfrm>
          <a:prstGeom prst="rect">
            <a:avLst/>
          </a:prstGeom>
          <a:solidFill>
            <a:srgbClr val="548135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Google Shape;99;p15"/>
          <p:cNvSpPr/>
          <p:nvPr/>
        </p:nvSpPr>
        <p:spPr>
          <a:xfrm>
            <a:off x="3998160" y="403560"/>
            <a:ext cx="80809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4800" spc="-1" strike="noStrike">
                <a:solidFill>
                  <a:srgbClr val="000000"/>
                </a:solidFill>
                <a:latin typeface="Raleway"/>
                <a:ea typeface="Raleway"/>
              </a:rPr>
              <a:t>Introdução</a:t>
            </a:r>
            <a:endParaRPr b="0" lang="pt-BR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br>
              <a:rPr sz="1800"/>
            </a:br>
            <a:endParaRPr b="0" lang="pt-BR" sz="1800" spc="-1" strike="noStrike">
              <a:latin typeface="Arial"/>
            </a:endParaRPr>
          </a:p>
        </p:txBody>
      </p:sp>
      <p:sp>
        <p:nvSpPr>
          <p:cNvPr id="49" name="Google Shape;100;p15"/>
          <p:cNvSpPr/>
          <p:nvPr/>
        </p:nvSpPr>
        <p:spPr>
          <a:xfrm>
            <a:off x="3832560" y="1766880"/>
            <a:ext cx="82468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O projeto consiste na construção de um sniffer para capturar pacotes que fluem pela rede.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50" name="Google Shape;101;p15" descr=""/>
          <p:cNvPicPr/>
          <p:nvPr/>
        </p:nvPicPr>
        <p:blipFill>
          <a:blip r:embed="rId1"/>
          <a:stretch/>
        </p:blipFill>
        <p:spPr>
          <a:xfrm>
            <a:off x="3939840" y="3250800"/>
            <a:ext cx="8032320" cy="162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106;p16"/>
          <p:cNvSpPr/>
          <p:nvPr/>
        </p:nvSpPr>
        <p:spPr>
          <a:xfrm>
            <a:off x="0" y="0"/>
            <a:ext cx="3710520" cy="6857280"/>
          </a:xfrm>
          <a:prstGeom prst="rect">
            <a:avLst/>
          </a:prstGeom>
          <a:solidFill>
            <a:srgbClr val="548135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Google Shape;107;p16"/>
          <p:cNvSpPr/>
          <p:nvPr/>
        </p:nvSpPr>
        <p:spPr>
          <a:xfrm>
            <a:off x="3998160" y="403560"/>
            <a:ext cx="80809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4800" spc="-1" strike="noStrike">
                <a:solidFill>
                  <a:srgbClr val="000000"/>
                </a:solidFill>
                <a:latin typeface="Raleway"/>
                <a:ea typeface="Raleway"/>
              </a:rPr>
              <a:t>Código fonte</a:t>
            </a:r>
            <a:endParaRPr b="0" lang="pt-BR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br>
              <a:rPr sz="1800"/>
            </a:br>
            <a:endParaRPr b="0" lang="pt-BR" sz="1800" spc="-1" strike="noStrike">
              <a:latin typeface="Arial"/>
            </a:endParaRPr>
          </a:p>
        </p:txBody>
      </p:sp>
      <p:pic>
        <p:nvPicPr>
          <p:cNvPr id="53" name="Google Shape;108;p16" descr=""/>
          <p:cNvPicPr/>
          <p:nvPr/>
        </p:nvPicPr>
        <p:blipFill>
          <a:blip r:embed="rId1"/>
          <a:stretch/>
        </p:blipFill>
        <p:spPr>
          <a:xfrm>
            <a:off x="3875040" y="1956240"/>
            <a:ext cx="8175240" cy="385524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/>
          <p:nvPr/>
        </p:nvSpPr>
        <p:spPr>
          <a:xfrm>
            <a:off x="3998160" y="1440000"/>
            <a:ext cx="57214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Inicialização do Socket e início da função principal. </a:t>
            </a:r>
            <a:r>
              <a:rPr b="0" lang="pt-BR" sz="1800" spc="-1" strike="noStrike">
                <a:latin typeface="Arial"/>
              </a:rPr>
              <a:t>	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113;p17"/>
          <p:cNvSpPr/>
          <p:nvPr/>
        </p:nvSpPr>
        <p:spPr>
          <a:xfrm>
            <a:off x="0" y="0"/>
            <a:ext cx="3710520" cy="6857280"/>
          </a:xfrm>
          <a:prstGeom prst="rect">
            <a:avLst/>
          </a:prstGeom>
          <a:solidFill>
            <a:srgbClr val="548135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Google Shape;114;p17"/>
          <p:cNvSpPr/>
          <p:nvPr/>
        </p:nvSpPr>
        <p:spPr>
          <a:xfrm>
            <a:off x="3998160" y="403560"/>
            <a:ext cx="80809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4800" spc="-1" strike="noStrike">
                <a:solidFill>
                  <a:srgbClr val="000000"/>
                </a:solidFill>
                <a:latin typeface="Raleway"/>
                <a:ea typeface="Raleway"/>
              </a:rPr>
              <a:t>Código fonte</a:t>
            </a:r>
            <a:endParaRPr b="0" lang="pt-BR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br>
              <a:rPr sz="1800"/>
            </a:br>
            <a:endParaRPr b="0" lang="pt-BR" sz="1800" spc="-1" strike="noStrike">
              <a:latin typeface="Arial"/>
            </a:endParaRPr>
          </a:p>
        </p:txBody>
      </p:sp>
      <p:pic>
        <p:nvPicPr>
          <p:cNvPr id="57" name="Google Shape;115;p17" descr=""/>
          <p:cNvPicPr/>
          <p:nvPr/>
        </p:nvPicPr>
        <p:blipFill>
          <a:blip r:embed="rId1"/>
          <a:stretch/>
        </p:blipFill>
        <p:spPr>
          <a:xfrm>
            <a:off x="4035960" y="1792080"/>
            <a:ext cx="8005680" cy="4507560"/>
          </a:xfrm>
          <a:prstGeom prst="rect">
            <a:avLst/>
          </a:prstGeom>
          <a:ln w="0">
            <a:noFill/>
          </a:ln>
        </p:spPr>
      </p:pic>
      <p:sp>
        <p:nvSpPr>
          <p:cNvPr id="58" name=""/>
          <p:cNvSpPr/>
          <p:nvPr/>
        </p:nvSpPr>
        <p:spPr>
          <a:xfrm>
            <a:off x="4035960" y="1260000"/>
            <a:ext cx="503964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Desempacotamento do frame Ethernet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120;p18"/>
          <p:cNvSpPr/>
          <p:nvPr/>
        </p:nvSpPr>
        <p:spPr>
          <a:xfrm>
            <a:off x="0" y="0"/>
            <a:ext cx="3710520" cy="6857280"/>
          </a:xfrm>
          <a:prstGeom prst="rect">
            <a:avLst/>
          </a:prstGeom>
          <a:solidFill>
            <a:srgbClr val="548135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Google Shape;121;p18"/>
          <p:cNvSpPr/>
          <p:nvPr/>
        </p:nvSpPr>
        <p:spPr>
          <a:xfrm>
            <a:off x="3998160" y="403560"/>
            <a:ext cx="80809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4800" spc="-1" strike="noStrike">
                <a:solidFill>
                  <a:srgbClr val="000000"/>
                </a:solidFill>
                <a:latin typeface="Raleway"/>
                <a:ea typeface="Raleway"/>
              </a:rPr>
              <a:t>Código fonte</a:t>
            </a:r>
            <a:endParaRPr b="0" lang="pt-BR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br>
              <a:rPr sz="1800"/>
            </a:br>
            <a:endParaRPr b="0" lang="pt-BR" sz="1800" spc="-1" strike="noStrike">
              <a:latin typeface="Arial"/>
            </a:endParaRPr>
          </a:p>
        </p:txBody>
      </p:sp>
      <p:pic>
        <p:nvPicPr>
          <p:cNvPr id="61" name="Google Shape;122;p18" descr=""/>
          <p:cNvPicPr/>
          <p:nvPr/>
        </p:nvPicPr>
        <p:blipFill>
          <a:blip r:embed="rId1"/>
          <a:stretch/>
        </p:blipFill>
        <p:spPr>
          <a:xfrm>
            <a:off x="3863880" y="1941120"/>
            <a:ext cx="8175240" cy="371736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/>
          <p:nvPr/>
        </p:nvSpPr>
        <p:spPr>
          <a:xfrm>
            <a:off x="3998160" y="1440000"/>
            <a:ext cx="50014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Desempacotando os cabeçalhos IPv4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134;p20"/>
          <p:cNvSpPr/>
          <p:nvPr/>
        </p:nvSpPr>
        <p:spPr>
          <a:xfrm>
            <a:off x="0" y="0"/>
            <a:ext cx="3710520" cy="6857280"/>
          </a:xfrm>
          <a:prstGeom prst="rect">
            <a:avLst/>
          </a:prstGeom>
          <a:solidFill>
            <a:srgbClr val="548135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Google Shape;135;p20"/>
          <p:cNvSpPr/>
          <p:nvPr/>
        </p:nvSpPr>
        <p:spPr>
          <a:xfrm>
            <a:off x="3998160" y="403560"/>
            <a:ext cx="80809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4800" spc="-1" strike="noStrike">
                <a:solidFill>
                  <a:srgbClr val="000000"/>
                </a:solidFill>
                <a:latin typeface="Raleway"/>
                <a:ea typeface="Raleway"/>
              </a:rPr>
              <a:t>Código fonte</a:t>
            </a:r>
            <a:endParaRPr b="0" lang="pt-BR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br>
              <a:rPr sz="1800"/>
            </a:br>
            <a:endParaRPr b="0" lang="pt-BR" sz="1800" spc="-1" strike="noStrike">
              <a:latin typeface="Arial"/>
            </a:endParaRPr>
          </a:p>
        </p:txBody>
      </p:sp>
      <p:pic>
        <p:nvPicPr>
          <p:cNvPr id="65" name="Google Shape;136;p20" descr=""/>
          <p:cNvPicPr/>
          <p:nvPr/>
        </p:nvPicPr>
        <p:blipFill>
          <a:blip r:embed="rId1"/>
          <a:stretch/>
        </p:blipFill>
        <p:spPr>
          <a:xfrm>
            <a:off x="3884400" y="2287440"/>
            <a:ext cx="8175240" cy="3832200"/>
          </a:xfrm>
          <a:prstGeom prst="rect">
            <a:avLst/>
          </a:prstGeom>
          <a:ln w="0">
            <a:noFill/>
          </a:ln>
        </p:spPr>
      </p:pic>
      <p:sp>
        <p:nvSpPr>
          <p:cNvPr id="66" name=""/>
          <p:cNvSpPr/>
          <p:nvPr/>
        </p:nvSpPr>
        <p:spPr>
          <a:xfrm>
            <a:off x="3960000" y="1440000"/>
            <a:ext cx="75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Funções responsáveis por fazer o desempacotamento das informações de acordo com o protocolo de conteúdo.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134;p 1"/>
          <p:cNvSpPr/>
          <p:nvPr/>
        </p:nvSpPr>
        <p:spPr>
          <a:xfrm>
            <a:off x="0" y="0"/>
            <a:ext cx="3710520" cy="6857280"/>
          </a:xfrm>
          <a:prstGeom prst="rect">
            <a:avLst/>
          </a:prstGeom>
          <a:solidFill>
            <a:srgbClr val="548135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Google Shape;135;p 1"/>
          <p:cNvSpPr/>
          <p:nvPr/>
        </p:nvSpPr>
        <p:spPr>
          <a:xfrm>
            <a:off x="3998160" y="403560"/>
            <a:ext cx="80809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4800" spc="-1" strike="noStrike">
                <a:solidFill>
                  <a:srgbClr val="000000"/>
                </a:solidFill>
                <a:latin typeface="Raleway"/>
                <a:ea typeface="Raleway"/>
              </a:rPr>
              <a:t>Cabeçalho</a:t>
            </a:r>
            <a:endParaRPr b="0" lang="pt-BR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br>
              <a:rPr sz="1800"/>
            </a:br>
            <a:endParaRPr b="0" lang="pt-BR" sz="1800" spc="-1" strike="noStrike"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3960000" y="1440000"/>
            <a:ext cx="75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3814920" y="1675080"/>
            <a:ext cx="7961760" cy="2824920"/>
          </a:xfrm>
          <a:prstGeom prst="rect">
            <a:avLst/>
          </a:prstGeom>
          <a:ln w="0">
            <a:noFill/>
          </a:ln>
        </p:spPr>
      </p:pic>
      <p:sp>
        <p:nvSpPr>
          <p:cNvPr id="71" name=""/>
          <p:cNvSpPr txBox="1"/>
          <p:nvPr/>
        </p:nvSpPr>
        <p:spPr>
          <a:xfrm>
            <a:off x="3998160" y="1260000"/>
            <a:ext cx="73418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Cabeçalho protocolo TCP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134;p 2"/>
          <p:cNvSpPr/>
          <p:nvPr/>
        </p:nvSpPr>
        <p:spPr>
          <a:xfrm>
            <a:off x="0" y="0"/>
            <a:ext cx="3710520" cy="6857280"/>
          </a:xfrm>
          <a:prstGeom prst="rect">
            <a:avLst/>
          </a:prstGeom>
          <a:solidFill>
            <a:srgbClr val="548135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3960000" y="1440000"/>
            <a:ext cx="75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 txBox="1"/>
          <p:nvPr/>
        </p:nvSpPr>
        <p:spPr>
          <a:xfrm>
            <a:off x="3998160" y="1260000"/>
            <a:ext cx="73418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Cabeçalho protocolo UDP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5760000" y="1773000"/>
            <a:ext cx="4028760" cy="159984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 txBox="1"/>
          <p:nvPr/>
        </p:nvSpPr>
        <p:spPr>
          <a:xfrm>
            <a:off x="3998160" y="3600000"/>
            <a:ext cx="73418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Cabeçalho protocolo ICMP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5040000" y="4305960"/>
            <a:ext cx="5743080" cy="914040"/>
          </a:xfrm>
          <a:prstGeom prst="rect">
            <a:avLst/>
          </a:prstGeom>
          <a:ln w="0">
            <a:noFill/>
          </a:ln>
        </p:spPr>
      </p:pic>
      <p:sp>
        <p:nvSpPr>
          <p:cNvPr id="78" name="Google Shape;135;p 2"/>
          <p:cNvSpPr/>
          <p:nvPr/>
        </p:nvSpPr>
        <p:spPr>
          <a:xfrm>
            <a:off x="3998160" y="403560"/>
            <a:ext cx="80809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4800" spc="-1" strike="noStrike">
                <a:solidFill>
                  <a:srgbClr val="000000"/>
                </a:solidFill>
                <a:latin typeface="Raleway"/>
                <a:ea typeface="Raleway"/>
              </a:rPr>
              <a:t>Cabeçalho</a:t>
            </a:r>
            <a:endParaRPr b="0" lang="pt-BR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br>
              <a:rPr sz="1800"/>
            </a:b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2022-08-17T09:46:40Z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