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70" r:id="rId14"/>
    <p:sldId id="268" r:id="rId15"/>
    <p:sldId id="269" r:id="rId16"/>
    <p:sldId id="271" r:id="rId17"/>
    <p:sldId id="272"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080" autoAdjust="0"/>
  </p:normalViewPr>
  <p:slideViewPr>
    <p:cSldViewPr>
      <p:cViewPr varScale="1">
        <p:scale>
          <a:sx n="65" d="100"/>
          <a:sy n="65" d="100"/>
        </p:scale>
        <p:origin x="-96" y="-6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0F0C8F-DFAE-408D-83ED-28AD828759BB}" type="datetimeFigureOut">
              <a:rPr lang="es-ES" smtClean="0"/>
              <a:pPr/>
              <a:t>23/04/2020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6C2B8-B370-4C4E-AF9E-4B990C97CB09}"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5E143EF-2CBD-4E81-AF3D-1F3580FF5401}" type="datetimeFigureOut">
              <a:rPr lang="es-ES" smtClean="0"/>
              <a:pPr/>
              <a:t>23/04/2020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153F78A-D4C7-40AA-8C7C-F9984D38650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143EF-2CBD-4E81-AF3D-1F3580FF5401}" type="datetimeFigureOut">
              <a:rPr lang="es-ES" smtClean="0"/>
              <a:pPr/>
              <a:t>23/04/2020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3F78A-D4C7-40AA-8C7C-F9984D386500}"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blog.erratasec.com/2014/04/why-heartbleed-doesnt-leak-private-key.html" TargetMode="External"/><Relationship Id="rId2" Type="http://schemas.openxmlformats.org/officeDocument/2006/relationships/hyperlink" Target="http://heartbleed.com/" TargetMode="External"/><Relationship Id="rId1" Type="http://schemas.openxmlformats.org/officeDocument/2006/relationships/slideLayout" Target="../slideLayouts/slideLayout1.xml"/><Relationship Id="rId4" Type="http://schemas.openxmlformats.org/officeDocument/2006/relationships/hyperlink" Target="http://seclists.org/fulldisclosure/2014/Ap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2844" y="5357826"/>
            <a:ext cx="6400800" cy="1752600"/>
          </a:xfrm>
        </p:spPr>
        <p:txBody>
          <a:bodyPr>
            <a:normAutofit/>
          </a:bodyPr>
          <a:lstStyle/>
          <a:p>
            <a:pPr algn="l"/>
            <a:r>
              <a:rPr lang="es-MX" sz="2400" dirty="0" smtClean="0">
                <a:solidFill>
                  <a:schemeClr val="tx1"/>
                </a:solidFill>
                <a:latin typeface="Consolas" pitchFamily="49" charset="0"/>
                <a:cs typeface="Arial" pitchFamily="34" charset="0"/>
              </a:rPr>
              <a:t>Torres Peñaloza Josué </a:t>
            </a:r>
            <a:r>
              <a:rPr lang="es-MX" sz="2400" dirty="0" err="1" smtClean="0">
                <a:solidFill>
                  <a:schemeClr val="tx1"/>
                </a:solidFill>
                <a:latin typeface="Consolas" pitchFamily="49" charset="0"/>
                <a:cs typeface="Arial" pitchFamily="34" charset="0"/>
              </a:rPr>
              <a:t>Jair</a:t>
            </a:r>
            <a:endParaRPr lang="es-MX" sz="2400" dirty="0" smtClean="0">
              <a:solidFill>
                <a:schemeClr val="tx1"/>
              </a:solidFill>
              <a:latin typeface="Consolas" pitchFamily="49" charset="0"/>
              <a:cs typeface="Arial" pitchFamily="34" charset="0"/>
            </a:endParaRPr>
          </a:p>
          <a:p>
            <a:pPr algn="l"/>
            <a:r>
              <a:rPr lang="es-MX" sz="2400" dirty="0" smtClean="0">
                <a:solidFill>
                  <a:schemeClr val="tx1"/>
                </a:solidFill>
                <a:latin typeface="Consolas" pitchFamily="49" charset="0"/>
                <a:cs typeface="Arial" pitchFamily="34" charset="0"/>
              </a:rPr>
              <a:t>James Ojeda Erick </a:t>
            </a:r>
            <a:r>
              <a:rPr lang="es-MX" sz="2400" dirty="0" err="1" smtClean="0">
                <a:solidFill>
                  <a:schemeClr val="tx1"/>
                </a:solidFill>
                <a:latin typeface="Consolas" pitchFamily="49" charset="0"/>
                <a:cs typeface="Arial" pitchFamily="34" charset="0"/>
              </a:rPr>
              <a:t>Simeon</a:t>
            </a:r>
            <a:endParaRPr lang="es-ES" sz="2400" dirty="0">
              <a:solidFill>
                <a:schemeClr val="tx1"/>
              </a:solidFill>
              <a:latin typeface="Consolas" pitchFamily="49"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5314950" y="1142984"/>
            <a:ext cx="3829050" cy="4238625"/>
          </a:xfrm>
          <a:prstGeom prst="rect">
            <a:avLst/>
          </a:prstGeom>
          <a:noFill/>
          <a:ln w="9525">
            <a:noFill/>
            <a:miter lim="800000"/>
            <a:headEnd/>
            <a:tailEnd/>
          </a:ln>
          <a:effectLst/>
        </p:spPr>
      </p:pic>
      <p:sp>
        <p:nvSpPr>
          <p:cNvPr id="5" name="2 Subtítulo"/>
          <p:cNvSpPr txBox="1">
            <a:spLocks/>
          </p:cNvSpPr>
          <p:nvPr/>
        </p:nvSpPr>
        <p:spPr>
          <a:xfrm>
            <a:off x="-285784" y="1214422"/>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MX" sz="5400" b="0" i="0" u="none" strike="noStrike" kern="1200" cap="none" spc="0" normalizeH="0" baseline="0" noProof="0" dirty="0" smtClean="0">
                <a:ln>
                  <a:noFill/>
                </a:ln>
                <a:solidFill>
                  <a:schemeClr val="tx1"/>
                </a:solidFill>
                <a:effectLst/>
                <a:uLnTx/>
                <a:uFillTx/>
                <a:latin typeface="Consolas" pitchFamily="49" charset="0"/>
                <a:ea typeface="+mn-ea"/>
                <a:cs typeface="Arial" pitchFamily="34" charset="0"/>
              </a:rPr>
              <a:t>HEARTBLEED</a:t>
            </a:r>
            <a:endParaRPr kumimoji="0" lang="es-ES" sz="5400" b="0" i="0" u="none" strike="noStrike" kern="1200" cap="none" spc="0" normalizeH="0" baseline="0" noProof="0" dirty="0" smtClean="0">
              <a:ln>
                <a:noFill/>
              </a:ln>
              <a:solidFill>
                <a:schemeClr val="tx1"/>
              </a:solidFill>
              <a:effectLst/>
              <a:uLnTx/>
              <a:uFillTx/>
              <a:latin typeface="Consolas" pitchFamily="49"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85728"/>
            <a:ext cx="7772400" cy="1470025"/>
          </a:xfrm>
        </p:spPr>
        <p:txBody>
          <a:bodyPr/>
          <a:lstStyle/>
          <a:p>
            <a:pPr algn="l"/>
            <a:r>
              <a:rPr lang="es-MX" dirty="0" smtClean="0">
                <a:latin typeface="Consolas" pitchFamily="49" charset="0"/>
              </a:rPr>
              <a:t>El </a:t>
            </a:r>
            <a:r>
              <a:rPr lang="es-MX" i="1" dirty="0" smtClean="0">
                <a:latin typeface="Consolas" pitchFamily="49" charset="0"/>
              </a:rPr>
              <a:t>ataque</a:t>
            </a:r>
            <a:endParaRPr lang="es-ES" i="1" dirty="0">
              <a:latin typeface="Consolas" pitchFamily="49" charset="0"/>
            </a:endParaRPr>
          </a:p>
        </p:txBody>
      </p:sp>
      <p:sp>
        <p:nvSpPr>
          <p:cNvPr id="3" name="2 Subtítulo"/>
          <p:cNvSpPr>
            <a:spLocks noGrp="1"/>
          </p:cNvSpPr>
          <p:nvPr>
            <p:ph type="subTitle" idx="1"/>
          </p:nvPr>
        </p:nvSpPr>
        <p:spPr>
          <a:xfrm>
            <a:off x="1500166" y="2786058"/>
            <a:ext cx="6400800" cy="1752600"/>
          </a:xfrm>
        </p:spPr>
        <p:txBody>
          <a:bodyPr>
            <a:normAutofit fontScale="85000" lnSpcReduction="20000"/>
          </a:bodyPr>
          <a:lstStyle/>
          <a:p>
            <a:r>
              <a:rPr lang="es-ES" dirty="0" smtClean="0">
                <a:solidFill>
                  <a:schemeClr val="tx1"/>
                </a:solidFill>
                <a:latin typeface="Consolas" pitchFamily="49" charset="0"/>
              </a:rPr>
              <a:t>Mientras tanto, dentro del </a:t>
            </a:r>
            <a:r>
              <a:rPr lang="es-ES" b="1" i="1" dirty="0" err="1" smtClean="0">
                <a:solidFill>
                  <a:schemeClr val="tx1"/>
                </a:solidFill>
                <a:latin typeface="Consolas" pitchFamily="49" charset="0"/>
              </a:rPr>
              <a:t>HeartbeatMessage</a:t>
            </a:r>
            <a:r>
              <a:rPr lang="es-ES" dirty="0" smtClean="0">
                <a:solidFill>
                  <a:schemeClr val="tx1"/>
                </a:solidFill>
                <a:latin typeface="Consolas" pitchFamily="49" charset="0"/>
              </a:rPr>
              <a:t> recibido, </a:t>
            </a:r>
            <a:r>
              <a:rPr lang="es-ES" dirty="0" err="1" smtClean="0">
                <a:solidFill>
                  <a:schemeClr val="tx1"/>
                </a:solidFill>
                <a:latin typeface="Consolas" pitchFamily="49" charset="0"/>
              </a:rPr>
              <a:t>payload_</a:t>
            </a:r>
            <a:r>
              <a:rPr lang="es-ES" b="1" i="1" dirty="0" err="1" smtClean="0">
                <a:solidFill>
                  <a:schemeClr val="tx1"/>
                </a:solidFill>
                <a:latin typeface="Consolas" pitchFamily="49" charset="0"/>
              </a:rPr>
              <a:t>length</a:t>
            </a:r>
            <a:r>
              <a:rPr lang="es-ES" dirty="0" smtClean="0">
                <a:solidFill>
                  <a:schemeClr val="tx1"/>
                </a:solidFill>
                <a:latin typeface="Consolas" pitchFamily="49" charset="0"/>
              </a:rPr>
              <a:t> es el número de bytes en la carga arbitraria que debe devolverse.</a:t>
            </a:r>
          </a:p>
          <a:p>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regmedia.co.uk/2014/04/09/openssl_haertbleed_diagram.png"/>
          <p:cNvPicPr>
            <a:picLocks noChangeAspect="1" noChangeArrowheads="1"/>
          </p:cNvPicPr>
          <p:nvPr/>
        </p:nvPicPr>
        <p:blipFill>
          <a:blip r:embed="rId2"/>
          <a:srcRect/>
          <a:stretch>
            <a:fillRect/>
          </a:stretch>
        </p:blipFill>
        <p:spPr bwMode="auto">
          <a:xfrm>
            <a:off x="642910" y="571480"/>
            <a:ext cx="7829550" cy="5343526"/>
          </a:xfrm>
          <a:prstGeom prst="rect">
            <a:avLst/>
          </a:prstGeom>
          <a:noFill/>
        </p:spPr>
      </p:pic>
      <p:sp>
        <p:nvSpPr>
          <p:cNvPr id="5" name="4 CuadroTexto"/>
          <p:cNvSpPr txBox="1"/>
          <p:nvPr/>
        </p:nvSpPr>
        <p:spPr>
          <a:xfrm>
            <a:off x="3714744" y="1428736"/>
            <a:ext cx="3643338" cy="369332"/>
          </a:xfrm>
          <a:prstGeom prst="rect">
            <a:avLst/>
          </a:prstGeom>
          <a:noFill/>
        </p:spPr>
        <p:txBody>
          <a:bodyPr wrap="square" rtlCol="0">
            <a:spAutoFit/>
          </a:bodyPr>
          <a:lstStyle/>
          <a:p>
            <a:r>
              <a:rPr lang="es-MX" b="1" dirty="0" smtClean="0">
                <a:solidFill>
                  <a:srgbClr val="FF0000"/>
                </a:solidFill>
                <a:latin typeface="Consolas" pitchFamily="49" charset="0"/>
              </a:rPr>
              <a:t>“EL ERROR”</a:t>
            </a:r>
            <a:endParaRPr lang="es-ES" b="1" dirty="0">
              <a:solidFill>
                <a:srgbClr val="FF0000"/>
              </a:solidFill>
              <a:latin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1602" y="0"/>
            <a:ext cx="7772400" cy="1470025"/>
          </a:xfrm>
        </p:spPr>
        <p:txBody>
          <a:bodyPr>
            <a:normAutofit/>
          </a:bodyPr>
          <a:lstStyle/>
          <a:p>
            <a:r>
              <a:rPr lang="es-MX" sz="5400" dirty="0" smtClean="0"/>
              <a:t>THEN…</a:t>
            </a:r>
            <a:endParaRPr lang="es-ES" sz="5400" dirty="0"/>
          </a:p>
        </p:txBody>
      </p:sp>
      <p:sp>
        <p:nvSpPr>
          <p:cNvPr id="4" name="3 CuadroTexto"/>
          <p:cNvSpPr txBox="1"/>
          <p:nvPr/>
        </p:nvSpPr>
        <p:spPr>
          <a:xfrm>
            <a:off x="1571604" y="3214686"/>
            <a:ext cx="5500726" cy="1569660"/>
          </a:xfrm>
          <a:prstGeom prst="rect">
            <a:avLst/>
          </a:prstGeom>
          <a:solidFill>
            <a:schemeClr val="bg2"/>
          </a:solidFill>
          <a:ln>
            <a:solidFill>
              <a:schemeClr val="tx1"/>
            </a:solidFill>
          </a:ln>
        </p:spPr>
        <p:txBody>
          <a:bodyPr wrap="square" rtlCol="0">
            <a:spAutoFit/>
          </a:bodyPr>
          <a:lstStyle/>
          <a:p>
            <a:r>
              <a:rPr lang="en-US" sz="2400" dirty="0" smtClean="0">
                <a:latin typeface="Consolas" pitchFamily="49" charset="0"/>
              </a:rPr>
              <a:t>/* Lee </a:t>
            </a:r>
            <a:r>
              <a:rPr lang="en-US" sz="2400" dirty="0" err="1" smtClean="0">
                <a:latin typeface="Consolas" pitchFamily="49" charset="0"/>
              </a:rPr>
              <a:t>tipo</a:t>
            </a:r>
            <a:r>
              <a:rPr lang="en-US" sz="2400" dirty="0" smtClean="0">
                <a:latin typeface="Consolas" pitchFamily="49" charset="0"/>
              </a:rPr>
              <a:t> y </a:t>
            </a:r>
            <a:r>
              <a:rPr lang="en-US" sz="2400" dirty="0" err="1" smtClean="0">
                <a:latin typeface="Consolas" pitchFamily="49" charset="0"/>
              </a:rPr>
              <a:t>carga</a:t>
            </a:r>
            <a:r>
              <a:rPr lang="en-US" sz="2400" dirty="0" smtClean="0">
                <a:latin typeface="Consolas" pitchFamily="49" charset="0"/>
              </a:rPr>
              <a:t> </a:t>
            </a:r>
            <a:r>
              <a:rPr lang="en-US" sz="2400" dirty="0" err="1" smtClean="0">
                <a:latin typeface="Consolas" pitchFamily="49" charset="0"/>
              </a:rPr>
              <a:t>útil</a:t>
            </a:r>
            <a:r>
              <a:rPr lang="en-US" sz="2400" dirty="0" smtClean="0">
                <a:latin typeface="Consolas" pitchFamily="49" charset="0"/>
              </a:rPr>
              <a:t> */</a:t>
            </a:r>
          </a:p>
          <a:p>
            <a:r>
              <a:rPr lang="en-US" sz="2400" dirty="0">
                <a:latin typeface="Consolas" pitchFamily="49" charset="0"/>
              </a:rPr>
              <a:t> </a:t>
            </a:r>
            <a:r>
              <a:rPr lang="en-US" sz="2400" dirty="0" smtClean="0">
                <a:latin typeface="Consolas" pitchFamily="49" charset="0"/>
              </a:rPr>
              <a:t>      </a:t>
            </a:r>
            <a:r>
              <a:rPr lang="en-US" sz="2400" dirty="0" err="1" smtClean="0">
                <a:latin typeface="Consolas" pitchFamily="49" charset="0"/>
              </a:rPr>
              <a:t>hbtype</a:t>
            </a:r>
            <a:r>
              <a:rPr lang="en-US" sz="2400" dirty="0" smtClean="0">
                <a:latin typeface="Consolas" pitchFamily="49" charset="0"/>
              </a:rPr>
              <a:t> = *p++; </a:t>
            </a:r>
          </a:p>
          <a:p>
            <a:r>
              <a:rPr lang="en-US" sz="2400" dirty="0">
                <a:latin typeface="Consolas" pitchFamily="49" charset="0"/>
              </a:rPr>
              <a:t> </a:t>
            </a:r>
            <a:r>
              <a:rPr lang="en-US" sz="2400" dirty="0" smtClean="0">
                <a:latin typeface="Consolas" pitchFamily="49" charset="0"/>
              </a:rPr>
              <a:t>     n2s(p, payload);</a:t>
            </a:r>
          </a:p>
          <a:p>
            <a:r>
              <a:rPr lang="en-US" sz="2400" dirty="0">
                <a:latin typeface="Consolas" pitchFamily="49" charset="0"/>
              </a:rPr>
              <a:t> </a:t>
            </a:r>
            <a:r>
              <a:rPr lang="en-US" sz="2400" dirty="0" smtClean="0">
                <a:latin typeface="Consolas" pitchFamily="49" charset="0"/>
              </a:rPr>
              <a:t>      pl = p;</a:t>
            </a:r>
            <a:endParaRPr lang="es-ES" sz="2400" dirty="0">
              <a:latin typeface="Consolas" pitchFamily="49" charset="0"/>
            </a:endParaRPr>
          </a:p>
        </p:txBody>
      </p:sp>
      <p:sp>
        <p:nvSpPr>
          <p:cNvPr id="10" name="9 CuadroTexto"/>
          <p:cNvSpPr txBox="1"/>
          <p:nvPr/>
        </p:nvSpPr>
        <p:spPr>
          <a:xfrm>
            <a:off x="1285852" y="1500174"/>
            <a:ext cx="5857916" cy="1323439"/>
          </a:xfrm>
          <a:prstGeom prst="rect">
            <a:avLst/>
          </a:prstGeom>
          <a:noFill/>
        </p:spPr>
        <p:txBody>
          <a:bodyPr wrap="square" rtlCol="0">
            <a:spAutoFit/>
          </a:bodyPr>
          <a:lstStyle/>
          <a:p>
            <a:r>
              <a:rPr lang="es-ES" sz="2000" dirty="0" smtClean="0">
                <a:latin typeface="Consolas" pitchFamily="49" charset="0"/>
              </a:rPr>
              <a:t>El código de</a:t>
            </a:r>
            <a:r>
              <a:rPr lang="es-ES" sz="2000" b="1" i="1" dirty="0" smtClean="0">
                <a:latin typeface="Consolas" pitchFamily="49" charset="0"/>
              </a:rPr>
              <a:t> </a:t>
            </a:r>
            <a:r>
              <a:rPr lang="es-ES" sz="2000" b="1" i="1" dirty="0" err="1" smtClean="0">
                <a:latin typeface="Consolas" pitchFamily="49" charset="0"/>
              </a:rPr>
              <a:t>OpenSSL</a:t>
            </a:r>
            <a:r>
              <a:rPr lang="es-ES" sz="2000" b="1" i="1" dirty="0" smtClean="0">
                <a:latin typeface="Consolas" pitchFamily="49" charset="0"/>
              </a:rPr>
              <a:t> </a:t>
            </a:r>
            <a:r>
              <a:rPr lang="es-ES" sz="2000" dirty="0" smtClean="0">
                <a:latin typeface="Consolas" pitchFamily="49" charset="0"/>
              </a:rPr>
              <a:t>roto que procesa el </a:t>
            </a:r>
            <a:r>
              <a:rPr lang="es-ES" sz="2000" b="1" i="1" dirty="0" err="1" smtClean="0">
                <a:latin typeface="Consolas" pitchFamily="49" charset="0"/>
              </a:rPr>
              <a:t>HeartbeatMessage</a:t>
            </a:r>
            <a:r>
              <a:rPr lang="es-ES" sz="2000" dirty="0" smtClean="0">
                <a:latin typeface="Consolas" pitchFamily="49" charset="0"/>
              </a:rPr>
              <a:t> entrante tiene este aspecto, donde p es un puntero al inicio del mensaje:</a:t>
            </a:r>
            <a:endParaRPr lang="es-ES" sz="2000" dirty="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43040" y="0"/>
            <a:ext cx="7772400" cy="1470025"/>
          </a:xfrm>
        </p:spPr>
        <p:txBody>
          <a:bodyPr>
            <a:normAutofit/>
          </a:bodyPr>
          <a:lstStyle/>
          <a:p>
            <a:r>
              <a:rPr lang="es-MX" sz="4800" i="1" dirty="0" smtClean="0">
                <a:latin typeface="Consolas" pitchFamily="49" charset="0"/>
              </a:rPr>
              <a:t>En Breve</a:t>
            </a:r>
            <a:endParaRPr lang="es-ES" sz="4800" i="1" dirty="0">
              <a:latin typeface="Consolas" pitchFamily="49" charset="0"/>
            </a:endParaRPr>
          </a:p>
        </p:txBody>
      </p:sp>
      <p:sp>
        <p:nvSpPr>
          <p:cNvPr id="4" name="3 Rectángulo redondeado"/>
          <p:cNvSpPr/>
          <p:nvPr/>
        </p:nvSpPr>
        <p:spPr>
          <a:xfrm>
            <a:off x="642910" y="1785926"/>
            <a:ext cx="3500462"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Los </a:t>
            </a:r>
            <a:r>
              <a:rPr lang="es-MX" b="1" i="1" dirty="0" err="1" smtClean="0">
                <a:solidFill>
                  <a:schemeClr val="tx1"/>
                </a:solidFill>
                <a:latin typeface="Consolas" pitchFamily="49" charset="0"/>
              </a:rPr>
              <a:t>hearbeats</a:t>
            </a:r>
            <a:r>
              <a:rPr lang="es-MX" b="1" i="1" dirty="0" smtClean="0">
                <a:solidFill>
                  <a:schemeClr val="tx1"/>
                </a:solidFill>
                <a:latin typeface="Consolas" pitchFamily="49" charset="0"/>
              </a:rPr>
              <a:t> SSL  </a:t>
            </a:r>
            <a:r>
              <a:rPr lang="es-MX" dirty="0" smtClean="0">
                <a:solidFill>
                  <a:schemeClr val="tx1"/>
                </a:solidFill>
                <a:latin typeface="Consolas" pitchFamily="49" charset="0"/>
              </a:rPr>
              <a:t>(64K)</a:t>
            </a:r>
            <a:endParaRPr lang="es-ES" dirty="0">
              <a:solidFill>
                <a:schemeClr val="tx1"/>
              </a:solidFill>
              <a:latin typeface="Consolas" pitchFamily="49" charset="0"/>
            </a:endParaRPr>
          </a:p>
        </p:txBody>
      </p:sp>
      <p:sp>
        <p:nvSpPr>
          <p:cNvPr id="6" name="5 Rectángulo redondeado"/>
          <p:cNvSpPr/>
          <p:nvPr/>
        </p:nvSpPr>
        <p:spPr>
          <a:xfrm>
            <a:off x="5929322" y="1785926"/>
            <a:ext cx="2428892"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latin typeface="Consolas" pitchFamily="49" charset="0"/>
              </a:rPr>
              <a:t>C</a:t>
            </a:r>
            <a:r>
              <a:rPr lang="es-MX" dirty="0" smtClean="0">
                <a:solidFill>
                  <a:schemeClr val="tx1"/>
                </a:solidFill>
                <a:latin typeface="Consolas" pitchFamily="49" charset="0"/>
              </a:rPr>
              <a:t>opia en buffer</a:t>
            </a:r>
            <a:endParaRPr lang="es-ES" dirty="0">
              <a:solidFill>
                <a:schemeClr val="tx1"/>
              </a:solidFill>
              <a:latin typeface="Consolas" pitchFamily="49" charset="0"/>
            </a:endParaRPr>
          </a:p>
        </p:txBody>
      </p:sp>
      <p:cxnSp>
        <p:nvCxnSpPr>
          <p:cNvPr id="8" name="7 Conector recto de flecha"/>
          <p:cNvCxnSpPr>
            <a:stCxn id="4" idx="3"/>
            <a:endCxn id="6" idx="1"/>
          </p:cNvCxnSpPr>
          <p:nvPr/>
        </p:nvCxnSpPr>
        <p:spPr>
          <a:xfrm>
            <a:off x="4143372" y="2214554"/>
            <a:ext cx="17859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31" idx="0"/>
            <a:endCxn id="4" idx="2"/>
          </p:cNvCxnSpPr>
          <p:nvPr/>
        </p:nvCxnSpPr>
        <p:spPr>
          <a:xfrm rot="16200000" flipV="1">
            <a:off x="2393141" y="2643182"/>
            <a:ext cx="785818" cy="7858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6" idx="2"/>
          </p:cNvCxnSpPr>
          <p:nvPr/>
        </p:nvCxnSpPr>
        <p:spPr>
          <a:xfrm rot="5400000">
            <a:off x="6107917" y="2393149"/>
            <a:ext cx="785818" cy="1285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29 Rectángulo redondeado"/>
          <p:cNvSpPr/>
          <p:nvPr/>
        </p:nvSpPr>
        <p:spPr>
          <a:xfrm>
            <a:off x="4143372" y="3429000"/>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Campo 1 (64K)</a:t>
            </a:r>
            <a:endParaRPr lang="es-ES" dirty="0">
              <a:solidFill>
                <a:schemeClr val="tx1"/>
              </a:solidFill>
              <a:latin typeface="Consolas" pitchFamily="49" charset="0"/>
            </a:endParaRPr>
          </a:p>
        </p:txBody>
      </p:sp>
      <p:sp>
        <p:nvSpPr>
          <p:cNvPr id="31" name="30 Rectángulo redondeado"/>
          <p:cNvSpPr/>
          <p:nvPr/>
        </p:nvSpPr>
        <p:spPr>
          <a:xfrm>
            <a:off x="2214546" y="3429000"/>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Campo 2 (0)</a:t>
            </a:r>
            <a:endParaRPr lang="es-ES" dirty="0">
              <a:solidFill>
                <a:schemeClr val="tx1"/>
              </a:solidFill>
              <a:latin typeface="Consolas" pitchFamily="49" charset="0"/>
            </a:endParaRPr>
          </a:p>
        </p:txBody>
      </p:sp>
      <p:sp>
        <p:nvSpPr>
          <p:cNvPr id="34" name="33 Rectángulo redondeado"/>
          <p:cNvSpPr/>
          <p:nvPr/>
        </p:nvSpPr>
        <p:spPr>
          <a:xfrm>
            <a:off x="142844" y="5214950"/>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err="1" smtClean="0">
                <a:solidFill>
                  <a:schemeClr val="tx1"/>
                </a:solidFill>
                <a:latin typeface="Consolas" pitchFamily="49" charset="0"/>
              </a:rPr>
              <a:t>OpenSSL</a:t>
            </a:r>
            <a:r>
              <a:rPr lang="es-MX" dirty="0" smtClean="0">
                <a:solidFill>
                  <a:schemeClr val="tx1"/>
                </a:solidFill>
                <a:latin typeface="Consolas" pitchFamily="49" charset="0"/>
              </a:rPr>
              <a:t> </a:t>
            </a:r>
            <a:r>
              <a:rPr lang="es-MX" i="1" dirty="0" err="1" smtClean="0">
                <a:solidFill>
                  <a:schemeClr val="tx1"/>
                </a:solidFill>
                <a:latin typeface="Consolas" pitchFamily="49" charset="0"/>
              </a:rPr>
              <a:t>malloc</a:t>
            </a:r>
            <a:r>
              <a:rPr lang="es-MX" i="1" dirty="0" smtClean="0">
                <a:solidFill>
                  <a:schemeClr val="tx1"/>
                </a:solidFill>
                <a:latin typeface="Consolas" pitchFamily="49" charset="0"/>
              </a:rPr>
              <a:t>()</a:t>
            </a:r>
            <a:endParaRPr lang="es-ES" i="1" dirty="0">
              <a:solidFill>
                <a:schemeClr val="tx1"/>
              </a:solidFill>
              <a:latin typeface="Consolas" pitchFamily="49" charset="0"/>
            </a:endParaRPr>
          </a:p>
        </p:txBody>
      </p:sp>
      <p:cxnSp>
        <p:nvCxnSpPr>
          <p:cNvPr id="35" name="34 Conector recto de flecha"/>
          <p:cNvCxnSpPr>
            <a:endCxn id="34" idx="0"/>
          </p:cNvCxnSpPr>
          <p:nvPr/>
        </p:nvCxnSpPr>
        <p:spPr>
          <a:xfrm rot="10800000" flipV="1">
            <a:off x="1107258" y="4286256"/>
            <a:ext cx="2928959" cy="9286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a:stCxn id="34" idx="3"/>
            <a:endCxn id="43" idx="1"/>
          </p:cNvCxnSpPr>
          <p:nvPr/>
        </p:nvCxnSpPr>
        <p:spPr>
          <a:xfrm flipV="1">
            <a:off x="2071670" y="5607859"/>
            <a:ext cx="1571636" cy="357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42 Rectángulo redondeado"/>
          <p:cNvSpPr/>
          <p:nvPr/>
        </p:nvSpPr>
        <p:spPr>
          <a:xfrm>
            <a:off x="3643306" y="4857760"/>
            <a:ext cx="3857652" cy="15001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Consolas" pitchFamily="49" charset="0"/>
              </a:rPr>
              <a:t>Como siempre es memoria dinámica. Por lo tanto es la más reciente.</a:t>
            </a:r>
            <a:endParaRPr lang="es-ES" dirty="0">
              <a:solidFill>
                <a:schemeClr val="tx1"/>
              </a:solidFill>
              <a:latin typeface="Consolas" pitchFamily="49" charset="0"/>
            </a:endParaRPr>
          </a:p>
        </p:txBody>
      </p:sp>
      <p:pic>
        <p:nvPicPr>
          <p:cNvPr id="14" name="Picture 2"/>
          <p:cNvPicPr>
            <a:picLocks noChangeAspect="1" noChangeArrowheads="1"/>
          </p:cNvPicPr>
          <p:nvPr/>
        </p:nvPicPr>
        <p:blipFill>
          <a:blip r:embed="rId2"/>
          <a:srcRect/>
          <a:stretch>
            <a:fillRect/>
          </a:stretch>
        </p:blipFill>
        <p:spPr bwMode="auto">
          <a:xfrm>
            <a:off x="7572396" y="5072074"/>
            <a:ext cx="1312185" cy="145254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4"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from="(-#ppt_w/2)" to="(#ppt_x)" calcmode="lin" valueType="num">
                                      <p:cBhvr>
                                        <p:cTn id="16" dur="600" fill="hold">
                                          <p:stCondLst>
                                            <p:cond delay="0"/>
                                          </p:stCondLst>
                                        </p:cTn>
                                        <p:tgtEl>
                                          <p:spTgt spid="6"/>
                                        </p:tgtEl>
                                        <p:attrNameLst>
                                          <p:attrName>ppt_x</p:attrName>
                                        </p:attrNameLst>
                                      </p:cBhvr>
                                    </p:anim>
                                    <p:anim from="0" to="-1.0" calcmode="lin" valueType="num">
                                      <p:cBhvr>
                                        <p:cTn id="17" dur="200" decel="50000" autoRev="1" fill="hold">
                                          <p:stCondLst>
                                            <p:cond delay="600"/>
                                          </p:stCondLst>
                                        </p:cTn>
                                        <p:tgtEl>
                                          <p:spTgt spid="6"/>
                                        </p:tgtEl>
                                        <p:attrNameLst>
                                          <p:attrName>xshear</p:attrName>
                                        </p:attrNameLst>
                                      </p:cBhvr>
                                    </p:anim>
                                    <p:animScale>
                                      <p:cBhvr>
                                        <p:cTn id="18" dur="200" decel="100000" autoRev="1" fill="hold">
                                          <p:stCondLst>
                                            <p:cond delay="600"/>
                                          </p:stCondLst>
                                        </p:cTn>
                                        <p:tgtEl>
                                          <p:spTgt spid="6"/>
                                        </p:tgtEl>
                                      </p:cBhvr>
                                      <p:from x="100000" y="100000"/>
                                      <p:to x="80000" y="100000"/>
                                    </p:animScale>
                                    <p:anim by="(#ppt_h/3+#ppt_w*0.1)" calcmode="lin" valueType="num">
                                      <p:cBhvr additive="sum">
                                        <p:cTn id="19" dur="200" decel="100000" autoRev="1" fill="hold">
                                          <p:stCondLst>
                                            <p:cond delay="600"/>
                                          </p:stCondLst>
                                        </p:cTn>
                                        <p:tgtEl>
                                          <p:spTgt spid="6"/>
                                        </p:tgtEl>
                                        <p:attrNameLst>
                                          <p:attrName>ppt_x</p:attrName>
                                        </p:attrNameLst>
                                      </p:cBhvr>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40" presetClass="entr" presetSubtype="0" fill="hold" grpId="0" nodeType="clickEffect">
                                  <p:stCondLst>
                                    <p:cond delay="0"/>
                                  </p:stCondLst>
                                  <p:iterate type="lt">
                                    <p:tmPct val="10000"/>
                                  </p:iterate>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1"/>
                                          </p:val>
                                        </p:tav>
                                        <p:tav tm="100000">
                                          <p:val>
                                            <p:strVal val="#ppt_x"/>
                                          </p:val>
                                        </p:tav>
                                      </p:tavLst>
                                    </p:anim>
                                    <p:anim calcmode="lin" valueType="num">
                                      <p:cBhvr>
                                        <p:cTn id="31"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0" presetClass="entr" presetSubtype="0" fill="hold" grpId="0" nodeType="clickEffect">
                                  <p:stCondLst>
                                    <p:cond delay="0"/>
                                  </p:stCondLst>
                                  <p:iterate type="lt">
                                    <p:tmPct val="10000"/>
                                  </p:iterate>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1"/>
                                          </p:val>
                                        </p:tav>
                                        <p:tav tm="100000">
                                          <p:val>
                                            <p:strVal val="#ppt_x"/>
                                          </p:val>
                                        </p:tav>
                                      </p:tavLst>
                                    </p:anim>
                                    <p:anim calcmode="lin" valueType="num">
                                      <p:cBhvr>
                                        <p:cTn id="38"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5"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p:cTn id="57"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60" dur="1000" fill="hold"/>
                                        <p:tgtEl>
                                          <p:spTgt spid="43"/>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0" grpId="0" animBg="1"/>
      <p:bldP spid="31" grpId="0" animBg="1"/>
      <p:bldP spid="34"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71604" y="3071810"/>
            <a:ext cx="6215106" cy="2308324"/>
          </a:xfrm>
          <a:prstGeom prst="rect">
            <a:avLst/>
          </a:prstGeom>
          <a:solidFill>
            <a:schemeClr val="bg2"/>
          </a:solidFill>
          <a:ln>
            <a:solidFill>
              <a:schemeClr val="tx1"/>
            </a:solidFill>
          </a:ln>
        </p:spPr>
        <p:txBody>
          <a:bodyPr wrap="square" rtlCol="0">
            <a:spAutoFit/>
          </a:bodyPr>
          <a:lstStyle/>
          <a:p>
            <a:r>
              <a:rPr lang="es-ES" sz="2400" dirty="0" smtClean="0"/>
              <a:t>/*  Ingresa el tipo de respuesta, longitud y la copia de la carga útil*/ </a:t>
            </a:r>
          </a:p>
          <a:p>
            <a:endParaRPr lang="es-ES" sz="2400" dirty="0" smtClean="0"/>
          </a:p>
          <a:p>
            <a:r>
              <a:rPr lang="es-ES" sz="2400" dirty="0" smtClean="0"/>
              <a:t>*</a:t>
            </a:r>
            <a:r>
              <a:rPr lang="es-ES" sz="2400" dirty="0" err="1" smtClean="0"/>
              <a:t>bp</a:t>
            </a:r>
            <a:r>
              <a:rPr lang="es-ES" sz="2400" dirty="0" smtClean="0"/>
              <a:t>++ = TLS1_HB_RESPONSE;    </a:t>
            </a:r>
          </a:p>
          <a:p>
            <a:r>
              <a:rPr lang="es-ES" sz="2400" dirty="0" smtClean="0"/>
              <a:t>   s2n(</a:t>
            </a:r>
            <a:r>
              <a:rPr lang="es-ES" sz="2400" dirty="0" err="1" smtClean="0"/>
              <a:t>payload</a:t>
            </a:r>
            <a:r>
              <a:rPr lang="es-ES" sz="2400" dirty="0" smtClean="0"/>
              <a:t>, </a:t>
            </a:r>
            <a:r>
              <a:rPr lang="es-ES" sz="2400" dirty="0" err="1" smtClean="0"/>
              <a:t>bp</a:t>
            </a:r>
            <a:r>
              <a:rPr lang="es-ES" sz="2400" dirty="0" smtClean="0"/>
              <a:t>); </a:t>
            </a:r>
          </a:p>
          <a:p>
            <a:r>
              <a:rPr lang="es-ES" sz="2400" dirty="0" err="1" smtClean="0"/>
              <a:t>memcpy</a:t>
            </a:r>
            <a:r>
              <a:rPr lang="es-ES" sz="2400" dirty="0" smtClean="0"/>
              <a:t>(</a:t>
            </a:r>
            <a:r>
              <a:rPr lang="es-ES" sz="2400" dirty="0" err="1" smtClean="0"/>
              <a:t>bp</a:t>
            </a:r>
            <a:r>
              <a:rPr lang="es-ES" sz="2400" dirty="0" smtClean="0"/>
              <a:t>, </a:t>
            </a:r>
            <a:r>
              <a:rPr lang="es-ES" sz="2400" dirty="0" err="1" smtClean="0"/>
              <a:t>pl</a:t>
            </a:r>
            <a:r>
              <a:rPr lang="es-ES" sz="2400" dirty="0" smtClean="0"/>
              <a:t>, </a:t>
            </a:r>
            <a:r>
              <a:rPr lang="es-ES" sz="2400" dirty="0" err="1" smtClean="0"/>
              <a:t>payload</a:t>
            </a:r>
            <a:r>
              <a:rPr lang="es-ES" sz="2400" dirty="0" smtClean="0"/>
              <a:t>);</a:t>
            </a:r>
            <a:endParaRPr lang="es-ES" sz="2400" dirty="0">
              <a:latin typeface="Consolas" pitchFamily="49" charset="0"/>
            </a:endParaRPr>
          </a:p>
        </p:txBody>
      </p:sp>
      <p:sp>
        <p:nvSpPr>
          <p:cNvPr id="5" name="4 CuadroTexto"/>
          <p:cNvSpPr txBox="1"/>
          <p:nvPr/>
        </p:nvSpPr>
        <p:spPr>
          <a:xfrm>
            <a:off x="1071538" y="571480"/>
            <a:ext cx="7143800" cy="1323439"/>
          </a:xfrm>
          <a:prstGeom prst="rect">
            <a:avLst/>
          </a:prstGeom>
          <a:noFill/>
        </p:spPr>
        <p:txBody>
          <a:bodyPr wrap="square" rtlCol="0">
            <a:spAutoFit/>
          </a:bodyPr>
          <a:lstStyle/>
          <a:p>
            <a:pPr algn="ctr"/>
            <a:r>
              <a:rPr lang="es-ES" sz="2000" dirty="0" smtClean="0">
                <a:latin typeface="Consolas" pitchFamily="49" charset="0"/>
              </a:rPr>
              <a:t>Construye la estructura </a:t>
            </a:r>
            <a:r>
              <a:rPr lang="es-ES" sz="2000" b="1" i="1" dirty="0" err="1" smtClean="0">
                <a:latin typeface="Consolas" pitchFamily="49" charset="0"/>
              </a:rPr>
              <a:t>HeartbeatMessage</a:t>
            </a:r>
            <a:r>
              <a:rPr lang="es-ES" sz="2000" dirty="0" smtClean="0">
                <a:latin typeface="Consolas" pitchFamily="49" charset="0"/>
              </a:rPr>
              <a:t> de respuesta con el siguiente código, donde </a:t>
            </a:r>
            <a:r>
              <a:rPr lang="es-ES" sz="2000" b="1" i="1" dirty="0" err="1" smtClean="0">
                <a:latin typeface="Consolas" pitchFamily="49" charset="0"/>
              </a:rPr>
              <a:t>bp</a:t>
            </a:r>
            <a:r>
              <a:rPr lang="es-ES" sz="2000" dirty="0" smtClean="0">
                <a:latin typeface="Consolas" pitchFamily="49" charset="0"/>
              </a:rPr>
              <a:t> es un puntero al inicio de la respuesta </a:t>
            </a:r>
            <a:r>
              <a:rPr lang="es-ES" sz="2000" b="1" i="1" dirty="0" err="1" smtClean="0">
                <a:latin typeface="Consolas" pitchFamily="49" charset="0"/>
              </a:rPr>
              <a:t>HeartbeatMessage</a:t>
            </a:r>
            <a:r>
              <a:rPr lang="es-ES" sz="2000" dirty="0" smtClean="0">
                <a:latin typeface="Consolas" pitchFamily="49" charset="0"/>
              </a:rPr>
              <a:t>:</a:t>
            </a:r>
            <a:endParaRPr lang="es-ES" sz="20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5916" y="0"/>
            <a:ext cx="7772400" cy="1470025"/>
          </a:xfrm>
        </p:spPr>
        <p:txBody>
          <a:bodyPr>
            <a:normAutofit/>
          </a:bodyPr>
          <a:lstStyle/>
          <a:p>
            <a:r>
              <a:rPr lang="es-MX" sz="4800" dirty="0" smtClean="0">
                <a:latin typeface="Consolas" pitchFamily="49" charset="0"/>
              </a:rPr>
              <a:t>La solución </a:t>
            </a:r>
            <a:endParaRPr lang="es-ES" sz="4800" dirty="0">
              <a:latin typeface="Consolas" pitchFamily="49" charset="0"/>
            </a:endParaRPr>
          </a:p>
        </p:txBody>
      </p:sp>
      <p:sp>
        <p:nvSpPr>
          <p:cNvPr id="3" name="2 Subtítulo"/>
          <p:cNvSpPr>
            <a:spLocks noGrp="1"/>
          </p:cNvSpPr>
          <p:nvPr>
            <p:ph type="subTitle" idx="1"/>
          </p:nvPr>
        </p:nvSpPr>
        <p:spPr>
          <a:xfrm>
            <a:off x="1357290" y="1285860"/>
            <a:ext cx="6400800" cy="1752600"/>
          </a:xfrm>
        </p:spPr>
        <p:txBody>
          <a:bodyPr>
            <a:normAutofit fontScale="70000" lnSpcReduction="20000"/>
          </a:bodyPr>
          <a:lstStyle/>
          <a:p>
            <a:pPr algn="just"/>
            <a:r>
              <a:rPr lang="es-ES" dirty="0" smtClean="0">
                <a:solidFill>
                  <a:schemeClr val="tx1"/>
                </a:solidFill>
                <a:latin typeface="Consolas" pitchFamily="49" charset="0"/>
              </a:rPr>
              <a:t>El parche en </a:t>
            </a:r>
            <a:r>
              <a:rPr lang="es-ES" b="1" i="1" dirty="0" err="1" smtClean="0">
                <a:solidFill>
                  <a:schemeClr val="tx1"/>
                </a:solidFill>
                <a:latin typeface="Consolas" pitchFamily="49" charset="0"/>
              </a:rPr>
              <a:t>OpenSSL</a:t>
            </a:r>
            <a:r>
              <a:rPr lang="es-ES" dirty="0" smtClean="0">
                <a:solidFill>
                  <a:schemeClr val="tx1"/>
                </a:solidFill>
                <a:latin typeface="Consolas" pitchFamily="49" charset="0"/>
              </a:rPr>
              <a:t> 1.0.1g es esencialmente una verificación de límites, utilizando la longitud de registro correcta en la estructura SSL3 (s3-&gt; </a:t>
            </a:r>
            <a:r>
              <a:rPr lang="es-ES" dirty="0" err="1" smtClean="0">
                <a:solidFill>
                  <a:schemeClr val="tx1"/>
                </a:solidFill>
                <a:latin typeface="Consolas" pitchFamily="49" charset="0"/>
              </a:rPr>
              <a:t>rrec</a:t>
            </a:r>
            <a:r>
              <a:rPr lang="es-ES" dirty="0" smtClean="0">
                <a:solidFill>
                  <a:schemeClr val="tx1"/>
                </a:solidFill>
                <a:latin typeface="Consolas" pitchFamily="49" charset="0"/>
              </a:rPr>
              <a:t>) que describe el </a:t>
            </a:r>
            <a:r>
              <a:rPr lang="es-ES" b="1" i="1" dirty="0" err="1" smtClean="0">
                <a:solidFill>
                  <a:schemeClr val="tx1"/>
                </a:solidFill>
                <a:latin typeface="Consolas" pitchFamily="49" charset="0"/>
              </a:rPr>
              <a:t>HeartbeatMessage</a:t>
            </a:r>
            <a:r>
              <a:rPr lang="es-ES" dirty="0" smtClean="0">
                <a:solidFill>
                  <a:schemeClr val="tx1"/>
                </a:solidFill>
                <a:latin typeface="Consolas" pitchFamily="49" charset="0"/>
              </a:rPr>
              <a:t> entrante.</a:t>
            </a:r>
            <a:endParaRPr lang="es-ES" dirty="0">
              <a:solidFill>
                <a:schemeClr val="tx1"/>
              </a:solidFill>
              <a:latin typeface="Consolas" pitchFamily="49" charset="0"/>
            </a:endParaRPr>
          </a:p>
        </p:txBody>
      </p:sp>
      <p:sp>
        <p:nvSpPr>
          <p:cNvPr id="5" name="4 CuadroTexto"/>
          <p:cNvSpPr txBox="1"/>
          <p:nvPr/>
        </p:nvSpPr>
        <p:spPr>
          <a:xfrm>
            <a:off x="1571604" y="3214686"/>
            <a:ext cx="6429420" cy="1938992"/>
          </a:xfrm>
          <a:prstGeom prst="rect">
            <a:avLst/>
          </a:prstGeom>
          <a:solidFill>
            <a:schemeClr val="bg2"/>
          </a:solidFill>
          <a:ln>
            <a:solidFill>
              <a:schemeClr val="tx1"/>
            </a:solidFill>
          </a:ln>
        </p:spPr>
        <p:txBody>
          <a:bodyPr wrap="square" rtlCol="0">
            <a:spAutoFit/>
          </a:bodyPr>
          <a:lstStyle/>
          <a:p>
            <a:r>
              <a:rPr lang="en-US" sz="2400" dirty="0" err="1" smtClean="0"/>
              <a:t>hbtype</a:t>
            </a:r>
            <a:r>
              <a:rPr lang="en-US" sz="2400" dirty="0" smtClean="0"/>
              <a:t> = *p++; </a:t>
            </a:r>
          </a:p>
          <a:p>
            <a:r>
              <a:rPr lang="en-US" sz="2400" dirty="0" smtClean="0"/>
              <a:t>n2s(p, payload); </a:t>
            </a:r>
          </a:p>
          <a:p>
            <a:r>
              <a:rPr lang="en-US" sz="2400" dirty="0" smtClean="0"/>
              <a:t>if (1 + 2 + payload + 16 &gt; s-&gt;s3-&gt;</a:t>
            </a:r>
            <a:r>
              <a:rPr lang="en-US" sz="2400" dirty="0" err="1" smtClean="0"/>
              <a:t>rrec.length</a:t>
            </a:r>
            <a:r>
              <a:rPr lang="en-US" sz="2400" dirty="0" smtClean="0"/>
              <a:t>) return 0; /* silently discard per RFC 6520 sec. 4 */ pl = p;</a:t>
            </a:r>
            <a:endParaRPr lang="es-ES" sz="24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357554" y="2571744"/>
            <a:ext cx="2857520" cy="1323439"/>
          </a:xfrm>
          <a:prstGeom prst="rect">
            <a:avLst/>
          </a:prstGeom>
          <a:noFill/>
        </p:spPr>
        <p:txBody>
          <a:bodyPr wrap="square" rtlCol="0">
            <a:spAutoFit/>
          </a:bodyPr>
          <a:lstStyle/>
          <a:p>
            <a:r>
              <a:rPr lang="es-MX" sz="8000" b="1" dirty="0" err="1" smtClean="0">
                <a:latin typeface="Courier New" pitchFamily="49" charset="0"/>
                <a:cs typeface="Courier New" pitchFamily="49" charset="0"/>
              </a:rPr>
              <a:t>end</a:t>
            </a:r>
            <a:r>
              <a:rPr lang="es-MX" sz="8000" b="1" dirty="0" smtClean="0">
                <a:latin typeface="Courier New" pitchFamily="49" charset="0"/>
                <a:cs typeface="Courier New" pitchFamily="49" charset="0"/>
              </a:rPr>
              <a:t>;</a:t>
            </a:r>
            <a:endParaRPr lang="es-ES" sz="80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85786" y="357166"/>
            <a:ext cx="7772400" cy="1470025"/>
          </a:xfrm>
        </p:spPr>
        <p:txBody>
          <a:bodyPr/>
          <a:lstStyle/>
          <a:p>
            <a:r>
              <a:rPr lang="es-MX" dirty="0" smtClean="0">
                <a:latin typeface="Courier New" pitchFamily="49" charset="0"/>
                <a:cs typeface="Courier New" pitchFamily="49" charset="0"/>
              </a:rPr>
              <a:t>Referencias…</a:t>
            </a:r>
            <a:endParaRPr lang="es-ES" dirty="0">
              <a:latin typeface="Courier New" pitchFamily="49" charset="0"/>
              <a:cs typeface="Courier New" pitchFamily="49" charset="0"/>
            </a:endParaRPr>
          </a:p>
        </p:txBody>
      </p:sp>
      <p:sp>
        <p:nvSpPr>
          <p:cNvPr id="3" name="2 Subtítulo"/>
          <p:cNvSpPr>
            <a:spLocks noGrp="1"/>
          </p:cNvSpPr>
          <p:nvPr>
            <p:ph type="subTitle" idx="1"/>
          </p:nvPr>
        </p:nvSpPr>
        <p:spPr>
          <a:xfrm>
            <a:off x="1357290" y="1857364"/>
            <a:ext cx="6400800" cy="3286148"/>
          </a:xfrm>
        </p:spPr>
        <p:txBody>
          <a:bodyPr>
            <a:normAutofit fontScale="92500" lnSpcReduction="10000"/>
          </a:bodyPr>
          <a:lstStyle/>
          <a:p>
            <a:pPr algn="l">
              <a:buFont typeface="Arial" pitchFamily="34" charset="0"/>
              <a:buChar char="•"/>
            </a:pPr>
            <a:r>
              <a:rPr lang="es-ES" u="sng" dirty="0" smtClean="0">
                <a:hlinkClick r:id="rId2"/>
              </a:rPr>
              <a:t>http</a:t>
            </a:r>
            <a:r>
              <a:rPr lang="es-ES" u="sng" dirty="0" smtClean="0">
                <a:hlinkClick r:id="rId2"/>
              </a:rPr>
              <a:t>://heartbleed.com</a:t>
            </a:r>
            <a:r>
              <a:rPr lang="es-ES" u="sng" dirty="0" smtClean="0">
                <a:hlinkClick r:id="rId2"/>
              </a:rPr>
              <a:t>/</a:t>
            </a:r>
            <a:endParaRPr lang="es-ES" u="sng" dirty="0" smtClean="0"/>
          </a:p>
          <a:p>
            <a:pPr algn="l">
              <a:buFont typeface="Arial" pitchFamily="34" charset="0"/>
              <a:buChar char="•"/>
            </a:pPr>
            <a:r>
              <a:rPr lang="es-ES" u="sng" dirty="0" smtClean="0">
                <a:hlinkClick r:id="rId2"/>
              </a:rPr>
              <a:t>http://heartbleed.com</a:t>
            </a:r>
            <a:r>
              <a:rPr lang="es-ES" u="sng" dirty="0" smtClean="0">
                <a:hlinkClick r:id="rId2"/>
              </a:rPr>
              <a:t>/</a:t>
            </a:r>
            <a:endParaRPr lang="es-ES" u="sng" dirty="0" smtClean="0"/>
          </a:p>
          <a:p>
            <a:pPr algn="l">
              <a:buFont typeface="Arial" pitchFamily="34" charset="0"/>
              <a:buChar char="•"/>
            </a:pPr>
            <a:r>
              <a:rPr lang="es-ES" u="sng" dirty="0" smtClean="0">
                <a:hlinkClick r:id="rId3"/>
              </a:rPr>
              <a:t>http://blog.erratasec.com/2014/04/why-heartbleed-doesnt-leak-private-key.html</a:t>
            </a:r>
            <a:r>
              <a:rPr lang="es-ES" dirty="0" smtClean="0"/>
              <a:t> </a:t>
            </a:r>
            <a:endParaRPr lang="es-ES" dirty="0" smtClean="0"/>
          </a:p>
          <a:p>
            <a:pPr algn="l">
              <a:buFont typeface="Arial" pitchFamily="34" charset="0"/>
              <a:buChar char="•"/>
            </a:pPr>
            <a:r>
              <a:rPr lang="es-ES" u="sng" dirty="0" smtClean="0">
                <a:hlinkClick r:id="rId4"/>
              </a:rPr>
              <a:t>http://seclists.org/fulldisclosure/2014/Apr/</a:t>
            </a:r>
            <a:r>
              <a:rPr lang="es-ES" dirty="0" smtClean="0"/>
              <a:t> </a:t>
            </a:r>
            <a:endParaRPr lang="es-MX" dirty="0" smtClean="0"/>
          </a:p>
          <a:p>
            <a:pPr algn="l"/>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Consolas" pitchFamily="49" charset="0"/>
              </a:rPr>
              <a:t>¿QUE ES?</a:t>
            </a:r>
            <a:endParaRPr lang="es-ES" dirty="0">
              <a:latin typeface="Consolas" pitchFamily="49" charset="0"/>
            </a:endParaRPr>
          </a:p>
        </p:txBody>
      </p:sp>
      <p:sp>
        <p:nvSpPr>
          <p:cNvPr id="4" name="3 CuadroTexto"/>
          <p:cNvSpPr txBox="1"/>
          <p:nvPr/>
        </p:nvSpPr>
        <p:spPr>
          <a:xfrm>
            <a:off x="1142976" y="1357298"/>
            <a:ext cx="6643734" cy="2062103"/>
          </a:xfrm>
          <a:prstGeom prst="rect">
            <a:avLst/>
          </a:prstGeom>
          <a:noFill/>
        </p:spPr>
        <p:txBody>
          <a:bodyPr wrap="square" rtlCol="0">
            <a:spAutoFit/>
          </a:bodyPr>
          <a:lstStyle/>
          <a:p>
            <a:pPr algn="just" fontAlgn="t"/>
            <a:endParaRPr lang="es-ES" dirty="0">
              <a:latin typeface="Consolas" pitchFamily="49" charset="0"/>
            </a:endParaRPr>
          </a:p>
          <a:p>
            <a:pPr algn="just"/>
            <a:r>
              <a:rPr lang="es-ES" dirty="0">
                <a:latin typeface="Consolas" pitchFamily="49" charset="0"/>
              </a:rPr>
              <a:t>El </a:t>
            </a:r>
            <a:r>
              <a:rPr lang="es-ES" sz="2000" b="1" dirty="0" err="1">
                <a:latin typeface="Consolas" pitchFamily="49" charset="0"/>
              </a:rPr>
              <a:t>Heartbleed</a:t>
            </a:r>
            <a:r>
              <a:rPr lang="es-ES" sz="2000" b="1" dirty="0">
                <a:latin typeface="Consolas" pitchFamily="49" charset="0"/>
              </a:rPr>
              <a:t> </a:t>
            </a:r>
            <a:r>
              <a:rPr lang="es-ES" sz="2000" b="1" dirty="0" err="1">
                <a:latin typeface="Consolas" pitchFamily="49" charset="0"/>
              </a:rPr>
              <a:t>Bug</a:t>
            </a:r>
            <a:r>
              <a:rPr lang="es-ES" sz="2000" b="1" dirty="0">
                <a:latin typeface="Consolas" pitchFamily="49" charset="0"/>
              </a:rPr>
              <a:t> </a:t>
            </a:r>
            <a:r>
              <a:rPr lang="es-ES" dirty="0">
                <a:latin typeface="Consolas" pitchFamily="49" charset="0"/>
              </a:rPr>
              <a:t>es una vulnerabilidad grave en la popular biblioteca de software criptográfico </a:t>
            </a:r>
            <a:r>
              <a:rPr lang="es-ES" dirty="0" err="1">
                <a:latin typeface="Consolas" pitchFamily="49" charset="0"/>
              </a:rPr>
              <a:t>OpenSSL</a:t>
            </a:r>
            <a:r>
              <a:rPr lang="es-ES" dirty="0">
                <a:latin typeface="Consolas" pitchFamily="49" charset="0"/>
              </a:rPr>
              <a:t>. Esta debilidad permite robar la información protegida, en condiciones normales, por el cifrado SSL / TLS utilizado para proteger Internet</a:t>
            </a:r>
            <a:r>
              <a:rPr lang="es-ES" dirty="0" smtClean="0">
                <a:latin typeface="Consolas" pitchFamily="49" charset="0"/>
              </a:rPr>
              <a:t>.</a:t>
            </a:r>
          </a:p>
        </p:txBody>
      </p:sp>
      <p:sp>
        <p:nvSpPr>
          <p:cNvPr id="5" name="4 CuadroTexto"/>
          <p:cNvSpPr txBox="1"/>
          <p:nvPr/>
        </p:nvSpPr>
        <p:spPr>
          <a:xfrm>
            <a:off x="857224" y="3857628"/>
            <a:ext cx="6643734" cy="369332"/>
          </a:xfrm>
          <a:prstGeom prst="rect">
            <a:avLst/>
          </a:prstGeom>
          <a:noFill/>
        </p:spPr>
        <p:txBody>
          <a:bodyPr wrap="square" rtlCol="0">
            <a:spAutoFit/>
          </a:bodyPr>
          <a:lstStyle/>
          <a:p>
            <a:pPr algn="just" fontAlgn="t"/>
            <a:endParaRPr lang="es-ES" dirty="0" smtClean="0">
              <a:latin typeface="Consolas" pitchFamily="49" charset="0"/>
            </a:endParaRPr>
          </a:p>
        </p:txBody>
      </p:sp>
      <p:sp>
        <p:nvSpPr>
          <p:cNvPr id="6" name="5 CuadroTexto"/>
          <p:cNvSpPr txBox="1"/>
          <p:nvPr/>
        </p:nvSpPr>
        <p:spPr>
          <a:xfrm>
            <a:off x="1214414" y="3643314"/>
            <a:ext cx="6643734" cy="1569660"/>
          </a:xfrm>
          <a:prstGeom prst="rect">
            <a:avLst/>
          </a:prstGeom>
          <a:noFill/>
        </p:spPr>
        <p:txBody>
          <a:bodyPr wrap="square" rtlCol="0">
            <a:spAutoFit/>
          </a:bodyPr>
          <a:lstStyle/>
          <a:p>
            <a:pPr algn="just" fontAlgn="t"/>
            <a:r>
              <a:rPr lang="es-ES" sz="2400" b="1" dirty="0" smtClean="0">
                <a:latin typeface="Consolas" pitchFamily="49" charset="0"/>
              </a:rPr>
              <a:t>SSL / TLS </a:t>
            </a:r>
            <a:r>
              <a:rPr lang="es-ES" dirty="0" smtClean="0">
                <a:latin typeface="Consolas" pitchFamily="49" charset="0"/>
              </a:rPr>
              <a:t>proporciona seguridad de comunicación y privacidad a través de Internet para aplicaciones como web, correo electrónico, mensajería instantánea (IM) y algunas redes privadas virtuales (VPN).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8229600" cy="1143000"/>
          </a:xfrm>
        </p:spPr>
        <p:txBody>
          <a:bodyPr/>
          <a:lstStyle/>
          <a:p>
            <a:r>
              <a:rPr lang="es-MX" dirty="0" smtClean="0">
                <a:latin typeface="Consolas" pitchFamily="49" charset="0"/>
              </a:rPr>
              <a:t>¿Cómo se filtra?</a:t>
            </a:r>
            <a:endParaRPr lang="es-ES" dirty="0">
              <a:latin typeface="Consolas" pitchFamily="49" charset="0"/>
            </a:endParaRPr>
          </a:p>
        </p:txBody>
      </p:sp>
      <p:sp>
        <p:nvSpPr>
          <p:cNvPr id="5" name="4 CuadroTexto"/>
          <p:cNvSpPr txBox="1"/>
          <p:nvPr/>
        </p:nvSpPr>
        <p:spPr>
          <a:xfrm>
            <a:off x="571472" y="1571612"/>
            <a:ext cx="7929618" cy="1754326"/>
          </a:xfrm>
          <a:prstGeom prst="rect">
            <a:avLst/>
          </a:prstGeom>
          <a:noFill/>
        </p:spPr>
        <p:txBody>
          <a:bodyPr wrap="square" rtlCol="0">
            <a:spAutoFit/>
          </a:bodyPr>
          <a:lstStyle/>
          <a:p>
            <a:pPr algn="just"/>
            <a:r>
              <a:rPr lang="es-ES" dirty="0" smtClean="0">
                <a:latin typeface="Consolas" pitchFamily="49" charset="0"/>
              </a:rPr>
              <a:t>Se ha probado en algunos servicios desde la perspectiva del atacante. Atacamos desde afuera, sin dejar rastro. Sin usar ninguna información o credenciales privilegiadas, se puede robar las claves secretas utilizadas para: nombres de usuario y contraseñas, mensajes instantáneos, correos electrónicos y documentos y comunicaciones críticos de negocios.</a:t>
            </a:r>
            <a:endParaRPr lang="es-ES" dirty="0">
              <a:latin typeface="Consolas" pitchFamily="49" charset="0"/>
            </a:endParaRPr>
          </a:p>
        </p:txBody>
      </p:sp>
      <p:pic>
        <p:nvPicPr>
          <p:cNvPr id="2050" name="Picture 2" descr="The Heartbleed Bug and Password Reuse, Recipe for Disaster « Zoho Blog"/>
          <p:cNvPicPr>
            <a:picLocks noChangeAspect="1" noChangeArrowheads="1"/>
          </p:cNvPicPr>
          <p:nvPr/>
        </p:nvPicPr>
        <p:blipFill>
          <a:blip r:embed="rId2"/>
          <a:srcRect/>
          <a:stretch>
            <a:fillRect/>
          </a:stretch>
        </p:blipFill>
        <p:spPr bwMode="auto">
          <a:xfrm>
            <a:off x="2000232" y="3500438"/>
            <a:ext cx="5286412" cy="309750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43040" y="0"/>
            <a:ext cx="7772400" cy="1470025"/>
          </a:xfrm>
        </p:spPr>
        <p:txBody>
          <a:bodyPr>
            <a:normAutofit/>
          </a:bodyPr>
          <a:lstStyle/>
          <a:p>
            <a:r>
              <a:rPr lang="es-MX" sz="3200" b="1" dirty="0" smtClean="0">
                <a:latin typeface="Consolas" pitchFamily="49" charset="0"/>
              </a:rPr>
              <a:t>¿POR QUÉ SE LLAMA ASI?</a:t>
            </a:r>
            <a:endParaRPr lang="es-ES" sz="3200" b="1" dirty="0">
              <a:latin typeface="Consolas" pitchFamily="49" charset="0"/>
            </a:endParaRPr>
          </a:p>
        </p:txBody>
      </p:sp>
      <p:sp>
        <p:nvSpPr>
          <p:cNvPr id="3" name="2 Subtítulo"/>
          <p:cNvSpPr>
            <a:spLocks noGrp="1"/>
          </p:cNvSpPr>
          <p:nvPr>
            <p:ph type="subTitle" idx="1"/>
          </p:nvPr>
        </p:nvSpPr>
        <p:spPr>
          <a:xfrm>
            <a:off x="2500298" y="4357694"/>
            <a:ext cx="6400800" cy="1752600"/>
          </a:xfrm>
        </p:spPr>
        <p:txBody>
          <a:bodyPr>
            <a:noAutofit/>
          </a:bodyPr>
          <a:lstStyle/>
          <a:p>
            <a:pPr algn="just"/>
            <a:r>
              <a:rPr lang="es-ES" sz="1800" dirty="0" smtClean="0">
                <a:solidFill>
                  <a:schemeClr val="tx1"/>
                </a:solidFill>
                <a:latin typeface="Consolas" pitchFamily="49" charset="0"/>
              </a:rPr>
              <a:t>Los errores en un solo software o biblioteca van y vienen y se corrigen con nuevas versiones. Sin embargo, este error ha dejado una gran cantidad de claves privadas y otros secretos expuestos a Internet. Teniendo en cuenta la larga exposición, la facilidad de explotación y los ataques que no dejan rastro, esta exposición debe tomarse en serio.</a:t>
            </a:r>
            <a:endParaRPr lang="es-ES" sz="1800" dirty="0">
              <a:solidFill>
                <a:schemeClr val="tx1"/>
              </a:solidFill>
              <a:latin typeface="Consolas" pitchFamily="49" charset="0"/>
            </a:endParaRPr>
          </a:p>
        </p:txBody>
      </p:sp>
      <p:sp>
        <p:nvSpPr>
          <p:cNvPr id="4" name="1 Título"/>
          <p:cNvSpPr txBox="1">
            <a:spLocks/>
          </p:cNvSpPr>
          <p:nvPr/>
        </p:nvSpPr>
        <p:spPr>
          <a:xfrm>
            <a:off x="2357422" y="292893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200" b="1" i="0" u="none" strike="noStrike" kern="1200" cap="none" spc="0" normalizeH="0" baseline="0" noProof="0" dirty="0" smtClean="0">
                <a:ln>
                  <a:noFill/>
                </a:ln>
                <a:solidFill>
                  <a:schemeClr val="tx1"/>
                </a:solidFill>
                <a:effectLst/>
                <a:uLnTx/>
                <a:uFillTx/>
                <a:latin typeface="Consolas" pitchFamily="49" charset="0"/>
                <a:ea typeface="+mj-ea"/>
                <a:cs typeface="+mj-cs"/>
              </a:rPr>
              <a:t>¿QUÉ</a:t>
            </a:r>
            <a:r>
              <a:rPr kumimoji="0" lang="es-MX" sz="3200" b="1" i="0" u="none" strike="noStrike" kern="1200" cap="none" spc="0" normalizeH="0" noProof="0" dirty="0" smtClean="0">
                <a:ln>
                  <a:noFill/>
                </a:ln>
                <a:solidFill>
                  <a:schemeClr val="tx1"/>
                </a:solidFill>
                <a:effectLst/>
                <a:uLnTx/>
                <a:uFillTx/>
                <a:latin typeface="Consolas" pitchFamily="49" charset="0"/>
                <a:ea typeface="+mj-ea"/>
                <a:cs typeface="+mj-cs"/>
              </a:rPr>
              <a:t> LO HACE TAN UNICO</a:t>
            </a:r>
            <a:r>
              <a:rPr kumimoji="0" lang="es-MX" sz="3200" b="1" i="0" u="none" strike="noStrike" kern="1200" cap="none" spc="0" normalizeH="0" baseline="0" noProof="0" dirty="0" smtClean="0">
                <a:ln>
                  <a:noFill/>
                </a:ln>
                <a:solidFill>
                  <a:schemeClr val="tx1"/>
                </a:solidFill>
                <a:effectLst/>
                <a:uLnTx/>
                <a:uFillTx/>
                <a:latin typeface="Consolas" pitchFamily="49" charset="0"/>
                <a:ea typeface="+mj-ea"/>
                <a:cs typeface="+mj-cs"/>
              </a:rPr>
              <a:t>?</a:t>
            </a:r>
            <a:endParaRPr kumimoji="0" lang="es-ES" sz="3200" b="1" i="0" u="none" strike="noStrike" kern="1200" cap="none" spc="0" normalizeH="0" baseline="0" noProof="0" dirty="0" smtClean="0">
              <a:ln>
                <a:noFill/>
              </a:ln>
              <a:solidFill>
                <a:schemeClr val="tx1"/>
              </a:solidFill>
              <a:effectLst/>
              <a:uLnTx/>
              <a:uFillTx/>
              <a:latin typeface="Consolas" pitchFamily="49" charset="0"/>
              <a:ea typeface="+mj-ea"/>
              <a:cs typeface="+mj-cs"/>
            </a:endParaRPr>
          </a:p>
        </p:txBody>
      </p:sp>
      <p:sp>
        <p:nvSpPr>
          <p:cNvPr id="5" name="2 Subtítulo"/>
          <p:cNvSpPr txBox="1">
            <a:spLocks/>
          </p:cNvSpPr>
          <p:nvPr/>
        </p:nvSpPr>
        <p:spPr>
          <a:xfrm>
            <a:off x="723872" y="1438260"/>
            <a:ext cx="6400800" cy="1752600"/>
          </a:xfrm>
          <a:prstGeom prst="rect">
            <a:avLst/>
          </a:prstGeom>
        </p:spPr>
        <p:txBody>
          <a:bodyPr vert="horz" lIns="91440" tIns="45720" rIns="91440" bIns="45720" rtlCol="0">
            <a:normAutofit fontScale="550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200" b="0" i="0" u="none" strike="noStrike" kern="1200" cap="none" spc="0" normalizeH="0" baseline="0" noProof="0" dirty="0" smtClean="0">
                <a:ln>
                  <a:noFill/>
                </a:ln>
                <a:solidFill>
                  <a:schemeClr val="tx1"/>
                </a:solidFill>
                <a:effectLst/>
                <a:uLnTx/>
                <a:uFillTx/>
                <a:latin typeface="Consolas" pitchFamily="49" charset="0"/>
                <a:ea typeface="+mn-ea"/>
                <a:cs typeface="+mn-cs"/>
              </a:rPr>
              <a:t>El error está en la implementación de </a:t>
            </a:r>
            <a:r>
              <a:rPr kumimoji="0" lang="es-ES" sz="3200" b="0" i="0" u="none" strike="noStrike" kern="1200" cap="none" spc="0" normalizeH="0" baseline="0" noProof="0" dirty="0" err="1" smtClean="0">
                <a:ln>
                  <a:noFill/>
                </a:ln>
                <a:solidFill>
                  <a:schemeClr val="tx1"/>
                </a:solidFill>
                <a:effectLst/>
                <a:uLnTx/>
                <a:uFillTx/>
                <a:latin typeface="Consolas" pitchFamily="49" charset="0"/>
                <a:ea typeface="+mn-ea"/>
                <a:cs typeface="+mn-cs"/>
              </a:rPr>
              <a:t>OpenSSL</a:t>
            </a:r>
            <a:r>
              <a:rPr kumimoji="0" lang="es-ES" sz="3200" b="0" i="0" u="none" strike="noStrike" kern="1200" cap="none" spc="0" normalizeH="0" baseline="0" noProof="0" dirty="0" smtClean="0">
                <a:ln>
                  <a:noFill/>
                </a:ln>
                <a:solidFill>
                  <a:schemeClr val="tx1"/>
                </a:solidFill>
                <a:effectLst/>
                <a:uLnTx/>
                <a:uFillTx/>
                <a:latin typeface="Consolas" pitchFamily="49" charset="0"/>
                <a:ea typeface="+mn-ea"/>
                <a:cs typeface="+mn-cs"/>
              </a:rPr>
              <a:t> de la </a:t>
            </a:r>
            <a:r>
              <a:rPr kumimoji="0" lang="es-ES" sz="3200" b="0" i="0" u="none" strike="noStrike" kern="1200" cap="none" spc="0" normalizeH="0" baseline="0" noProof="0" dirty="0" err="1" smtClean="0">
                <a:ln>
                  <a:noFill/>
                </a:ln>
                <a:solidFill>
                  <a:schemeClr val="tx1"/>
                </a:solidFill>
                <a:effectLst/>
                <a:uLnTx/>
                <a:uFillTx/>
                <a:latin typeface="Consolas" pitchFamily="49" charset="0"/>
                <a:ea typeface="+mn-ea"/>
                <a:cs typeface="+mn-cs"/>
              </a:rPr>
              <a:t>extension</a:t>
            </a:r>
            <a:r>
              <a:rPr kumimoji="0" lang="es-ES" sz="3200" b="0" i="0" u="none" strike="noStrike" kern="1200" cap="none" spc="0" normalizeH="0" noProof="0" dirty="0" smtClean="0">
                <a:ln>
                  <a:noFill/>
                </a:ln>
                <a:solidFill>
                  <a:schemeClr val="tx1"/>
                </a:solidFill>
                <a:effectLst/>
                <a:uLnTx/>
                <a:uFillTx/>
                <a:latin typeface="Consolas" pitchFamily="49" charset="0"/>
                <a:ea typeface="+mn-ea"/>
                <a:cs typeface="+mn-cs"/>
              </a:rPr>
              <a:t> </a:t>
            </a:r>
            <a:r>
              <a:rPr kumimoji="0" lang="es-ES" sz="3200" b="0" i="0" u="none" strike="noStrike" kern="1200" cap="none" spc="0" normalizeH="0" noProof="0" dirty="0" err="1" smtClean="0">
                <a:ln>
                  <a:noFill/>
                </a:ln>
                <a:solidFill>
                  <a:schemeClr val="tx1"/>
                </a:solidFill>
                <a:effectLst/>
                <a:uLnTx/>
                <a:uFillTx/>
                <a:latin typeface="Consolas" pitchFamily="49" charset="0"/>
                <a:ea typeface="+mn-ea"/>
                <a:cs typeface="+mn-cs"/>
              </a:rPr>
              <a:t>Heartbleed</a:t>
            </a:r>
            <a:r>
              <a:rPr kumimoji="0" lang="es-ES" sz="3200" b="0" i="0" u="none" strike="noStrike" kern="1200" cap="none" spc="0" normalizeH="0" baseline="0" noProof="0" dirty="0" smtClean="0">
                <a:ln>
                  <a:noFill/>
                </a:ln>
                <a:solidFill>
                  <a:schemeClr val="tx1"/>
                </a:solidFill>
                <a:effectLst/>
                <a:uLnTx/>
                <a:uFillTx/>
                <a:latin typeface="Consolas" pitchFamily="49" charset="0"/>
                <a:ea typeface="+mn-ea"/>
                <a:cs typeface="+mn-cs"/>
              </a:rPr>
              <a:t> TLS / DTLS (protocolos de seguridad de la capa de transporte) (RFC6520). Cuando se explota, conduce a la pérdida de contenido de memoria del servidor al cliente y del cliente al servidor.</a:t>
            </a:r>
          </a:p>
        </p:txBody>
      </p:sp>
      <p:pic>
        <p:nvPicPr>
          <p:cNvPr id="19458" name="Picture 2" descr="One in three networks has exposed passwords | BetaNews"/>
          <p:cNvPicPr>
            <a:picLocks noChangeAspect="1" noChangeArrowheads="1"/>
          </p:cNvPicPr>
          <p:nvPr/>
        </p:nvPicPr>
        <p:blipFill>
          <a:blip r:embed="rId2"/>
          <a:srcRect/>
          <a:stretch>
            <a:fillRect/>
          </a:stretch>
        </p:blipFill>
        <p:spPr bwMode="auto">
          <a:xfrm rot="16200000">
            <a:off x="-122724" y="3908882"/>
            <a:ext cx="2883800" cy="1924036"/>
          </a:xfrm>
          <a:prstGeom prst="round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1142976" y="0"/>
            <a:ext cx="7143800" cy="6858000"/>
          </a:xfrm>
          <a:prstGeom prst="ellipse">
            <a:avLst/>
          </a:prstGeom>
          <a:solidFill>
            <a:schemeClr val="bg1"/>
          </a:solidFill>
          <a:ln w="28575">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ctrTitle"/>
          </p:nvPr>
        </p:nvSpPr>
        <p:spPr>
          <a:xfrm>
            <a:off x="785786" y="571480"/>
            <a:ext cx="7772400" cy="1470025"/>
          </a:xfrm>
        </p:spPr>
        <p:txBody>
          <a:bodyPr/>
          <a:lstStyle/>
          <a:p>
            <a:r>
              <a:rPr lang="es-MX" dirty="0" smtClean="0">
                <a:latin typeface="Consolas" pitchFamily="49" charset="0"/>
              </a:rPr>
              <a:t>¿COMÓ TRABAJA? </a:t>
            </a:r>
            <a:br>
              <a:rPr lang="es-MX" dirty="0" smtClean="0">
                <a:latin typeface="Consolas" pitchFamily="49" charset="0"/>
              </a:rPr>
            </a:br>
            <a:r>
              <a:rPr lang="es-MX" sz="2400" i="1" dirty="0" smtClean="0">
                <a:latin typeface="Consolas" pitchFamily="49" charset="0"/>
              </a:rPr>
              <a:t>(En palabras simples)</a:t>
            </a:r>
            <a:endParaRPr lang="es-ES" sz="2400" i="1" dirty="0"/>
          </a:p>
        </p:txBody>
      </p:sp>
      <p:sp>
        <p:nvSpPr>
          <p:cNvPr id="3" name="2 Subtítulo"/>
          <p:cNvSpPr>
            <a:spLocks noGrp="1"/>
          </p:cNvSpPr>
          <p:nvPr>
            <p:ph type="subTitle" idx="1"/>
          </p:nvPr>
        </p:nvSpPr>
        <p:spPr>
          <a:xfrm>
            <a:off x="1500166" y="2071678"/>
            <a:ext cx="6400800" cy="1752600"/>
          </a:xfrm>
        </p:spPr>
        <p:txBody>
          <a:bodyPr>
            <a:noAutofit/>
          </a:bodyPr>
          <a:lstStyle/>
          <a:p>
            <a:r>
              <a:rPr lang="es-ES" sz="1600" dirty="0">
                <a:solidFill>
                  <a:schemeClr val="tx1"/>
                </a:solidFill>
                <a:latin typeface="Consolas" pitchFamily="49" charset="0"/>
              </a:rPr>
              <a:t>D</a:t>
            </a:r>
            <a:r>
              <a:rPr lang="es-ES" sz="1600" dirty="0" smtClean="0">
                <a:solidFill>
                  <a:schemeClr val="tx1"/>
                </a:solidFill>
                <a:latin typeface="Consolas" pitchFamily="49" charset="0"/>
              </a:rPr>
              <a:t>os computadoras que se comunican y envían información de un lado a otro. Enviar un bloque de información y recuperarlo. Por ejemplo en una comunicación se transmiten x dato. Un hacker enviaría X de datos, el pirata informático recibiría los datos nuevamente, más la X de datos cerca de él</a:t>
            </a:r>
            <a:r>
              <a:rPr lang="es-ES" sz="2000" dirty="0" smtClean="0">
                <a:solidFill>
                  <a:schemeClr val="tx1"/>
                </a:solidFill>
                <a:latin typeface="Consolas" pitchFamily="49" charset="0"/>
              </a:rPr>
              <a:t>.</a:t>
            </a:r>
            <a:endParaRPr lang="es-ES" sz="2000" dirty="0">
              <a:solidFill>
                <a:schemeClr val="tx1"/>
              </a:solidFill>
              <a:latin typeface="Consolas" pitchFamily="49" charset="0"/>
            </a:endParaRPr>
          </a:p>
        </p:txBody>
      </p:sp>
      <p:pic>
        <p:nvPicPr>
          <p:cNvPr id="22530" name="Picture 2" descr="https://upload.wikimedia.org/wikipedia/commons/6/68/Explicaci%C3%B3n_simplificada_de_Heartbleed.png"/>
          <p:cNvPicPr>
            <a:picLocks noChangeAspect="1" noChangeArrowheads="1"/>
          </p:cNvPicPr>
          <p:nvPr/>
        </p:nvPicPr>
        <p:blipFill>
          <a:blip r:embed="rId2"/>
          <a:srcRect/>
          <a:stretch>
            <a:fillRect/>
          </a:stretch>
        </p:blipFill>
        <p:spPr bwMode="auto">
          <a:xfrm>
            <a:off x="3143240" y="3643314"/>
            <a:ext cx="3000396" cy="300039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0"/>
            <a:ext cx="7772400" cy="1470025"/>
          </a:xfrm>
        </p:spPr>
        <p:txBody>
          <a:bodyPr/>
          <a:lstStyle/>
          <a:p>
            <a:r>
              <a:rPr lang="es-MX" dirty="0" smtClean="0">
                <a:latin typeface="Consolas" pitchFamily="49" charset="0"/>
              </a:rPr>
              <a:t>¿CÓMO SE DETIENE?</a:t>
            </a:r>
            <a:endParaRPr lang="es-ES" dirty="0">
              <a:latin typeface="Consolas" pitchFamily="49" charset="0"/>
            </a:endParaRPr>
          </a:p>
        </p:txBody>
      </p:sp>
      <p:sp>
        <p:nvSpPr>
          <p:cNvPr id="3" name="2 Subtítulo"/>
          <p:cNvSpPr>
            <a:spLocks noGrp="1"/>
          </p:cNvSpPr>
          <p:nvPr>
            <p:ph type="subTitle" idx="1"/>
          </p:nvPr>
        </p:nvSpPr>
        <p:spPr>
          <a:xfrm>
            <a:off x="1285852" y="1428736"/>
            <a:ext cx="6400800" cy="2643206"/>
          </a:xfrm>
        </p:spPr>
        <p:txBody>
          <a:bodyPr>
            <a:noAutofit/>
          </a:bodyPr>
          <a:lstStyle/>
          <a:p>
            <a:pPr algn="just"/>
            <a:r>
              <a:rPr lang="es-ES" sz="1600" dirty="0" smtClean="0">
                <a:solidFill>
                  <a:schemeClr val="tx1"/>
                </a:solidFill>
                <a:latin typeface="Consolas" pitchFamily="49" charset="0"/>
              </a:rPr>
              <a:t>Mientras la versión vulnerable de </a:t>
            </a:r>
            <a:r>
              <a:rPr lang="es-ES" sz="1600" dirty="0" err="1" smtClean="0">
                <a:solidFill>
                  <a:schemeClr val="tx1"/>
                </a:solidFill>
                <a:latin typeface="Consolas" pitchFamily="49" charset="0"/>
              </a:rPr>
              <a:t>OpenSSL</a:t>
            </a:r>
            <a:r>
              <a:rPr lang="es-ES" sz="1600" dirty="0" smtClean="0">
                <a:solidFill>
                  <a:schemeClr val="tx1"/>
                </a:solidFill>
                <a:latin typeface="Consolas" pitchFamily="49" charset="0"/>
              </a:rPr>
              <a:t> esté en uso, se puede abusar de ella. Se ha lanzado </a:t>
            </a:r>
            <a:r>
              <a:rPr lang="es-ES" sz="1600" dirty="0" err="1" smtClean="0">
                <a:solidFill>
                  <a:schemeClr val="tx1"/>
                </a:solidFill>
                <a:latin typeface="Consolas" pitchFamily="49" charset="0"/>
              </a:rPr>
              <a:t>OpenSSL</a:t>
            </a:r>
            <a:r>
              <a:rPr lang="es-ES" sz="1600" dirty="0" smtClean="0">
                <a:solidFill>
                  <a:schemeClr val="tx1"/>
                </a:solidFill>
                <a:latin typeface="Consolas" pitchFamily="49" charset="0"/>
              </a:rPr>
              <a:t> fijo y ahora debe implementarse. Los proveedores y la distribución del sistema operativo, los proveedores de dispositivos y los proveedores de software independientes tienen que adoptar la solución y notificar a sus usuarios. Los proveedores de servicios y los usuarios deben instalar la solución a medida que esté disponible para los sistemas operativos, los dispositivos en red y el software que utilizan.</a:t>
            </a:r>
            <a:endParaRPr lang="es-ES" sz="1600" dirty="0">
              <a:solidFill>
                <a:schemeClr val="tx1"/>
              </a:solidFill>
              <a:latin typeface="Consolas" pitchFamily="49" charset="0"/>
            </a:endParaRPr>
          </a:p>
        </p:txBody>
      </p:sp>
      <p:pic>
        <p:nvPicPr>
          <p:cNvPr id="17410" name="Picture 2" descr="OpenSSL 3.0 — Accelerating forwards | APNIC Blog"/>
          <p:cNvPicPr>
            <a:picLocks noChangeAspect="1" noChangeArrowheads="1"/>
          </p:cNvPicPr>
          <p:nvPr/>
        </p:nvPicPr>
        <p:blipFill>
          <a:blip r:embed="rId2"/>
          <a:srcRect/>
          <a:stretch>
            <a:fillRect/>
          </a:stretch>
        </p:blipFill>
        <p:spPr bwMode="auto">
          <a:xfrm>
            <a:off x="-214346" y="4572008"/>
            <a:ext cx="5286375" cy="192405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357166"/>
            <a:ext cx="7772400" cy="1470025"/>
          </a:xfrm>
        </p:spPr>
        <p:txBody>
          <a:bodyPr>
            <a:normAutofit/>
          </a:bodyPr>
          <a:lstStyle/>
          <a:p>
            <a:pPr algn="l"/>
            <a:r>
              <a:rPr lang="es-MX" sz="4000" b="1" dirty="0" smtClean="0">
                <a:latin typeface="Consolas" pitchFamily="49" charset="0"/>
              </a:rPr>
              <a:t>BUENO LO QUE NOS INTERESA …</a:t>
            </a:r>
            <a:endParaRPr lang="es-ES" sz="4000" b="1" dirty="0">
              <a:latin typeface="Consolas" pitchFamily="49" charset="0"/>
            </a:endParaRPr>
          </a:p>
        </p:txBody>
      </p:sp>
      <p:sp>
        <p:nvSpPr>
          <p:cNvPr id="3" name="2 Subtítulo"/>
          <p:cNvSpPr>
            <a:spLocks noGrp="1"/>
          </p:cNvSpPr>
          <p:nvPr>
            <p:ph type="subTitle" idx="1"/>
          </p:nvPr>
        </p:nvSpPr>
        <p:spPr>
          <a:xfrm>
            <a:off x="1428728" y="2214554"/>
            <a:ext cx="6400800" cy="1257312"/>
          </a:xfrm>
        </p:spPr>
        <p:txBody>
          <a:bodyPr>
            <a:normAutofit/>
          </a:bodyPr>
          <a:lstStyle/>
          <a:p>
            <a:r>
              <a:rPr lang="es-MX" dirty="0" smtClean="0">
                <a:solidFill>
                  <a:schemeClr val="tx1"/>
                </a:solidFill>
              </a:rPr>
              <a:t>COMO TRABAJA EN UN NIVEL MÁS PROFUNDO.</a:t>
            </a:r>
            <a:endParaRPr lang="es-ES" dirty="0">
              <a:solidFill>
                <a:schemeClr val="tx1"/>
              </a:solidFill>
            </a:endParaRPr>
          </a:p>
        </p:txBody>
      </p:sp>
      <p:sp>
        <p:nvSpPr>
          <p:cNvPr id="4" name="3 CuadroTexto"/>
          <p:cNvSpPr txBox="1"/>
          <p:nvPr/>
        </p:nvSpPr>
        <p:spPr>
          <a:xfrm>
            <a:off x="2000232" y="4357694"/>
            <a:ext cx="5286412" cy="646331"/>
          </a:xfrm>
          <a:prstGeom prst="rect">
            <a:avLst/>
          </a:prstGeom>
          <a:noFill/>
        </p:spPr>
        <p:txBody>
          <a:bodyPr wrap="square" rtlCol="0">
            <a:spAutoFit/>
          </a:bodyPr>
          <a:lstStyle/>
          <a:p>
            <a:pPr algn="ctr"/>
            <a:r>
              <a:rPr lang="es-MX" dirty="0" smtClean="0">
                <a:latin typeface="Consolas" pitchFamily="49" charset="0"/>
              </a:rPr>
              <a:t>Solo con </a:t>
            </a:r>
            <a:r>
              <a:rPr lang="es-MX" u="sng" dirty="0" smtClean="0">
                <a:latin typeface="Consolas" pitchFamily="49" charset="0"/>
              </a:rPr>
              <a:t>4 bytes </a:t>
            </a:r>
            <a:r>
              <a:rPr lang="es-MX" dirty="0" smtClean="0">
                <a:latin typeface="Consolas" pitchFamily="49" charset="0"/>
              </a:rPr>
              <a:t>desencadenan un error que se convierte en un horror </a:t>
            </a:r>
            <a:endParaRPr lang="es-E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1538" y="1857364"/>
            <a:ext cx="6400800" cy="1752600"/>
          </a:xfrm>
        </p:spPr>
        <p:txBody>
          <a:bodyPr>
            <a:noAutofit/>
          </a:bodyPr>
          <a:lstStyle/>
          <a:p>
            <a:pPr algn="just"/>
            <a:r>
              <a:rPr lang="es-ES" sz="1600" dirty="0" smtClean="0">
                <a:solidFill>
                  <a:schemeClr val="tx1"/>
                </a:solidFill>
                <a:latin typeface="Consolas" pitchFamily="49" charset="0"/>
              </a:rPr>
              <a:t>Radica en la implementación de </a:t>
            </a:r>
            <a:r>
              <a:rPr lang="es-ES" sz="1600" i="1" dirty="0" err="1" smtClean="0">
                <a:solidFill>
                  <a:schemeClr val="tx1"/>
                </a:solidFill>
                <a:latin typeface="Consolas" pitchFamily="49" charset="0"/>
              </a:rPr>
              <a:t>OpenSSL</a:t>
            </a:r>
            <a:r>
              <a:rPr lang="es-ES" sz="1600" dirty="0" smtClean="0">
                <a:solidFill>
                  <a:schemeClr val="tx1"/>
                </a:solidFill>
                <a:latin typeface="Consolas" pitchFamily="49" charset="0"/>
              </a:rPr>
              <a:t> de la extensión de </a:t>
            </a:r>
            <a:r>
              <a:rPr lang="es-ES" sz="1600" b="1" i="1" dirty="0" err="1" smtClean="0">
                <a:solidFill>
                  <a:schemeClr val="tx1"/>
                </a:solidFill>
                <a:latin typeface="Consolas" pitchFamily="49" charset="0"/>
              </a:rPr>
              <a:t>heartbeat</a:t>
            </a:r>
            <a:r>
              <a:rPr lang="es-ES" sz="1600" dirty="0" smtClean="0">
                <a:solidFill>
                  <a:schemeClr val="tx1"/>
                </a:solidFill>
                <a:latin typeface="Consolas" pitchFamily="49" charset="0"/>
              </a:rPr>
              <a:t> TLS: es una función de mantenimiento en la que un extremo de la conexión envía una carga útil de datos arbitrarios al otro extremo, que envía una copia exacta de esos datos para demostrar que todo está bien. El </a:t>
            </a:r>
            <a:r>
              <a:rPr lang="es-ES" sz="1600" b="1" i="1" dirty="0" err="1" smtClean="0">
                <a:solidFill>
                  <a:schemeClr val="tx1"/>
                </a:solidFill>
                <a:latin typeface="Consolas" pitchFamily="49" charset="0"/>
              </a:rPr>
              <a:t>heartbeat</a:t>
            </a:r>
            <a:r>
              <a:rPr lang="es-ES" sz="1600" dirty="0" smtClean="0">
                <a:solidFill>
                  <a:schemeClr val="tx1"/>
                </a:solidFill>
                <a:latin typeface="Consolas" pitchFamily="49" charset="0"/>
              </a:rPr>
              <a:t>, de acuerdo con el estándar oficial, se ve así, en C:</a:t>
            </a:r>
            <a:endParaRPr lang="es-ES" sz="1600" dirty="0">
              <a:solidFill>
                <a:schemeClr val="tx1"/>
              </a:solidFill>
              <a:latin typeface="Consolas" pitchFamily="49" charset="0"/>
            </a:endParaRPr>
          </a:p>
        </p:txBody>
      </p:sp>
      <p:sp>
        <p:nvSpPr>
          <p:cNvPr id="4" name="1 Título"/>
          <p:cNvSpPr>
            <a:spLocks noGrp="1"/>
          </p:cNvSpPr>
          <p:nvPr>
            <p:ph type="ctrTitle"/>
          </p:nvPr>
        </p:nvSpPr>
        <p:spPr>
          <a:xfrm>
            <a:off x="571472" y="357166"/>
            <a:ext cx="7772400" cy="1470025"/>
          </a:xfrm>
        </p:spPr>
        <p:txBody>
          <a:bodyPr>
            <a:normAutofit/>
          </a:bodyPr>
          <a:lstStyle/>
          <a:p>
            <a:pPr algn="l"/>
            <a:r>
              <a:rPr lang="es-MX" sz="4000" b="1" dirty="0" smtClean="0">
                <a:latin typeface="Consolas" pitchFamily="49" charset="0"/>
              </a:rPr>
              <a:t>EL “</a:t>
            </a:r>
            <a:r>
              <a:rPr lang="es-MX" sz="4000" b="1" i="1" dirty="0" smtClean="0">
                <a:latin typeface="Consolas" pitchFamily="49" charset="0"/>
              </a:rPr>
              <a:t>error”</a:t>
            </a:r>
            <a:endParaRPr lang="es-ES" sz="4000" b="1" i="1" dirty="0">
              <a:latin typeface="Consolas" pitchFamily="49" charset="0"/>
            </a:endParaRPr>
          </a:p>
        </p:txBody>
      </p:sp>
      <p:sp>
        <p:nvSpPr>
          <p:cNvPr id="7" name="6 CuadroTexto"/>
          <p:cNvSpPr txBox="1"/>
          <p:nvPr/>
        </p:nvSpPr>
        <p:spPr>
          <a:xfrm>
            <a:off x="500034" y="3929066"/>
            <a:ext cx="7572396" cy="2246769"/>
          </a:xfrm>
          <a:prstGeom prst="rect">
            <a:avLst/>
          </a:prstGeom>
          <a:solidFill>
            <a:schemeClr val="bg2"/>
          </a:solidFill>
          <a:ln>
            <a:solidFill>
              <a:schemeClr val="tx1"/>
            </a:solidFill>
          </a:ln>
        </p:spPr>
        <p:txBody>
          <a:bodyPr wrap="square" rtlCol="0">
            <a:spAutoFit/>
          </a:bodyPr>
          <a:lstStyle/>
          <a:p>
            <a:r>
              <a:rPr lang="es-ES" sz="2000" dirty="0" err="1" smtClean="0">
                <a:latin typeface="Consolas" pitchFamily="49" charset="0"/>
              </a:rPr>
              <a:t>struct</a:t>
            </a:r>
            <a:r>
              <a:rPr lang="es-ES" sz="2000" dirty="0" smtClean="0">
                <a:latin typeface="Consolas" pitchFamily="49" charset="0"/>
              </a:rPr>
              <a:t> </a:t>
            </a:r>
          </a:p>
          <a:p>
            <a:r>
              <a:rPr lang="es-ES" sz="2000" dirty="0" smtClean="0">
                <a:latin typeface="Consolas" pitchFamily="49" charset="0"/>
              </a:rPr>
              <a:t>{</a:t>
            </a:r>
          </a:p>
          <a:p>
            <a:r>
              <a:rPr lang="es-ES" sz="2000" dirty="0" smtClean="0">
                <a:latin typeface="Consolas" pitchFamily="49" charset="0"/>
              </a:rPr>
              <a:t>   </a:t>
            </a:r>
            <a:r>
              <a:rPr lang="es-ES" sz="2000" dirty="0" err="1" smtClean="0">
                <a:latin typeface="Consolas" pitchFamily="49" charset="0"/>
              </a:rPr>
              <a:t>HeartbeatMessageType</a:t>
            </a:r>
            <a:r>
              <a:rPr lang="es-ES" sz="2000" dirty="0" smtClean="0">
                <a:latin typeface="Consolas" pitchFamily="49" charset="0"/>
              </a:rPr>
              <a:t> </a:t>
            </a:r>
            <a:r>
              <a:rPr lang="es-ES" sz="2000" dirty="0" err="1" smtClean="0">
                <a:latin typeface="Consolas" pitchFamily="49" charset="0"/>
              </a:rPr>
              <a:t>type</a:t>
            </a:r>
            <a:r>
              <a:rPr lang="es-ES" sz="2000" dirty="0" smtClean="0">
                <a:latin typeface="Consolas" pitchFamily="49" charset="0"/>
              </a:rPr>
              <a:t>; </a:t>
            </a:r>
          </a:p>
          <a:p>
            <a:r>
              <a:rPr lang="es-ES" sz="2000" dirty="0" smtClean="0">
                <a:latin typeface="Consolas" pitchFamily="49" charset="0"/>
              </a:rPr>
              <a:t>   uint16 </a:t>
            </a:r>
            <a:r>
              <a:rPr lang="es-ES" sz="2000" dirty="0" err="1" smtClean="0">
                <a:latin typeface="Consolas" pitchFamily="49" charset="0"/>
              </a:rPr>
              <a:t>payload_length</a:t>
            </a:r>
            <a:r>
              <a:rPr lang="es-ES" sz="2000" dirty="0" smtClean="0">
                <a:latin typeface="Consolas" pitchFamily="49" charset="0"/>
              </a:rPr>
              <a:t>; </a:t>
            </a:r>
          </a:p>
          <a:p>
            <a:r>
              <a:rPr lang="es-ES" sz="2000" dirty="0" smtClean="0">
                <a:latin typeface="Consolas" pitchFamily="49" charset="0"/>
              </a:rPr>
              <a:t>   </a:t>
            </a:r>
            <a:r>
              <a:rPr lang="es-ES" sz="2000" dirty="0" err="1" smtClean="0">
                <a:latin typeface="Consolas" pitchFamily="49" charset="0"/>
              </a:rPr>
              <a:t>opaquepayload</a:t>
            </a:r>
            <a:r>
              <a:rPr lang="es-ES" sz="2000" dirty="0" smtClean="0">
                <a:latin typeface="Consolas" pitchFamily="49" charset="0"/>
              </a:rPr>
              <a:t>[</a:t>
            </a:r>
            <a:r>
              <a:rPr lang="es-ES" sz="2000" dirty="0" err="1" smtClean="0">
                <a:latin typeface="Consolas" pitchFamily="49" charset="0"/>
              </a:rPr>
              <a:t>HeartbeatMessage.payload_length</a:t>
            </a:r>
            <a:r>
              <a:rPr lang="es-ES" sz="2000" dirty="0" smtClean="0">
                <a:latin typeface="Consolas" pitchFamily="49" charset="0"/>
              </a:rPr>
              <a:t>];        </a:t>
            </a:r>
            <a:r>
              <a:rPr lang="es-ES" sz="2000" dirty="0" smtClean="0">
                <a:solidFill>
                  <a:schemeClr val="bg2"/>
                </a:solidFill>
                <a:latin typeface="Consolas" pitchFamily="49" charset="0"/>
              </a:rPr>
              <a:t>o</a:t>
            </a:r>
            <a:r>
              <a:rPr lang="es-ES" sz="2000" dirty="0" smtClean="0">
                <a:latin typeface="Consolas" pitchFamily="49" charset="0"/>
              </a:rPr>
              <a:t>  opaque </a:t>
            </a:r>
            <a:r>
              <a:rPr lang="es-ES" sz="2000" dirty="0" err="1" smtClean="0">
                <a:latin typeface="Consolas" pitchFamily="49" charset="0"/>
              </a:rPr>
              <a:t>padding</a:t>
            </a:r>
            <a:r>
              <a:rPr lang="es-ES" sz="2000" dirty="0" smtClean="0">
                <a:latin typeface="Consolas" pitchFamily="49" charset="0"/>
              </a:rPr>
              <a:t>[</a:t>
            </a:r>
            <a:r>
              <a:rPr lang="es-ES" sz="2000" dirty="0" err="1" smtClean="0">
                <a:latin typeface="Consolas" pitchFamily="49" charset="0"/>
              </a:rPr>
              <a:t>padding_length</a:t>
            </a:r>
            <a:r>
              <a:rPr lang="es-ES" sz="2000" dirty="0" smtClean="0">
                <a:latin typeface="Consolas" pitchFamily="49" charset="0"/>
              </a:rPr>
              <a:t>];</a:t>
            </a:r>
          </a:p>
          <a:p>
            <a:r>
              <a:rPr lang="es-ES" sz="2000" dirty="0" smtClean="0">
                <a:latin typeface="Consolas" pitchFamily="49" charset="0"/>
              </a:rPr>
              <a:t> } </a:t>
            </a:r>
            <a:r>
              <a:rPr lang="es-ES" sz="2000" dirty="0" err="1" smtClean="0">
                <a:latin typeface="Consolas" pitchFamily="49" charset="0"/>
              </a:rPr>
              <a:t>HeartbeatMessage</a:t>
            </a:r>
            <a:r>
              <a:rPr lang="es-ES" sz="2000" dirty="0" smtClean="0">
                <a:latin typeface="Consolas" pitchFamily="49" charset="0"/>
              </a:rPr>
              <a:t>;  </a:t>
            </a:r>
            <a:endParaRPr lang="es-ES" sz="20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5916" y="0"/>
            <a:ext cx="7772400" cy="1470025"/>
          </a:xfrm>
        </p:spPr>
        <p:txBody>
          <a:bodyPr>
            <a:normAutofit/>
          </a:bodyPr>
          <a:lstStyle/>
          <a:p>
            <a:r>
              <a:rPr lang="es-MX" sz="4800" dirty="0" smtClean="0">
                <a:latin typeface="Consolas" pitchFamily="49" charset="0"/>
              </a:rPr>
              <a:t>THEN…</a:t>
            </a:r>
            <a:endParaRPr lang="es-ES" sz="4800" dirty="0">
              <a:latin typeface="Consolas" pitchFamily="49" charset="0"/>
            </a:endParaRPr>
          </a:p>
        </p:txBody>
      </p:sp>
      <p:sp>
        <p:nvSpPr>
          <p:cNvPr id="3" name="2 Subtítulo"/>
          <p:cNvSpPr>
            <a:spLocks noGrp="1"/>
          </p:cNvSpPr>
          <p:nvPr>
            <p:ph type="subTitle" idx="1"/>
          </p:nvPr>
        </p:nvSpPr>
        <p:spPr>
          <a:xfrm>
            <a:off x="928662" y="1285860"/>
            <a:ext cx="6400800" cy="1752600"/>
          </a:xfrm>
        </p:spPr>
        <p:txBody>
          <a:bodyPr>
            <a:normAutofit fontScale="85000" lnSpcReduction="20000"/>
          </a:bodyPr>
          <a:lstStyle/>
          <a:p>
            <a:r>
              <a:rPr lang="es-ES" dirty="0" smtClean="0">
                <a:solidFill>
                  <a:schemeClr val="tx1"/>
                </a:solidFill>
                <a:latin typeface="Consolas" pitchFamily="49" charset="0"/>
              </a:rPr>
              <a:t>Este </a:t>
            </a:r>
            <a:r>
              <a:rPr lang="es-ES" b="1" i="1" dirty="0" err="1" smtClean="0">
                <a:solidFill>
                  <a:schemeClr val="tx1"/>
                </a:solidFill>
                <a:latin typeface="Consolas" pitchFamily="49" charset="0"/>
              </a:rPr>
              <a:t>HeartbeatMessage</a:t>
            </a:r>
            <a:r>
              <a:rPr lang="es-ES" dirty="0" smtClean="0">
                <a:solidFill>
                  <a:schemeClr val="tx1"/>
                </a:solidFill>
                <a:latin typeface="Consolas" pitchFamily="49" charset="0"/>
              </a:rPr>
              <a:t> llega a través de una estructura SSL3_RECORD, un componente básico de las comunicaciones SSL / TLS.</a:t>
            </a:r>
            <a:endParaRPr lang="es-ES" dirty="0">
              <a:solidFill>
                <a:schemeClr val="tx1"/>
              </a:solidFill>
              <a:latin typeface="Consolas" pitchFamily="49" charset="0"/>
            </a:endParaRPr>
          </a:p>
        </p:txBody>
      </p:sp>
      <p:sp>
        <p:nvSpPr>
          <p:cNvPr id="4" name="3 CuadroTexto"/>
          <p:cNvSpPr txBox="1"/>
          <p:nvPr/>
        </p:nvSpPr>
        <p:spPr>
          <a:xfrm>
            <a:off x="785786" y="3214686"/>
            <a:ext cx="7572396" cy="2246769"/>
          </a:xfrm>
          <a:prstGeom prst="rect">
            <a:avLst/>
          </a:prstGeom>
          <a:solidFill>
            <a:schemeClr val="bg2"/>
          </a:solidFill>
          <a:ln>
            <a:solidFill>
              <a:schemeClr val="tx1"/>
            </a:solidFill>
          </a:ln>
        </p:spPr>
        <p:txBody>
          <a:bodyPr wrap="square" rtlCol="0">
            <a:spAutoFit/>
          </a:bodyPr>
          <a:lstStyle/>
          <a:p>
            <a:r>
              <a:rPr lang="en-US" sz="2000" dirty="0" err="1" smtClean="0"/>
              <a:t>struct</a:t>
            </a:r>
            <a:r>
              <a:rPr lang="en-US" sz="2000" dirty="0" smtClean="0"/>
              <a:t> ssl3_record_st</a:t>
            </a:r>
          </a:p>
          <a:p>
            <a:r>
              <a:rPr lang="en-US" sz="2000" dirty="0" smtClean="0"/>
              <a:t> { </a:t>
            </a:r>
          </a:p>
          <a:p>
            <a:r>
              <a:rPr lang="en-US" sz="2000" dirty="0"/>
              <a:t> </a:t>
            </a:r>
            <a:r>
              <a:rPr lang="en-US" sz="2000" dirty="0" smtClean="0"/>
              <a:t>      unsigned </a:t>
            </a:r>
            <a:r>
              <a:rPr lang="en-US" sz="2000" dirty="0" err="1" smtClean="0"/>
              <a:t>int</a:t>
            </a:r>
            <a:r>
              <a:rPr lang="en-US" sz="2000" dirty="0" smtClean="0"/>
              <a:t> length;        /* </a:t>
            </a:r>
            <a:r>
              <a:rPr lang="en-US" sz="2000" dirty="0" err="1" smtClean="0"/>
              <a:t>campos</a:t>
            </a:r>
            <a:r>
              <a:rPr lang="en-US" sz="2000" dirty="0" smtClean="0"/>
              <a:t> de bytes </a:t>
            </a:r>
            <a:r>
              <a:rPr lang="en-US" sz="2000" dirty="0" err="1" smtClean="0"/>
              <a:t>libres</a:t>
            </a:r>
            <a:r>
              <a:rPr lang="en-US" sz="2000" dirty="0" smtClean="0"/>
              <a:t>*/</a:t>
            </a:r>
          </a:p>
          <a:p>
            <a:r>
              <a:rPr lang="en-US" sz="2000" dirty="0" smtClean="0"/>
              <a:t>       [...]</a:t>
            </a:r>
          </a:p>
          <a:p>
            <a:r>
              <a:rPr lang="en-US" sz="2000" dirty="0" smtClean="0"/>
              <a:t>       unsigned char *data;     /* </a:t>
            </a:r>
            <a:r>
              <a:rPr lang="en-US" sz="2000" dirty="0" err="1" smtClean="0"/>
              <a:t>puntero</a:t>
            </a:r>
            <a:r>
              <a:rPr lang="en-US" sz="2000" dirty="0" smtClean="0"/>
              <a:t> de </a:t>
            </a:r>
            <a:r>
              <a:rPr lang="en-US" sz="2000" dirty="0" err="1" smtClean="0"/>
              <a:t>registro</a:t>
            </a:r>
            <a:r>
              <a:rPr lang="en-US" sz="2000" dirty="0" smtClean="0"/>
              <a:t>*/  </a:t>
            </a:r>
          </a:p>
          <a:p>
            <a:r>
              <a:rPr lang="en-US" sz="2000" dirty="0"/>
              <a:t> </a:t>
            </a:r>
            <a:r>
              <a:rPr lang="en-US" sz="2000" dirty="0" smtClean="0"/>
              <a:t>      [...] </a:t>
            </a:r>
          </a:p>
          <a:p>
            <a:r>
              <a:rPr lang="en-US" sz="2000" dirty="0"/>
              <a:t> </a:t>
            </a:r>
            <a:r>
              <a:rPr lang="en-US" sz="2000" dirty="0" smtClean="0"/>
              <a:t> } SSL3_RECORD;</a:t>
            </a:r>
            <a:endParaRPr lang="es-ES" sz="200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871</Words>
  <Application>Microsoft Office PowerPoint</Application>
  <PresentationFormat>Presentación en pantalla (4:3)</PresentationFormat>
  <Paragraphs>70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Diapositiva 1</vt:lpstr>
      <vt:lpstr>¿QUE ES?</vt:lpstr>
      <vt:lpstr>¿Cómo se filtra?</vt:lpstr>
      <vt:lpstr>¿POR QUÉ SE LLAMA ASI?</vt:lpstr>
      <vt:lpstr>¿COMÓ TRABAJA?  (En palabras simples)</vt:lpstr>
      <vt:lpstr>¿CÓMO SE DETIENE?</vt:lpstr>
      <vt:lpstr>BUENO LO QUE NOS INTERESA …</vt:lpstr>
      <vt:lpstr>EL “error”</vt:lpstr>
      <vt:lpstr>THEN…</vt:lpstr>
      <vt:lpstr>El ataque</vt:lpstr>
      <vt:lpstr>Diapositiva 11</vt:lpstr>
      <vt:lpstr>THEN…</vt:lpstr>
      <vt:lpstr>En Breve</vt:lpstr>
      <vt:lpstr>Diapositiva 14</vt:lpstr>
      <vt:lpstr>La solución </vt:lpstr>
      <vt:lpstr>Diapositiva 16</vt:lpstr>
      <vt:lpstr>Referencias…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juda tovar</dc:creator>
  <cp:lastModifiedBy>juda tovar</cp:lastModifiedBy>
  <cp:revision>32</cp:revision>
  <dcterms:created xsi:type="dcterms:W3CDTF">2020-04-22T18:27:00Z</dcterms:created>
  <dcterms:modified xsi:type="dcterms:W3CDTF">2020-04-23T18:08:10Z</dcterms:modified>
</cp:coreProperties>
</file>