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61" r:id="rId2"/>
    <p:sldId id="262" r:id="rId3"/>
    <p:sldId id="263" r:id="rId4"/>
    <p:sldId id="259" r:id="rId5"/>
    <p:sldId id="256" r:id="rId6"/>
    <p:sldId id="257" r:id="rId7"/>
    <p:sldId id="258" r:id="rId8"/>
    <p:sldId id="260" r:id="rId9"/>
    <p:sldId id="264" r:id="rId10"/>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Hoja1!$A$2:$A$5</c:f>
              <c:strCache>
                <c:ptCount val="4"/>
                <c:pt idx="0">
                  <c:v>informatica</c:v>
                </c:pt>
                <c:pt idx="1">
                  <c:v>ofimatica </c:v>
                </c:pt>
                <c:pt idx="2">
                  <c:v>lenguajes de programacion </c:v>
                </c:pt>
                <c:pt idx="3">
                  <c:v>mantenimiento preventivo </c:v>
                </c:pt>
              </c:strCache>
            </c:strRef>
          </c:cat>
          <c:val>
            <c:numRef>
              <c:f>Hoja1!$B$2:$B$5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G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GT"/>
          </a:p>
        </p:txBody>
      </p:sp>
      <p:sp>
        <p:nvSpPr>
          <p:cNvPr id="4" name="Marcador de fecha 3"/>
          <p:cNvSpPr>
            <a:spLocks noGrp="1"/>
          </p:cNvSpPr>
          <p:nvPr>
            <p:ph type="dt" sz="half" idx="10"/>
          </p:nvPr>
        </p:nvSpPr>
        <p:spPr/>
        <p:txBody>
          <a:bodyPr/>
          <a:lstStyle/>
          <a:p>
            <a:fld id="{02F1F8F3-3CA9-42BF-B1A6-D8DAD6EB6233}" type="datetimeFigureOut">
              <a:rPr lang="es-GT" smtClean="0"/>
              <a:t>20/04/2017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198233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02F1F8F3-3CA9-42BF-B1A6-D8DAD6EB6233}" type="datetimeFigureOut">
              <a:rPr lang="es-GT" smtClean="0"/>
              <a:t>20/04/2017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84361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GT"/>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02F1F8F3-3CA9-42BF-B1A6-D8DAD6EB6233}" type="datetimeFigureOut">
              <a:rPr lang="es-GT" smtClean="0"/>
              <a:t>20/04/2017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152764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10"/>
          </p:nvPr>
        </p:nvSpPr>
        <p:spPr/>
        <p:txBody>
          <a:bodyPr/>
          <a:lstStyle/>
          <a:p>
            <a:fld id="{02F1F8F3-3CA9-42BF-B1A6-D8DAD6EB6233}" type="datetimeFigureOut">
              <a:rPr lang="es-GT" smtClean="0"/>
              <a:t>20/04/2017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27619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02F1F8F3-3CA9-42BF-B1A6-D8DAD6EB6233}" type="datetimeFigureOut">
              <a:rPr lang="es-GT" smtClean="0"/>
              <a:t>20/04/2017</a:t>
            </a:fld>
            <a:endParaRPr lang="es-GT"/>
          </a:p>
        </p:txBody>
      </p:sp>
      <p:sp>
        <p:nvSpPr>
          <p:cNvPr id="5" name="Marcador de pie de página 4"/>
          <p:cNvSpPr>
            <a:spLocks noGrp="1"/>
          </p:cNvSpPr>
          <p:nvPr>
            <p:ph type="ftr" sz="quarter" idx="11"/>
          </p:nvPr>
        </p:nvSpPr>
        <p:spPr/>
        <p:txBody>
          <a:bodyPr/>
          <a:lstStyle/>
          <a:p>
            <a:endParaRPr lang="es-GT"/>
          </a:p>
        </p:txBody>
      </p:sp>
      <p:sp>
        <p:nvSpPr>
          <p:cNvPr id="6" name="Marcador de número de diapositiva 5"/>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354093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fecha 4"/>
          <p:cNvSpPr>
            <a:spLocks noGrp="1"/>
          </p:cNvSpPr>
          <p:nvPr>
            <p:ph type="dt" sz="half" idx="10"/>
          </p:nvPr>
        </p:nvSpPr>
        <p:spPr/>
        <p:txBody>
          <a:bodyPr/>
          <a:lstStyle/>
          <a:p>
            <a:fld id="{02F1F8F3-3CA9-42BF-B1A6-D8DAD6EB6233}" type="datetimeFigureOut">
              <a:rPr lang="es-GT" smtClean="0"/>
              <a:t>20/04/2017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143760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7" name="Marcador de fecha 6"/>
          <p:cNvSpPr>
            <a:spLocks noGrp="1"/>
          </p:cNvSpPr>
          <p:nvPr>
            <p:ph type="dt" sz="half" idx="10"/>
          </p:nvPr>
        </p:nvSpPr>
        <p:spPr/>
        <p:txBody>
          <a:bodyPr/>
          <a:lstStyle/>
          <a:p>
            <a:fld id="{02F1F8F3-3CA9-42BF-B1A6-D8DAD6EB6233}" type="datetimeFigureOut">
              <a:rPr lang="es-GT" smtClean="0"/>
              <a:t>20/04/2017</a:t>
            </a:fld>
            <a:endParaRPr lang="es-GT"/>
          </a:p>
        </p:txBody>
      </p:sp>
      <p:sp>
        <p:nvSpPr>
          <p:cNvPr id="8" name="Marcador de pie de página 7"/>
          <p:cNvSpPr>
            <a:spLocks noGrp="1"/>
          </p:cNvSpPr>
          <p:nvPr>
            <p:ph type="ftr" sz="quarter" idx="11"/>
          </p:nvPr>
        </p:nvSpPr>
        <p:spPr/>
        <p:txBody>
          <a:bodyPr/>
          <a:lstStyle/>
          <a:p>
            <a:endParaRPr lang="es-GT"/>
          </a:p>
        </p:txBody>
      </p:sp>
      <p:sp>
        <p:nvSpPr>
          <p:cNvPr id="9" name="Marcador de número de diapositiva 8"/>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231815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GT"/>
          </a:p>
        </p:txBody>
      </p:sp>
      <p:sp>
        <p:nvSpPr>
          <p:cNvPr id="3" name="Marcador de fecha 2"/>
          <p:cNvSpPr>
            <a:spLocks noGrp="1"/>
          </p:cNvSpPr>
          <p:nvPr>
            <p:ph type="dt" sz="half" idx="10"/>
          </p:nvPr>
        </p:nvSpPr>
        <p:spPr/>
        <p:txBody>
          <a:bodyPr/>
          <a:lstStyle/>
          <a:p>
            <a:fld id="{02F1F8F3-3CA9-42BF-B1A6-D8DAD6EB6233}" type="datetimeFigureOut">
              <a:rPr lang="es-GT" smtClean="0"/>
              <a:t>20/04/2017</a:t>
            </a:fld>
            <a:endParaRPr lang="es-GT"/>
          </a:p>
        </p:txBody>
      </p:sp>
      <p:sp>
        <p:nvSpPr>
          <p:cNvPr id="4" name="Marcador de pie de página 3"/>
          <p:cNvSpPr>
            <a:spLocks noGrp="1"/>
          </p:cNvSpPr>
          <p:nvPr>
            <p:ph type="ftr" sz="quarter" idx="11"/>
          </p:nvPr>
        </p:nvSpPr>
        <p:spPr/>
        <p:txBody>
          <a:bodyPr/>
          <a:lstStyle/>
          <a:p>
            <a:endParaRPr lang="es-GT"/>
          </a:p>
        </p:txBody>
      </p:sp>
      <p:sp>
        <p:nvSpPr>
          <p:cNvPr id="5" name="Marcador de número de diapositiva 4"/>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250723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2F1F8F3-3CA9-42BF-B1A6-D8DAD6EB6233}" type="datetimeFigureOut">
              <a:rPr lang="es-GT" smtClean="0"/>
              <a:t>20/04/2017</a:t>
            </a:fld>
            <a:endParaRPr lang="es-GT"/>
          </a:p>
        </p:txBody>
      </p:sp>
      <p:sp>
        <p:nvSpPr>
          <p:cNvPr id="3" name="Marcador de pie de página 2"/>
          <p:cNvSpPr>
            <a:spLocks noGrp="1"/>
          </p:cNvSpPr>
          <p:nvPr>
            <p:ph type="ftr" sz="quarter" idx="11"/>
          </p:nvPr>
        </p:nvSpPr>
        <p:spPr/>
        <p:txBody>
          <a:bodyPr/>
          <a:lstStyle/>
          <a:p>
            <a:endParaRPr lang="es-GT"/>
          </a:p>
        </p:txBody>
      </p:sp>
      <p:sp>
        <p:nvSpPr>
          <p:cNvPr id="4" name="Marcador de número de diapositiva 3"/>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376705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2F1F8F3-3CA9-42BF-B1A6-D8DAD6EB6233}" type="datetimeFigureOut">
              <a:rPr lang="es-GT" smtClean="0"/>
              <a:t>20/04/2017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2046006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GT"/>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GT"/>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02F1F8F3-3CA9-42BF-B1A6-D8DAD6EB6233}" type="datetimeFigureOut">
              <a:rPr lang="es-GT" smtClean="0"/>
              <a:t>20/04/2017</a:t>
            </a:fld>
            <a:endParaRPr lang="es-GT"/>
          </a:p>
        </p:txBody>
      </p:sp>
      <p:sp>
        <p:nvSpPr>
          <p:cNvPr id="6" name="Marcador de pie de página 5"/>
          <p:cNvSpPr>
            <a:spLocks noGrp="1"/>
          </p:cNvSpPr>
          <p:nvPr>
            <p:ph type="ftr" sz="quarter" idx="11"/>
          </p:nvPr>
        </p:nvSpPr>
        <p:spPr/>
        <p:txBody>
          <a:bodyPr/>
          <a:lstStyle/>
          <a:p>
            <a:endParaRPr lang="es-GT"/>
          </a:p>
        </p:txBody>
      </p:sp>
      <p:sp>
        <p:nvSpPr>
          <p:cNvPr id="7" name="Marcador de número de diapositiva 6"/>
          <p:cNvSpPr>
            <a:spLocks noGrp="1"/>
          </p:cNvSpPr>
          <p:nvPr>
            <p:ph type="sldNum" sz="quarter" idx="12"/>
          </p:nvPr>
        </p:nvSpPr>
        <p:spPr/>
        <p:txBody>
          <a:bodyPr/>
          <a:lstStyle/>
          <a:p>
            <a:fld id="{E41214D6-E944-4C72-847D-0CF689CE8EA3}" type="slidenum">
              <a:rPr lang="es-GT" smtClean="0"/>
              <a:t>‹Nº›</a:t>
            </a:fld>
            <a:endParaRPr lang="es-GT"/>
          </a:p>
        </p:txBody>
      </p:sp>
    </p:spTree>
    <p:extLst>
      <p:ext uri="{BB962C8B-B14F-4D97-AF65-F5344CB8AC3E}">
        <p14:creationId xmlns:p14="http://schemas.microsoft.com/office/powerpoint/2010/main" val="3610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GT"/>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GT"/>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F1F8F3-3CA9-42BF-B1A6-D8DAD6EB6233}" type="datetimeFigureOut">
              <a:rPr lang="es-GT" smtClean="0"/>
              <a:t>20/04/2017</a:t>
            </a:fld>
            <a:endParaRPr lang="es-GT"/>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GT"/>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214D6-E944-4C72-847D-0CF689CE8EA3}" type="slidenum">
              <a:rPr lang="es-GT" smtClean="0"/>
              <a:t>‹Nº›</a:t>
            </a:fld>
            <a:endParaRPr lang="es-GT"/>
          </a:p>
        </p:txBody>
      </p:sp>
    </p:spTree>
    <p:extLst>
      <p:ext uri="{BB962C8B-B14F-4D97-AF65-F5344CB8AC3E}">
        <p14:creationId xmlns:p14="http://schemas.microsoft.com/office/powerpoint/2010/main" val="156307448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s.wikipedia.org/wiki/Telefon%C3%ADa_m%C3%B3vil" TargetMode="External"/><Relationship Id="rId13" Type="http://schemas.openxmlformats.org/officeDocument/2006/relationships/hyperlink" Target="https://es.wikipedia.org/wiki/ASCII" TargetMode="External"/><Relationship Id="rId3" Type="http://schemas.openxmlformats.org/officeDocument/2006/relationships/hyperlink" Target="https://es.wikipedia.org/wiki/Informaci%C3%B3n" TargetMode="External"/><Relationship Id="rId7" Type="http://schemas.openxmlformats.org/officeDocument/2006/relationships/hyperlink" Target="https://es.wikipedia.org/wiki/Internet" TargetMode="External"/><Relationship Id="rId12" Type="http://schemas.openxmlformats.org/officeDocument/2006/relationships/hyperlink" Target="https://es.wikipedia.org/wiki/Biblioteca" TargetMode="External"/><Relationship Id="rId2" Type="http://schemas.openxmlformats.org/officeDocument/2006/relationships/hyperlink" Target="https://es.wikipedia.org/wiki/Ciencia" TargetMode="External"/><Relationship Id="rId1" Type="http://schemas.openxmlformats.org/officeDocument/2006/relationships/slideLayout" Target="../slideLayouts/slideLayout1.xml"/><Relationship Id="rId6" Type="http://schemas.openxmlformats.org/officeDocument/2006/relationships/hyperlink" Target="https://es.wikipedia.org/wiki/Circuito_integrado" TargetMode="External"/><Relationship Id="rId11" Type="http://schemas.openxmlformats.org/officeDocument/2006/relationships/hyperlink" Target="https://es.wikipedia.org/wiki/Perif%C3%A9rico_de_entrada" TargetMode="External"/><Relationship Id="rId5" Type="http://schemas.openxmlformats.org/officeDocument/2006/relationships/hyperlink" Target="https://es.wikipedia.org/wiki/Electr%C3%B3nica_digital" TargetMode="External"/><Relationship Id="rId10" Type="http://schemas.openxmlformats.org/officeDocument/2006/relationships/hyperlink" Target="https://es.wikipedia.org/wiki/Proceso_(inform%C3%A1tica)" TargetMode="External"/><Relationship Id="rId4" Type="http://schemas.openxmlformats.org/officeDocument/2006/relationships/hyperlink" Target="https://es.wikipedia.org/wiki/Dato" TargetMode="External"/><Relationship Id="rId9" Type="http://schemas.openxmlformats.org/officeDocument/2006/relationships/hyperlink" Target="https://es.wikipedia.org/wiki/Entrada/salid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Internet" TargetMode="External"/><Relationship Id="rId2" Type="http://schemas.openxmlformats.org/officeDocument/2006/relationships/hyperlink" Target="https://es.wikipedia.org/wiki/Red_de_%C3%A1rea_local" TargetMode="External"/><Relationship Id="rId1" Type="http://schemas.openxmlformats.org/officeDocument/2006/relationships/slideLayout" Target="../slideLayouts/slideLayout2.xml"/><Relationship Id="rId5" Type="http://schemas.openxmlformats.org/officeDocument/2006/relationships/hyperlink" Target="https://es.wikipedia.org/wiki/Voz_sobre_Protocolo_de_Internet" TargetMode="External"/><Relationship Id="rId4" Type="http://schemas.openxmlformats.org/officeDocument/2006/relationships/hyperlink" Target="https://es.wikipedia.org/wiki/Correo_electr%C3%B3nico"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s.wikipedia.org/wiki/Beta_tester" TargetMode="External"/><Relationship Id="rId13" Type="http://schemas.openxmlformats.org/officeDocument/2006/relationships/hyperlink" Target="https://es.wikipedia.org/wiki/Programaci%C3%B3n" TargetMode="External"/><Relationship Id="rId3" Type="http://schemas.openxmlformats.org/officeDocument/2006/relationships/hyperlink" Target="https://es.wikipedia.org/wiki/Proceso_(inform%C3%A1tica)" TargetMode="External"/><Relationship Id="rId7" Type="http://schemas.openxmlformats.org/officeDocument/2006/relationships/hyperlink" Target="https://es.wikipedia.org/wiki/Sintaxis" TargetMode="External"/><Relationship Id="rId12" Type="http://schemas.openxmlformats.org/officeDocument/2006/relationships/hyperlink" Target="https://es.wikipedia.org/wiki/Programa_inform%C3%A1tico" TargetMode="External"/><Relationship Id="rId2" Type="http://schemas.openxmlformats.org/officeDocument/2006/relationships/hyperlink" Target="https://es.wikipedia.org/wiki/Lenguaje_formal" TargetMode="External"/><Relationship Id="rId1" Type="http://schemas.openxmlformats.org/officeDocument/2006/relationships/slideLayout" Target="../slideLayouts/slideLayout2.xml"/><Relationship Id="rId6" Type="http://schemas.openxmlformats.org/officeDocument/2006/relationships/hyperlink" Target="https://es.wikipedia.org/wiki/Algoritmo" TargetMode="External"/><Relationship Id="rId11" Type="http://schemas.openxmlformats.org/officeDocument/2006/relationships/hyperlink" Target="https://es.wikipedia.org/wiki/C%C3%B3digo_fuente" TargetMode="External"/><Relationship Id="rId5" Type="http://schemas.openxmlformats.org/officeDocument/2006/relationships/hyperlink" Target="https://es.wikipedia.org/wiki/Software" TargetMode="External"/><Relationship Id="rId10" Type="http://schemas.openxmlformats.org/officeDocument/2006/relationships/hyperlink" Target="https://es.wikipedia.org/wiki/Compilador" TargetMode="External"/><Relationship Id="rId4" Type="http://schemas.openxmlformats.org/officeDocument/2006/relationships/hyperlink" Target="https://es.wikipedia.org/wiki/Computadora" TargetMode="External"/><Relationship Id="rId9" Type="http://schemas.openxmlformats.org/officeDocument/2006/relationships/hyperlink" Target="https://es.wikipedia.org/wiki/Depurador" TargetMode="External"/><Relationship Id="rId14" Type="http://schemas.openxmlformats.org/officeDocument/2006/relationships/hyperlink" Target="https://es.wikipedia.org/wiki/Depuraci%C3%B3n_de_programa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s.wikipedia.org/wiki/Mantenimiento_correctivo" TargetMode="External"/><Relationship Id="rId2" Type="http://schemas.openxmlformats.org/officeDocument/2006/relationships/hyperlink" Target="https://es.wikipedia.org/wiki/Mantenimient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0"/>
            <a:ext cx="12192000" cy="6858000"/>
          </a:xfrm>
        </p:spPr>
        <p:txBody>
          <a:bodyPr/>
          <a:lstStyle/>
          <a:p>
            <a:pPr marL="0" indent="0" algn="ctr">
              <a:buNone/>
            </a:pPr>
            <a:r>
              <a:rPr lang="es-GT" dirty="0" smtClean="0"/>
              <a:t>CARATULA </a:t>
            </a:r>
          </a:p>
          <a:p>
            <a:pPr marL="0" indent="0">
              <a:buNone/>
            </a:pPr>
            <a:endParaRPr lang="es-GT" sz="3200" dirty="0" smtClean="0"/>
          </a:p>
          <a:p>
            <a:pPr marL="0" indent="0">
              <a:buNone/>
            </a:pPr>
            <a:r>
              <a:rPr lang="es-GT" sz="2400" dirty="0" smtClean="0"/>
              <a:t>Nombre: Erick Sebastian Arroyave Barrera.</a:t>
            </a:r>
          </a:p>
          <a:p>
            <a:pPr marL="0" indent="0">
              <a:buNone/>
            </a:pPr>
            <a:endParaRPr lang="es-GT" sz="2400" dirty="0" smtClean="0"/>
          </a:p>
          <a:p>
            <a:pPr marL="0" indent="0">
              <a:buNone/>
            </a:pPr>
            <a:r>
              <a:rPr lang="es-GT" sz="2400" dirty="0" smtClean="0"/>
              <a:t>Grado: 5to Bachillerato en ciencias y letras con orientación en computación </a:t>
            </a:r>
            <a:r>
              <a:rPr lang="es-GT" sz="2400" dirty="0" err="1" smtClean="0"/>
              <a:t>Jv</a:t>
            </a:r>
            <a:endParaRPr lang="es-GT" sz="2400" dirty="0" smtClean="0"/>
          </a:p>
          <a:p>
            <a:pPr marL="0" indent="0">
              <a:buNone/>
            </a:pPr>
            <a:endParaRPr lang="es-GT" sz="2400" dirty="0" smtClean="0"/>
          </a:p>
          <a:p>
            <a:pPr marL="0" indent="0">
              <a:buNone/>
            </a:pPr>
            <a:r>
              <a:rPr lang="es-GT" sz="2400" dirty="0" smtClean="0"/>
              <a:t>Colegio: Liceo Compu-Market</a:t>
            </a:r>
          </a:p>
          <a:p>
            <a:pPr marL="0" indent="0">
              <a:buNone/>
            </a:pPr>
            <a:endParaRPr lang="es-GT" sz="2400" dirty="0"/>
          </a:p>
          <a:p>
            <a:pPr marL="0" indent="0">
              <a:buNone/>
            </a:pPr>
            <a:r>
              <a:rPr lang="es-GT" sz="2400" dirty="0" smtClean="0"/>
              <a:t>Clave: 1</a:t>
            </a:r>
          </a:p>
          <a:p>
            <a:pPr marL="0" indent="0">
              <a:buNone/>
            </a:pPr>
            <a:endParaRPr lang="es-GT" sz="2400" dirty="0"/>
          </a:p>
          <a:p>
            <a:pPr marL="0" indent="0">
              <a:buNone/>
            </a:pPr>
            <a:r>
              <a:rPr lang="es-GT" sz="2400" dirty="0" smtClean="0"/>
              <a:t>Catedrático: Erick Gonzales </a:t>
            </a:r>
          </a:p>
          <a:p>
            <a:pPr marL="0" indent="0">
              <a:buNone/>
            </a:pPr>
            <a:endParaRPr lang="es-GT" sz="2400" dirty="0"/>
          </a:p>
          <a:p>
            <a:pPr marL="0" indent="0">
              <a:buNone/>
            </a:pPr>
            <a:r>
              <a:rPr lang="es-GT" sz="2400" dirty="0" smtClean="0"/>
              <a:t>Tema: informática </a:t>
            </a:r>
          </a:p>
          <a:p>
            <a:pPr marL="0" indent="0">
              <a:buNone/>
            </a:pPr>
            <a:endParaRPr lang="es-GT" sz="3200" dirty="0"/>
          </a:p>
          <a:p>
            <a:pPr marL="0" indent="0">
              <a:buNone/>
            </a:pPr>
            <a:endParaRPr lang="es-GT" sz="3200" dirty="0" smtClean="0"/>
          </a:p>
          <a:p>
            <a:pPr marL="0" indent="0">
              <a:buNone/>
            </a:pPr>
            <a:endParaRPr lang="es-GT" sz="3200" b="1" dirty="0"/>
          </a:p>
          <a:p>
            <a:pPr marL="0" indent="0">
              <a:buNone/>
            </a:pPr>
            <a:endParaRPr lang="es-GT" sz="3200" dirty="0"/>
          </a:p>
        </p:txBody>
      </p:sp>
    </p:spTree>
    <p:extLst>
      <p:ext uri="{BB962C8B-B14F-4D97-AF65-F5344CB8AC3E}">
        <p14:creationId xmlns:p14="http://schemas.microsoft.com/office/powerpoint/2010/main" val="3320790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Introducción </a:t>
            </a:r>
            <a:endParaRPr lang="es-GT" dirty="0"/>
          </a:p>
        </p:txBody>
      </p:sp>
      <p:sp>
        <p:nvSpPr>
          <p:cNvPr id="3" name="Marcador de contenido 2"/>
          <p:cNvSpPr>
            <a:spLocks noGrp="1"/>
          </p:cNvSpPr>
          <p:nvPr>
            <p:ph idx="1"/>
          </p:nvPr>
        </p:nvSpPr>
        <p:spPr>
          <a:xfrm>
            <a:off x="175364" y="1503123"/>
            <a:ext cx="11599102" cy="5148198"/>
          </a:xfrm>
        </p:spPr>
        <p:txBody>
          <a:bodyPr/>
          <a:lstStyle/>
          <a:p>
            <a:pPr marL="0" indent="0" algn="ctr">
              <a:buNone/>
            </a:pPr>
            <a:endParaRPr lang="es-GT" dirty="0" smtClean="0"/>
          </a:p>
          <a:p>
            <a:pPr marL="0" indent="0" algn="ctr">
              <a:buNone/>
            </a:pPr>
            <a:r>
              <a:rPr lang="es-GT" sz="2400" dirty="0" smtClean="0"/>
              <a:t>En estas diapositivas que le estaremos presentando será para apoyar y capacitar a los nuevos integrantes del área de Informática y así puedan brindar una mejor información </a:t>
            </a:r>
            <a:endParaRPr lang="es-GT" sz="2400" dirty="0"/>
          </a:p>
        </p:txBody>
      </p:sp>
    </p:spTree>
    <p:extLst>
      <p:ext uri="{BB962C8B-B14F-4D97-AF65-F5344CB8AC3E}">
        <p14:creationId xmlns:p14="http://schemas.microsoft.com/office/powerpoint/2010/main" val="2061539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8" name="Marcador de contenido 27"/>
          <p:cNvGraphicFramePr>
            <a:graphicFrameLocks noGrp="1"/>
          </p:cNvGraphicFramePr>
          <p:nvPr>
            <p:ph idx="1"/>
            <p:extLst>
              <p:ext uri="{D42A27DB-BD31-4B8C-83A1-F6EECF244321}">
                <p14:modId xmlns:p14="http://schemas.microsoft.com/office/powerpoint/2010/main" val="1070572141"/>
              </p:ext>
            </p:extLst>
          </p:nvPr>
        </p:nvGraphicFramePr>
        <p:xfrm>
          <a:off x="237995" y="488515"/>
          <a:ext cx="11661731" cy="6212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6775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GT" sz="5400" dirty="0" smtClean="0"/>
              <a:t>Área de informática </a:t>
            </a:r>
            <a:endParaRPr lang="es-GT" sz="5400" dirty="0"/>
          </a:p>
        </p:txBody>
      </p:sp>
      <p:pic>
        <p:nvPicPr>
          <p:cNvPr id="1026" name="Picture 2" descr="Resultado de imagen para imagen de area de informatic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4241" y="2404997"/>
            <a:ext cx="5373666" cy="372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9092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12943"/>
            <a:ext cx="9144000" cy="676406"/>
          </a:xfrm>
        </p:spPr>
        <p:txBody>
          <a:bodyPr>
            <a:normAutofit fontScale="90000"/>
          </a:bodyPr>
          <a:lstStyle/>
          <a:p>
            <a:r>
              <a:rPr lang="es-GT" dirty="0" smtClean="0"/>
              <a:t>Informática</a:t>
            </a:r>
            <a:endParaRPr lang="es-GT" dirty="0"/>
          </a:p>
        </p:txBody>
      </p:sp>
      <p:sp>
        <p:nvSpPr>
          <p:cNvPr id="3" name="Subtítulo 2"/>
          <p:cNvSpPr>
            <a:spLocks noGrp="1"/>
          </p:cNvSpPr>
          <p:nvPr>
            <p:ph type="subTitle" idx="1"/>
          </p:nvPr>
        </p:nvSpPr>
        <p:spPr>
          <a:xfrm>
            <a:off x="212942" y="1277655"/>
            <a:ext cx="11837096" cy="5473874"/>
          </a:xfrm>
        </p:spPr>
        <p:txBody>
          <a:bodyPr>
            <a:normAutofit lnSpcReduction="10000"/>
          </a:bodyPr>
          <a:lstStyle/>
          <a:p>
            <a:r>
              <a:rPr lang="es-GT" sz="1600" b="0" i="0" dirty="0" smtClean="0">
                <a:solidFill>
                  <a:srgbClr val="222222"/>
                </a:solidFill>
                <a:effectLst/>
                <a:latin typeface="Arial" panose="020B0604020202020204" pitchFamily="34" charset="0"/>
              </a:rPr>
              <a:t>La </a:t>
            </a:r>
            <a:r>
              <a:rPr lang="es-GT" sz="1600" i="0" dirty="0" smtClean="0">
                <a:solidFill>
                  <a:srgbClr val="222222"/>
                </a:solidFill>
                <a:effectLst/>
                <a:latin typeface="Arial" panose="020B0604020202020204" pitchFamily="34" charset="0"/>
              </a:rPr>
              <a:t>informática</a:t>
            </a:r>
            <a:r>
              <a:rPr lang="es-GT" sz="1600" b="0" i="0" dirty="0" smtClean="0">
                <a:solidFill>
                  <a:srgbClr val="222222"/>
                </a:solidFill>
                <a:effectLst/>
                <a:latin typeface="Arial" panose="020B0604020202020204" pitchFamily="34" charset="0"/>
              </a:rPr>
              <a:t>, también llamada </a:t>
            </a:r>
            <a:r>
              <a:rPr lang="es-GT" sz="1600" i="0" dirty="0" smtClean="0">
                <a:solidFill>
                  <a:srgbClr val="222222"/>
                </a:solidFill>
                <a:effectLst/>
                <a:latin typeface="Arial" panose="020B0604020202020204" pitchFamily="34" charset="0"/>
              </a:rPr>
              <a:t>computación</a:t>
            </a:r>
            <a:r>
              <a:rPr lang="es-GT" sz="1600" b="0" i="0" dirty="0" smtClean="0">
                <a:solidFill>
                  <a:srgbClr val="222222"/>
                </a:solidFill>
                <a:effectLst/>
                <a:latin typeface="Arial" panose="020B0604020202020204" pitchFamily="34" charset="0"/>
              </a:rPr>
              <a:t> en América latina, es una </a:t>
            </a:r>
            <a:r>
              <a:rPr lang="es-GT" sz="1600" b="0" i="0" u="none" strike="noStrike" dirty="0" smtClean="0">
                <a:solidFill>
                  <a:srgbClr val="0B0080"/>
                </a:solidFill>
                <a:effectLst/>
                <a:latin typeface="Arial" panose="020B0604020202020204" pitchFamily="34" charset="0"/>
                <a:hlinkClick r:id="rId2" tooltip="Ciencia"/>
              </a:rPr>
              <a:t>ciencia</a:t>
            </a:r>
            <a:r>
              <a:rPr lang="es-GT" sz="1600" b="0" i="0" dirty="0" smtClean="0">
                <a:solidFill>
                  <a:srgbClr val="222222"/>
                </a:solidFill>
                <a:effectLst/>
                <a:latin typeface="Arial" panose="020B0604020202020204" pitchFamily="34" charset="0"/>
              </a:rPr>
              <a:t> que estudia métodos, técnicas, procesos, con el fin de almacenar, procesar y transmitir </a:t>
            </a:r>
            <a:r>
              <a:rPr lang="es-GT" sz="1600" b="0" i="0" strike="noStrike" dirty="0" smtClean="0">
                <a:effectLst/>
                <a:latin typeface="Arial" panose="020B0604020202020204" pitchFamily="34" charset="0"/>
                <a:hlinkClick r:id="rId3" tooltip="Información"/>
              </a:rPr>
              <a:t>información</a:t>
            </a:r>
            <a:r>
              <a:rPr lang="es-GT" sz="1600" b="0" i="0" dirty="0" smtClean="0">
                <a:solidFill>
                  <a:srgbClr val="222222"/>
                </a:solidFill>
                <a:effectLst/>
                <a:latin typeface="Arial" panose="020B0604020202020204" pitchFamily="34" charset="0"/>
              </a:rPr>
              <a:t> y </a:t>
            </a:r>
            <a:r>
              <a:rPr lang="es-GT" sz="1600" b="0" i="0" u="none" strike="noStrike" dirty="0" smtClean="0">
                <a:solidFill>
                  <a:srgbClr val="0B0080"/>
                </a:solidFill>
                <a:effectLst/>
                <a:latin typeface="Arial" panose="020B0604020202020204" pitchFamily="34" charset="0"/>
                <a:hlinkClick r:id="rId4" tooltip="Dato"/>
              </a:rPr>
              <a:t>datos</a:t>
            </a:r>
            <a:r>
              <a:rPr lang="es-GT" sz="1600" b="0" i="0" dirty="0" smtClean="0">
                <a:solidFill>
                  <a:srgbClr val="222222"/>
                </a:solidFill>
                <a:effectLst/>
                <a:latin typeface="Arial" panose="020B0604020202020204" pitchFamily="34" charset="0"/>
              </a:rPr>
              <a:t> en formato </a:t>
            </a:r>
            <a:r>
              <a:rPr lang="es-GT" sz="1600" b="0" i="0" u="none" strike="noStrike" dirty="0" smtClean="0">
                <a:solidFill>
                  <a:srgbClr val="0B0080"/>
                </a:solidFill>
                <a:effectLst/>
                <a:latin typeface="Arial" panose="020B0604020202020204" pitchFamily="34" charset="0"/>
                <a:hlinkClick r:id="rId5" tooltip="Electrónica digital"/>
              </a:rPr>
              <a:t>digital</a:t>
            </a:r>
            <a:r>
              <a:rPr lang="es-GT" sz="1600" b="0" i="0" dirty="0" smtClean="0">
                <a:solidFill>
                  <a:srgbClr val="222222"/>
                </a:solidFill>
                <a:effectLst/>
                <a:latin typeface="Arial" panose="020B0604020202020204" pitchFamily="34" charset="0"/>
              </a:rPr>
              <a:t>. La informática se ha desarrollado rápidamente a partir de la segunda mitad del siglo XX, con la aparición de tecnologías tales como el </a:t>
            </a:r>
            <a:r>
              <a:rPr lang="es-GT" sz="1600" b="0" i="0" u="none" strike="noStrike" dirty="0" smtClean="0">
                <a:solidFill>
                  <a:srgbClr val="0B0080"/>
                </a:solidFill>
                <a:effectLst/>
                <a:latin typeface="Arial" panose="020B0604020202020204" pitchFamily="34" charset="0"/>
                <a:hlinkClick r:id="rId6" tooltip="Circuito integrado"/>
              </a:rPr>
              <a:t>circuito integrado</a:t>
            </a:r>
            <a:r>
              <a:rPr lang="es-GT" sz="1600" b="0" i="0" dirty="0" smtClean="0">
                <a:solidFill>
                  <a:srgbClr val="222222"/>
                </a:solidFill>
                <a:effectLst/>
                <a:latin typeface="Arial" panose="020B0604020202020204" pitchFamily="34" charset="0"/>
              </a:rPr>
              <a:t>, el </a:t>
            </a:r>
            <a:r>
              <a:rPr lang="es-GT" sz="1600" b="0" i="0" u="none" strike="noStrike" dirty="0" smtClean="0">
                <a:solidFill>
                  <a:srgbClr val="0B0080"/>
                </a:solidFill>
                <a:effectLst/>
                <a:latin typeface="Arial" panose="020B0604020202020204" pitchFamily="34" charset="0"/>
                <a:hlinkClick r:id="rId7" tooltip="Internet"/>
              </a:rPr>
              <a:t>Internet</a:t>
            </a:r>
            <a:r>
              <a:rPr lang="es-GT" sz="1600" b="0" i="0" dirty="0" smtClean="0">
                <a:solidFill>
                  <a:srgbClr val="222222"/>
                </a:solidFill>
                <a:effectLst/>
                <a:latin typeface="Arial" panose="020B0604020202020204" pitchFamily="34" charset="0"/>
              </a:rPr>
              <a:t>, y el </a:t>
            </a:r>
            <a:r>
              <a:rPr lang="es-GT" sz="1600" b="0" i="0" u="none" strike="noStrike" dirty="0" smtClean="0">
                <a:solidFill>
                  <a:srgbClr val="0B0080"/>
                </a:solidFill>
                <a:effectLst/>
                <a:latin typeface="Arial" panose="020B0604020202020204" pitchFamily="34" charset="0"/>
                <a:hlinkClick r:id="rId8" tooltip="Telefonía móvil"/>
              </a:rPr>
              <a:t>teléfono móvil</a:t>
            </a:r>
            <a:r>
              <a:rPr lang="es-GT" sz="1600" b="0" i="0" dirty="0" smtClean="0">
                <a:solidFill>
                  <a:srgbClr val="222222"/>
                </a:solidFill>
                <a:effectLst/>
                <a:latin typeface="Arial" panose="020B0604020202020204" pitchFamily="34" charset="0"/>
              </a:rPr>
              <a:t>. Se define como la rama de la tecnología que estudia el tratamiento automático de la información.</a:t>
            </a:r>
          </a:p>
          <a:p>
            <a:pPr algn="l"/>
            <a:endParaRPr lang="es-GT" sz="1600" dirty="0" smtClean="0"/>
          </a:p>
          <a:p>
            <a:pPr algn="l">
              <a:buFont typeface="Arial" panose="020B0604020202020204" pitchFamily="34" charset="0"/>
              <a:buChar char="•"/>
            </a:pPr>
            <a:r>
              <a:rPr lang="es-GT" sz="1600" b="0" i="0" u="none" strike="noStrike" dirty="0" smtClean="0">
                <a:solidFill>
                  <a:srgbClr val="0B0080"/>
                </a:solidFill>
                <a:effectLst/>
                <a:latin typeface="Arial" panose="020B0604020202020204" pitchFamily="34" charset="0"/>
                <a:hlinkClick r:id="rId9" tooltip="Entrada/salida"/>
              </a:rPr>
              <a:t>Entrada</a:t>
            </a:r>
            <a:r>
              <a:rPr lang="es-GT" sz="1600" b="0" i="0" dirty="0" smtClean="0">
                <a:solidFill>
                  <a:srgbClr val="222222"/>
                </a:solidFill>
                <a:effectLst/>
                <a:latin typeface="Arial" panose="020B0604020202020204" pitchFamily="34" charset="0"/>
              </a:rPr>
              <a:t>: captación de la información. Normalmente son datos y órdenes ingresados por los usuarios a través de cualquier dispositivo de entrada conectado a la computadora.</a:t>
            </a:r>
          </a:p>
          <a:p>
            <a:pPr algn="l">
              <a:buFont typeface="Arial" panose="020B0604020202020204" pitchFamily="34" charset="0"/>
              <a:buChar char="•"/>
            </a:pPr>
            <a:r>
              <a:rPr lang="es-GT" sz="1600" b="0" i="0" u="none" strike="noStrike" dirty="0" smtClean="0">
                <a:solidFill>
                  <a:srgbClr val="0B0080"/>
                </a:solidFill>
                <a:effectLst/>
                <a:latin typeface="Arial" panose="020B0604020202020204" pitchFamily="34" charset="0"/>
                <a:hlinkClick r:id="rId10" tooltip="Proceso (informática)"/>
              </a:rPr>
              <a:t>Proceso</a:t>
            </a:r>
            <a:r>
              <a:rPr lang="es-GT" sz="1600" b="0" i="0" dirty="0" smtClean="0">
                <a:solidFill>
                  <a:srgbClr val="222222"/>
                </a:solidFill>
                <a:effectLst/>
                <a:latin typeface="Arial" panose="020B0604020202020204" pitchFamily="34" charset="0"/>
              </a:rPr>
              <a:t>: tratamiento de la información. Se realiza a través de programas y aplicaciones diseñadas por programadores que indican de forma secuencial cómo resolver un requerimiento.</a:t>
            </a:r>
          </a:p>
          <a:p>
            <a:pPr algn="l">
              <a:buFont typeface="Arial" panose="020B0604020202020204" pitchFamily="34" charset="0"/>
              <a:buChar char="•"/>
            </a:pPr>
            <a:r>
              <a:rPr lang="es-GT" sz="1600" b="0" i="0" u="none" strike="noStrike" dirty="0" smtClean="0">
                <a:solidFill>
                  <a:srgbClr val="0B0080"/>
                </a:solidFill>
                <a:effectLst/>
                <a:latin typeface="Arial" panose="020B0604020202020204" pitchFamily="34" charset="0"/>
                <a:hlinkClick r:id="rId9" tooltip="Entrada/salida"/>
              </a:rPr>
              <a:t>Salida</a:t>
            </a:r>
            <a:r>
              <a:rPr lang="es-GT" sz="1600" b="0" i="0" dirty="0" smtClean="0">
                <a:solidFill>
                  <a:srgbClr val="222222"/>
                </a:solidFill>
                <a:effectLst/>
                <a:latin typeface="Arial" panose="020B0604020202020204" pitchFamily="34" charset="0"/>
              </a:rPr>
              <a:t>: transmisión de resultados. A través de los dispositivos de salida los usuarios pueden visualizar los resultados que surgen del procesamiento de los datos.</a:t>
            </a:r>
          </a:p>
          <a:p>
            <a:pPr algn="l">
              <a:buFont typeface="Arial" panose="020B0604020202020204" pitchFamily="34" charset="0"/>
              <a:buChar char="•"/>
            </a:pPr>
            <a:r>
              <a:rPr lang="es-GT" sz="1600" b="0" i="0" dirty="0" smtClean="0">
                <a:solidFill>
                  <a:srgbClr val="222222"/>
                </a:solidFill>
                <a:effectLst/>
                <a:latin typeface="Arial" panose="020B0604020202020204" pitchFamily="34" charset="0"/>
              </a:rPr>
              <a:t>Sistema operativo es un conjunto de programas que permite interactuar al usuario con la computadora.</a:t>
            </a:r>
          </a:p>
          <a:p>
            <a:pPr algn="l">
              <a:buFont typeface="Arial" panose="020B0604020202020204" pitchFamily="34" charset="0"/>
              <a:buChar char="•"/>
            </a:pPr>
            <a:r>
              <a:rPr lang="es-GT" sz="1600" b="0" i="0" dirty="0" smtClean="0">
                <a:solidFill>
                  <a:srgbClr val="222222"/>
                </a:solidFill>
                <a:effectLst/>
                <a:latin typeface="Arial" panose="020B0604020202020204" pitchFamily="34" charset="0"/>
              </a:rPr>
              <a:t>Sistemas de mando y control, son sistemas basados en la mecánica y motricidad de dispositivos que permiten al usuario localizar, dentro de la logística, los elementos que se demandan. Están basados en la electricidad, o sea, no en el control del flujo del electrón, sino en la continuidad o discontinuidad de una corriente eléctrica, si es alterna o continua o si es inducida, contra inducida, en fase o desfase (ver </a:t>
            </a:r>
            <a:r>
              <a:rPr lang="es-GT" sz="1600" b="0" i="0" u="none" strike="noStrike" dirty="0" smtClean="0">
                <a:solidFill>
                  <a:srgbClr val="0B0080"/>
                </a:solidFill>
                <a:effectLst/>
                <a:latin typeface="Arial" panose="020B0604020202020204" pitchFamily="34" charset="0"/>
                <a:hlinkClick r:id="rId11" tooltip="Periférico de entrada"/>
              </a:rPr>
              <a:t>periférico de entrada</a:t>
            </a:r>
            <a:r>
              <a:rPr lang="es-GT" sz="1600" b="0" i="0" dirty="0" smtClean="0">
                <a:solidFill>
                  <a:srgbClr val="222222"/>
                </a:solidFill>
                <a:effectLst/>
                <a:latin typeface="Arial" panose="020B0604020202020204" pitchFamily="34" charset="0"/>
              </a:rPr>
              <a:t>).</a:t>
            </a:r>
          </a:p>
          <a:p>
            <a:pPr algn="l">
              <a:buFont typeface="Arial" panose="020B0604020202020204" pitchFamily="34" charset="0"/>
              <a:buChar char="•"/>
            </a:pPr>
            <a:r>
              <a:rPr lang="es-GT" sz="1600" b="0" i="0" dirty="0" smtClean="0">
                <a:solidFill>
                  <a:srgbClr val="222222"/>
                </a:solidFill>
                <a:effectLst/>
                <a:latin typeface="Arial" panose="020B0604020202020204" pitchFamily="34" charset="0"/>
              </a:rPr>
              <a:t>Sistemas de archivo, son sistemas que permiten el almacenamiento a largo plazo de información que no se demandará por un largo periodo de tiempo. Estos sistemas usan los conceptos de </a:t>
            </a:r>
            <a:r>
              <a:rPr lang="es-GT" sz="1600" b="0" i="0" u="none" strike="noStrike" dirty="0" smtClean="0">
                <a:solidFill>
                  <a:srgbClr val="0B0080"/>
                </a:solidFill>
                <a:effectLst/>
                <a:latin typeface="Arial" panose="020B0604020202020204" pitchFamily="34" charset="0"/>
                <a:hlinkClick r:id="rId12" tooltip="Biblioteca"/>
              </a:rPr>
              <a:t>biblioteca</a:t>
            </a:r>
            <a:r>
              <a:rPr lang="es-GT" sz="1600" b="0" i="0" dirty="0" smtClean="0">
                <a:solidFill>
                  <a:srgbClr val="222222"/>
                </a:solidFill>
                <a:effectLst/>
                <a:latin typeface="Arial" panose="020B0604020202020204" pitchFamily="34" charset="0"/>
              </a:rPr>
              <a:t> para localizar la información demandada.</a:t>
            </a:r>
          </a:p>
          <a:p>
            <a:pPr algn="l">
              <a:buFont typeface="Arial" panose="020B0604020202020204" pitchFamily="34" charset="0"/>
              <a:buChar char="•"/>
            </a:pPr>
            <a:r>
              <a:rPr lang="es-GT" sz="1600" b="0" i="0" u="none" strike="noStrike" dirty="0" smtClean="0">
                <a:solidFill>
                  <a:srgbClr val="0B0080"/>
                </a:solidFill>
                <a:effectLst/>
                <a:latin typeface="Arial" panose="020B0604020202020204" pitchFamily="34" charset="0"/>
                <a:hlinkClick r:id="rId13" tooltip="ASCII"/>
              </a:rPr>
              <a:t>Código ASCII</a:t>
            </a:r>
            <a:r>
              <a:rPr lang="es-GT" sz="1600" b="0" i="0" dirty="0" smtClean="0">
                <a:solidFill>
                  <a:srgbClr val="222222"/>
                </a:solidFill>
                <a:effectLst/>
                <a:latin typeface="Arial" panose="020B0604020202020204" pitchFamily="34" charset="0"/>
              </a:rPr>
              <a:t> es un método para la correspondencia de cadenas de bits permitiendo de esta forma la comunicación entre dispositivos digitales así como su proceso y almacenamiento, en la actualidad todos los sistemas informáticos utilizan el código ASCII para representar textos, gráficos, audio e infinidad de información para el control y manipulación de dispositivos digitales.</a:t>
            </a:r>
          </a:p>
          <a:p>
            <a:pPr algn="l"/>
            <a:endParaRPr lang="es-GT" sz="1600" dirty="0"/>
          </a:p>
        </p:txBody>
      </p:sp>
    </p:spTree>
    <p:extLst>
      <p:ext uri="{BB962C8B-B14F-4D97-AF65-F5344CB8AC3E}">
        <p14:creationId xmlns:p14="http://schemas.microsoft.com/office/powerpoint/2010/main" val="3434442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dirty="0" smtClean="0"/>
              <a:t>Ofimática</a:t>
            </a:r>
            <a:endParaRPr lang="es-GT" sz="5400" dirty="0"/>
          </a:p>
        </p:txBody>
      </p:sp>
      <p:sp>
        <p:nvSpPr>
          <p:cNvPr id="3" name="Marcador de contenido 2"/>
          <p:cNvSpPr>
            <a:spLocks noGrp="1"/>
          </p:cNvSpPr>
          <p:nvPr>
            <p:ph idx="1"/>
          </p:nvPr>
        </p:nvSpPr>
        <p:spPr>
          <a:xfrm>
            <a:off x="300625" y="1478071"/>
            <a:ext cx="11661731" cy="5235880"/>
          </a:xfrm>
        </p:spPr>
        <p:txBody>
          <a:bodyPr>
            <a:normAutofit/>
          </a:bodyPr>
          <a:lstStyle/>
          <a:p>
            <a:endParaRPr lang="es-GT" sz="1600" b="1" i="0" dirty="0" smtClean="0">
              <a:solidFill>
                <a:srgbClr val="222222"/>
              </a:solidFill>
              <a:effectLst/>
              <a:latin typeface="Arial" panose="020B0604020202020204" pitchFamily="34" charset="0"/>
            </a:endParaRPr>
          </a:p>
          <a:p>
            <a:endParaRPr lang="es-GT" sz="1600" b="1" dirty="0">
              <a:solidFill>
                <a:srgbClr val="222222"/>
              </a:solidFill>
              <a:latin typeface="Arial" panose="020B0604020202020204" pitchFamily="34" charset="0"/>
            </a:endParaRPr>
          </a:p>
          <a:p>
            <a:r>
              <a:rPr lang="es-GT" sz="1600" b="1" i="0" dirty="0" smtClean="0">
                <a:solidFill>
                  <a:srgbClr val="222222"/>
                </a:solidFill>
                <a:effectLst/>
                <a:latin typeface="Arial" panose="020B0604020202020204" pitchFamily="34" charset="0"/>
              </a:rPr>
              <a:t>Ofimática</a:t>
            </a:r>
            <a:r>
              <a:rPr lang="es-GT" sz="1600" b="0" i="0" dirty="0" smtClean="0">
                <a:solidFill>
                  <a:srgbClr val="222222"/>
                </a:solidFill>
                <a:effectLst/>
                <a:latin typeface="Arial" panose="020B0604020202020204" pitchFamily="34" charset="0"/>
              </a:rPr>
              <a:t>, (acrónimo de ofi de oficina y matica de informática) a veces también llamado </a:t>
            </a:r>
            <a:r>
              <a:rPr lang="es-GT" sz="1600" b="0" i="1" dirty="0" smtClean="0">
                <a:solidFill>
                  <a:srgbClr val="222222"/>
                </a:solidFill>
                <a:effectLst/>
                <a:latin typeface="Arial" panose="020B0604020202020204" pitchFamily="34" charset="0"/>
              </a:rPr>
              <a:t>neurótica</a:t>
            </a:r>
            <a:r>
              <a:rPr lang="es-GT" sz="1600" b="0" i="0" dirty="0" smtClean="0">
                <a:solidFill>
                  <a:srgbClr val="222222"/>
                </a:solidFill>
                <a:effectLst/>
                <a:latin typeface="Arial" panose="020B0604020202020204" pitchFamily="34" charset="0"/>
              </a:rPr>
              <a:t> o </a:t>
            </a:r>
            <a:r>
              <a:rPr lang="es-GT" sz="1600" b="0" i="1" dirty="0" smtClean="0">
                <a:solidFill>
                  <a:srgbClr val="222222"/>
                </a:solidFill>
                <a:effectLst/>
                <a:latin typeface="Arial" panose="020B0604020202020204" pitchFamily="34" charset="0"/>
              </a:rPr>
              <a:t>automatización de escritorios</a:t>
            </a:r>
            <a:r>
              <a:rPr lang="es-GT" sz="1600" b="0" i="0" dirty="0" smtClean="0">
                <a:solidFill>
                  <a:srgbClr val="222222"/>
                </a:solidFill>
                <a:effectLst/>
                <a:latin typeface="Arial" panose="020B0604020202020204" pitchFamily="34" charset="0"/>
              </a:rPr>
              <a:t> o </a:t>
            </a:r>
            <a:r>
              <a:rPr lang="es-GT" sz="1600" b="0" i="1" dirty="0" smtClean="0">
                <a:solidFill>
                  <a:srgbClr val="222222"/>
                </a:solidFill>
                <a:effectLst/>
                <a:latin typeface="Arial" panose="020B0604020202020204" pitchFamily="34" charset="0"/>
              </a:rPr>
              <a:t>automatización de oficinas, designa</a:t>
            </a:r>
            <a:r>
              <a:rPr lang="es-GT" sz="1600" b="0" i="0" dirty="0" smtClean="0">
                <a:solidFill>
                  <a:srgbClr val="222222"/>
                </a:solidFill>
                <a:effectLst/>
                <a:latin typeface="Arial" panose="020B0604020202020204" pitchFamily="34" charset="0"/>
              </a:rPr>
              <a:t> al conjunto de técnicas, aplicaciones y herramientas informáticas que se utilizan en funciones de oficina para optimizar, automatizar, mejorar tareas y procedimientos relacionados. Las herramientas ofimáticas permiten idear, crear, manipular, transmitir o almacenar la información necesaria en una oficina. Actualmente es fundamental que las oficinas estén conectadas a una </a:t>
            </a:r>
            <a:r>
              <a:rPr lang="es-GT" sz="1600" b="0" i="0" u="none" strike="noStrike" dirty="0" smtClean="0">
                <a:solidFill>
                  <a:srgbClr val="0B0080"/>
                </a:solidFill>
                <a:effectLst/>
                <a:latin typeface="Arial" panose="020B0604020202020204" pitchFamily="34" charset="0"/>
                <a:hlinkClick r:id="rId2" tooltip="Red de área local"/>
              </a:rPr>
              <a:t>red local</a:t>
            </a:r>
            <a:r>
              <a:rPr lang="es-GT" sz="1600" b="0" i="0" dirty="0" smtClean="0">
                <a:solidFill>
                  <a:srgbClr val="222222"/>
                </a:solidFill>
                <a:effectLst/>
                <a:latin typeface="Arial" panose="020B0604020202020204" pitchFamily="34" charset="0"/>
              </a:rPr>
              <a:t> o a </a:t>
            </a:r>
            <a:r>
              <a:rPr lang="es-GT" sz="1600" b="0" i="0" u="none" strike="noStrike" dirty="0" smtClean="0">
                <a:solidFill>
                  <a:srgbClr val="0B0080"/>
                </a:solidFill>
                <a:effectLst/>
                <a:latin typeface="Arial" panose="020B0604020202020204" pitchFamily="34" charset="0"/>
                <a:hlinkClick r:id="rId3" tooltip="Internet"/>
              </a:rPr>
              <a:t>Internet</a:t>
            </a:r>
            <a:r>
              <a:rPr lang="es-GT" sz="1600" b="0" i="0" dirty="0" smtClean="0">
                <a:solidFill>
                  <a:srgbClr val="222222"/>
                </a:solidFill>
                <a:effectLst/>
                <a:latin typeface="Arial" panose="020B0604020202020204" pitchFamily="34" charset="0"/>
              </a:rPr>
              <a:t>.</a:t>
            </a:r>
          </a:p>
          <a:p>
            <a:r>
              <a:rPr lang="es-GT" sz="1600" b="0" i="0" dirty="0" smtClean="0">
                <a:solidFill>
                  <a:srgbClr val="222222"/>
                </a:solidFill>
                <a:effectLst/>
                <a:latin typeface="Arial" panose="020B0604020202020204" pitchFamily="34" charset="0"/>
              </a:rPr>
              <a:t/>
            </a:r>
            <a:br>
              <a:rPr lang="es-GT" sz="1600" b="0" i="0" dirty="0" smtClean="0">
                <a:solidFill>
                  <a:srgbClr val="222222"/>
                </a:solidFill>
                <a:effectLst/>
                <a:latin typeface="Arial" panose="020B0604020202020204" pitchFamily="34" charset="0"/>
              </a:rPr>
            </a:br>
            <a:r>
              <a:rPr lang="es-GT" sz="1600" b="0" i="0" dirty="0" smtClean="0">
                <a:solidFill>
                  <a:srgbClr val="222222"/>
                </a:solidFill>
                <a:effectLst/>
                <a:latin typeface="Arial" panose="020B0604020202020204" pitchFamily="34" charset="0"/>
              </a:rPr>
              <a:t>La ofimática comenzó a desarrollarse en la década del 70, con la masificación de los equipos de oficina que comienzan a incluir microprocesadores, dejándose de usar métodos y herramientas por otras más modernas.</a:t>
            </a:r>
          </a:p>
          <a:p>
            <a:r>
              <a:rPr lang="es-GT" sz="1600" b="0" i="0" dirty="0" smtClean="0">
                <a:solidFill>
                  <a:srgbClr val="222222"/>
                </a:solidFill>
                <a:effectLst/>
                <a:latin typeface="Arial" panose="020B0604020202020204" pitchFamily="34" charset="0"/>
              </a:rPr>
              <a:t>Este tipo de aplicaciones permiten crear y compartir el trabajo en línea. Los documentos se pueden crear desde cero o importarlos a partir de archivos de texto, presentaciones y hojas de cálculo existentes. Una de las principales aportaciones de estas herramientas es que permiten compartir o editar documentos entre varios usuarios (o simplemente visualizarlos) en tiempo real.</a:t>
            </a:r>
          </a:p>
          <a:p>
            <a:r>
              <a:rPr lang="es-GT" sz="1600" b="0" i="0" dirty="0" smtClean="0">
                <a:solidFill>
                  <a:srgbClr val="222222"/>
                </a:solidFill>
                <a:effectLst/>
                <a:latin typeface="Arial" panose="020B0604020202020204" pitchFamily="34" charset="0"/>
              </a:rPr>
              <a:t>La ofimática con </a:t>
            </a:r>
            <a:r>
              <a:rPr lang="es-GT" sz="1600" b="0" i="0" u="none" strike="noStrike" dirty="0" smtClean="0">
                <a:solidFill>
                  <a:srgbClr val="0B0080"/>
                </a:solidFill>
                <a:effectLst/>
                <a:latin typeface="Arial" panose="020B0604020202020204" pitchFamily="34" charset="0"/>
                <a:hlinkClick r:id="rId2" tooltip="Red de área local"/>
              </a:rPr>
              <a:t>red de área local</a:t>
            </a:r>
            <a:r>
              <a:rPr lang="es-GT" sz="1600" b="0" i="0" dirty="0" smtClean="0">
                <a:solidFill>
                  <a:srgbClr val="222222"/>
                </a:solidFill>
                <a:effectLst/>
                <a:latin typeface="Arial" panose="020B0604020202020204" pitchFamily="34" charset="0"/>
              </a:rPr>
              <a:t> permite a los usuarios transmitir datos, </a:t>
            </a:r>
            <a:r>
              <a:rPr lang="es-GT" sz="1600" b="0" i="0" u="none" strike="noStrike" dirty="0" smtClean="0">
                <a:solidFill>
                  <a:srgbClr val="0B0080"/>
                </a:solidFill>
                <a:effectLst/>
                <a:latin typeface="Arial" panose="020B0604020202020204" pitchFamily="34" charset="0"/>
                <a:hlinkClick r:id="rId4" tooltip="Correo electrónico"/>
              </a:rPr>
              <a:t>correo electrónico</a:t>
            </a:r>
            <a:r>
              <a:rPr lang="es-GT" sz="1600" b="0" i="0" dirty="0" smtClean="0">
                <a:solidFill>
                  <a:srgbClr val="222222"/>
                </a:solidFill>
                <a:effectLst/>
                <a:latin typeface="Arial" panose="020B0604020202020204" pitchFamily="34" charset="0"/>
              </a:rPr>
              <a:t> e incluso </a:t>
            </a:r>
            <a:r>
              <a:rPr lang="es-GT" sz="1600" b="0" i="0" u="none" strike="noStrike" dirty="0" smtClean="0">
                <a:solidFill>
                  <a:srgbClr val="0B0080"/>
                </a:solidFill>
                <a:effectLst/>
                <a:latin typeface="Arial" panose="020B0604020202020204" pitchFamily="34" charset="0"/>
                <a:hlinkClick r:id="rId5" tooltip="Voz sobre Protocolo de Internet"/>
              </a:rPr>
              <a:t>voz</a:t>
            </a:r>
            <a:r>
              <a:rPr lang="es-GT" sz="1600" b="0" i="0" dirty="0" smtClean="0">
                <a:solidFill>
                  <a:srgbClr val="222222"/>
                </a:solidFill>
                <a:effectLst/>
                <a:latin typeface="Arial" panose="020B0604020202020204" pitchFamily="34" charset="0"/>
              </a:rPr>
              <a:t> por la red. Todas las funciones propias del trabajo en oficina, incluyendo dictados, mecanografía, archivado, copias, fax, télex, microfilmado y gestión de archivos, operación de los teléfonos y la centralita, caen en esta categoría. La ofimática fue un concepto muy popular en los años 1970 y 1980, cuando las computadoras de sobremesa se popularizaron.</a:t>
            </a:r>
          </a:p>
          <a:p>
            <a:endParaRPr lang="es-GT" sz="1600" dirty="0"/>
          </a:p>
        </p:txBody>
      </p:sp>
    </p:spTree>
    <p:extLst>
      <p:ext uri="{BB962C8B-B14F-4D97-AF65-F5344CB8AC3E}">
        <p14:creationId xmlns:p14="http://schemas.microsoft.com/office/powerpoint/2010/main" val="368004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GT" sz="5400" dirty="0" smtClean="0"/>
              <a:t>Lenguajes de programación y su línea de tiempo </a:t>
            </a:r>
            <a:endParaRPr lang="es-GT" sz="5400" dirty="0"/>
          </a:p>
        </p:txBody>
      </p:sp>
      <p:sp>
        <p:nvSpPr>
          <p:cNvPr id="3" name="Marcador de contenido 2"/>
          <p:cNvSpPr>
            <a:spLocks noGrp="1"/>
          </p:cNvSpPr>
          <p:nvPr>
            <p:ph idx="1"/>
          </p:nvPr>
        </p:nvSpPr>
        <p:spPr>
          <a:xfrm>
            <a:off x="162838" y="1825625"/>
            <a:ext cx="11849622" cy="4888326"/>
          </a:xfrm>
        </p:spPr>
        <p:txBody>
          <a:bodyPr>
            <a:normAutofit/>
          </a:bodyPr>
          <a:lstStyle/>
          <a:p>
            <a:endParaRPr lang="es-GT" sz="1600" b="0" i="0" dirty="0" smtClean="0">
              <a:solidFill>
                <a:srgbClr val="222222"/>
              </a:solidFill>
              <a:effectLst/>
              <a:latin typeface="Arial" panose="020B0604020202020204" pitchFamily="34" charset="0"/>
            </a:endParaRPr>
          </a:p>
          <a:p>
            <a:r>
              <a:rPr lang="es-GT" sz="1600" b="0" i="0" dirty="0" smtClean="0">
                <a:solidFill>
                  <a:srgbClr val="222222"/>
                </a:solidFill>
                <a:effectLst/>
                <a:latin typeface="Arial" panose="020B0604020202020204" pitchFamily="34" charset="0"/>
              </a:rPr>
              <a:t>Un </a:t>
            </a:r>
            <a:r>
              <a:rPr lang="es-GT" sz="1600" i="0" dirty="0" smtClean="0">
                <a:solidFill>
                  <a:srgbClr val="222222"/>
                </a:solidFill>
                <a:effectLst/>
                <a:latin typeface="Arial" panose="020B0604020202020204" pitchFamily="34" charset="0"/>
              </a:rPr>
              <a:t>lenguaje</a:t>
            </a:r>
            <a:r>
              <a:rPr lang="es-GT" sz="1600" b="1" i="0" dirty="0" smtClean="0">
                <a:solidFill>
                  <a:srgbClr val="222222"/>
                </a:solidFill>
                <a:effectLst/>
                <a:latin typeface="Arial" panose="020B0604020202020204" pitchFamily="34" charset="0"/>
              </a:rPr>
              <a:t> </a:t>
            </a:r>
            <a:r>
              <a:rPr lang="es-GT" sz="1600" i="0" dirty="0" smtClean="0">
                <a:solidFill>
                  <a:srgbClr val="222222"/>
                </a:solidFill>
                <a:effectLst/>
                <a:latin typeface="Arial" panose="020B0604020202020204" pitchFamily="34" charset="0"/>
              </a:rPr>
              <a:t>de</a:t>
            </a:r>
            <a:r>
              <a:rPr lang="es-GT" sz="1600" b="1" i="0" dirty="0" smtClean="0">
                <a:solidFill>
                  <a:srgbClr val="222222"/>
                </a:solidFill>
                <a:effectLst/>
                <a:latin typeface="Arial" panose="020B0604020202020204" pitchFamily="34" charset="0"/>
              </a:rPr>
              <a:t> </a:t>
            </a:r>
            <a:r>
              <a:rPr lang="es-GT" sz="1600" i="0" dirty="0" smtClean="0">
                <a:solidFill>
                  <a:srgbClr val="222222"/>
                </a:solidFill>
                <a:effectLst/>
                <a:latin typeface="Arial" panose="020B0604020202020204" pitchFamily="34" charset="0"/>
              </a:rPr>
              <a:t>programación</a:t>
            </a:r>
            <a:r>
              <a:rPr lang="es-GT" sz="1600" b="0" i="0" dirty="0" smtClean="0">
                <a:solidFill>
                  <a:srgbClr val="222222"/>
                </a:solidFill>
                <a:effectLst/>
                <a:latin typeface="Arial" panose="020B0604020202020204" pitchFamily="34" charset="0"/>
              </a:rPr>
              <a:t> es un </a:t>
            </a:r>
            <a:r>
              <a:rPr lang="es-GT" sz="1600" b="0" i="0" u="none" strike="noStrike" dirty="0" smtClean="0">
                <a:solidFill>
                  <a:srgbClr val="0B0080"/>
                </a:solidFill>
                <a:effectLst/>
                <a:latin typeface="Arial" panose="020B0604020202020204" pitchFamily="34" charset="0"/>
                <a:hlinkClick r:id="rId2" tooltip="Lenguaje formal"/>
              </a:rPr>
              <a:t>lenguaje formal</a:t>
            </a:r>
            <a:r>
              <a:rPr lang="es-GT" sz="1600" b="0" i="0" dirty="0" smtClean="0">
                <a:solidFill>
                  <a:srgbClr val="222222"/>
                </a:solidFill>
                <a:effectLst/>
                <a:latin typeface="Arial" panose="020B0604020202020204" pitchFamily="34" charset="0"/>
              </a:rPr>
              <a:t> diseñado para realizar </a:t>
            </a:r>
            <a:r>
              <a:rPr lang="es-GT" sz="1600" b="0" i="0" u="none" strike="noStrike" dirty="0" smtClean="0">
                <a:solidFill>
                  <a:srgbClr val="0B0080"/>
                </a:solidFill>
                <a:effectLst/>
                <a:latin typeface="Arial" panose="020B0604020202020204" pitchFamily="34" charset="0"/>
                <a:hlinkClick r:id="rId3" tooltip="Proceso (informática)"/>
              </a:rPr>
              <a:t>procesos</a:t>
            </a:r>
            <a:r>
              <a:rPr lang="es-GT" sz="1600" b="0" i="0" dirty="0" smtClean="0">
                <a:solidFill>
                  <a:srgbClr val="222222"/>
                </a:solidFill>
                <a:effectLst/>
                <a:latin typeface="Arial" panose="020B0604020202020204" pitchFamily="34" charset="0"/>
              </a:rPr>
              <a:t> que pueden ser llevados a cabo por máquinas como las </a:t>
            </a:r>
            <a:r>
              <a:rPr lang="es-GT" sz="1600" b="0" i="0" u="none" strike="noStrike" dirty="0" smtClean="0">
                <a:solidFill>
                  <a:srgbClr val="0B0080"/>
                </a:solidFill>
                <a:effectLst/>
                <a:latin typeface="Arial" panose="020B0604020202020204" pitchFamily="34" charset="0"/>
                <a:hlinkClick r:id="rId4" tooltip="Computadora"/>
              </a:rPr>
              <a:t>computadoras</a:t>
            </a:r>
            <a:r>
              <a:rPr lang="es-GT" sz="1600" b="0" i="0" dirty="0" smtClean="0">
                <a:solidFill>
                  <a:srgbClr val="222222"/>
                </a:solidFill>
                <a:effectLst/>
                <a:latin typeface="Arial" panose="020B0604020202020204" pitchFamily="34" charset="0"/>
              </a:rPr>
              <a:t>.</a:t>
            </a:r>
          </a:p>
          <a:p>
            <a:r>
              <a:rPr lang="es-GT" sz="1600" b="0" i="0" dirty="0" smtClean="0">
                <a:solidFill>
                  <a:srgbClr val="222222"/>
                </a:solidFill>
                <a:effectLst/>
                <a:latin typeface="Arial" panose="020B0604020202020204" pitchFamily="34" charset="0"/>
              </a:rPr>
              <a:t>Pueden usarse para crear </a:t>
            </a:r>
            <a:r>
              <a:rPr lang="es-GT" sz="1600" b="0" i="0" u="none" strike="noStrike" dirty="0" smtClean="0">
                <a:solidFill>
                  <a:srgbClr val="0B0080"/>
                </a:solidFill>
                <a:effectLst/>
                <a:latin typeface="Arial" panose="020B0604020202020204" pitchFamily="34" charset="0"/>
                <a:hlinkClick r:id="rId5" tooltip="Software"/>
              </a:rPr>
              <a:t>programas</a:t>
            </a:r>
            <a:r>
              <a:rPr lang="es-GT" sz="1600" b="0" i="0" dirty="0" smtClean="0">
                <a:solidFill>
                  <a:srgbClr val="222222"/>
                </a:solidFill>
                <a:effectLst/>
                <a:latin typeface="Arial" panose="020B0604020202020204" pitchFamily="34" charset="0"/>
              </a:rPr>
              <a:t> que controlen el comportamiento físico y lógico de una máquina, para expresar </a:t>
            </a:r>
            <a:r>
              <a:rPr lang="es-GT" sz="1600" b="0" i="0" u="none" strike="noStrike" dirty="0" smtClean="0">
                <a:solidFill>
                  <a:srgbClr val="0B0080"/>
                </a:solidFill>
                <a:effectLst/>
                <a:latin typeface="Arial" panose="020B0604020202020204" pitchFamily="34" charset="0"/>
                <a:hlinkClick r:id="rId6" tooltip="Algoritmo"/>
              </a:rPr>
              <a:t>algoritmos</a:t>
            </a:r>
            <a:r>
              <a:rPr lang="es-GT" sz="1600" b="0" i="0" dirty="0" smtClean="0">
                <a:solidFill>
                  <a:srgbClr val="222222"/>
                </a:solidFill>
                <a:effectLst/>
                <a:latin typeface="Arial" panose="020B0604020202020204" pitchFamily="34" charset="0"/>
              </a:rPr>
              <a:t> con precisión, o como modo de comunicación humana.</a:t>
            </a:r>
          </a:p>
          <a:p>
            <a:r>
              <a:rPr lang="es-GT" sz="1600" b="0" i="0" dirty="0" smtClean="0">
                <a:solidFill>
                  <a:srgbClr val="222222"/>
                </a:solidFill>
                <a:effectLst/>
                <a:latin typeface="Arial" panose="020B0604020202020204" pitchFamily="34" charset="0"/>
              </a:rPr>
              <a:t>Está formado por un conjunto de símbolos y reglas </a:t>
            </a:r>
            <a:r>
              <a:rPr lang="es-GT" sz="1600" b="0" i="0" u="none" strike="noStrike" dirty="0" smtClean="0">
                <a:solidFill>
                  <a:srgbClr val="0B0080"/>
                </a:solidFill>
                <a:effectLst/>
                <a:latin typeface="Arial" panose="020B0604020202020204" pitchFamily="34" charset="0"/>
                <a:hlinkClick r:id="rId7" tooltip="Sintaxis"/>
              </a:rPr>
              <a:t>sintácticas</a:t>
            </a:r>
            <a:r>
              <a:rPr lang="es-GT" sz="1600" b="0" i="0" dirty="0" smtClean="0">
                <a:solidFill>
                  <a:srgbClr val="222222"/>
                </a:solidFill>
                <a:effectLst/>
                <a:latin typeface="Arial" panose="020B0604020202020204" pitchFamily="34" charset="0"/>
              </a:rPr>
              <a:t> y </a:t>
            </a:r>
            <a:r>
              <a:rPr lang="es-GT" sz="1600" b="0" i="0" u="none" strike="noStrike" dirty="0" smtClean="0">
                <a:solidFill>
                  <a:srgbClr val="0B0080"/>
                </a:solidFill>
                <a:effectLst/>
                <a:latin typeface="Arial" panose="020B0604020202020204" pitchFamily="34" charset="0"/>
              </a:rPr>
              <a:t>semánticas</a:t>
            </a:r>
            <a:r>
              <a:rPr lang="es-GT" sz="1600" b="0" i="0" dirty="0" smtClean="0">
                <a:solidFill>
                  <a:srgbClr val="222222"/>
                </a:solidFill>
                <a:effectLst/>
                <a:latin typeface="Arial" panose="020B0604020202020204" pitchFamily="34" charset="0"/>
              </a:rPr>
              <a:t> que definen su estructura y el significado de sus elementos y expresiones. Al proceso por el cual se escribe, </a:t>
            </a:r>
            <a:r>
              <a:rPr lang="es-GT" sz="1600" b="0" i="0" u="none" strike="noStrike" dirty="0" smtClean="0">
                <a:solidFill>
                  <a:srgbClr val="0B0080"/>
                </a:solidFill>
                <a:effectLst/>
                <a:latin typeface="Arial" panose="020B0604020202020204" pitchFamily="34" charset="0"/>
                <a:hlinkClick r:id="rId8" tooltip="Beta tester"/>
              </a:rPr>
              <a:t>se prueba</a:t>
            </a:r>
            <a:r>
              <a:rPr lang="es-GT" sz="1600" b="0" i="0" dirty="0" smtClean="0">
                <a:solidFill>
                  <a:srgbClr val="222222"/>
                </a:solidFill>
                <a:effectLst/>
                <a:latin typeface="Arial" panose="020B0604020202020204" pitchFamily="34" charset="0"/>
              </a:rPr>
              <a:t>, </a:t>
            </a:r>
            <a:r>
              <a:rPr lang="es-GT" sz="1600" b="0" i="0" u="none" strike="noStrike" dirty="0" smtClean="0">
                <a:solidFill>
                  <a:srgbClr val="0B0080"/>
                </a:solidFill>
                <a:effectLst/>
                <a:latin typeface="Arial" panose="020B0604020202020204" pitchFamily="34" charset="0"/>
                <a:hlinkClick r:id="rId9" tooltip="Depurador"/>
              </a:rPr>
              <a:t>se depura</a:t>
            </a:r>
            <a:r>
              <a:rPr lang="es-GT" sz="1600" b="0" i="0" dirty="0" smtClean="0">
                <a:solidFill>
                  <a:srgbClr val="222222"/>
                </a:solidFill>
                <a:effectLst/>
                <a:latin typeface="Arial" panose="020B0604020202020204" pitchFamily="34" charset="0"/>
              </a:rPr>
              <a:t>, </a:t>
            </a:r>
            <a:r>
              <a:rPr lang="es-GT" sz="1600" b="0" i="0" u="none" strike="noStrike" dirty="0" smtClean="0">
                <a:solidFill>
                  <a:srgbClr val="0B0080"/>
                </a:solidFill>
                <a:effectLst/>
                <a:latin typeface="Arial" panose="020B0604020202020204" pitchFamily="34" charset="0"/>
                <a:hlinkClick r:id="rId10" tooltip="Compilador"/>
              </a:rPr>
              <a:t>se compila</a:t>
            </a:r>
            <a:r>
              <a:rPr lang="es-GT" sz="1600" b="0" i="0" dirty="0" smtClean="0">
                <a:solidFill>
                  <a:srgbClr val="222222"/>
                </a:solidFill>
                <a:effectLst/>
                <a:latin typeface="Arial" panose="020B0604020202020204" pitchFamily="34" charset="0"/>
              </a:rPr>
              <a:t> (de ser necesario) y se mantiene el </a:t>
            </a:r>
            <a:r>
              <a:rPr lang="es-GT" sz="1600" b="0" i="0" u="none" strike="noStrike" dirty="0" smtClean="0">
                <a:solidFill>
                  <a:srgbClr val="0B0080"/>
                </a:solidFill>
                <a:effectLst/>
                <a:latin typeface="Arial" panose="020B0604020202020204" pitchFamily="34" charset="0"/>
                <a:hlinkClick r:id="rId11" tooltip="Código fuente"/>
              </a:rPr>
              <a:t>código fuente</a:t>
            </a:r>
            <a:r>
              <a:rPr lang="es-GT" sz="1600" b="0" i="0" dirty="0" smtClean="0">
                <a:solidFill>
                  <a:srgbClr val="222222"/>
                </a:solidFill>
                <a:effectLst/>
                <a:latin typeface="Arial" panose="020B0604020202020204" pitchFamily="34" charset="0"/>
              </a:rPr>
              <a:t> de un </a:t>
            </a:r>
            <a:r>
              <a:rPr lang="es-GT" sz="1600" b="0" i="0" u="none" strike="noStrike" dirty="0" smtClean="0">
                <a:solidFill>
                  <a:srgbClr val="0B0080"/>
                </a:solidFill>
                <a:effectLst/>
                <a:latin typeface="Arial" panose="020B0604020202020204" pitchFamily="34" charset="0"/>
                <a:hlinkClick r:id="rId12" tooltip="Programa informático"/>
              </a:rPr>
              <a:t>programa informático</a:t>
            </a:r>
            <a:r>
              <a:rPr lang="es-GT" sz="1600" b="0" i="0" dirty="0" smtClean="0">
                <a:solidFill>
                  <a:srgbClr val="222222"/>
                </a:solidFill>
                <a:effectLst/>
                <a:latin typeface="Arial" panose="020B0604020202020204" pitchFamily="34" charset="0"/>
              </a:rPr>
              <a:t> se le llama </a:t>
            </a:r>
            <a:r>
              <a:rPr lang="es-GT" sz="1600" b="0" i="0" u="none" strike="noStrike" dirty="0" smtClean="0">
                <a:solidFill>
                  <a:srgbClr val="0B0080"/>
                </a:solidFill>
                <a:effectLst/>
                <a:latin typeface="Arial" panose="020B0604020202020204" pitchFamily="34" charset="0"/>
                <a:hlinkClick r:id="rId13" tooltip="Programación"/>
              </a:rPr>
              <a:t>programación</a:t>
            </a:r>
            <a:r>
              <a:rPr lang="es-GT" sz="1600" b="0" i="0" dirty="0" smtClean="0">
                <a:solidFill>
                  <a:srgbClr val="222222"/>
                </a:solidFill>
                <a:effectLst/>
                <a:latin typeface="Arial" panose="020B0604020202020204" pitchFamily="34" charset="0"/>
              </a:rPr>
              <a:t>.</a:t>
            </a:r>
          </a:p>
          <a:p>
            <a:r>
              <a:rPr lang="es-GT" sz="1600" b="0" i="0" dirty="0" smtClean="0">
                <a:solidFill>
                  <a:srgbClr val="222222"/>
                </a:solidFill>
                <a:effectLst/>
                <a:latin typeface="Arial" panose="020B0604020202020204" pitchFamily="34" charset="0"/>
              </a:rPr>
              <a:t>También la palabra programación se define como el proceso de creación de un </a:t>
            </a:r>
            <a:r>
              <a:rPr lang="es-GT" sz="1600" b="0" i="0" u="none" strike="noStrike" dirty="0" smtClean="0">
                <a:solidFill>
                  <a:srgbClr val="0B0080"/>
                </a:solidFill>
                <a:effectLst/>
                <a:latin typeface="Arial" panose="020B0604020202020204" pitchFamily="34" charset="0"/>
                <a:hlinkClick r:id="rId12" tooltip="Programa informático"/>
              </a:rPr>
              <a:t>programa</a:t>
            </a:r>
            <a:r>
              <a:rPr lang="es-GT" sz="1600" b="0" i="0" dirty="0" smtClean="0">
                <a:solidFill>
                  <a:srgbClr val="222222"/>
                </a:solidFill>
                <a:effectLst/>
                <a:latin typeface="Arial" panose="020B0604020202020204" pitchFamily="34" charset="0"/>
              </a:rPr>
              <a:t> de </a:t>
            </a:r>
            <a:r>
              <a:rPr lang="es-GT" sz="1600" b="0" i="0" u="none" strike="noStrike" dirty="0" smtClean="0">
                <a:solidFill>
                  <a:srgbClr val="0B0080"/>
                </a:solidFill>
                <a:effectLst/>
                <a:latin typeface="Arial" panose="020B0604020202020204" pitchFamily="34" charset="0"/>
                <a:hlinkClick r:id="rId4" tooltip="Computadora"/>
              </a:rPr>
              <a:t>computadora</a:t>
            </a:r>
            <a:r>
              <a:rPr lang="es-GT" sz="1600" b="0" i="0" dirty="0" smtClean="0">
                <a:solidFill>
                  <a:srgbClr val="222222"/>
                </a:solidFill>
                <a:effectLst/>
                <a:latin typeface="Arial" panose="020B0604020202020204" pitchFamily="34" charset="0"/>
              </a:rPr>
              <a:t>, mediante la aplicación de procedimientos lógicos, a través de los siguientes pasos:</a:t>
            </a:r>
          </a:p>
          <a:p>
            <a:r>
              <a:rPr lang="es-GT" sz="1600" b="0" i="0" dirty="0" smtClean="0">
                <a:solidFill>
                  <a:srgbClr val="222222"/>
                </a:solidFill>
                <a:effectLst/>
                <a:latin typeface="Arial" panose="020B0604020202020204" pitchFamily="34" charset="0"/>
              </a:rPr>
              <a:t>El desarrollo lógico del programa para resolver un problema en particular.</a:t>
            </a:r>
          </a:p>
          <a:p>
            <a:r>
              <a:rPr lang="es-GT" sz="1600" b="0" i="0" dirty="0" smtClean="0">
                <a:solidFill>
                  <a:srgbClr val="222222"/>
                </a:solidFill>
                <a:effectLst/>
                <a:latin typeface="Arial" panose="020B0604020202020204" pitchFamily="34" charset="0"/>
              </a:rPr>
              <a:t>Escritura de la lógica del programa empleando un lenguaje de programación específico (codificación del programa).</a:t>
            </a:r>
          </a:p>
          <a:p>
            <a:r>
              <a:rPr lang="es-GT" sz="1600" b="0" i="0" dirty="0" smtClean="0">
                <a:solidFill>
                  <a:srgbClr val="222222"/>
                </a:solidFill>
                <a:effectLst/>
                <a:latin typeface="Arial" panose="020B0604020202020204" pitchFamily="34" charset="0"/>
              </a:rPr>
              <a:t>Ensamblaje o compilación del programa hasta convertirlo en lenguaje de máquina.</a:t>
            </a:r>
          </a:p>
          <a:p>
            <a:r>
              <a:rPr lang="es-GT" sz="1600" b="0" i="0" dirty="0" smtClean="0">
                <a:solidFill>
                  <a:srgbClr val="222222"/>
                </a:solidFill>
                <a:effectLst/>
                <a:latin typeface="Arial" panose="020B0604020202020204" pitchFamily="34" charset="0"/>
              </a:rPr>
              <a:t>Prueba y </a:t>
            </a:r>
            <a:r>
              <a:rPr lang="es-GT" sz="1600" b="0" i="0" u="sng" dirty="0" smtClean="0">
                <a:solidFill>
                  <a:srgbClr val="0B0080"/>
                </a:solidFill>
                <a:effectLst/>
                <a:latin typeface="Arial" panose="020B0604020202020204" pitchFamily="34" charset="0"/>
                <a:hlinkClick r:id="rId14" tooltip="Depuración de programas"/>
              </a:rPr>
              <a:t>depuración del programa</a:t>
            </a:r>
            <a:r>
              <a:rPr lang="es-GT" sz="1600" b="0" i="0" dirty="0" smtClean="0">
                <a:solidFill>
                  <a:srgbClr val="222222"/>
                </a:solidFill>
                <a:effectLst/>
                <a:latin typeface="Arial" panose="020B0604020202020204" pitchFamily="34" charset="0"/>
              </a:rPr>
              <a:t>.</a:t>
            </a:r>
          </a:p>
          <a:p>
            <a:r>
              <a:rPr lang="es-GT" sz="1600" b="0" i="0" dirty="0" smtClean="0">
                <a:solidFill>
                  <a:srgbClr val="222222"/>
                </a:solidFill>
                <a:effectLst/>
                <a:latin typeface="Arial" panose="020B0604020202020204" pitchFamily="34" charset="0"/>
              </a:rPr>
              <a:t>Desarrollo de la documentación.</a:t>
            </a:r>
          </a:p>
          <a:p>
            <a:endParaRPr lang="es-GT" sz="1600" dirty="0"/>
          </a:p>
        </p:txBody>
      </p:sp>
    </p:spTree>
    <p:extLst>
      <p:ext uri="{BB962C8B-B14F-4D97-AF65-F5344CB8AC3E}">
        <p14:creationId xmlns:p14="http://schemas.microsoft.com/office/powerpoint/2010/main" val="4065792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Mantenimiento preventivo.</a:t>
            </a:r>
            <a:endParaRPr lang="es-GT" dirty="0"/>
          </a:p>
        </p:txBody>
      </p:sp>
      <p:sp>
        <p:nvSpPr>
          <p:cNvPr id="3" name="Marcador de contenido 2"/>
          <p:cNvSpPr>
            <a:spLocks noGrp="1"/>
          </p:cNvSpPr>
          <p:nvPr>
            <p:ph idx="1"/>
          </p:nvPr>
        </p:nvSpPr>
        <p:spPr>
          <a:xfrm>
            <a:off x="284488" y="1280155"/>
            <a:ext cx="11799518" cy="5210828"/>
          </a:xfrm>
        </p:spPr>
        <p:txBody>
          <a:bodyPr>
            <a:normAutofit/>
          </a:bodyPr>
          <a:lstStyle/>
          <a:p>
            <a:endParaRPr lang="es-GT" sz="1600" b="0" i="0" dirty="0" smtClean="0">
              <a:solidFill>
                <a:srgbClr val="222222"/>
              </a:solidFill>
              <a:effectLst/>
              <a:latin typeface="Arial" panose="020B0604020202020204" pitchFamily="34" charset="0"/>
            </a:endParaRPr>
          </a:p>
          <a:p>
            <a:endParaRPr lang="es-GT" sz="1600" dirty="0">
              <a:solidFill>
                <a:srgbClr val="222222"/>
              </a:solidFill>
              <a:latin typeface="Arial" panose="020B0604020202020204" pitchFamily="34" charset="0"/>
            </a:endParaRPr>
          </a:p>
          <a:p>
            <a:r>
              <a:rPr lang="es-GT" sz="1600" b="0" i="0" dirty="0" smtClean="0">
                <a:solidFill>
                  <a:srgbClr val="222222"/>
                </a:solidFill>
                <a:effectLst/>
                <a:latin typeface="Arial" panose="020B0604020202020204" pitchFamily="34" charset="0"/>
              </a:rPr>
              <a:t>En las operaciones de </a:t>
            </a:r>
            <a:r>
              <a:rPr lang="es-GT" sz="1600" b="0" i="0" u="none" strike="noStrike" dirty="0" smtClean="0">
                <a:solidFill>
                  <a:srgbClr val="0B0080"/>
                </a:solidFill>
                <a:effectLst/>
                <a:latin typeface="Arial" panose="020B0604020202020204" pitchFamily="34" charset="0"/>
                <a:hlinkClick r:id="rId2" tooltip="Mantenimiento"/>
              </a:rPr>
              <a:t>mantenimiento</a:t>
            </a:r>
            <a:r>
              <a:rPr lang="es-GT" sz="1600" b="0" i="0" dirty="0" smtClean="0">
                <a:solidFill>
                  <a:srgbClr val="222222"/>
                </a:solidFill>
                <a:effectLst/>
                <a:latin typeface="Arial" panose="020B0604020202020204" pitchFamily="34" charset="0"/>
              </a:rPr>
              <a:t>, el</a:t>
            </a:r>
            <a:r>
              <a:rPr lang="es-GT" sz="1600" i="0" dirty="0" smtClean="0">
                <a:solidFill>
                  <a:srgbClr val="222222"/>
                </a:solidFill>
                <a:effectLst/>
                <a:latin typeface="Arial" panose="020B0604020202020204" pitchFamily="34" charset="0"/>
              </a:rPr>
              <a:t> mantenimiento preventivo</a:t>
            </a:r>
            <a:r>
              <a:rPr lang="es-GT" sz="1600" b="0" i="0" dirty="0" smtClean="0">
                <a:solidFill>
                  <a:srgbClr val="222222"/>
                </a:solidFill>
                <a:effectLst/>
                <a:latin typeface="Arial" panose="020B0604020202020204" pitchFamily="34" charset="0"/>
              </a:rPr>
              <a:t> es el destinado a la conservación de equipos o instalaciones mediante la realización de revisión y reparación que garanticen su buen funcionamiento y fiabilidad. El mantenimiento preventivo se realiza en equipos en condiciones de funcionamiento, por oposición al </a:t>
            </a:r>
            <a:r>
              <a:rPr lang="es-GT" sz="1600" b="0" i="0" u="none" strike="noStrike" dirty="0" smtClean="0">
                <a:solidFill>
                  <a:srgbClr val="0B0080"/>
                </a:solidFill>
                <a:effectLst/>
                <a:latin typeface="Arial" panose="020B0604020202020204" pitchFamily="34" charset="0"/>
                <a:hlinkClick r:id="rId3" tooltip="Mantenimiento correctivo"/>
              </a:rPr>
              <a:t>mantenimiento correctivo</a:t>
            </a:r>
            <a:r>
              <a:rPr lang="es-GT" sz="1600" b="0" i="0" dirty="0" smtClean="0">
                <a:solidFill>
                  <a:srgbClr val="222222"/>
                </a:solidFill>
                <a:effectLst/>
                <a:latin typeface="Arial" panose="020B0604020202020204" pitchFamily="34" charset="0"/>
              </a:rPr>
              <a:t> que repara o pone en condiciones de funcionamiento aquellos que dejaron de funcionar o están dañados.</a:t>
            </a:r>
          </a:p>
          <a:p>
            <a:r>
              <a:rPr lang="es-GT" sz="1600" b="0" i="0" dirty="0" smtClean="0">
                <a:solidFill>
                  <a:srgbClr val="222222"/>
                </a:solidFill>
                <a:effectLst/>
                <a:latin typeface="Arial" panose="020B0604020202020204" pitchFamily="34" charset="0"/>
              </a:rPr>
              <a:t>El primer objetivo del mantenimiento es evitar o mitigar las consecuencias de los fallos del equipo, logrando prevenir las incidencias antes de que estas ocurran. Las tareas de mantenimiento preventivo pueden incluir acciones como cambio de piezas desgastadas, cambios de aceites y lubricantes, etc. El mantenimiento preventivo debe evitar los fallos en el equipo antes de que estos ocurran.</a:t>
            </a:r>
          </a:p>
          <a:p>
            <a:r>
              <a:rPr lang="es-GT" sz="1600" b="0" i="0" dirty="0" smtClean="0">
                <a:solidFill>
                  <a:srgbClr val="222222"/>
                </a:solidFill>
                <a:effectLst/>
                <a:latin typeface="Arial" panose="020B0604020202020204" pitchFamily="34" charset="0"/>
              </a:rPr>
              <a:t>Algunos de los métodos más habituales para determinar que procesos de mantenimiento preventivo deben llevarse a cabo son las recomendaciones de los fabricantes, la legislación vigente, las recomendaciones de expertos y las acciones llevadas a cabo sobre activos similares.</a:t>
            </a:r>
          </a:p>
          <a:p>
            <a:endParaRPr lang="es-GT" sz="1600" dirty="0"/>
          </a:p>
        </p:txBody>
      </p:sp>
      <p:sp>
        <p:nvSpPr>
          <p:cNvPr id="5" name="AutoShape 2" descr="{\displaystyle Mantenimiento\left\{{\begin{array}{l}De\;conservaci{\acute {o}}n\left\{{\begin{array}{l}Correctivo\left\{{\begin{array}{l}Inmediato\\Diferido\end{array}}\right.\\\\{\underline {Preventivo}}\left\{{\begin{array}{l}Programado\\Predictivo\\De\;oportunidad\end{array}}\right.\end{array}}\right.\\\\De\;actualizaci{\acute {o}}n\end{array}}\right.}"/>
          <p:cNvSpPr>
            <a:spLocks noChangeAspect="1" noChangeArrowheads="1"/>
          </p:cNvSpPr>
          <p:nvPr/>
        </p:nvSpPr>
        <p:spPr bwMode="auto">
          <a:xfrm>
            <a:off x="288925" y="16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
        <p:nvSpPr>
          <p:cNvPr id="6" name="AutoShape 4" descr="{\displaystyle Mantenimiento\left\{{\begin{array}{l}De\;conservaci{\acute {o}}n\left\{{\begin{array}{l}Correctivo\left\{{\begin{array}{l}Inmediato\\Diferido\end{array}}\right.\\\\{\underline {Preventivo}}\left\{{\begin{array}{l}Programado\\Predictivo\\De\;oportunidad\end{array}}\right.\end{array}}\right.\\\\De\;actualizaci{\acute {o}}n\end{array}}\right.}"/>
          <p:cNvSpPr>
            <a:spLocks noChangeAspect="1" noChangeArrowheads="1"/>
          </p:cNvSpPr>
          <p:nvPr/>
        </p:nvSpPr>
        <p:spPr bwMode="auto">
          <a:xfrm>
            <a:off x="214595"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GT"/>
          </a:p>
        </p:txBody>
      </p:sp>
    </p:spTree>
    <p:extLst>
      <p:ext uri="{BB962C8B-B14F-4D97-AF65-F5344CB8AC3E}">
        <p14:creationId xmlns:p14="http://schemas.microsoft.com/office/powerpoint/2010/main" val="1368905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Conclusión personal </a:t>
            </a:r>
            <a:endParaRPr lang="es-GT" dirty="0"/>
          </a:p>
        </p:txBody>
      </p:sp>
      <p:sp>
        <p:nvSpPr>
          <p:cNvPr id="3" name="Marcador de contenido 2"/>
          <p:cNvSpPr>
            <a:spLocks noGrp="1"/>
          </p:cNvSpPr>
          <p:nvPr>
            <p:ph idx="1"/>
          </p:nvPr>
        </p:nvSpPr>
        <p:spPr/>
        <p:txBody>
          <a:bodyPr/>
          <a:lstStyle/>
          <a:p>
            <a:pPr marL="0" indent="0">
              <a:buNone/>
            </a:pPr>
            <a:endParaRPr lang="es-GT" dirty="0" smtClean="0"/>
          </a:p>
          <a:p>
            <a:pPr marL="0" indent="0">
              <a:buNone/>
            </a:pPr>
            <a:r>
              <a:rPr lang="es-GT" dirty="0" smtClean="0"/>
              <a:t>En estas dispositivas tenemos información para capacitar a los nuevos integrantes de la empresa y que tengan un mejor conocimiento </a:t>
            </a:r>
            <a:endParaRPr lang="es-GT" dirty="0"/>
          </a:p>
        </p:txBody>
      </p:sp>
    </p:spTree>
    <p:extLst>
      <p:ext uri="{BB962C8B-B14F-4D97-AF65-F5344CB8AC3E}">
        <p14:creationId xmlns:p14="http://schemas.microsoft.com/office/powerpoint/2010/main" val="713811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TotalTime>
  <Words>125</Words>
  <Application>Microsoft Office PowerPoint</Application>
  <PresentationFormat>Panorámica</PresentationFormat>
  <Paragraphs>57</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Presentación de PowerPoint</vt:lpstr>
      <vt:lpstr>Introducción </vt:lpstr>
      <vt:lpstr>Presentación de PowerPoint</vt:lpstr>
      <vt:lpstr>Área de informática </vt:lpstr>
      <vt:lpstr>Informática</vt:lpstr>
      <vt:lpstr>Ofimática</vt:lpstr>
      <vt:lpstr>Lenguajes de programación y su línea de tiempo </vt:lpstr>
      <vt:lpstr>Mantenimiento preventivo.</vt:lpstr>
      <vt:lpstr>Conclusión personal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dc:title>
  <dc:creator>estudiante de Liceo Compu-market</dc:creator>
  <cp:lastModifiedBy>estudiante de Liceo Compu-market</cp:lastModifiedBy>
  <cp:revision>9</cp:revision>
  <dcterms:created xsi:type="dcterms:W3CDTF">2017-04-20T19:39:21Z</dcterms:created>
  <dcterms:modified xsi:type="dcterms:W3CDTF">2017-04-20T21:41:04Z</dcterms:modified>
</cp:coreProperties>
</file>