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4"/>
  </p:sldMasterIdLst>
  <p:notesMasterIdLst>
    <p:notesMasterId r:id="rId13"/>
  </p:notesMasterIdLst>
  <p:handoutMasterIdLst>
    <p:handoutMasterId r:id="rId14"/>
  </p:handoutMasterIdLst>
  <p:sldIdLst>
    <p:sldId id="281" r:id="rId5"/>
    <p:sldId id="354" r:id="rId6"/>
    <p:sldId id="353" r:id="rId7"/>
    <p:sldId id="283" r:id="rId8"/>
    <p:sldId id="362" r:id="rId9"/>
    <p:sldId id="361" r:id="rId10"/>
    <p:sldId id="364" r:id="rId11"/>
    <p:sldId id="35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60" userDrawn="1">
          <p15:clr>
            <a:srgbClr val="A4A3A4"/>
          </p15:clr>
        </p15:guide>
        <p15:guide id="2" pos="7392"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7" autoAdjust="0"/>
    <p:restoredTop sz="48296" autoAdjust="0"/>
  </p:normalViewPr>
  <p:slideViewPr>
    <p:cSldViewPr snapToGrid="0">
      <p:cViewPr varScale="1">
        <p:scale>
          <a:sx n="55" d="100"/>
          <a:sy n="55" d="100"/>
        </p:scale>
        <p:origin x="2748" y="66"/>
      </p:cViewPr>
      <p:guideLst>
        <p:guide pos="360"/>
        <p:guide pos="7392"/>
        <p:guide orient="horz" pos="2160"/>
      </p:guideLst>
    </p:cSldViewPr>
  </p:slideViewPr>
  <p:notesTextViewPr>
    <p:cViewPr>
      <p:scale>
        <a:sx n="1" d="1"/>
        <a:sy n="1" d="1"/>
      </p:scale>
      <p:origin x="0" y="0"/>
    </p:cViewPr>
  </p:notesTextViewPr>
  <p:sorterViewPr>
    <p:cViewPr>
      <p:scale>
        <a:sx n="100" d="100"/>
        <a:sy n="100" d="100"/>
      </p:scale>
      <p:origin x="0" y="-48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EB018AA-DEA7-448F-AE2F-C3D13A0F02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FB87A71-96EB-4108-95A3-855A4C3601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8647F05-0506-494A-8060-3F395B947DF9}" type="datetimeFigureOut">
              <a:rPr lang="en-US" smtClean="0"/>
              <a:t>12/3/2020</a:t>
            </a:fld>
            <a:endParaRPr lang="en-US" dirty="0"/>
          </a:p>
        </p:txBody>
      </p:sp>
      <p:sp>
        <p:nvSpPr>
          <p:cNvPr id="4" name="Footer Placeholder 3">
            <a:extLst>
              <a:ext uri="{FF2B5EF4-FFF2-40B4-BE49-F238E27FC236}">
                <a16:creationId xmlns:a16="http://schemas.microsoft.com/office/drawing/2014/main" id="{9445591A-E83D-4F8A-B064-12B29D3154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7AF2308-535F-471C-9423-3467454C92F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61E857-36B8-43F1-9D87-FE508167BCE3}" type="slidenum">
              <a:rPr lang="en-US" smtClean="0"/>
              <a:t>‹#›</a:t>
            </a:fld>
            <a:endParaRPr lang="en-US" dirty="0"/>
          </a:p>
        </p:txBody>
      </p:sp>
    </p:spTree>
    <p:extLst>
      <p:ext uri="{BB962C8B-B14F-4D97-AF65-F5344CB8AC3E}">
        <p14:creationId xmlns:p14="http://schemas.microsoft.com/office/powerpoint/2010/main" val="14002314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BC0A13-3F3D-45D4-B17C-1E0ACF36A6FB}" type="datetimeFigureOut">
              <a:rPr lang="en-US" smtClean="0"/>
              <a:t>12/3/2020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AAAB6-A2C6-4A85-A3A1-98EFBA61C967}" type="slidenum">
              <a:rPr lang="en-US" smtClean="0"/>
              <a:t>‹#›</a:t>
            </a:fld>
            <a:endParaRPr lang="en-US" dirty="0"/>
          </a:p>
        </p:txBody>
      </p:sp>
    </p:spTree>
    <p:extLst>
      <p:ext uri="{BB962C8B-B14F-4D97-AF65-F5344CB8AC3E}">
        <p14:creationId xmlns:p14="http://schemas.microsoft.com/office/powerpoint/2010/main" val="2076752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Segoe UI" panose="020B0502040204020203" pitchFamily="34" charset="0"/>
              </a:rPr>
              <a:t>Hi Everyone! Today I’m going to tell you a little bit about my project,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Segoe UI" panose="020B0502040204020203" pitchFamily="34" charset="0"/>
              </a:rPr>
              <a:t>COVID-19 Cases in King County, WA</a:t>
            </a:r>
            <a:endParaRPr lang="en-US" dirty="0"/>
          </a:p>
        </p:txBody>
      </p:sp>
      <p:sp>
        <p:nvSpPr>
          <p:cNvPr id="4" name="Slide Number Placeholder 3"/>
          <p:cNvSpPr>
            <a:spLocks noGrp="1"/>
          </p:cNvSpPr>
          <p:nvPr>
            <p:ph type="sldNum" sz="quarter" idx="5"/>
          </p:nvPr>
        </p:nvSpPr>
        <p:spPr/>
        <p:txBody>
          <a:bodyPr/>
          <a:lstStyle/>
          <a:p>
            <a:fld id="{8EAA36B1-75F6-458C-B388-8BC01E9857C8}" type="slidenum">
              <a:rPr lang="en-US" smtClean="0"/>
              <a:t>1</a:t>
            </a:fld>
            <a:endParaRPr lang="en-US" dirty="0"/>
          </a:p>
        </p:txBody>
      </p:sp>
    </p:spTree>
    <p:extLst>
      <p:ext uri="{BB962C8B-B14F-4D97-AF65-F5344CB8AC3E}">
        <p14:creationId xmlns:p14="http://schemas.microsoft.com/office/powerpoint/2010/main" val="270320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a little background.</a:t>
            </a:r>
          </a:p>
          <a:p>
            <a:endParaRPr lang="en-US" dirty="0"/>
          </a:p>
          <a:p>
            <a:r>
              <a:rPr lang="en-US" dirty="0"/>
              <a:t>I’m not going to go into what COVID-19 is or how much it’s affected the world this year, that’s not news to anyone.</a:t>
            </a:r>
          </a:p>
          <a:p>
            <a:endParaRPr lang="en-US" dirty="0"/>
          </a:p>
          <a:p>
            <a:r>
              <a:rPr lang="en-US" dirty="0"/>
              <a:t>What I do want to talk a little about why I was interested in King County, Washington in particular.</a:t>
            </a:r>
          </a:p>
          <a:p>
            <a:endParaRPr lang="en-US" dirty="0"/>
          </a:p>
          <a:p>
            <a:r>
              <a:rPr lang="en-US" dirty="0"/>
              <a:t>I have to admit, part of my motivation was just a preference for the area. As many of you know I’m originally from Washington State and I love it there. </a:t>
            </a:r>
          </a:p>
          <a:p>
            <a:endParaRPr lang="en-US" dirty="0"/>
          </a:p>
          <a:p>
            <a:r>
              <a:rPr lang="en-US" dirty="0"/>
              <a:t>But what’s actually of general interest is that it’s where the virus originated in the U.S. The first confirmed case was in Snohomish County, Washington, which is part of the Seattle metro area.</a:t>
            </a:r>
          </a:p>
          <a:p>
            <a:endParaRPr lang="en-US" dirty="0"/>
          </a:p>
          <a:p>
            <a:r>
              <a:rPr lang="en-US" dirty="0"/>
              <a:t>Now I’d like to orient you a little bit.</a:t>
            </a:r>
          </a:p>
          <a:p>
            <a:endParaRPr lang="en-US" dirty="0"/>
          </a:p>
          <a:p>
            <a:r>
              <a:rPr lang="en-US" dirty="0"/>
              <a:t>If you look at the map in the top right you’ll see the counties of Washington state with darker shading indicating more total confirmed cases. The plot on the left is total numbers of confirmed cases by county. If you look at these counties in the center, (use mouse) there’s Snohomish, king, and pierce all grouped together. This is the </a:t>
            </a:r>
            <a:r>
              <a:rPr lang="en-US" dirty="0" err="1"/>
              <a:t>seattle</a:t>
            </a:r>
            <a:r>
              <a:rPr lang="en-US" dirty="0"/>
              <a:t> metro area. </a:t>
            </a:r>
          </a:p>
          <a:p>
            <a:r>
              <a:rPr lang="en-US" dirty="0"/>
              <a:t>Then these other dark counties are Yakima, Spokane, and Clark.</a:t>
            </a:r>
          </a:p>
          <a:p>
            <a:endParaRPr lang="en-US" dirty="0"/>
          </a:p>
          <a:p>
            <a:r>
              <a:rPr lang="en-US" dirty="0"/>
              <a:t>And then in bottom right map you can see that </a:t>
            </a:r>
            <a:r>
              <a:rPr lang="en-US" dirty="0" err="1"/>
              <a:t>seattle</a:t>
            </a:r>
            <a:r>
              <a:rPr lang="en-US" dirty="0"/>
              <a:t> itself is marked and it is within the highlighted king county.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to a point, we’re just seeing population centers, since we’re looking at total confirmed cases. But I don’t think that detracts at all from the fact that there still are a LOT of cases in King County and that the Seattle area was an early epicenter of the outbreak, which made me think the progression of the data might be more interesting in this space.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Speaking of the data, lets talk about it a little. </a:t>
            </a:r>
          </a:p>
          <a:p>
            <a:endParaRPr lang="en-US" dirty="0"/>
          </a:p>
        </p:txBody>
      </p:sp>
      <p:sp>
        <p:nvSpPr>
          <p:cNvPr id="4" name="Slide Number Placeholder 3"/>
          <p:cNvSpPr>
            <a:spLocks noGrp="1"/>
          </p:cNvSpPr>
          <p:nvPr>
            <p:ph type="sldNum" sz="quarter" idx="5"/>
          </p:nvPr>
        </p:nvSpPr>
        <p:spPr/>
        <p:txBody>
          <a:bodyPr/>
          <a:lstStyle/>
          <a:p>
            <a:fld id="{BCFAAAB6-A2C6-4A85-A3A1-98EFBA61C967}" type="slidenum">
              <a:rPr lang="en-US" smtClean="0"/>
              <a:t>2</a:t>
            </a:fld>
            <a:endParaRPr lang="en-US" dirty="0"/>
          </a:p>
        </p:txBody>
      </p:sp>
    </p:spTree>
    <p:extLst>
      <p:ext uri="{BB962C8B-B14F-4D97-AF65-F5344CB8AC3E}">
        <p14:creationId xmlns:p14="http://schemas.microsoft.com/office/powerpoint/2010/main" val="2750552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I combined two datasets from King County’s </a:t>
            </a:r>
            <a:r>
              <a:rPr lang="en-US" dirty="0" err="1"/>
              <a:t>covid</a:t>
            </a:r>
            <a:r>
              <a:rPr lang="en-US" dirty="0"/>
              <a:t> data site, which hosts data collected by the Washington State department of health</a:t>
            </a:r>
          </a:p>
          <a:p>
            <a:endParaRPr lang="en-US" dirty="0"/>
          </a:p>
          <a:p>
            <a:r>
              <a:rPr lang="en-US" dirty="0"/>
              <a:t>One dataset included my variable of interested, number of positive cases by week. This variable had the benefit of being a count over a discrete and specific measure of time. </a:t>
            </a:r>
          </a:p>
          <a:p>
            <a:endParaRPr lang="en-US" dirty="0"/>
          </a:p>
          <a:p>
            <a:r>
              <a:rPr lang="en-US" dirty="0"/>
              <a:t>This first dataset also included the rate of people tested.</a:t>
            </a:r>
          </a:p>
          <a:p>
            <a:endParaRPr lang="en-US" dirty="0"/>
          </a:p>
          <a:p>
            <a:r>
              <a:rPr lang="en-US" dirty="0"/>
              <a:t>The second data set, also from King County’s </a:t>
            </a:r>
            <a:r>
              <a:rPr lang="en-US" dirty="0" err="1"/>
              <a:t>covid</a:t>
            </a:r>
            <a:r>
              <a:rPr lang="en-US" dirty="0"/>
              <a:t> data site, included population sizes for age demographics by city.</a:t>
            </a:r>
          </a:p>
          <a:p>
            <a:endParaRPr lang="en-US" dirty="0"/>
          </a:p>
          <a:p>
            <a:r>
              <a:rPr lang="en-US" dirty="0"/>
              <a:t>Originally I was interested in city itself as a variable, but king county has 59 unique cities in it and many of them bleed into one another throughout the suburbs so I quickly found it to not be practically very useful for a model itself. It was still necessary as a matching variable to combine the two datasets, and I think it’s interesting to look at the numbers split up that way, which is why I’ve depicted them for you in the scatter plot on this slide.</a:t>
            </a:r>
          </a:p>
          <a:p>
            <a:endParaRPr lang="en-US" dirty="0"/>
          </a:p>
          <a:p>
            <a:r>
              <a:rPr lang="en-US" dirty="0"/>
              <a:t>You’ll immediately notice that this data looks to be zero-inflated. I did not dig very far into zero-inflated regression because I wanted to stay relevant with what we had learned in class, and that is a limitation of this analysis. </a:t>
            </a:r>
          </a:p>
          <a:p>
            <a:endParaRPr lang="en-US" dirty="0"/>
          </a:p>
          <a:p>
            <a:r>
              <a:rPr lang="en-US" dirty="0"/>
              <a:t>Another limitation that you’ll notice as we move forward is that I did not delve into the time series aspect of the model. Partially because the research I did on this issue indicated that it’s not appropriate to go through any of our typical “fixes”. For example, you can’t just add a lagged dependent variable like you might in other models, as the exponentiated coefficient on the lagged variable is no longer an autocorrelation coefficient (it’s a growth rate). </a:t>
            </a:r>
          </a:p>
          <a:p>
            <a:r>
              <a:rPr lang="en-US" dirty="0"/>
              <a:t>But also because, again, I want to stay relevant to this course and this is not time series. So try to keep that in mind moving forward, and let’s get into the models that I DID fit.</a:t>
            </a:r>
          </a:p>
        </p:txBody>
      </p:sp>
      <p:sp>
        <p:nvSpPr>
          <p:cNvPr id="4" name="Slide Number Placeholder 3"/>
          <p:cNvSpPr>
            <a:spLocks noGrp="1"/>
          </p:cNvSpPr>
          <p:nvPr>
            <p:ph type="sldNum" sz="quarter" idx="5"/>
          </p:nvPr>
        </p:nvSpPr>
        <p:spPr/>
        <p:txBody>
          <a:bodyPr/>
          <a:lstStyle/>
          <a:p>
            <a:fld id="{BCFAAAB6-A2C6-4A85-A3A1-98EFBA61C967}" type="slidenum">
              <a:rPr lang="en-US" smtClean="0"/>
              <a:t>3</a:t>
            </a:fld>
            <a:endParaRPr lang="en-US" dirty="0"/>
          </a:p>
        </p:txBody>
      </p:sp>
    </p:spTree>
    <p:extLst>
      <p:ext uri="{BB962C8B-B14F-4D97-AF65-F5344CB8AC3E}">
        <p14:creationId xmlns:p14="http://schemas.microsoft.com/office/powerpoint/2010/main" val="3360298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since we’re looking at count data, I fit a Poisson Regression.</a:t>
            </a:r>
          </a:p>
          <a:p>
            <a:endParaRPr lang="en-US" dirty="0"/>
          </a:p>
          <a:p>
            <a:r>
              <a:rPr lang="en-US" dirty="0"/>
              <a:t>You can see the residuals on the right and some of the output on the left. </a:t>
            </a:r>
          </a:p>
          <a:p>
            <a:endParaRPr lang="en-US" dirty="0"/>
          </a:p>
          <a:p>
            <a:r>
              <a:rPr lang="en-US" dirty="0"/>
              <a:t>I had anticipated that the data probably did not meet assumptions, and I was correct in that. The data are over-dispersed.</a:t>
            </a:r>
          </a:p>
          <a:p>
            <a:endParaRPr lang="en-US" dirty="0"/>
          </a:p>
          <a:p>
            <a:r>
              <a:rPr lang="en-US" dirty="0"/>
              <a:t>(</a:t>
            </a:r>
            <a:r>
              <a:rPr lang="en-US" sz="1800" b="0" i="0" u="none" strike="noStrike" dirty="0">
                <a:solidFill>
                  <a:srgbClr val="000000"/>
                </a:solidFill>
                <a:effectLst/>
                <a:latin typeface="Arial" panose="020B0604020202020204" pitchFamily="34" charset="0"/>
              </a:rPr>
              <a:t>degrees of freedom = 11,786 &lt; residual deviance=580,131)</a:t>
            </a:r>
            <a:endParaRPr lang="en-US" dirty="0"/>
          </a:p>
          <a:p>
            <a:endParaRPr lang="en-US" dirty="0"/>
          </a:p>
          <a:p>
            <a:r>
              <a:rPr lang="en-US" dirty="0"/>
              <a:t>This led me to my next model….</a:t>
            </a:r>
          </a:p>
        </p:txBody>
      </p:sp>
      <p:sp>
        <p:nvSpPr>
          <p:cNvPr id="4" name="Slide Number Placeholder 3"/>
          <p:cNvSpPr>
            <a:spLocks noGrp="1"/>
          </p:cNvSpPr>
          <p:nvPr>
            <p:ph type="sldNum" sz="quarter" idx="5"/>
          </p:nvPr>
        </p:nvSpPr>
        <p:spPr/>
        <p:txBody>
          <a:bodyPr/>
          <a:lstStyle/>
          <a:p>
            <a:fld id="{BCFAAAB6-A2C6-4A85-A3A1-98EFBA61C967}" type="slidenum">
              <a:rPr lang="en-US" smtClean="0"/>
              <a:t>4</a:t>
            </a:fld>
            <a:endParaRPr lang="en-US" dirty="0"/>
          </a:p>
        </p:txBody>
      </p:sp>
    </p:spTree>
    <p:extLst>
      <p:ext uri="{BB962C8B-B14F-4D97-AF65-F5344CB8AC3E}">
        <p14:creationId xmlns:p14="http://schemas.microsoft.com/office/powerpoint/2010/main" val="42705253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quasi-</a:t>
            </a:r>
            <a:r>
              <a:rPr lang="en-US" dirty="0" err="1"/>
              <a:t>poisson</a:t>
            </a:r>
            <a:r>
              <a:rPr lang="en-US" dirty="0"/>
              <a:t> model. </a:t>
            </a:r>
          </a:p>
          <a:p>
            <a:endParaRPr lang="en-US" dirty="0"/>
          </a:p>
          <a:p>
            <a:r>
              <a:rPr lang="en-US" dirty="0"/>
              <a:t>I think for this model we can be somewhat comfortable with the mean and variance relationship. However, the concern is an excess number of zeroes, as we discussed earlier.</a:t>
            </a:r>
          </a:p>
          <a:p>
            <a:endParaRPr lang="en-US" dirty="0"/>
          </a:p>
          <a:p>
            <a:r>
              <a:rPr lang="en-US" dirty="0"/>
              <a:t>You’ll note that our residuals look similar. </a:t>
            </a:r>
          </a:p>
          <a:p>
            <a:endParaRPr lang="en-US" dirty="0"/>
          </a:p>
          <a:p>
            <a:r>
              <a:rPr lang="en-US" dirty="0"/>
              <a:t>Also take a second to notice some of the output.</a:t>
            </a:r>
          </a:p>
          <a:p>
            <a:endParaRPr lang="en-US" dirty="0"/>
          </a:p>
          <a:p>
            <a:endParaRPr lang="en-US" dirty="0"/>
          </a:p>
        </p:txBody>
      </p:sp>
      <p:sp>
        <p:nvSpPr>
          <p:cNvPr id="4" name="Slide Number Placeholder 3"/>
          <p:cNvSpPr>
            <a:spLocks noGrp="1"/>
          </p:cNvSpPr>
          <p:nvPr>
            <p:ph type="sldNum" sz="quarter" idx="5"/>
          </p:nvPr>
        </p:nvSpPr>
        <p:spPr/>
        <p:txBody>
          <a:bodyPr/>
          <a:lstStyle/>
          <a:p>
            <a:fld id="{BCFAAAB6-A2C6-4A85-A3A1-98EFBA61C967}" type="slidenum">
              <a:rPr lang="en-US" smtClean="0"/>
              <a:t>5</a:t>
            </a:fld>
            <a:endParaRPr lang="en-US" dirty="0"/>
          </a:p>
        </p:txBody>
      </p:sp>
    </p:spTree>
    <p:extLst>
      <p:ext uri="{BB962C8B-B14F-4D97-AF65-F5344CB8AC3E}">
        <p14:creationId xmlns:p14="http://schemas.microsoft.com/office/powerpoint/2010/main" val="1056711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Negative Binomial Regression.</a:t>
            </a:r>
          </a:p>
          <a:p>
            <a:endParaRPr lang="en-US" dirty="0"/>
          </a:p>
          <a:p>
            <a:r>
              <a:rPr lang="en-US" dirty="0"/>
              <a:t>I fit this model since the </a:t>
            </a:r>
            <a:r>
              <a:rPr lang="en-US" dirty="0" err="1"/>
              <a:t>quasipoisson</a:t>
            </a:r>
            <a:r>
              <a:rPr lang="en-US" dirty="0"/>
              <a:t> assumes a linear relationship between mean and variance, whereas the negative binomial allows for a quadratic relationship between the two, which can give more flexibility and allow for better fitting. </a:t>
            </a:r>
          </a:p>
          <a:p>
            <a:endParaRPr lang="en-US" dirty="0"/>
          </a:p>
          <a:p>
            <a:r>
              <a:rPr lang="en-US" dirty="0"/>
              <a:t>You’ll note that the residuals look very different. </a:t>
            </a:r>
          </a:p>
          <a:p>
            <a:br>
              <a:rPr lang="en-US" dirty="0"/>
            </a:br>
            <a:r>
              <a:rPr lang="en-US" dirty="0"/>
              <a:t>See the output to the left. </a:t>
            </a:r>
          </a:p>
        </p:txBody>
      </p:sp>
      <p:sp>
        <p:nvSpPr>
          <p:cNvPr id="4" name="Slide Number Placeholder 3"/>
          <p:cNvSpPr>
            <a:spLocks noGrp="1"/>
          </p:cNvSpPr>
          <p:nvPr>
            <p:ph type="sldNum" sz="quarter" idx="5"/>
          </p:nvPr>
        </p:nvSpPr>
        <p:spPr/>
        <p:txBody>
          <a:bodyPr/>
          <a:lstStyle/>
          <a:p>
            <a:fld id="{BCFAAAB6-A2C6-4A85-A3A1-98EFBA61C967}" type="slidenum">
              <a:rPr lang="en-US" smtClean="0"/>
              <a:t>6</a:t>
            </a:fld>
            <a:endParaRPr lang="en-US" dirty="0"/>
          </a:p>
        </p:txBody>
      </p:sp>
    </p:spTree>
    <p:extLst>
      <p:ext uri="{BB962C8B-B14F-4D97-AF65-F5344CB8AC3E}">
        <p14:creationId xmlns:p14="http://schemas.microsoft.com/office/powerpoint/2010/main" val="39574177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analysis of deviance table is the same for each model, which is why I didn’t discuss it. </a:t>
            </a:r>
          </a:p>
          <a:p>
            <a:endParaRPr lang="en-US" dirty="0"/>
          </a:p>
          <a:p>
            <a:r>
              <a:rPr lang="en-US" dirty="0"/>
              <a:t>Negative binomial </a:t>
            </a:r>
            <a:r>
              <a:rPr lang="en-US" dirty="0" err="1"/>
              <a:t>aic</a:t>
            </a:r>
            <a:r>
              <a:rPr lang="en-US" dirty="0"/>
              <a:t> is 81,800</a:t>
            </a:r>
          </a:p>
          <a:p>
            <a:r>
              <a:rPr lang="en-US" dirty="0"/>
              <a:t>Which IS lower than </a:t>
            </a:r>
            <a:r>
              <a:rPr lang="en-US" dirty="0" err="1"/>
              <a:t>poisson</a:t>
            </a:r>
            <a:r>
              <a:rPr lang="en-US" dirty="0"/>
              <a:t> (</a:t>
            </a:r>
            <a:r>
              <a:rPr lang="en-US" dirty="0" err="1"/>
              <a:t>aic</a:t>
            </a:r>
            <a:r>
              <a:rPr lang="en-US" dirty="0"/>
              <a:t> = 617,768), but that doesn’t say much.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Quasipoisson</a:t>
            </a:r>
            <a:r>
              <a:rPr lang="en-US" dirty="0"/>
              <a:t> of course can’t have </a:t>
            </a:r>
            <a:r>
              <a:rPr lang="en-US" dirty="0" err="1"/>
              <a:t>aic</a:t>
            </a:r>
            <a:endParaRPr lang="en-US" dirty="0"/>
          </a:p>
          <a:p>
            <a:endParaRPr lang="en-US" dirty="0"/>
          </a:p>
          <a:p>
            <a:endParaRPr lang="en-US" dirty="0"/>
          </a:p>
          <a:p>
            <a:r>
              <a:rPr lang="en-US" dirty="0"/>
              <a:t>Poisson:</a:t>
            </a:r>
          </a:p>
          <a:p>
            <a:pPr marL="171450" indent="-171450">
              <a:buFont typeface="Arial" panose="020B0604020202020204" pitchFamily="34" charset="0"/>
              <a:buChar char="•"/>
            </a:pPr>
            <a:r>
              <a:rPr lang="en-US" dirty="0"/>
              <a:t>Null deviance: 1189783 on 11799 degrees of freedom </a:t>
            </a:r>
          </a:p>
          <a:p>
            <a:pPr marL="171450" indent="-171450">
              <a:buFont typeface="Arial" panose="020B0604020202020204" pitchFamily="34" charset="0"/>
              <a:buChar char="•"/>
            </a:pPr>
            <a:r>
              <a:rPr lang="en-US" dirty="0"/>
              <a:t>Residual deviance: 580131 on 11786 degrees of freedom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Quasi Poisson: SAME AS POISSON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Null deviance: 1189783 on 11799 degrees of freedom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Residual deviance: 580131 on 11786 degrees of freedom</a:t>
            </a:r>
          </a:p>
          <a:p>
            <a:r>
              <a:rPr lang="en-US" dirty="0"/>
              <a:t>Negative binomial ALL MUCH LOWER</a:t>
            </a:r>
          </a:p>
          <a:p>
            <a:pPr marL="171450" indent="-171450">
              <a:buFont typeface="Arial" panose="020B0604020202020204" pitchFamily="34" charset="0"/>
              <a:buChar char="•"/>
            </a:pPr>
            <a:r>
              <a:rPr lang="en-US" dirty="0"/>
              <a:t>Null deviance: 23739 on 11799 degrees of freedom </a:t>
            </a:r>
          </a:p>
          <a:p>
            <a:pPr marL="171450" indent="-171450">
              <a:buFont typeface="Arial" panose="020B0604020202020204" pitchFamily="34" charset="0"/>
              <a:buChar char="•"/>
            </a:pPr>
            <a:r>
              <a:rPr lang="en-US" dirty="0"/>
              <a:t>Residual deviance: 13156 on 11786 degrees of freedom</a:t>
            </a:r>
          </a:p>
          <a:p>
            <a:endParaRPr lang="en-US" dirty="0"/>
          </a:p>
          <a:p>
            <a:r>
              <a:rPr lang="en-US" dirty="0"/>
              <a:t>Our negative binomial model is the best fit, but I’d still caution against using it over a zero-inflated model. </a:t>
            </a:r>
          </a:p>
          <a:p>
            <a:endParaRPr lang="en-US" dirty="0"/>
          </a:p>
          <a:p>
            <a:r>
              <a:rPr lang="en-US" dirty="0"/>
              <a:t>Population, Rate of people tested, Number of Deaths and week start date were all consistently significant predictors. </a:t>
            </a:r>
          </a:p>
          <a:p>
            <a:r>
              <a:rPr lang="en-US" dirty="0"/>
              <a:t>Age group overall was, but it seems that there are certain age groups where this was more true than it was for other age groups., specifically in those 70 and above. </a:t>
            </a:r>
          </a:p>
          <a:p>
            <a:r>
              <a:rPr lang="en-US" dirty="0"/>
              <a:t> </a:t>
            </a:r>
          </a:p>
        </p:txBody>
      </p:sp>
      <p:sp>
        <p:nvSpPr>
          <p:cNvPr id="4" name="Slide Number Placeholder 3"/>
          <p:cNvSpPr>
            <a:spLocks noGrp="1"/>
          </p:cNvSpPr>
          <p:nvPr>
            <p:ph type="sldNum" sz="quarter" idx="5"/>
          </p:nvPr>
        </p:nvSpPr>
        <p:spPr/>
        <p:txBody>
          <a:bodyPr/>
          <a:lstStyle/>
          <a:p>
            <a:fld id="{BCFAAAB6-A2C6-4A85-A3A1-98EFBA61C967}" type="slidenum">
              <a:rPr lang="en-US" smtClean="0"/>
              <a:t>7</a:t>
            </a:fld>
            <a:endParaRPr lang="en-US" dirty="0"/>
          </a:p>
        </p:txBody>
      </p:sp>
    </p:spTree>
    <p:extLst>
      <p:ext uri="{BB962C8B-B14F-4D97-AF65-F5344CB8AC3E}">
        <p14:creationId xmlns:p14="http://schemas.microsoft.com/office/powerpoint/2010/main" val="3933672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that’s it.</a:t>
            </a:r>
          </a:p>
          <a:p>
            <a:endParaRPr lang="en-US" dirty="0"/>
          </a:p>
          <a:p>
            <a:r>
              <a:rPr lang="en-US" dirty="0"/>
              <a:t>Thank you all so much for listening.</a:t>
            </a:r>
          </a:p>
          <a:p>
            <a:endParaRPr lang="en-US" dirty="0"/>
          </a:p>
          <a:p>
            <a:r>
              <a:rPr lang="en-US" dirty="0"/>
              <a:t>Does anyone have any questions?</a:t>
            </a:r>
          </a:p>
        </p:txBody>
      </p:sp>
      <p:sp>
        <p:nvSpPr>
          <p:cNvPr id="4" name="Slide Number Placeholder 3"/>
          <p:cNvSpPr>
            <a:spLocks noGrp="1"/>
          </p:cNvSpPr>
          <p:nvPr>
            <p:ph type="sldNum" sz="quarter" idx="5"/>
          </p:nvPr>
        </p:nvSpPr>
        <p:spPr/>
        <p:txBody>
          <a:bodyPr/>
          <a:lstStyle/>
          <a:p>
            <a:fld id="{BCFAAAB6-A2C6-4A85-A3A1-98EFBA61C967}" type="slidenum">
              <a:rPr lang="en-US" smtClean="0"/>
              <a:t>8</a:t>
            </a:fld>
            <a:endParaRPr lang="en-US" dirty="0"/>
          </a:p>
        </p:txBody>
      </p:sp>
    </p:spTree>
    <p:extLst>
      <p:ext uri="{BB962C8B-B14F-4D97-AF65-F5344CB8AC3E}">
        <p14:creationId xmlns:p14="http://schemas.microsoft.com/office/powerpoint/2010/main" val="1685407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C5C50C9-5CB7-4938-BEDF-DD2FC7529FA9}"/>
              </a:ext>
            </a:extLst>
          </p:cNvPr>
          <p:cNvSpPr/>
          <p:nvPr userDrawn="1"/>
        </p:nvSpPr>
        <p:spPr>
          <a:xfrm>
            <a:off x="1528762" y="1473243"/>
            <a:ext cx="9144000" cy="300744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1801368" y="1664208"/>
            <a:ext cx="8586216" cy="2176272"/>
          </a:xfrm>
        </p:spPr>
        <p:txBody>
          <a:bodyPr anchor="ctr">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2487168" y="4142232"/>
            <a:ext cx="7223760" cy="685800"/>
          </a:xfrm>
          <a:solidFill>
            <a:schemeClr val="accent1"/>
          </a:solidFill>
        </p:spPr>
        <p:txBody>
          <a:bodyPr anchor="ctr">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69640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with 3 pictures">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2CD68929-9BD1-4A1E-9C1E-5B980D986EC1}"/>
              </a:ext>
            </a:extLst>
          </p:cNvPr>
          <p:cNvSpPr/>
          <p:nvPr userDrawn="1"/>
        </p:nvSpPr>
        <p:spPr>
          <a:xfrm>
            <a:off x="409575" y="633619"/>
            <a:ext cx="492741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841248" y="978408"/>
            <a:ext cx="4059936" cy="1106424"/>
          </a:xfrm>
        </p:spPr>
        <p:txBody>
          <a:bodyPr anchor="ctr">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841248" y="2359152"/>
            <a:ext cx="4059936" cy="3429000"/>
          </a:xfrm>
        </p:spPr>
        <p:txBody>
          <a:bodyPr/>
          <a:lstStyle>
            <a:lvl1pPr marL="0" indent="0">
              <a:buNone/>
              <a:defRPr sz="1800"/>
            </a:lvl1pPr>
          </a:lstStyle>
          <a:p>
            <a:pPr lvl="0"/>
            <a:r>
              <a:rPr lang="en-US"/>
              <a:t>Click to edit Master text styles</a:t>
            </a: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8961120" y="566928"/>
            <a:ext cx="2871216" cy="2340864"/>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5843016" y="566928"/>
            <a:ext cx="2871216" cy="2340864"/>
          </a:xfrm>
        </p:spPr>
        <p:txBody>
          <a:bodyPr anchor="ctr"/>
          <a:lstStyle>
            <a:lvl1pPr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B3ED68CE-A00C-4DD9-8065-B0E3D033BC20}"/>
              </a:ext>
            </a:extLst>
          </p:cNvPr>
          <p:cNvSpPr/>
          <p:nvPr userDrawn="1"/>
        </p:nvSpPr>
        <p:spPr>
          <a:xfrm>
            <a:off x="345567" y="117043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B3EDCB6-603C-4A22-80E6-232A6202452A}"/>
              </a:ext>
            </a:extLst>
          </p:cNvPr>
          <p:cNvSpPr/>
          <p:nvPr userDrawn="1"/>
        </p:nvSpPr>
        <p:spPr>
          <a:xfrm>
            <a:off x="877459" y="2121408"/>
            <a:ext cx="395865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Picture Placeholder 14">
            <a:extLst>
              <a:ext uri="{FF2B5EF4-FFF2-40B4-BE49-F238E27FC236}">
                <a16:creationId xmlns:a16="http://schemas.microsoft.com/office/drawing/2014/main" id="{FBB9124E-D1EB-4540-B1E1-DF3CD388BB27}"/>
              </a:ext>
            </a:extLst>
          </p:cNvPr>
          <p:cNvSpPr>
            <a:spLocks noGrp="1"/>
          </p:cNvSpPr>
          <p:nvPr>
            <p:ph type="pic" sz="quarter" idx="17"/>
          </p:nvPr>
        </p:nvSpPr>
        <p:spPr>
          <a:xfrm>
            <a:off x="5843016" y="3108960"/>
            <a:ext cx="5989320" cy="3054096"/>
          </a:xfrm>
        </p:spPr>
        <p:txBody>
          <a:bodyPr anchor="ctr"/>
          <a:lstStyle>
            <a:lvl1pPr algn="ctr">
              <a:buNone/>
              <a:defRPr/>
            </a:lvl1pPr>
          </a:lstStyle>
          <a:p>
            <a:r>
              <a:rPr lang="en-US"/>
              <a:t>Click icon to add picture</a:t>
            </a:r>
            <a:endParaRPr lang="en-US" dirty="0"/>
          </a:p>
        </p:txBody>
      </p:sp>
      <p:sp>
        <p:nvSpPr>
          <p:cNvPr id="18" name="Date Placeholder 17">
            <a:extLst>
              <a:ext uri="{FF2B5EF4-FFF2-40B4-BE49-F238E27FC236}">
                <a16:creationId xmlns:a16="http://schemas.microsoft.com/office/drawing/2014/main" id="{88171D0F-B23C-4DA9-9F5D-C5F480A4C5BE}"/>
              </a:ext>
            </a:extLst>
          </p:cNvPr>
          <p:cNvSpPr>
            <a:spLocks noGrp="1"/>
          </p:cNvSpPr>
          <p:nvPr>
            <p:ph type="dt" sz="half" idx="18"/>
          </p:nvPr>
        </p:nvSpPr>
        <p:spPr>
          <a:xfrm>
            <a:off x="905256" y="6356350"/>
            <a:ext cx="2743200" cy="365125"/>
          </a:xfrm>
        </p:spPr>
        <p:txBody>
          <a:bodyPr/>
          <a:lstStyle/>
          <a:p>
            <a:r>
              <a:rPr lang="en-US" dirty="0"/>
              <a:t>9/4/20XX</a:t>
            </a:r>
          </a:p>
        </p:txBody>
      </p:sp>
      <p:sp>
        <p:nvSpPr>
          <p:cNvPr id="19" name="Footer Placeholder 18">
            <a:extLst>
              <a:ext uri="{FF2B5EF4-FFF2-40B4-BE49-F238E27FC236}">
                <a16:creationId xmlns:a16="http://schemas.microsoft.com/office/drawing/2014/main" id="{69186A5E-A88B-4AD5-8730-E1679229BB98}"/>
              </a:ext>
            </a:extLst>
          </p:cNvPr>
          <p:cNvSpPr>
            <a:spLocks noGrp="1"/>
          </p:cNvSpPr>
          <p:nvPr>
            <p:ph type="ftr" sz="quarter" idx="19"/>
          </p:nvPr>
        </p:nvSpPr>
        <p:spPr/>
        <p:txBody>
          <a:bodyPr/>
          <a:lstStyle/>
          <a:p>
            <a:r>
              <a:rPr lang="en-US" dirty="0"/>
              <a:t>Presentation Title</a:t>
            </a:r>
          </a:p>
        </p:txBody>
      </p:sp>
      <p:sp>
        <p:nvSpPr>
          <p:cNvPr id="20" name="Slide Number Placeholder 19">
            <a:extLst>
              <a:ext uri="{FF2B5EF4-FFF2-40B4-BE49-F238E27FC236}">
                <a16:creationId xmlns:a16="http://schemas.microsoft.com/office/drawing/2014/main" id="{FDD4F609-6DE6-4637-A216-DB19D982FF19}"/>
              </a:ext>
            </a:extLst>
          </p:cNvPr>
          <p:cNvSpPr>
            <a:spLocks noGrp="1"/>
          </p:cNvSpPr>
          <p:nvPr>
            <p:ph type="sldNum" sz="quarter" idx="20"/>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3527971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2CD68929-9BD1-4A1E-9C1E-5B980D986EC1}"/>
              </a:ext>
            </a:extLst>
          </p:cNvPr>
          <p:cNvSpPr/>
          <p:nvPr userDrawn="1"/>
        </p:nvSpPr>
        <p:spPr>
          <a:xfrm>
            <a:off x="7324344" y="630936"/>
            <a:ext cx="4517136"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7772400" y="978408"/>
            <a:ext cx="3721608" cy="1106424"/>
          </a:xfrm>
        </p:spPr>
        <p:txBody>
          <a:bodyPr anchor="ctr">
            <a:normAutofit/>
          </a:bodyPr>
          <a:lstStyle>
            <a:lvl1pPr>
              <a:defRPr sz="2800"/>
            </a:lvl1pPr>
          </a:lstStyle>
          <a:p>
            <a:r>
              <a:rPr lang="en-US"/>
              <a:t>Click to edit Master title style</a:t>
            </a:r>
            <a:endParaRPr lang="en-US" dirty="0"/>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3767328" y="630936"/>
            <a:ext cx="3246120" cy="2688336"/>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411480" y="630936"/>
            <a:ext cx="3246120" cy="2688336"/>
          </a:xfrm>
        </p:spPr>
        <p:txBody>
          <a:bodyPr anchor="ctr"/>
          <a:lstStyle>
            <a:lvl1pPr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B3ED68CE-A00C-4DD9-8065-B0E3D033BC20}"/>
              </a:ext>
            </a:extLst>
          </p:cNvPr>
          <p:cNvSpPr/>
          <p:nvPr userDrawn="1"/>
        </p:nvSpPr>
        <p:spPr>
          <a:xfrm>
            <a:off x="7260336" y="1179576"/>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Picture Placeholder 14">
            <a:extLst>
              <a:ext uri="{FF2B5EF4-FFF2-40B4-BE49-F238E27FC236}">
                <a16:creationId xmlns:a16="http://schemas.microsoft.com/office/drawing/2014/main" id="{FBB9124E-D1EB-4540-B1E1-DF3CD388BB27}"/>
              </a:ext>
            </a:extLst>
          </p:cNvPr>
          <p:cNvSpPr>
            <a:spLocks noGrp="1"/>
          </p:cNvSpPr>
          <p:nvPr>
            <p:ph type="pic" sz="quarter" idx="17"/>
          </p:nvPr>
        </p:nvSpPr>
        <p:spPr>
          <a:xfrm>
            <a:off x="411480" y="3438144"/>
            <a:ext cx="3246120" cy="2688336"/>
          </a:xfrm>
        </p:spPr>
        <p:txBody>
          <a:bodyPr anchor="ctr"/>
          <a:lstStyle>
            <a:lvl1pPr algn="ctr">
              <a:buNone/>
              <a:defRPr/>
            </a:lvl1pPr>
          </a:lstStyle>
          <a:p>
            <a:r>
              <a:rPr lang="en-US"/>
              <a:t>Click icon to add picture</a:t>
            </a:r>
            <a:endParaRPr lang="en-US" dirty="0"/>
          </a:p>
        </p:txBody>
      </p:sp>
      <p:sp>
        <p:nvSpPr>
          <p:cNvPr id="18" name="Date Placeholder 17">
            <a:extLst>
              <a:ext uri="{FF2B5EF4-FFF2-40B4-BE49-F238E27FC236}">
                <a16:creationId xmlns:a16="http://schemas.microsoft.com/office/drawing/2014/main" id="{88171D0F-B23C-4DA9-9F5D-C5F480A4C5BE}"/>
              </a:ext>
            </a:extLst>
          </p:cNvPr>
          <p:cNvSpPr>
            <a:spLocks noGrp="1"/>
          </p:cNvSpPr>
          <p:nvPr>
            <p:ph type="dt" sz="half" idx="18"/>
          </p:nvPr>
        </p:nvSpPr>
        <p:spPr>
          <a:xfrm>
            <a:off x="905256" y="6356350"/>
            <a:ext cx="2743200" cy="365125"/>
          </a:xfrm>
        </p:spPr>
        <p:txBody>
          <a:bodyPr/>
          <a:lstStyle/>
          <a:p>
            <a:r>
              <a:rPr lang="en-US" dirty="0"/>
              <a:t>9/4/20XX</a:t>
            </a:r>
          </a:p>
        </p:txBody>
      </p:sp>
      <p:sp>
        <p:nvSpPr>
          <p:cNvPr id="19" name="Footer Placeholder 18">
            <a:extLst>
              <a:ext uri="{FF2B5EF4-FFF2-40B4-BE49-F238E27FC236}">
                <a16:creationId xmlns:a16="http://schemas.microsoft.com/office/drawing/2014/main" id="{69186A5E-A88B-4AD5-8730-E1679229BB98}"/>
              </a:ext>
            </a:extLst>
          </p:cNvPr>
          <p:cNvSpPr>
            <a:spLocks noGrp="1"/>
          </p:cNvSpPr>
          <p:nvPr>
            <p:ph type="ftr" sz="quarter" idx="19"/>
          </p:nvPr>
        </p:nvSpPr>
        <p:spPr/>
        <p:txBody>
          <a:bodyPr/>
          <a:lstStyle/>
          <a:p>
            <a:r>
              <a:rPr lang="en-US" dirty="0"/>
              <a:t>Presentation Title</a:t>
            </a:r>
          </a:p>
        </p:txBody>
      </p:sp>
      <p:sp>
        <p:nvSpPr>
          <p:cNvPr id="20" name="Slide Number Placeholder 19">
            <a:extLst>
              <a:ext uri="{FF2B5EF4-FFF2-40B4-BE49-F238E27FC236}">
                <a16:creationId xmlns:a16="http://schemas.microsoft.com/office/drawing/2014/main" id="{FDD4F609-6DE6-4637-A216-DB19D982FF19}"/>
              </a:ext>
            </a:extLst>
          </p:cNvPr>
          <p:cNvSpPr>
            <a:spLocks noGrp="1"/>
          </p:cNvSpPr>
          <p:nvPr>
            <p:ph type="sldNum" sz="quarter" idx="20"/>
          </p:nvPr>
        </p:nvSpPr>
        <p:spPr>
          <a:xfrm>
            <a:off x="8540496" y="6356350"/>
            <a:ext cx="2743200" cy="365125"/>
          </a:xfrm>
        </p:spPr>
        <p:txBody>
          <a:bodyPr/>
          <a:lstStyle/>
          <a:p>
            <a:fld id="{A65A5C87-DF58-40C8-B092-1DE63DB4547E}" type="slidenum">
              <a:rPr lang="en-US" smtClean="0"/>
              <a:t>‹#›</a:t>
            </a:fld>
            <a:endParaRPr lang="en-US" dirty="0"/>
          </a:p>
        </p:txBody>
      </p:sp>
      <p:sp>
        <p:nvSpPr>
          <p:cNvPr id="6" name="Rectangle 5">
            <a:extLst>
              <a:ext uri="{FF2B5EF4-FFF2-40B4-BE49-F238E27FC236}">
                <a16:creationId xmlns:a16="http://schemas.microsoft.com/office/drawing/2014/main" id="{525280B1-DD77-4ADB-A6FC-71309BCB66E1}"/>
              </a:ext>
            </a:extLst>
          </p:cNvPr>
          <p:cNvSpPr/>
          <p:nvPr userDrawn="1"/>
        </p:nvSpPr>
        <p:spPr>
          <a:xfrm>
            <a:off x="7792216" y="2185416"/>
            <a:ext cx="3683187"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Picture Placeholder 14">
            <a:extLst>
              <a:ext uri="{FF2B5EF4-FFF2-40B4-BE49-F238E27FC236}">
                <a16:creationId xmlns:a16="http://schemas.microsoft.com/office/drawing/2014/main" id="{6B8374DB-2C54-426F-9768-7B838BE1F98D}"/>
              </a:ext>
            </a:extLst>
          </p:cNvPr>
          <p:cNvSpPr>
            <a:spLocks noGrp="1"/>
          </p:cNvSpPr>
          <p:nvPr>
            <p:ph type="pic" sz="quarter" idx="21"/>
          </p:nvPr>
        </p:nvSpPr>
        <p:spPr>
          <a:xfrm>
            <a:off x="3767328" y="3438144"/>
            <a:ext cx="3246120" cy="2688336"/>
          </a:xfrm>
        </p:spPr>
        <p:txBody>
          <a:bodyPr anchor="ctr"/>
          <a:lstStyle>
            <a:lvl1pPr algn="ctr">
              <a:buNone/>
              <a:defRPr/>
            </a:lvl1pPr>
          </a:lstStyle>
          <a:p>
            <a:r>
              <a:rPr lang="en-US"/>
              <a:t>Click icon to add picture</a:t>
            </a:r>
            <a:endParaRPr lang="en-US" dirty="0"/>
          </a:p>
        </p:txBody>
      </p:sp>
      <p:sp>
        <p:nvSpPr>
          <p:cNvPr id="8" name="Text Placeholder 7">
            <a:extLst>
              <a:ext uri="{FF2B5EF4-FFF2-40B4-BE49-F238E27FC236}">
                <a16:creationId xmlns:a16="http://schemas.microsoft.com/office/drawing/2014/main" id="{A0D33A8D-B0BB-4920-AAC4-6EE9952AA556}"/>
              </a:ext>
            </a:extLst>
          </p:cNvPr>
          <p:cNvSpPr>
            <a:spLocks noGrp="1"/>
          </p:cNvSpPr>
          <p:nvPr>
            <p:ph type="body" sz="quarter" idx="22"/>
          </p:nvPr>
        </p:nvSpPr>
        <p:spPr>
          <a:xfrm>
            <a:off x="7772400" y="3099816"/>
            <a:ext cx="3721100" cy="447675"/>
          </a:xfrm>
        </p:spPr>
        <p:txBody>
          <a:bodyPr/>
          <a:lstStyle>
            <a:lvl1pPr marL="0" indent="0">
              <a:buNone/>
              <a:defRPr sz="1600"/>
            </a:lvl1pPr>
          </a:lstStyle>
          <a:p>
            <a:pPr lvl="0"/>
            <a:r>
              <a:rPr lang="en-US"/>
              <a:t>Click to edit Master text styles</a:t>
            </a:r>
          </a:p>
        </p:txBody>
      </p:sp>
      <p:sp>
        <p:nvSpPr>
          <p:cNvPr id="21" name="Text Placeholder 7">
            <a:extLst>
              <a:ext uri="{FF2B5EF4-FFF2-40B4-BE49-F238E27FC236}">
                <a16:creationId xmlns:a16="http://schemas.microsoft.com/office/drawing/2014/main" id="{FC2F80E1-DA5D-4EBA-BDBC-FFD24776ED07}"/>
              </a:ext>
            </a:extLst>
          </p:cNvPr>
          <p:cNvSpPr>
            <a:spLocks noGrp="1"/>
          </p:cNvSpPr>
          <p:nvPr>
            <p:ph type="body" sz="quarter" idx="23"/>
          </p:nvPr>
        </p:nvSpPr>
        <p:spPr>
          <a:xfrm>
            <a:off x="7772400" y="4215384"/>
            <a:ext cx="3721100" cy="447675"/>
          </a:xfrm>
        </p:spPr>
        <p:txBody>
          <a:bodyPr/>
          <a:lstStyle>
            <a:lvl1pPr marL="0" indent="0">
              <a:buNone/>
              <a:defRPr sz="1600"/>
            </a:lvl1pPr>
          </a:lstStyle>
          <a:p>
            <a:pPr lvl="0"/>
            <a:r>
              <a:rPr lang="en-US"/>
              <a:t>Click to edit Master text styles</a:t>
            </a:r>
          </a:p>
        </p:txBody>
      </p:sp>
      <p:sp>
        <p:nvSpPr>
          <p:cNvPr id="22" name="Text Placeholder 7">
            <a:extLst>
              <a:ext uri="{FF2B5EF4-FFF2-40B4-BE49-F238E27FC236}">
                <a16:creationId xmlns:a16="http://schemas.microsoft.com/office/drawing/2014/main" id="{536A3E74-5D94-4FE5-A5F8-7DA032AD48AF}"/>
              </a:ext>
            </a:extLst>
          </p:cNvPr>
          <p:cNvSpPr>
            <a:spLocks noGrp="1"/>
          </p:cNvSpPr>
          <p:nvPr>
            <p:ph type="body" sz="quarter" idx="24"/>
          </p:nvPr>
        </p:nvSpPr>
        <p:spPr>
          <a:xfrm>
            <a:off x="7772400" y="5321808"/>
            <a:ext cx="3721100" cy="447675"/>
          </a:xfrm>
        </p:spPr>
        <p:txBody>
          <a:bodyPr/>
          <a:lstStyle>
            <a:lvl1pPr marL="0" indent="0">
              <a:buNone/>
              <a:defRPr sz="1600"/>
            </a:lvl1pPr>
          </a:lstStyle>
          <a:p>
            <a:pPr lvl="0"/>
            <a:r>
              <a:rPr lang="en-US"/>
              <a:t>Click to edit Master text styles</a:t>
            </a:r>
          </a:p>
        </p:txBody>
      </p:sp>
      <p:sp>
        <p:nvSpPr>
          <p:cNvPr id="23" name="Picture Placeholder 14">
            <a:extLst>
              <a:ext uri="{FF2B5EF4-FFF2-40B4-BE49-F238E27FC236}">
                <a16:creationId xmlns:a16="http://schemas.microsoft.com/office/drawing/2014/main" id="{A36D2011-9E99-44AA-8612-4EEBAAA5D036}"/>
              </a:ext>
            </a:extLst>
          </p:cNvPr>
          <p:cNvSpPr>
            <a:spLocks noGrp="1"/>
          </p:cNvSpPr>
          <p:nvPr>
            <p:ph type="pic" sz="quarter" idx="25" hasCustomPrompt="1"/>
          </p:nvPr>
        </p:nvSpPr>
        <p:spPr>
          <a:xfrm>
            <a:off x="7772400" y="2532888"/>
            <a:ext cx="457200" cy="457200"/>
          </a:xfrm>
        </p:spPr>
        <p:txBody>
          <a:bodyPr anchor="ctr"/>
          <a:lstStyle>
            <a:lvl1pPr algn="ctr">
              <a:buNone/>
              <a:defRPr sz="900"/>
            </a:lvl1pPr>
          </a:lstStyle>
          <a:p>
            <a:r>
              <a:rPr lang="en-US" dirty="0"/>
              <a:t>Icon</a:t>
            </a:r>
          </a:p>
        </p:txBody>
      </p:sp>
      <p:sp>
        <p:nvSpPr>
          <p:cNvPr id="24" name="Picture Placeholder 14">
            <a:extLst>
              <a:ext uri="{FF2B5EF4-FFF2-40B4-BE49-F238E27FC236}">
                <a16:creationId xmlns:a16="http://schemas.microsoft.com/office/drawing/2014/main" id="{80B0958E-0709-4604-ADAF-A6137275F31B}"/>
              </a:ext>
            </a:extLst>
          </p:cNvPr>
          <p:cNvSpPr>
            <a:spLocks noGrp="1"/>
          </p:cNvSpPr>
          <p:nvPr>
            <p:ph type="pic" sz="quarter" idx="26" hasCustomPrompt="1"/>
          </p:nvPr>
        </p:nvSpPr>
        <p:spPr>
          <a:xfrm>
            <a:off x="7772400" y="3630168"/>
            <a:ext cx="457200" cy="457200"/>
          </a:xfrm>
        </p:spPr>
        <p:txBody>
          <a:bodyPr anchor="ctr"/>
          <a:lstStyle>
            <a:lvl1pPr algn="ctr">
              <a:buNone/>
              <a:defRPr sz="900"/>
            </a:lvl1pPr>
          </a:lstStyle>
          <a:p>
            <a:r>
              <a:rPr lang="en-US" dirty="0"/>
              <a:t>Icon</a:t>
            </a:r>
          </a:p>
        </p:txBody>
      </p:sp>
      <p:sp>
        <p:nvSpPr>
          <p:cNvPr id="25" name="Picture Placeholder 14">
            <a:extLst>
              <a:ext uri="{FF2B5EF4-FFF2-40B4-BE49-F238E27FC236}">
                <a16:creationId xmlns:a16="http://schemas.microsoft.com/office/drawing/2014/main" id="{F4A09204-1398-472F-B713-0AD49188773D}"/>
              </a:ext>
            </a:extLst>
          </p:cNvPr>
          <p:cNvSpPr>
            <a:spLocks noGrp="1"/>
          </p:cNvSpPr>
          <p:nvPr>
            <p:ph type="pic" sz="quarter" idx="27" hasCustomPrompt="1"/>
          </p:nvPr>
        </p:nvSpPr>
        <p:spPr>
          <a:xfrm>
            <a:off x="7772400" y="4754880"/>
            <a:ext cx="457200" cy="457200"/>
          </a:xfrm>
        </p:spPr>
        <p:txBody>
          <a:bodyPr anchor="ctr"/>
          <a:lstStyle>
            <a:lvl1pPr algn="ctr">
              <a:buNone/>
              <a:defRPr sz="900"/>
            </a:lvl1pPr>
          </a:lstStyle>
          <a:p>
            <a:r>
              <a:rPr lang="en-US" dirty="0"/>
              <a:t>Icon</a:t>
            </a:r>
          </a:p>
        </p:txBody>
      </p:sp>
    </p:spTree>
    <p:extLst>
      <p:ext uri="{BB962C8B-B14F-4D97-AF65-F5344CB8AC3E}">
        <p14:creationId xmlns:p14="http://schemas.microsoft.com/office/powerpoint/2010/main" val="3439343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userDrawn="1"/>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r>
              <a:rPr lang="en-US" dirty="0"/>
              <a:t>9/4/20XX</a:t>
            </a:r>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400994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r>
              <a:rPr lang="en-US" dirty="0"/>
              <a:t>9/4/20XX</a:t>
            </a:r>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060377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r>
              <a:rPr lang="en-US" dirty="0"/>
              <a:t>9/4/20XX</a:t>
            </a:r>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7772245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r>
              <a:rPr lang="en-US" dirty="0"/>
              <a:t>9/4/20XX</a:t>
            </a:r>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33248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5084064" y="1078992"/>
            <a:ext cx="6272784" cy="1536192"/>
          </a:xfrm>
        </p:spPr>
        <p:txBody>
          <a:bodyPr anchor="b">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5084064" y="3355848"/>
            <a:ext cx="6272784" cy="2825496"/>
          </a:xfrm>
        </p:spPr>
        <p:txBody>
          <a:bodyPr/>
          <a:lstStyle>
            <a:lvl1pPr>
              <a:buNone/>
              <a:defRPr sz="1800"/>
            </a:lvl1pPr>
          </a:lstStyle>
          <a:p>
            <a:pPr lvl="0"/>
            <a:r>
              <a:rPr lang="en-US"/>
              <a:t>Click to edit Master text styles</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905256" y="6356350"/>
            <a:ext cx="2743200" cy="365125"/>
          </a:xfrm>
        </p:spPr>
        <p:txBody>
          <a:bodyPr/>
          <a:lstStyle/>
          <a:p>
            <a:r>
              <a:rPr lang="en-US" dirty="0"/>
              <a:t>9/4/20XX</a:t>
            </a:r>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a:xfrm>
            <a:off x="4041648"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
        <p:nvSpPr>
          <p:cNvPr id="7" name="Rectangle 6">
            <a:extLst>
              <a:ext uri="{FF2B5EF4-FFF2-40B4-BE49-F238E27FC236}">
                <a16:creationId xmlns:a16="http://schemas.microsoft.com/office/drawing/2014/main" id="{C3EEEC07-DA87-4415-8D6B-72E1B2686535}"/>
              </a:ext>
            </a:extLst>
          </p:cNvPr>
          <p:cNvSpPr/>
          <p:nvPr userDrawn="1"/>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3CC47E32-D289-4A1B-A3C7-A355CD5572E8}"/>
              </a:ext>
            </a:extLst>
          </p:cNvPr>
          <p:cNvSpPr/>
          <p:nvPr userDrawn="1"/>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457200" y="603504"/>
            <a:ext cx="4050792" cy="5577840"/>
          </a:xfrm>
        </p:spPr>
        <p:txBody>
          <a:bodyPr anchor="ct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3812587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612648" y="1078992"/>
            <a:ext cx="6272784" cy="1536192"/>
          </a:xfrm>
        </p:spPr>
        <p:txBody>
          <a:bodyPr anchor="b">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612648" y="3355848"/>
            <a:ext cx="6272784" cy="2825496"/>
          </a:xfrm>
        </p:spPr>
        <p:txBody>
          <a:bodyPr/>
          <a:lstStyle>
            <a:lvl1pPr marL="0" indent="0">
              <a:buNone/>
              <a:defRPr sz="1800"/>
            </a:lvl1pPr>
          </a:lstStyle>
          <a:p>
            <a:pPr lvl="0"/>
            <a:r>
              <a:rPr lang="en-US"/>
              <a:t>Click to edit Master text styles</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5605272" y="6356350"/>
            <a:ext cx="1280160" cy="365125"/>
          </a:xfrm>
        </p:spPr>
        <p:txBody>
          <a:bodyPr/>
          <a:lstStyle/>
          <a:p>
            <a:fld id="{A65A5C87-DF58-40C8-B092-1DE63DB4547E}" type="slidenum">
              <a:rPr lang="en-US" smtClean="0"/>
              <a:t>‹#›</a:t>
            </a:fld>
            <a:endParaRPr lang="en-US" dirty="0"/>
          </a:p>
        </p:txBody>
      </p:sp>
      <p:sp>
        <p:nvSpPr>
          <p:cNvPr id="7" name="Rectangle 6">
            <a:extLst>
              <a:ext uri="{FF2B5EF4-FFF2-40B4-BE49-F238E27FC236}">
                <a16:creationId xmlns:a16="http://schemas.microsoft.com/office/drawing/2014/main" id="{C3EEEC07-DA87-4415-8D6B-72E1B2686535}"/>
              </a:ext>
            </a:extLst>
          </p:cNvPr>
          <p:cNvSpPr/>
          <p:nvPr userDrawn="1"/>
        </p:nvSpPr>
        <p:spPr>
          <a:xfrm rot="5400000">
            <a:off x="850392" y="36576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7680960" y="4352544"/>
            <a:ext cx="4507992" cy="2505456"/>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7680960" y="0"/>
            <a:ext cx="4507992" cy="4123944"/>
          </a:xfrm>
        </p:spPr>
        <p:txBody>
          <a:bodyPr anchor="ctr"/>
          <a:lstStyle>
            <a:lvl1pPr algn="ctr">
              <a:buNone/>
              <a:defRPr/>
            </a:lvl1pPr>
          </a:lstStyle>
          <a:p>
            <a:r>
              <a:rPr lang="en-US"/>
              <a:t>Click icon to add picture</a:t>
            </a:r>
            <a:endParaRPr lang="en-US" dirty="0"/>
          </a:p>
        </p:txBody>
      </p:sp>
      <p:sp>
        <p:nvSpPr>
          <p:cNvPr id="8" name="Rectangle 7">
            <a:extLst>
              <a:ext uri="{FF2B5EF4-FFF2-40B4-BE49-F238E27FC236}">
                <a16:creationId xmlns:a16="http://schemas.microsoft.com/office/drawing/2014/main" id="{EEFA3CC7-31ED-4E5A-87A6-AA1D8F4251FC}"/>
              </a:ext>
            </a:extLst>
          </p:cNvPr>
          <p:cNvSpPr/>
          <p:nvPr userDrawn="1"/>
        </p:nvSpPr>
        <p:spPr>
          <a:xfrm>
            <a:off x="621792"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178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541A812-4D3F-4D65-BA64-BA64E37F2C1D}"/>
              </a:ext>
            </a:extLst>
          </p:cNvPr>
          <p:cNvSpPr/>
          <p:nvPr userDrawn="1"/>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1078992" y="1938528"/>
            <a:ext cx="7013448" cy="2990088"/>
          </a:xfrm>
        </p:spPr>
        <p:txBody>
          <a:bodyPr anchor="ctr">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613648" y="1938528"/>
            <a:ext cx="2688336" cy="2990088"/>
          </a:xfrm>
          <a:solidFill>
            <a:schemeClr val="accent1"/>
          </a:solidFill>
        </p:spPr>
        <p:txBody>
          <a:bodyPr anchor="ctr">
            <a:normAutofit/>
          </a:bodyPr>
          <a:lstStyle>
            <a:lvl1pPr marL="0" indent="0">
              <a:buNone/>
              <a:defRPr sz="2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5716BBE9-8A9C-450B-A235-677945C7ED44}"/>
              </a:ext>
            </a:extLst>
          </p:cNvPr>
          <p:cNvSpPr/>
          <p:nvPr userDrawn="1"/>
        </p:nvSpPr>
        <p:spPr>
          <a:xfrm>
            <a:off x="609084" y="2965074"/>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9855E7BF-3629-4C02-98DF-CFC1C93CE036}"/>
              </a:ext>
            </a:extLst>
          </p:cNvPr>
          <p:cNvSpPr/>
          <p:nvPr userDrawn="1"/>
        </p:nvSpPr>
        <p:spPr>
          <a:xfrm rot="5400000">
            <a:off x="7360539" y="3424428"/>
            <a:ext cx="210312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3540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01852" y="6356350"/>
            <a:ext cx="2743200" cy="365125"/>
          </a:xfrm>
        </p:spPr>
        <p:txBody>
          <a:bodyPr/>
          <a:lstStyle/>
          <a:p>
            <a:r>
              <a:rPr lang="en-US" dirty="0"/>
              <a:t>9/4/20XX</a:t>
            </a:r>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3393869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ctr">
            <a:normAutofit/>
          </a:bodyPr>
          <a:lstStyle>
            <a:lvl1pPr algn="ctr">
              <a:defRPr sz="4800"/>
            </a:lvl1pPr>
          </a:lstStyle>
          <a:p>
            <a:r>
              <a:rPr lang="en-US"/>
              <a:t>Click to edit Master title style</a:t>
            </a:r>
            <a:endParaRPr lang="en-US" dirty="0"/>
          </a:p>
        </p:txBody>
      </p:sp>
      <p:sp useBgFill="1">
        <p:nvSpPr>
          <p:cNvPr id="4" name="Rectangle 3">
            <a:extLst>
              <a:ext uri="{FF2B5EF4-FFF2-40B4-BE49-F238E27FC236}">
                <a16:creationId xmlns:a16="http://schemas.microsoft.com/office/drawing/2014/main" id="{673635DF-99E4-4A0C-A272-D9FF87695DE7}"/>
              </a:ext>
            </a:extLst>
          </p:cNvPr>
          <p:cNvSpPr/>
          <p:nvPr userDrawn="1"/>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5590C76F-6331-4485-AA5B-D61483481F68}"/>
              </a:ext>
            </a:extLst>
          </p:cNvPr>
          <p:cNvSpPr/>
          <p:nvPr userDrawn="1"/>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a:solidFill>
            <a:schemeClr val="accent1"/>
          </a:solidFill>
        </p:spPr>
        <p:txBody>
          <a:bodyPr anchor="ctr">
            <a:normAutofit/>
          </a:bodyPr>
          <a:lstStyle>
            <a:lvl1pPr marL="0" indent="0">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Date Placeholder 5">
            <a:extLst>
              <a:ext uri="{FF2B5EF4-FFF2-40B4-BE49-F238E27FC236}">
                <a16:creationId xmlns:a16="http://schemas.microsoft.com/office/drawing/2014/main" id="{ECB2BA4C-9ADA-41DB-B758-9E3CFECDF528}"/>
              </a:ext>
            </a:extLst>
          </p:cNvPr>
          <p:cNvSpPr>
            <a:spLocks noGrp="1"/>
          </p:cNvSpPr>
          <p:nvPr>
            <p:ph type="dt" sz="half" idx="10"/>
          </p:nvPr>
        </p:nvSpPr>
        <p:spPr>
          <a:xfrm>
            <a:off x="905256" y="6356350"/>
            <a:ext cx="2743200" cy="365125"/>
          </a:xfrm>
        </p:spPr>
        <p:txBody>
          <a:bodyPr/>
          <a:lstStyle/>
          <a:p>
            <a:r>
              <a:rPr lang="en-US" dirty="0"/>
              <a:t>9/4/20XX</a:t>
            </a:r>
          </a:p>
        </p:txBody>
      </p:sp>
      <p:sp>
        <p:nvSpPr>
          <p:cNvPr id="10" name="Footer Placeholder 9">
            <a:extLst>
              <a:ext uri="{FF2B5EF4-FFF2-40B4-BE49-F238E27FC236}">
                <a16:creationId xmlns:a16="http://schemas.microsoft.com/office/drawing/2014/main" id="{20957ADB-410A-48BE-AA95-3A708314B02A}"/>
              </a:ext>
            </a:extLst>
          </p:cNvPr>
          <p:cNvSpPr>
            <a:spLocks noGrp="1"/>
          </p:cNvSpPr>
          <p:nvPr>
            <p:ph type="ftr" sz="quarter" idx="11"/>
          </p:nvPr>
        </p:nvSpPr>
        <p:spPr/>
        <p:txBody>
          <a:bodyPr/>
          <a:lstStyle/>
          <a:p>
            <a:r>
              <a:rPr lang="en-US" dirty="0"/>
              <a:t>Presentation Title</a:t>
            </a:r>
          </a:p>
        </p:txBody>
      </p:sp>
      <p:sp>
        <p:nvSpPr>
          <p:cNvPr id="11" name="Slide Number Placeholder 10">
            <a:extLst>
              <a:ext uri="{FF2B5EF4-FFF2-40B4-BE49-F238E27FC236}">
                <a16:creationId xmlns:a16="http://schemas.microsoft.com/office/drawing/2014/main" id="{5112591B-8032-4FDF-9B26-8F505642C5C2}"/>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244522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2F4163-FF9F-453F-99BB-82B8FDB0A1F9}"/>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hasCustomPrompt="1"/>
          </p:nvPr>
        </p:nvSpPr>
        <p:spPr>
          <a:xfrm>
            <a:off x="5422392" y="2798064"/>
            <a:ext cx="1463040" cy="1481328"/>
          </a:xfrm>
        </p:spPr>
        <p:txBody>
          <a:bodyPr anchor="ctr"/>
          <a:lstStyle>
            <a:lvl1pPr algn="ctr">
              <a:buNone/>
              <a:defRPr/>
            </a:lvl1pPr>
          </a:lstStyle>
          <a:p>
            <a:r>
              <a:rPr lang="en-US" dirty="0"/>
              <a:t>Picture</a:t>
            </a:r>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hasCustomPrompt="1"/>
          </p:nvPr>
        </p:nvSpPr>
        <p:spPr>
          <a:xfrm>
            <a:off x="576072" y="2798064"/>
            <a:ext cx="1463040" cy="1481328"/>
          </a:xfrm>
        </p:spPr>
        <p:txBody>
          <a:bodyPr anchor="ctr"/>
          <a:lstStyle>
            <a:lvl1pPr algn="ctr">
              <a:buNone/>
              <a:defRPr/>
            </a:lvl1pPr>
          </a:lstStyle>
          <a:p>
            <a:r>
              <a:rPr lang="en-US" dirty="0"/>
              <a:t>Picture</a:t>
            </a:r>
          </a:p>
        </p:txBody>
      </p:sp>
      <p:sp>
        <p:nvSpPr>
          <p:cNvPr id="16" name="Picture Placeholder 14">
            <a:extLst>
              <a:ext uri="{FF2B5EF4-FFF2-40B4-BE49-F238E27FC236}">
                <a16:creationId xmlns:a16="http://schemas.microsoft.com/office/drawing/2014/main" id="{6B8374DB-2C54-426F-9768-7B838BE1F98D}"/>
              </a:ext>
            </a:extLst>
          </p:cNvPr>
          <p:cNvSpPr>
            <a:spLocks noGrp="1"/>
          </p:cNvSpPr>
          <p:nvPr>
            <p:ph type="pic" sz="quarter" idx="21" hasCustomPrompt="1"/>
          </p:nvPr>
        </p:nvSpPr>
        <p:spPr>
          <a:xfrm>
            <a:off x="7845552" y="2798064"/>
            <a:ext cx="1463040" cy="1481328"/>
          </a:xfrm>
        </p:spPr>
        <p:txBody>
          <a:bodyPr anchor="ctr"/>
          <a:lstStyle>
            <a:lvl1pPr algn="ctr">
              <a:buNone/>
              <a:defRPr/>
            </a:lvl1pPr>
          </a:lstStyle>
          <a:p>
            <a:r>
              <a:rPr lang="en-US" dirty="0"/>
              <a:t>Picture</a:t>
            </a:r>
          </a:p>
        </p:txBody>
      </p:sp>
      <p:sp>
        <p:nvSpPr>
          <p:cNvPr id="27" name="Rectangle 26">
            <a:extLst>
              <a:ext uri="{FF2B5EF4-FFF2-40B4-BE49-F238E27FC236}">
                <a16:creationId xmlns:a16="http://schemas.microsoft.com/office/drawing/2014/main" id="{76763C05-47FB-4725-A20D-066889246220}"/>
              </a:ext>
            </a:extLst>
          </p:cNvPr>
          <p:cNvSpPr/>
          <p:nvPr userDrawn="1"/>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Title 1">
            <a:extLst>
              <a:ext uri="{FF2B5EF4-FFF2-40B4-BE49-F238E27FC236}">
                <a16:creationId xmlns:a16="http://schemas.microsoft.com/office/drawing/2014/main" id="{9EDC39EC-C00D-4DE8-8828-E0E5AD579F19}"/>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2" name="Picture Placeholder 14">
            <a:extLst>
              <a:ext uri="{FF2B5EF4-FFF2-40B4-BE49-F238E27FC236}">
                <a16:creationId xmlns:a16="http://schemas.microsoft.com/office/drawing/2014/main" id="{AC393A50-B0FA-44B0-850A-6E748DECA20A}"/>
              </a:ext>
            </a:extLst>
          </p:cNvPr>
          <p:cNvSpPr>
            <a:spLocks noGrp="1"/>
          </p:cNvSpPr>
          <p:nvPr>
            <p:ph type="pic" sz="quarter" idx="28" hasCustomPrompt="1"/>
          </p:nvPr>
        </p:nvSpPr>
        <p:spPr>
          <a:xfrm>
            <a:off x="2999232" y="2798064"/>
            <a:ext cx="1463040" cy="1481328"/>
          </a:xfrm>
        </p:spPr>
        <p:txBody>
          <a:bodyPr anchor="ctr"/>
          <a:lstStyle>
            <a:lvl1pPr algn="ctr">
              <a:buNone/>
              <a:defRPr/>
            </a:lvl1pPr>
          </a:lstStyle>
          <a:p>
            <a:r>
              <a:rPr lang="en-US" dirty="0"/>
              <a:t>Picture</a:t>
            </a:r>
          </a:p>
        </p:txBody>
      </p:sp>
      <p:sp>
        <p:nvSpPr>
          <p:cNvPr id="33" name="Picture Placeholder 14">
            <a:extLst>
              <a:ext uri="{FF2B5EF4-FFF2-40B4-BE49-F238E27FC236}">
                <a16:creationId xmlns:a16="http://schemas.microsoft.com/office/drawing/2014/main" id="{C19D18E3-AE27-4902-A5E1-1E388C8CA886}"/>
              </a:ext>
            </a:extLst>
          </p:cNvPr>
          <p:cNvSpPr>
            <a:spLocks noGrp="1"/>
          </p:cNvSpPr>
          <p:nvPr>
            <p:ph type="pic" sz="quarter" idx="29" hasCustomPrompt="1"/>
          </p:nvPr>
        </p:nvSpPr>
        <p:spPr>
          <a:xfrm>
            <a:off x="10268712" y="2798064"/>
            <a:ext cx="1463040" cy="1481328"/>
          </a:xfrm>
        </p:spPr>
        <p:txBody>
          <a:bodyPr anchor="ctr"/>
          <a:lstStyle>
            <a:lvl1pPr algn="ctr">
              <a:buNone/>
              <a:defRPr/>
            </a:lvl1pPr>
          </a:lstStyle>
          <a:p>
            <a:r>
              <a:rPr lang="en-US" dirty="0"/>
              <a:t>Picture</a:t>
            </a:r>
          </a:p>
        </p:txBody>
      </p:sp>
      <p:sp>
        <p:nvSpPr>
          <p:cNvPr id="11" name="Date Placeholder 10">
            <a:extLst>
              <a:ext uri="{FF2B5EF4-FFF2-40B4-BE49-F238E27FC236}">
                <a16:creationId xmlns:a16="http://schemas.microsoft.com/office/drawing/2014/main" id="{C4A1E4D4-19E0-496B-BBAF-99A720781C00}"/>
              </a:ext>
            </a:extLst>
          </p:cNvPr>
          <p:cNvSpPr>
            <a:spLocks noGrp="1"/>
          </p:cNvSpPr>
          <p:nvPr>
            <p:ph type="dt" sz="half" idx="32"/>
          </p:nvPr>
        </p:nvSpPr>
        <p:spPr>
          <a:xfrm>
            <a:off x="905256" y="6356350"/>
            <a:ext cx="2743200" cy="365125"/>
          </a:xfrm>
        </p:spPr>
        <p:txBody>
          <a:bodyPr/>
          <a:lstStyle/>
          <a:p>
            <a:r>
              <a:rPr lang="en-US" dirty="0"/>
              <a:t>9/4/20XX</a:t>
            </a:r>
          </a:p>
        </p:txBody>
      </p:sp>
      <p:sp>
        <p:nvSpPr>
          <p:cNvPr id="12" name="Footer Placeholder 11">
            <a:extLst>
              <a:ext uri="{FF2B5EF4-FFF2-40B4-BE49-F238E27FC236}">
                <a16:creationId xmlns:a16="http://schemas.microsoft.com/office/drawing/2014/main" id="{D0281C10-EAAA-4F45-8CC9-87F9F9116C21}"/>
              </a:ext>
            </a:extLst>
          </p:cNvPr>
          <p:cNvSpPr>
            <a:spLocks noGrp="1"/>
          </p:cNvSpPr>
          <p:nvPr>
            <p:ph type="ftr" sz="quarter" idx="33"/>
          </p:nvPr>
        </p:nvSpPr>
        <p:spPr/>
        <p:txBody>
          <a:bodyPr/>
          <a:lstStyle/>
          <a:p>
            <a:r>
              <a:rPr lang="en-US" dirty="0"/>
              <a:t>Presentation Title</a:t>
            </a:r>
          </a:p>
        </p:txBody>
      </p:sp>
      <p:sp>
        <p:nvSpPr>
          <p:cNvPr id="13" name="Slide Number Placeholder 12">
            <a:extLst>
              <a:ext uri="{FF2B5EF4-FFF2-40B4-BE49-F238E27FC236}">
                <a16:creationId xmlns:a16="http://schemas.microsoft.com/office/drawing/2014/main" id="{389175D6-43FD-42A2-8595-893FC3BFCDF6}"/>
              </a:ext>
            </a:extLst>
          </p:cNvPr>
          <p:cNvSpPr>
            <a:spLocks noGrp="1"/>
          </p:cNvSpPr>
          <p:nvPr>
            <p:ph type="sldNum" sz="quarter" idx="34"/>
          </p:nvPr>
        </p:nvSpPr>
        <p:spPr/>
        <p:txBody>
          <a:bodyPr/>
          <a:lstStyle/>
          <a:p>
            <a:fld id="{A65A5C87-DF58-40C8-B092-1DE63DB4547E}" type="slidenum">
              <a:rPr lang="en-US" smtClean="0"/>
              <a:t>‹#›</a:t>
            </a:fld>
            <a:endParaRPr lang="en-US" dirty="0"/>
          </a:p>
        </p:txBody>
      </p:sp>
      <p:sp>
        <p:nvSpPr>
          <p:cNvPr id="37" name="Text Placeholder 35">
            <a:extLst>
              <a:ext uri="{FF2B5EF4-FFF2-40B4-BE49-F238E27FC236}">
                <a16:creationId xmlns:a16="http://schemas.microsoft.com/office/drawing/2014/main" id="{28F74B10-F76D-4BBB-A284-01D5A0DF8BCB}"/>
              </a:ext>
            </a:extLst>
          </p:cNvPr>
          <p:cNvSpPr>
            <a:spLocks noGrp="1"/>
          </p:cNvSpPr>
          <p:nvPr>
            <p:ph type="body" sz="quarter" idx="36" hasCustomPrompt="1"/>
          </p:nvPr>
        </p:nvSpPr>
        <p:spPr>
          <a:xfrm>
            <a:off x="5431536"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38" name="Text Placeholder 35">
            <a:extLst>
              <a:ext uri="{FF2B5EF4-FFF2-40B4-BE49-F238E27FC236}">
                <a16:creationId xmlns:a16="http://schemas.microsoft.com/office/drawing/2014/main" id="{BD245DC2-6D7B-4AEE-B8EE-0D0E473AFFF5}"/>
              </a:ext>
            </a:extLst>
          </p:cNvPr>
          <p:cNvSpPr>
            <a:spLocks noGrp="1"/>
          </p:cNvSpPr>
          <p:nvPr>
            <p:ph type="body" sz="quarter" idx="37" hasCustomPrompt="1"/>
          </p:nvPr>
        </p:nvSpPr>
        <p:spPr>
          <a:xfrm>
            <a:off x="7845552"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39" name="Text Placeholder 35">
            <a:extLst>
              <a:ext uri="{FF2B5EF4-FFF2-40B4-BE49-F238E27FC236}">
                <a16:creationId xmlns:a16="http://schemas.microsoft.com/office/drawing/2014/main" id="{28069EAF-8C82-49CC-8A38-2ACAD26F7DE9}"/>
              </a:ext>
            </a:extLst>
          </p:cNvPr>
          <p:cNvSpPr>
            <a:spLocks noGrp="1"/>
          </p:cNvSpPr>
          <p:nvPr>
            <p:ph type="body" sz="quarter" idx="38" hasCustomPrompt="1"/>
          </p:nvPr>
        </p:nvSpPr>
        <p:spPr>
          <a:xfrm>
            <a:off x="10268712"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40" name="Text Placeholder 35">
            <a:extLst>
              <a:ext uri="{FF2B5EF4-FFF2-40B4-BE49-F238E27FC236}">
                <a16:creationId xmlns:a16="http://schemas.microsoft.com/office/drawing/2014/main" id="{DAA3B1CD-59B3-4B73-B91A-88CED1D8FDD6}"/>
              </a:ext>
            </a:extLst>
          </p:cNvPr>
          <p:cNvSpPr>
            <a:spLocks noGrp="1"/>
          </p:cNvSpPr>
          <p:nvPr>
            <p:ph type="body" sz="quarter" idx="39" hasCustomPrompt="1"/>
          </p:nvPr>
        </p:nvSpPr>
        <p:spPr>
          <a:xfrm>
            <a:off x="594360"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41" name="Text Placeholder 35">
            <a:extLst>
              <a:ext uri="{FF2B5EF4-FFF2-40B4-BE49-F238E27FC236}">
                <a16:creationId xmlns:a16="http://schemas.microsoft.com/office/drawing/2014/main" id="{C1FED6B0-DEB7-46E3-8038-FE6788AC24A9}"/>
              </a:ext>
            </a:extLst>
          </p:cNvPr>
          <p:cNvSpPr>
            <a:spLocks noGrp="1"/>
          </p:cNvSpPr>
          <p:nvPr>
            <p:ph type="body" sz="quarter" idx="35" hasCustomPrompt="1"/>
          </p:nvPr>
        </p:nvSpPr>
        <p:spPr>
          <a:xfrm>
            <a:off x="3008376"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Tree>
    <p:extLst>
      <p:ext uri="{BB962C8B-B14F-4D97-AF65-F5344CB8AC3E}">
        <p14:creationId xmlns:p14="http://schemas.microsoft.com/office/powerpoint/2010/main" val="431511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905256" y="6356350"/>
            <a:ext cx="2743200" cy="365125"/>
          </a:xfrm>
        </p:spPr>
        <p:txBody>
          <a:bodyPr/>
          <a:lstStyle/>
          <a:p>
            <a:r>
              <a:rPr lang="en-US" dirty="0"/>
              <a:t>9/4/20XX</a:t>
            </a:r>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606934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3 colum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57607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576072" y="3203688"/>
            <a:ext cx="3291840" cy="2968512"/>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450799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4507992" y="3203687"/>
            <a:ext cx="329184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905256" y="6356350"/>
            <a:ext cx="2743200" cy="365125"/>
          </a:xfrm>
        </p:spPr>
        <p:txBody>
          <a:bodyPr/>
          <a:lstStyle/>
          <a:p>
            <a:r>
              <a:rPr lang="en-US" dirty="0"/>
              <a:t>9/4/20XX</a:t>
            </a:r>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
        <p:nvSpPr>
          <p:cNvPr id="14" name="Text Placeholder 4">
            <a:extLst>
              <a:ext uri="{FF2B5EF4-FFF2-40B4-BE49-F238E27FC236}">
                <a16:creationId xmlns:a16="http://schemas.microsoft.com/office/drawing/2014/main" id="{CE04853A-B5A7-418B-B49F-E718136614E0}"/>
              </a:ext>
            </a:extLst>
          </p:cNvPr>
          <p:cNvSpPr>
            <a:spLocks noGrp="1"/>
          </p:cNvSpPr>
          <p:nvPr>
            <p:ph type="body" sz="quarter" idx="13"/>
          </p:nvPr>
        </p:nvSpPr>
        <p:spPr>
          <a:xfrm>
            <a:off x="843991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D08E5547-BBB9-4D87-A012-6BC6B1330861}"/>
              </a:ext>
            </a:extLst>
          </p:cNvPr>
          <p:cNvSpPr>
            <a:spLocks noGrp="1"/>
          </p:cNvSpPr>
          <p:nvPr>
            <p:ph sz="quarter" idx="14"/>
          </p:nvPr>
        </p:nvSpPr>
        <p:spPr>
          <a:xfrm>
            <a:off x="8439912" y="3203687"/>
            <a:ext cx="329184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2261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9/4/20XX</a:t>
            </a:r>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5A5C87-DF58-40C8-B092-1DE63DB4547E}" type="slidenum">
              <a:rPr lang="en-US" smtClean="0"/>
              <a:t>‹#›</a:t>
            </a:fld>
            <a:endParaRPr lang="en-US" dirty="0"/>
          </a:p>
        </p:txBody>
      </p:sp>
    </p:spTree>
    <p:extLst>
      <p:ext uri="{BB962C8B-B14F-4D97-AF65-F5344CB8AC3E}">
        <p14:creationId xmlns:p14="http://schemas.microsoft.com/office/powerpoint/2010/main" val="1785134420"/>
      </p:ext>
    </p:extLst>
  </p:cSld>
  <p:clrMap bg1="lt1" tx1="dk1" bg2="lt2" tx2="dk2" accent1="accent1" accent2="accent2" accent3="accent3" accent4="accent4" accent5="accent5" accent6="accent6" hlink="hlink" folHlink="folHlink"/>
  <p:sldLayoutIdLst>
    <p:sldLayoutId id="2147483721" r:id="rId1"/>
    <p:sldLayoutId id="2147483730" r:id="rId2"/>
    <p:sldLayoutId id="2147483731" r:id="rId3"/>
    <p:sldLayoutId id="2147483723" r:id="rId4"/>
    <p:sldLayoutId id="2147483722" r:id="rId5"/>
    <p:sldLayoutId id="2147483732" r:id="rId6"/>
    <p:sldLayoutId id="2147483736" r:id="rId7"/>
    <p:sldLayoutId id="2147483725" r:id="rId8"/>
    <p:sldLayoutId id="2147483733" r:id="rId9"/>
    <p:sldLayoutId id="2147483734" r:id="rId10"/>
    <p:sldLayoutId id="2147483735" r:id="rId11"/>
    <p:sldLayoutId id="2147483726" r:id="rId12"/>
    <p:sldLayoutId id="2147483727" r:id="rId13"/>
    <p:sldLayoutId id="2147483728" r:id="rId14"/>
    <p:sldLayoutId id="2147483729" r:id="rId15"/>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3.jpe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D9D20-B4BB-42AA-8DDD-68CC9F1D95DB}"/>
              </a:ext>
            </a:extLst>
          </p:cNvPr>
          <p:cNvSpPr>
            <a:spLocks noGrp="1"/>
          </p:cNvSpPr>
          <p:nvPr>
            <p:ph type="ctrTitle"/>
          </p:nvPr>
        </p:nvSpPr>
        <p:spPr/>
        <p:txBody>
          <a:bodyPr/>
          <a:lstStyle/>
          <a:p>
            <a:r>
              <a:rPr lang="en-US" dirty="0"/>
              <a:t>COVID-19 Cases in King County, WA</a:t>
            </a:r>
          </a:p>
        </p:txBody>
      </p:sp>
      <p:sp>
        <p:nvSpPr>
          <p:cNvPr id="3" name="Subtitle 2">
            <a:extLst>
              <a:ext uri="{FF2B5EF4-FFF2-40B4-BE49-F238E27FC236}">
                <a16:creationId xmlns:a16="http://schemas.microsoft.com/office/drawing/2014/main" id="{ED9E8FDB-60EE-45AE-BB89-9A561A61C2AC}"/>
              </a:ext>
            </a:extLst>
          </p:cNvPr>
          <p:cNvSpPr>
            <a:spLocks noGrp="1"/>
          </p:cNvSpPr>
          <p:nvPr>
            <p:ph type="subTitle" idx="1"/>
          </p:nvPr>
        </p:nvSpPr>
        <p:spPr>
          <a:xfrm>
            <a:off x="2487168" y="4142232"/>
            <a:ext cx="7223760" cy="1051560"/>
          </a:xfrm>
        </p:spPr>
        <p:txBody>
          <a:bodyPr>
            <a:normAutofit fontScale="92500" lnSpcReduction="10000"/>
          </a:bodyPr>
          <a:lstStyle/>
          <a:p>
            <a:r>
              <a:rPr lang="en-US" dirty="0"/>
              <a:t>Ericka Smith</a:t>
            </a:r>
          </a:p>
          <a:p>
            <a:r>
              <a:rPr lang="en-US" dirty="0"/>
              <a:t>Dec. 3, 2020</a:t>
            </a:r>
          </a:p>
        </p:txBody>
      </p:sp>
    </p:spTree>
    <p:extLst>
      <p:ext uri="{BB962C8B-B14F-4D97-AF65-F5344CB8AC3E}">
        <p14:creationId xmlns:p14="http://schemas.microsoft.com/office/powerpoint/2010/main" val="183373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01C14-7F4D-4D43-AB31-14E1B4AA1C63}"/>
              </a:ext>
            </a:extLst>
          </p:cNvPr>
          <p:cNvSpPr>
            <a:spLocks noGrp="1"/>
          </p:cNvSpPr>
          <p:nvPr>
            <p:ph type="title"/>
          </p:nvPr>
        </p:nvSpPr>
        <p:spPr>
          <a:xfrm>
            <a:off x="612648" y="1078992"/>
            <a:ext cx="6272784" cy="1316736"/>
          </a:xfrm>
        </p:spPr>
        <p:txBody>
          <a:bodyPr/>
          <a:lstStyle/>
          <a:p>
            <a:r>
              <a:rPr lang="en-US" dirty="0"/>
              <a:t>Introduction</a:t>
            </a:r>
          </a:p>
        </p:txBody>
      </p:sp>
      <p:pic>
        <p:nvPicPr>
          <p:cNvPr id="5" name="Content Placeholder 4">
            <a:extLst>
              <a:ext uri="{FF2B5EF4-FFF2-40B4-BE49-F238E27FC236}">
                <a16:creationId xmlns:a16="http://schemas.microsoft.com/office/drawing/2014/main" id="{7F3CC0B6-52B0-4BB0-A91D-E44C702B8119}"/>
              </a:ext>
            </a:extLst>
          </p:cNvPr>
          <p:cNvPicPr>
            <a:picLocks noGrp="1" noChangeAspect="1"/>
          </p:cNvPicPr>
          <p:nvPr>
            <p:ph idx="1"/>
          </p:nvPr>
        </p:nvPicPr>
        <p:blipFill>
          <a:blip r:embed="rId3"/>
          <a:stretch>
            <a:fillRect/>
          </a:stretch>
        </p:blipFill>
        <p:spPr>
          <a:xfrm>
            <a:off x="925021" y="3247543"/>
            <a:ext cx="4945919" cy="2849879"/>
          </a:xfrm>
          <a:prstGeom prst="rect">
            <a:avLst/>
          </a:prstGeom>
          <a:ln w="38100">
            <a:solidFill>
              <a:schemeClr val="accent1"/>
            </a:solidFill>
          </a:ln>
        </p:spPr>
      </p:pic>
      <p:sp>
        <p:nvSpPr>
          <p:cNvPr id="4" name="Slide Number Placeholder 3">
            <a:extLst>
              <a:ext uri="{FF2B5EF4-FFF2-40B4-BE49-F238E27FC236}">
                <a16:creationId xmlns:a16="http://schemas.microsoft.com/office/drawing/2014/main" id="{30C59246-61F9-4344-994B-CAC75B954C24}"/>
              </a:ext>
            </a:extLst>
          </p:cNvPr>
          <p:cNvSpPr>
            <a:spLocks noGrp="1"/>
          </p:cNvSpPr>
          <p:nvPr>
            <p:ph type="sldNum" sz="quarter" idx="12"/>
          </p:nvPr>
        </p:nvSpPr>
        <p:spPr/>
        <p:txBody>
          <a:bodyPr/>
          <a:lstStyle/>
          <a:p>
            <a:fld id="{A65A5C87-DF58-40C8-B092-1DE63DB4547E}" type="slidenum">
              <a:rPr lang="en-US" smtClean="0"/>
              <a:pPr/>
              <a:t>2</a:t>
            </a:fld>
            <a:endParaRPr lang="en-US" dirty="0"/>
          </a:p>
        </p:txBody>
      </p:sp>
      <p:pic>
        <p:nvPicPr>
          <p:cNvPr id="13" name="Picture 12">
            <a:extLst>
              <a:ext uri="{FF2B5EF4-FFF2-40B4-BE49-F238E27FC236}">
                <a16:creationId xmlns:a16="http://schemas.microsoft.com/office/drawing/2014/main" id="{1B9EFAC5-5455-4135-8202-0A5936CB3730}"/>
              </a:ext>
            </a:extLst>
          </p:cNvPr>
          <p:cNvPicPr>
            <a:picLocks noChangeAspect="1"/>
          </p:cNvPicPr>
          <p:nvPr/>
        </p:nvPicPr>
        <p:blipFill>
          <a:blip r:embed="rId4"/>
          <a:stretch>
            <a:fillRect/>
          </a:stretch>
        </p:blipFill>
        <p:spPr>
          <a:xfrm>
            <a:off x="7516367" y="152825"/>
            <a:ext cx="4434842" cy="3132107"/>
          </a:xfrm>
          <a:prstGeom prst="rect">
            <a:avLst/>
          </a:prstGeom>
          <a:ln w="38100">
            <a:solidFill>
              <a:schemeClr val="accent1"/>
            </a:solidFill>
          </a:ln>
        </p:spPr>
      </p:pic>
      <p:pic>
        <p:nvPicPr>
          <p:cNvPr id="20" name="Picture 19" descr="Map&#10;&#10;Description automatically generated">
            <a:extLst>
              <a:ext uri="{FF2B5EF4-FFF2-40B4-BE49-F238E27FC236}">
                <a16:creationId xmlns:a16="http://schemas.microsoft.com/office/drawing/2014/main" id="{590BE35E-DC56-4EC3-8857-B121E6AB5FA2}"/>
              </a:ext>
            </a:extLst>
          </p:cNvPr>
          <p:cNvPicPr>
            <a:picLocks noChangeAspect="1"/>
          </p:cNvPicPr>
          <p:nvPr/>
        </p:nvPicPr>
        <p:blipFill>
          <a:blip r:embed="rId5"/>
          <a:stretch>
            <a:fillRect/>
          </a:stretch>
        </p:blipFill>
        <p:spPr>
          <a:xfrm>
            <a:off x="7516367" y="3584795"/>
            <a:ext cx="4434841" cy="3056814"/>
          </a:xfrm>
          <a:prstGeom prst="rect">
            <a:avLst/>
          </a:prstGeom>
          <a:ln w="38100">
            <a:solidFill>
              <a:schemeClr val="accent1"/>
            </a:solidFill>
          </a:ln>
        </p:spPr>
      </p:pic>
      <p:sp>
        <p:nvSpPr>
          <p:cNvPr id="21" name="TextBox 20">
            <a:extLst>
              <a:ext uri="{FF2B5EF4-FFF2-40B4-BE49-F238E27FC236}">
                <a16:creationId xmlns:a16="http://schemas.microsoft.com/office/drawing/2014/main" id="{8A9F3AE7-1DFF-4A27-BAE7-FC3150D96F31}"/>
              </a:ext>
            </a:extLst>
          </p:cNvPr>
          <p:cNvSpPr txBox="1"/>
          <p:nvPr/>
        </p:nvSpPr>
        <p:spPr>
          <a:xfrm>
            <a:off x="1122649" y="6400412"/>
            <a:ext cx="5122703" cy="276999"/>
          </a:xfrm>
          <a:prstGeom prst="rect">
            <a:avLst/>
          </a:prstGeom>
          <a:noFill/>
        </p:spPr>
        <p:txBody>
          <a:bodyPr wrap="square" rtlCol="0">
            <a:spAutoFit/>
          </a:bodyPr>
          <a:lstStyle/>
          <a:p>
            <a:r>
              <a:rPr lang="en-US" sz="1200" dirty="0">
                <a:solidFill>
                  <a:schemeClr val="bg2">
                    <a:lumMod val="50000"/>
                  </a:schemeClr>
                </a:solidFill>
              </a:rPr>
              <a:t>https://www.doh.wa.gov/Emergencies/COVID19/DataDashboard</a:t>
            </a:r>
          </a:p>
        </p:txBody>
      </p:sp>
    </p:spTree>
    <p:extLst>
      <p:ext uri="{BB962C8B-B14F-4D97-AF65-F5344CB8AC3E}">
        <p14:creationId xmlns:p14="http://schemas.microsoft.com/office/powerpoint/2010/main" val="1471384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17D061C-023A-4DD9-8847-DD7718553EA4}"/>
              </a:ext>
            </a:extLst>
          </p:cNvPr>
          <p:cNvSpPr>
            <a:spLocks noGrp="1"/>
          </p:cNvSpPr>
          <p:nvPr>
            <p:ph type="body" idx="1"/>
          </p:nvPr>
        </p:nvSpPr>
        <p:spPr/>
        <p:txBody>
          <a:bodyPr/>
          <a:lstStyle/>
          <a:p>
            <a:r>
              <a:rPr lang="en-US" dirty="0"/>
              <a:t>The Data</a:t>
            </a:r>
          </a:p>
        </p:txBody>
      </p:sp>
      <p:pic>
        <p:nvPicPr>
          <p:cNvPr id="5" name="Picture 4" descr="Chart, scatter chart&#10;&#10;Description automatically generated">
            <a:extLst>
              <a:ext uri="{FF2B5EF4-FFF2-40B4-BE49-F238E27FC236}">
                <a16:creationId xmlns:a16="http://schemas.microsoft.com/office/drawing/2014/main" id="{CA73E48C-FCF2-4F81-92D8-7B212EB39A8C}"/>
              </a:ext>
            </a:extLst>
          </p:cNvPr>
          <p:cNvPicPr>
            <a:picLocks noChangeAspect="1"/>
          </p:cNvPicPr>
          <p:nvPr/>
        </p:nvPicPr>
        <p:blipFill>
          <a:blip r:embed="rId3"/>
          <a:stretch>
            <a:fillRect/>
          </a:stretch>
        </p:blipFill>
        <p:spPr>
          <a:xfrm>
            <a:off x="1054255" y="1271095"/>
            <a:ext cx="6993210" cy="4315809"/>
          </a:xfrm>
          <a:prstGeom prst="rect">
            <a:avLst/>
          </a:prstGeom>
          <a:ln w="38100">
            <a:solidFill>
              <a:schemeClr val="accent1"/>
            </a:solidFill>
          </a:ln>
        </p:spPr>
      </p:pic>
      <p:sp>
        <p:nvSpPr>
          <p:cNvPr id="10" name="TextBox 9">
            <a:extLst>
              <a:ext uri="{FF2B5EF4-FFF2-40B4-BE49-F238E27FC236}">
                <a16:creationId xmlns:a16="http://schemas.microsoft.com/office/drawing/2014/main" id="{61A1ACC9-75BC-492A-AF21-2D0210E97415}"/>
              </a:ext>
            </a:extLst>
          </p:cNvPr>
          <p:cNvSpPr txBox="1"/>
          <p:nvPr/>
        </p:nvSpPr>
        <p:spPr>
          <a:xfrm>
            <a:off x="1054255" y="6380390"/>
            <a:ext cx="1035335" cy="276999"/>
          </a:xfrm>
          <a:prstGeom prst="rect">
            <a:avLst/>
          </a:prstGeom>
          <a:noFill/>
        </p:spPr>
        <p:txBody>
          <a:bodyPr wrap="square" rtlCol="0">
            <a:spAutoFit/>
          </a:bodyPr>
          <a:lstStyle/>
          <a:p>
            <a:r>
              <a:rPr lang="en-US" sz="1200" dirty="0">
                <a:solidFill>
                  <a:schemeClr val="bg2">
                    <a:lumMod val="50000"/>
                  </a:schemeClr>
                </a:solidFill>
              </a:rPr>
              <a:t>12/3/2020</a:t>
            </a:r>
          </a:p>
        </p:txBody>
      </p:sp>
      <p:sp>
        <p:nvSpPr>
          <p:cNvPr id="11" name="TextBox 10">
            <a:extLst>
              <a:ext uri="{FF2B5EF4-FFF2-40B4-BE49-F238E27FC236}">
                <a16:creationId xmlns:a16="http://schemas.microsoft.com/office/drawing/2014/main" id="{2269D352-EB44-4CE5-B94A-C3EA708E5239}"/>
              </a:ext>
            </a:extLst>
          </p:cNvPr>
          <p:cNvSpPr txBox="1"/>
          <p:nvPr/>
        </p:nvSpPr>
        <p:spPr>
          <a:xfrm>
            <a:off x="4653264" y="6380390"/>
            <a:ext cx="2885471" cy="276999"/>
          </a:xfrm>
          <a:prstGeom prst="rect">
            <a:avLst/>
          </a:prstGeom>
          <a:noFill/>
        </p:spPr>
        <p:txBody>
          <a:bodyPr wrap="square" rtlCol="0">
            <a:spAutoFit/>
          </a:bodyPr>
          <a:lstStyle/>
          <a:p>
            <a:pPr algn="ctr"/>
            <a:r>
              <a:rPr lang="en-US" sz="1200" dirty="0">
                <a:solidFill>
                  <a:schemeClr val="bg2">
                    <a:lumMod val="50000"/>
                  </a:schemeClr>
                </a:solidFill>
              </a:rPr>
              <a:t>COVID-19 Cases in King County, WA</a:t>
            </a:r>
          </a:p>
        </p:txBody>
      </p:sp>
      <p:sp>
        <p:nvSpPr>
          <p:cNvPr id="12" name="TextBox 11">
            <a:extLst>
              <a:ext uri="{FF2B5EF4-FFF2-40B4-BE49-F238E27FC236}">
                <a16:creationId xmlns:a16="http://schemas.microsoft.com/office/drawing/2014/main" id="{266BA0FE-594A-425F-BC9D-B2FAF596B45E}"/>
              </a:ext>
            </a:extLst>
          </p:cNvPr>
          <p:cNvSpPr txBox="1"/>
          <p:nvPr/>
        </p:nvSpPr>
        <p:spPr>
          <a:xfrm>
            <a:off x="10992073" y="6380390"/>
            <a:ext cx="309911" cy="276999"/>
          </a:xfrm>
          <a:prstGeom prst="rect">
            <a:avLst/>
          </a:prstGeom>
          <a:noFill/>
        </p:spPr>
        <p:txBody>
          <a:bodyPr wrap="square" rtlCol="0">
            <a:spAutoFit/>
          </a:bodyPr>
          <a:lstStyle/>
          <a:p>
            <a:r>
              <a:rPr lang="en-US" sz="1200" dirty="0">
                <a:solidFill>
                  <a:schemeClr val="bg2">
                    <a:lumMod val="50000"/>
                  </a:schemeClr>
                </a:solidFill>
              </a:rPr>
              <a:t>3</a:t>
            </a:r>
          </a:p>
        </p:txBody>
      </p:sp>
    </p:spTree>
    <p:extLst>
      <p:ext uri="{BB962C8B-B14F-4D97-AF65-F5344CB8AC3E}">
        <p14:creationId xmlns:p14="http://schemas.microsoft.com/office/powerpoint/2010/main" val="2177544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209E4-B947-4446-AD42-C1B3A0C1F583}"/>
              </a:ext>
            </a:extLst>
          </p:cNvPr>
          <p:cNvSpPr>
            <a:spLocks noGrp="1"/>
          </p:cNvSpPr>
          <p:nvPr>
            <p:ph type="title"/>
          </p:nvPr>
        </p:nvSpPr>
        <p:spPr/>
        <p:txBody>
          <a:bodyPr/>
          <a:lstStyle/>
          <a:p>
            <a:r>
              <a:rPr lang="en-US" dirty="0"/>
              <a:t>Poisson</a:t>
            </a:r>
          </a:p>
        </p:txBody>
      </p:sp>
      <p:sp>
        <p:nvSpPr>
          <p:cNvPr id="7" name="Date Placeholder 3">
            <a:extLst>
              <a:ext uri="{FF2B5EF4-FFF2-40B4-BE49-F238E27FC236}">
                <a16:creationId xmlns:a16="http://schemas.microsoft.com/office/drawing/2014/main" id="{D4486A56-2CA4-425A-89F9-E8324C1268ED}"/>
              </a:ext>
            </a:extLst>
          </p:cNvPr>
          <p:cNvSpPr>
            <a:spLocks noGrp="1"/>
          </p:cNvSpPr>
          <p:nvPr>
            <p:ph type="dt" sz="half" idx="10"/>
          </p:nvPr>
        </p:nvSpPr>
        <p:spPr/>
        <p:txBody>
          <a:bodyPr/>
          <a:lstStyle/>
          <a:p>
            <a:r>
              <a:rPr lang="en-US" dirty="0"/>
              <a:t>12/3/2020</a:t>
            </a:r>
          </a:p>
        </p:txBody>
      </p:sp>
      <p:sp>
        <p:nvSpPr>
          <p:cNvPr id="8" name="Footer Placeholder 4">
            <a:extLst>
              <a:ext uri="{FF2B5EF4-FFF2-40B4-BE49-F238E27FC236}">
                <a16:creationId xmlns:a16="http://schemas.microsoft.com/office/drawing/2014/main" id="{D65C8300-CD8E-4F35-9B79-C5DE7AD9DCDE}"/>
              </a:ext>
            </a:extLst>
          </p:cNvPr>
          <p:cNvSpPr>
            <a:spLocks noGrp="1"/>
          </p:cNvSpPr>
          <p:nvPr>
            <p:ph type="ftr" sz="quarter" idx="11"/>
          </p:nvPr>
        </p:nvSpPr>
        <p:spPr/>
        <p:txBody>
          <a:bodyPr/>
          <a:lstStyle/>
          <a:p>
            <a:r>
              <a:rPr lang="en-US" dirty="0"/>
              <a:t>COVID-19 Cases in King County, WA</a:t>
            </a:r>
          </a:p>
        </p:txBody>
      </p:sp>
      <p:sp>
        <p:nvSpPr>
          <p:cNvPr id="10" name="Slide Number Placeholder 5">
            <a:extLst>
              <a:ext uri="{FF2B5EF4-FFF2-40B4-BE49-F238E27FC236}">
                <a16:creationId xmlns:a16="http://schemas.microsoft.com/office/drawing/2014/main" id="{4E797B30-1740-4A68-A40B-1D255EBC2F17}"/>
              </a:ext>
            </a:extLst>
          </p:cNvPr>
          <p:cNvSpPr>
            <a:spLocks noGrp="1"/>
          </p:cNvSpPr>
          <p:nvPr>
            <p:ph type="sldNum" sz="quarter" idx="12"/>
          </p:nvPr>
        </p:nvSpPr>
        <p:spPr/>
        <p:txBody>
          <a:bodyPr/>
          <a:lstStyle/>
          <a:p>
            <a:fld id="{A65A5C87-DF58-40C8-B092-1DE63DB4547E}" type="slidenum">
              <a:rPr lang="en-US" smtClean="0"/>
              <a:pPr/>
              <a:t>4</a:t>
            </a:fld>
            <a:endParaRPr lang="en-US" dirty="0"/>
          </a:p>
        </p:txBody>
      </p:sp>
      <p:pic>
        <p:nvPicPr>
          <p:cNvPr id="14" name="Picture 13" descr="Diagram, schematic&#10;&#10;Description automatically generated">
            <a:extLst>
              <a:ext uri="{FF2B5EF4-FFF2-40B4-BE49-F238E27FC236}">
                <a16:creationId xmlns:a16="http://schemas.microsoft.com/office/drawing/2014/main" id="{5F37EEFE-8740-4868-B56C-3DF16229FE66}"/>
              </a:ext>
            </a:extLst>
          </p:cNvPr>
          <p:cNvPicPr>
            <a:picLocks noChangeAspect="1"/>
          </p:cNvPicPr>
          <p:nvPr/>
        </p:nvPicPr>
        <p:blipFill>
          <a:blip r:embed="rId3"/>
          <a:stretch>
            <a:fillRect/>
          </a:stretch>
        </p:blipFill>
        <p:spPr>
          <a:xfrm>
            <a:off x="5659120" y="2188447"/>
            <a:ext cx="6215591" cy="3835907"/>
          </a:xfrm>
          <a:prstGeom prst="rect">
            <a:avLst/>
          </a:prstGeom>
          <a:ln>
            <a:solidFill>
              <a:schemeClr val="bg1"/>
            </a:solidFill>
          </a:ln>
        </p:spPr>
      </p:pic>
      <p:pic>
        <p:nvPicPr>
          <p:cNvPr id="15" name="Picture 14">
            <a:extLst>
              <a:ext uri="{FF2B5EF4-FFF2-40B4-BE49-F238E27FC236}">
                <a16:creationId xmlns:a16="http://schemas.microsoft.com/office/drawing/2014/main" id="{65D127B6-D902-4F0B-AF44-B3433E22BF1D}"/>
              </a:ext>
            </a:extLst>
          </p:cNvPr>
          <p:cNvPicPr>
            <a:picLocks noChangeAspect="1"/>
          </p:cNvPicPr>
          <p:nvPr/>
        </p:nvPicPr>
        <p:blipFill>
          <a:blip r:embed="rId4"/>
          <a:stretch>
            <a:fillRect/>
          </a:stretch>
        </p:blipFill>
        <p:spPr>
          <a:xfrm>
            <a:off x="569588" y="2644909"/>
            <a:ext cx="4764412" cy="2934060"/>
          </a:xfrm>
          <a:prstGeom prst="rect">
            <a:avLst/>
          </a:prstGeom>
        </p:spPr>
      </p:pic>
    </p:spTree>
    <p:extLst>
      <p:ext uri="{BB962C8B-B14F-4D97-AF65-F5344CB8AC3E}">
        <p14:creationId xmlns:p14="http://schemas.microsoft.com/office/powerpoint/2010/main" val="832742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209E4-B947-4446-AD42-C1B3A0C1F583}"/>
              </a:ext>
            </a:extLst>
          </p:cNvPr>
          <p:cNvSpPr>
            <a:spLocks noGrp="1"/>
          </p:cNvSpPr>
          <p:nvPr>
            <p:ph type="title"/>
          </p:nvPr>
        </p:nvSpPr>
        <p:spPr/>
        <p:txBody>
          <a:bodyPr/>
          <a:lstStyle/>
          <a:p>
            <a:r>
              <a:rPr lang="en-US" dirty="0"/>
              <a:t>Quasi-Poisson</a:t>
            </a:r>
          </a:p>
        </p:txBody>
      </p:sp>
      <p:sp>
        <p:nvSpPr>
          <p:cNvPr id="7" name="Date Placeholder 3">
            <a:extLst>
              <a:ext uri="{FF2B5EF4-FFF2-40B4-BE49-F238E27FC236}">
                <a16:creationId xmlns:a16="http://schemas.microsoft.com/office/drawing/2014/main" id="{D4486A56-2CA4-425A-89F9-E8324C1268ED}"/>
              </a:ext>
            </a:extLst>
          </p:cNvPr>
          <p:cNvSpPr>
            <a:spLocks noGrp="1"/>
          </p:cNvSpPr>
          <p:nvPr>
            <p:ph type="dt" sz="half" idx="10"/>
          </p:nvPr>
        </p:nvSpPr>
        <p:spPr/>
        <p:txBody>
          <a:bodyPr/>
          <a:lstStyle/>
          <a:p>
            <a:r>
              <a:rPr lang="en-US" dirty="0"/>
              <a:t>12/3/2020</a:t>
            </a:r>
          </a:p>
        </p:txBody>
      </p:sp>
      <p:sp>
        <p:nvSpPr>
          <p:cNvPr id="8" name="Footer Placeholder 4">
            <a:extLst>
              <a:ext uri="{FF2B5EF4-FFF2-40B4-BE49-F238E27FC236}">
                <a16:creationId xmlns:a16="http://schemas.microsoft.com/office/drawing/2014/main" id="{D65C8300-CD8E-4F35-9B79-C5DE7AD9DCDE}"/>
              </a:ext>
            </a:extLst>
          </p:cNvPr>
          <p:cNvSpPr>
            <a:spLocks noGrp="1"/>
          </p:cNvSpPr>
          <p:nvPr>
            <p:ph type="ftr" sz="quarter" idx="11"/>
          </p:nvPr>
        </p:nvSpPr>
        <p:spPr/>
        <p:txBody>
          <a:bodyPr/>
          <a:lstStyle/>
          <a:p>
            <a:r>
              <a:rPr lang="en-US" dirty="0"/>
              <a:t>COVID-19 Cases in King County, WA</a:t>
            </a:r>
          </a:p>
        </p:txBody>
      </p:sp>
      <p:sp>
        <p:nvSpPr>
          <p:cNvPr id="10" name="Slide Number Placeholder 5">
            <a:extLst>
              <a:ext uri="{FF2B5EF4-FFF2-40B4-BE49-F238E27FC236}">
                <a16:creationId xmlns:a16="http://schemas.microsoft.com/office/drawing/2014/main" id="{4E797B30-1740-4A68-A40B-1D255EBC2F17}"/>
              </a:ext>
            </a:extLst>
          </p:cNvPr>
          <p:cNvSpPr>
            <a:spLocks noGrp="1"/>
          </p:cNvSpPr>
          <p:nvPr>
            <p:ph type="sldNum" sz="quarter" idx="12"/>
          </p:nvPr>
        </p:nvSpPr>
        <p:spPr/>
        <p:txBody>
          <a:bodyPr/>
          <a:lstStyle/>
          <a:p>
            <a:fld id="{A65A5C87-DF58-40C8-B092-1DE63DB4547E}" type="slidenum">
              <a:rPr lang="en-US" smtClean="0"/>
              <a:pPr/>
              <a:t>5</a:t>
            </a:fld>
            <a:endParaRPr lang="en-US" dirty="0"/>
          </a:p>
        </p:txBody>
      </p:sp>
      <p:pic>
        <p:nvPicPr>
          <p:cNvPr id="6" name="Picture 5" descr="Diagram, schematic&#10;&#10;Description automatically generated">
            <a:extLst>
              <a:ext uri="{FF2B5EF4-FFF2-40B4-BE49-F238E27FC236}">
                <a16:creationId xmlns:a16="http://schemas.microsoft.com/office/drawing/2014/main" id="{46925E52-E2F7-46C1-AF9F-3F80D63186C1}"/>
              </a:ext>
            </a:extLst>
          </p:cNvPr>
          <p:cNvPicPr>
            <a:picLocks noChangeAspect="1"/>
          </p:cNvPicPr>
          <p:nvPr/>
        </p:nvPicPr>
        <p:blipFill>
          <a:blip r:embed="rId3"/>
          <a:stretch>
            <a:fillRect/>
          </a:stretch>
        </p:blipFill>
        <p:spPr>
          <a:xfrm>
            <a:off x="5659120" y="2193986"/>
            <a:ext cx="6215591" cy="3835907"/>
          </a:xfrm>
          <a:prstGeom prst="rect">
            <a:avLst/>
          </a:prstGeom>
          <a:ln>
            <a:solidFill>
              <a:schemeClr val="bg1"/>
            </a:solidFill>
          </a:ln>
        </p:spPr>
      </p:pic>
      <p:pic>
        <p:nvPicPr>
          <p:cNvPr id="11" name="Picture 10">
            <a:extLst>
              <a:ext uri="{FF2B5EF4-FFF2-40B4-BE49-F238E27FC236}">
                <a16:creationId xmlns:a16="http://schemas.microsoft.com/office/drawing/2014/main" id="{09758227-E55B-4320-A7A2-39EC4B60023B}"/>
              </a:ext>
            </a:extLst>
          </p:cNvPr>
          <p:cNvPicPr>
            <a:picLocks noChangeAspect="1"/>
          </p:cNvPicPr>
          <p:nvPr/>
        </p:nvPicPr>
        <p:blipFill>
          <a:blip r:embed="rId4"/>
          <a:stretch>
            <a:fillRect/>
          </a:stretch>
        </p:blipFill>
        <p:spPr>
          <a:xfrm>
            <a:off x="583546" y="2644908"/>
            <a:ext cx="4750454" cy="2934061"/>
          </a:xfrm>
          <a:prstGeom prst="rect">
            <a:avLst/>
          </a:prstGeom>
        </p:spPr>
      </p:pic>
    </p:spTree>
    <p:extLst>
      <p:ext uri="{BB962C8B-B14F-4D97-AF65-F5344CB8AC3E}">
        <p14:creationId xmlns:p14="http://schemas.microsoft.com/office/powerpoint/2010/main" val="1934394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209E4-B947-4446-AD42-C1B3A0C1F583}"/>
              </a:ext>
            </a:extLst>
          </p:cNvPr>
          <p:cNvSpPr>
            <a:spLocks noGrp="1"/>
          </p:cNvSpPr>
          <p:nvPr>
            <p:ph type="title"/>
          </p:nvPr>
        </p:nvSpPr>
        <p:spPr/>
        <p:txBody>
          <a:bodyPr/>
          <a:lstStyle/>
          <a:p>
            <a:r>
              <a:rPr lang="en-US" dirty="0"/>
              <a:t>Negative Binomial</a:t>
            </a:r>
          </a:p>
        </p:txBody>
      </p:sp>
      <p:sp>
        <p:nvSpPr>
          <p:cNvPr id="7" name="Date Placeholder 3">
            <a:extLst>
              <a:ext uri="{FF2B5EF4-FFF2-40B4-BE49-F238E27FC236}">
                <a16:creationId xmlns:a16="http://schemas.microsoft.com/office/drawing/2014/main" id="{D4486A56-2CA4-425A-89F9-E8324C1268ED}"/>
              </a:ext>
            </a:extLst>
          </p:cNvPr>
          <p:cNvSpPr>
            <a:spLocks noGrp="1"/>
          </p:cNvSpPr>
          <p:nvPr>
            <p:ph type="dt" sz="half" idx="10"/>
          </p:nvPr>
        </p:nvSpPr>
        <p:spPr/>
        <p:txBody>
          <a:bodyPr/>
          <a:lstStyle/>
          <a:p>
            <a:r>
              <a:rPr lang="en-US" dirty="0"/>
              <a:t>12/3/2020</a:t>
            </a:r>
          </a:p>
        </p:txBody>
      </p:sp>
      <p:sp>
        <p:nvSpPr>
          <p:cNvPr id="8" name="Footer Placeholder 4">
            <a:extLst>
              <a:ext uri="{FF2B5EF4-FFF2-40B4-BE49-F238E27FC236}">
                <a16:creationId xmlns:a16="http://schemas.microsoft.com/office/drawing/2014/main" id="{D65C8300-CD8E-4F35-9B79-C5DE7AD9DCDE}"/>
              </a:ext>
            </a:extLst>
          </p:cNvPr>
          <p:cNvSpPr>
            <a:spLocks noGrp="1"/>
          </p:cNvSpPr>
          <p:nvPr>
            <p:ph type="ftr" sz="quarter" idx="11"/>
          </p:nvPr>
        </p:nvSpPr>
        <p:spPr/>
        <p:txBody>
          <a:bodyPr/>
          <a:lstStyle/>
          <a:p>
            <a:r>
              <a:rPr lang="en-US" dirty="0"/>
              <a:t>COVID-19 Cases in King County, WA</a:t>
            </a:r>
          </a:p>
        </p:txBody>
      </p:sp>
      <p:sp>
        <p:nvSpPr>
          <p:cNvPr id="10" name="Slide Number Placeholder 5">
            <a:extLst>
              <a:ext uri="{FF2B5EF4-FFF2-40B4-BE49-F238E27FC236}">
                <a16:creationId xmlns:a16="http://schemas.microsoft.com/office/drawing/2014/main" id="{4E797B30-1740-4A68-A40B-1D255EBC2F17}"/>
              </a:ext>
            </a:extLst>
          </p:cNvPr>
          <p:cNvSpPr>
            <a:spLocks noGrp="1"/>
          </p:cNvSpPr>
          <p:nvPr>
            <p:ph type="sldNum" sz="quarter" idx="12"/>
          </p:nvPr>
        </p:nvSpPr>
        <p:spPr/>
        <p:txBody>
          <a:bodyPr/>
          <a:lstStyle/>
          <a:p>
            <a:fld id="{A65A5C87-DF58-40C8-B092-1DE63DB4547E}" type="slidenum">
              <a:rPr lang="en-US" smtClean="0"/>
              <a:pPr/>
              <a:t>6</a:t>
            </a:fld>
            <a:endParaRPr lang="en-US" dirty="0"/>
          </a:p>
        </p:txBody>
      </p:sp>
      <p:pic>
        <p:nvPicPr>
          <p:cNvPr id="11" name="Picture 10">
            <a:extLst>
              <a:ext uri="{FF2B5EF4-FFF2-40B4-BE49-F238E27FC236}">
                <a16:creationId xmlns:a16="http://schemas.microsoft.com/office/drawing/2014/main" id="{04CC184F-AC78-4D7D-861A-DBECBDB1EEF6}"/>
              </a:ext>
            </a:extLst>
          </p:cNvPr>
          <p:cNvPicPr>
            <a:picLocks noChangeAspect="1"/>
          </p:cNvPicPr>
          <p:nvPr/>
        </p:nvPicPr>
        <p:blipFill>
          <a:blip r:embed="rId3"/>
          <a:stretch>
            <a:fillRect/>
          </a:stretch>
        </p:blipFill>
        <p:spPr>
          <a:xfrm>
            <a:off x="569589" y="2644908"/>
            <a:ext cx="4764412" cy="2934059"/>
          </a:xfrm>
          <a:prstGeom prst="rect">
            <a:avLst/>
          </a:prstGeom>
        </p:spPr>
      </p:pic>
      <p:pic>
        <p:nvPicPr>
          <p:cNvPr id="12" name="Picture 11" descr="Chart&#10;&#10;Description automatically generated">
            <a:extLst>
              <a:ext uri="{FF2B5EF4-FFF2-40B4-BE49-F238E27FC236}">
                <a16:creationId xmlns:a16="http://schemas.microsoft.com/office/drawing/2014/main" id="{2D0D3E33-3D8A-42CD-9994-80894A096AB0}"/>
              </a:ext>
            </a:extLst>
          </p:cNvPr>
          <p:cNvPicPr>
            <a:picLocks noChangeAspect="1"/>
          </p:cNvPicPr>
          <p:nvPr/>
        </p:nvPicPr>
        <p:blipFill>
          <a:blip r:embed="rId4"/>
          <a:stretch>
            <a:fillRect/>
          </a:stretch>
        </p:blipFill>
        <p:spPr>
          <a:xfrm>
            <a:off x="5659120" y="2193986"/>
            <a:ext cx="6215591" cy="3835907"/>
          </a:xfrm>
          <a:prstGeom prst="rect">
            <a:avLst/>
          </a:prstGeom>
          <a:ln>
            <a:solidFill>
              <a:schemeClr val="bg1"/>
            </a:solidFill>
          </a:ln>
        </p:spPr>
      </p:pic>
    </p:spTree>
    <p:extLst>
      <p:ext uri="{BB962C8B-B14F-4D97-AF65-F5344CB8AC3E}">
        <p14:creationId xmlns:p14="http://schemas.microsoft.com/office/powerpoint/2010/main" val="1256454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F0D53-99BA-4EEA-999C-36E3232B3255}"/>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E5A5CEEA-E464-40DC-A4FA-955616DB03E6}"/>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86026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EB919-4F65-4B5E-ADF3-272AD780E102}"/>
              </a:ext>
            </a:extLst>
          </p:cNvPr>
          <p:cNvSpPr>
            <a:spLocks noGrp="1"/>
          </p:cNvSpPr>
          <p:nvPr>
            <p:ph type="title"/>
          </p:nvPr>
        </p:nvSpPr>
        <p:spPr/>
        <p:txBody>
          <a:bodyPr/>
          <a:lstStyle/>
          <a:p>
            <a:r>
              <a:rPr lang="en-US" sz="4800" dirty="0"/>
              <a:t>Questions?</a:t>
            </a:r>
            <a:endParaRPr lang="en-US" dirty="0"/>
          </a:p>
        </p:txBody>
      </p:sp>
      <p:sp>
        <p:nvSpPr>
          <p:cNvPr id="3" name="Text Placeholder 2">
            <a:extLst>
              <a:ext uri="{FF2B5EF4-FFF2-40B4-BE49-F238E27FC236}">
                <a16:creationId xmlns:a16="http://schemas.microsoft.com/office/drawing/2014/main" id="{3FF48DDF-62CA-455C-A7CB-AB86D3378A86}"/>
              </a:ext>
            </a:extLst>
          </p:cNvPr>
          <p:cNvSpPr>
            <a:spLocks noGrp="1"/>
          </p:cNvSpPr>
          <p:nvPr>
            <p:ph type="body" idx="1"/>
          </p:nvPr>
        </p:nvSpPr>
        <p:spPr/>
        <p:txBody>
          <a:bodyPr/>
          <a:lstStyle/>
          <a:p>
            <a:r>
              <a:rPr lang="en-US" sz="2000" dirty="0"/>
              <a:t>Ericka B. Smith</a:t>
            </a:r>
          </a:p>
        </p:txBody>
      </p:sp>
      <p:sp>
        <p:nvSpPr>
          <p:cNvPr id="4" name="Date Placeholder 3">
            <a:extLst>
              <a:ext uri="{FF2B5EF4-FFF2-40B4-BE49-F238E27FC236}">
                <a16:creationId xmlns:a16="http://schemas.microsoft.com/office/drawing/2014/main" id="{3EBA106A-D567-46FE-88DF-BA724D83BE90}"/>
              </a:ext>
            </a:extLst>
          </p:cNvPr>
          <p:cNvSpPr>
            <a:spLocks noGrp="1"/>
          </p:cNvSpPr>
          <p:nvPr>
            <p:ph type="dt" sz="half" idx="10"/>
          </p:nvPr>
        </p:nvSpPr>
        <p:spPr/>
        <p:txBody>
          <a:bodyPr/>
          <a:lstStyle/>
          <a:p>
            <a:r>
              <a:rPr lang="en-US" dirty="0"/>
              <a:t>12/3/2020</a:t>
            </a:r>
          </a:p>
        </p:txBody>
      </p:sp>
      <p:sp>
        <p:nvSpPr>
          <p:cNvPr id="5" name="Footer Placeholder 4">
            <a:extLst>
              <a:ext uri="{FF2B5EF4-FFF2-40B4-BE49-F238E27FC236}">
                <a16:creationId xmlns:a16="http://schemas.microsoft.com/office/drawing/2014/main" id="{83B6A6F4-FC75-45A7-B6F8-488E7FD18F96}"/>
              </a:ext>
            </a:extLst>
          </p:cNvPr>
          <p:cNvSpPr>
            <a:spLocks noGrp="1"/>
          </p:cNvSpPr>
          <p:nvPr>
            <p:ph type="ftr" sz="quarter" idx="11"/>
          </p:nvPr>
        </p:nvSpPr>
        <p:spPr/>
        <p:txBody>
          <a:bodyPr/>
          <a:lstStyle/>
          <a:p>
            <a:r>
              <a:rPr lang="en-US" dirty="0"/>
              <a:t>COVID-19 Cases in King County, WA</a:t>
            </a:r>
          </a:p>
        </p:txBody>
      </p:sp>
      <p:sp>
        <p:nvSpPr>
          <p:cNvPr id="6" name="Slide Number Placeholder 5">
            <a:extLst>
              <a:ext uri="{FF2B5EF4-FFF2-40B4-BE49-F238E27FC236}">
                <a16:creationId xmlns:a16="http://schemas.microsoft.com/office/drawing/2014/main" id="{701FBF44-1F57-4664-8847-9214C41B42E9}"/>
              </a:ext>
            </a:extLst>
          </p:cNvPr>
          <p:cNvSpPr>
            <a:spLocks noGrp="1"/>
          </p:cNvSpPr>
          <p:nvPr>
            <p:ph type="sldNum" sz="quarter" idx="12"/>
          </p:nvPr>
        </p:nvSpPr>
        <p:spPr/>
        <p:txBody>
          <a:bodyPr/>
          <a:lstStyle/>
          <a:p>
            <a:fld id="{A65A5C87-DF58-40C8-B092-1DE63DB4547E}" type="slidenum">
              <a:rPr lang="en-US" smtClean="0"/>
              <a:t>8</a:t>
            </a:fld>
            <a:endParaRPr lang="en-US" dirty="0"/>
          </a:p>
        </p:txBody>
      </p:sp>
    </p:spTree>
    <p:extLst>
      <p:ext uri="{BB962C8B-B14F-4D97-AF65-F5344CB8AC3E}">
        <p14:creationId xmlns:p14="http://schemas.microsoft.com/office/powerpoint/2010/main" val="236058760"/>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0D7697-8E53-4EA8-8CBB-9C19575257B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927DC71-2909-427C-BDB0-3E47E2101517}">
  <ds:schemaRefs>
    <ds:schemaRef ds:uri="http://schemas.microsoft.com/sharepoint/v3/contenttype/forms"/>
  </ds:schemaRefs>
</ds:datastoreItem>
</file>

<file path=customXml/itemProps3.xml><?xml version="1.0" encoding="utf-8"?>
<ds:datastoreItem xmlns:ds="http://schemas.openxmlformats.org/officeDocument/2006/customXml" ds:itemID="{1DF0A252-5923-47A2-A53A-F9BF7290891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AccentBox presentation</Template>
  <TotalTime>288</TotalTime>
  <Words>1199</Words>
  <Application>Microsoft Office PowerPoint</Application>
  <PresentationFormat>Widescreen</PresentationFormat>
  <Paragraphs>122</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Avenir Next LT Pro</vt:lpstr>
      <vt:lpstr>Calibri</vt:lpstr>
      <vt:lpstr>Segoe UI</vt:lpstr>
      <vt:lpstr>AccentBoxVTI</vt:lpstr>
      <vt:lpstr>COVID-19 Cases in King County, WA</vt:lpstr>
      <vt:lpstr>Introduction</vt:lpstr>
      <vt:lpstr>PowerPoint Presentation</vt:lpstr>
      <vt:lpstr>Poisson</vt:lpstr>
      <vt:lpstr>Quasi-Poisson</vt:lpstr>
      <vt:lpstr>Negative Binomial</vt:lpstr>
      <vt:lpstr>Conclusion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Cases in King County, WA</dc:title>
  <dc:creator>Smith, Ericka</dc:creator>
  <cp:lastModifiedBy>Smith, Ericka</cp:lastModifiedBy>
  <cp:revision>19</cp:revision>
  <dcterms:created xsi:type="dcterms:W3CDTF">2020-12-03T18:53:52Z</dcterms:created>
  <dcterms:modified xsi:type="dcterms:W3CDTF">2020-12-03T23:42:47Z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