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9" r:id="rId4"/>
    <p:sldId id="265" r:id="rId5"/>
    <p:sldId id="266" r:id="rId6"/>
    <p:sldId id="264"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jeRgs0D+WaHkm+sfR5388c/l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4" Type="http://schemas.openxmlformats.org/officeDocument/2006/relationships/slide" Target="slides/slide3.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b5c55a9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g7fb5c55a9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b5c55a9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g7fb5c55a9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127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b5c55a9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g7fb5c55a9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347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33489" y="3692197"/>
            <a:ext cx="10767600" cy="1477287"/>
          </a:xfrm>
          <a:prstGeom prst="rect">
            <a:avLst/>
          </a:prstGeom>
          <a:noFill/>
          <a:ln>
            <a:noFill/>
          </a:ln>
        </p:spPr>
        <p:txBody>
          <a:bodyPr spcFirstLastPara="1" wrap="square" lIns="91425" tIns="45700" rIns="91425" bIns="45700" anchor="t" anchorCtr="0">
            <a:spAutoFit/>
          </a:bodyPr>
          <a:lstStyle/>
          <a:p>
            <a:pPr algn="ctr">
              <a:buSzPts val="6000"/>
            </a:pPr>
            <a:r>
              <a:rPr lang="es-ES" sz="3000" b="1" dirty="0" smtClean="0">
                <a:solidFill>
                  <a:srgbClr val="EAB21B"/>
                </a:solidFill>
                <a:latin typeface="Calibri"/>
                <a:ea typeface="Calibri"/>
                <a:cs typeface="Calibri"/>
                <a:sym typeface="Calibri"/>
              </a:rPr>
              <a:t>¿Cómo analizar las redes sociales? Evaluación de las promesas de diseños de métodos mixtos para estudiar los sentimientos de Twitter de PMSC</a:t>
            </a:r>
            <a:endParaRPr sz="3000" b="1" i="0" u="none" strike="noStrike" cap="none" dirty="0">
              <a:solidFill>
                <a:srgbClr val="EAB21B"/>
              </a:solidFill>
              <a:latin typeface="Calibri"/>
              <a:ea typeface="Calibri"/>
              <a:cs typeface="Calibri"/>
              <a:sym typeface="Calibri"/>
            </a:endParaRPr>
          </a:p>
        </p:txBody>
      </p:sp>
      <p:sp>
        <p:nvSpPr>
          <p:cNvPr id="89" name="Google Shape;89;p2"/>
          <p:cNvSpPr txBox="1"/>
          <p:nvPr/>
        </p:nvSpPr>
        <p:spPr>
          <a:xfrm>
            <a:off x="264375" y="6282600"/>
            <a:ext cx="112869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1" u="none" strike="noStrike" cap="none" dirty="0">
                <a:solidFill>
                  <a:schemeClr val="lt1"/>
                </a:solidFill>
                <a:latin typeface="Calibri"/>
                <a:ea typeface="Calibri"/>
                <a:cs typeface="Calibri"/>
                <a:sym typeface="Calibri"/>
              </a:rPr>
              <a:t>Autor: </a:t>
            </a:r>
            <a:r>
              <a:rPr lang="es-ES" sz="2000" b="0" i="1" u="none" strike="noStrike" cap="none" dirty="0" smtClean="0">
                <a:solidFill>
                  <a:schemeClr val="lt1"/>
                </a:solidFill>
                <a:latin typeface="Calibri"/>
                <a:ea typeface="Calibri"/>
                <a:cs typeface="Calibri"/>
                <a:sym typeface="Calibri"/>
              </a:rPr>
              <a:t>Ericka </a:t>
            </a:r>
            <a:r>
              <a:rPr lang="es-ES" sz="2000" b="0" i="1" u="none" strike="noStrike" cap="none" dirty="0">
                <a:solidFill>
                  <a:schemeClr val="lt1"/>
                </a:solidFill>
                <a:latin typeface="Calibri"/>
                <a:ea typeface="Calibri"/>
                <a:cs typeface="Calibri"/>
                <a:sym typeface="Calibri"/>
              </a:rPr>
              <a:t>Sora – </a:t>
            </a:r>
            <a:r>
              <a:rPr lang="es-ES" sz="2000" b="1" i="1" u="none" strike="noStrike" cap="none" dirty="0">
                <a:solidFill>
                  <a:schemeClr val="lt1"/>
                </a:solidFill>
                <a:latin typeface="Calibri"/>
                <a:ea typeface="Calibri"/>
                <a:cs typeface="Calibri"/>
                <a:sym typeface="Calibri"/>
              </a:rPr>
              <a:t>Fecha: </a:t>
            </a:r>
            <a:r>
              <a:rPr lang="es-ES" sz="2000" i="1" dirty="0" smtClean="0">
                <a:solidFill>
                  <a:schemeClr val="lt1"/>
                </a:solidFill>
                <a:latin typeface="Calibri"/>
                <a:ea typeface="Calibri"/>
                <a:cs typeface="Calibri"/>
                <a:sym typeface="Calibri"/>
              </a:rPr>
              <a:t>20</a:t>
            </a:r>
            <a:r>
              <a:rPr lang="es-ES" sz="2000" b="0" i="1" u="none" strike="noStrike" cap="none" dirty="0" smtClean="0">
                <a:solidFill>
                  <a:schemeClr val="lt1"/>
                </a:solidFill>
                <a:latin typeface="Calibri"/>
                <a:ea typeface="Calibri"/>
                <a:cs typeface="Calibri"/>
                <a:sym typeface="Calibri"/>
              </a:rPr>
              <a:t>/04/2020</a:t>
            </a:r>
            <a:endParaRPr sz="2000" b="0" i="1" u="none" strike="noStrike" cap="none" dirty="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g7fb5c55a9a_0_2"/>
          <p:cNvSpPr txBox="1"/>
          <p:nvPr/>
        </p:nvSpPr>
        <p:spPr>
          <a:xfrm>
            <a:off x="1549542" y="428328"/>
            <a:ext cx="68487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1" dirty="0" smtClean="0">
                <a:solidFill>
                  <a:srgbClr val="FFC000"/>
                </a:solidFill>
                <a:latin typeface="Calibri"/>
                <a:ea typeface="Calibri"/>
                <a:cs typeface="Calibri"/>
                <a:sym typeface="Calibri"/>
              </a:rPr>
              <a:t>ACERCA DEL ARTICULO</a:t>
            </a:r>
            <a:endParaRPr sz="3200" b="1" i="0" u="none" strike="noStrike" cap="none" dirty="0">
              <a:solidFill>
                <a:srgbClr val="FFC000"/>
              </a:solidFill>
              <a:latin typeface="Calibri"/>
              <a:ea typeface="Calibri"/>
              <a:cs typeface="Calibri"/>
              <a:sym typeface="Calibri"/>
            </a:endParaRPr>
          </a:p>
        </p:txBody>
      </p:sp>
      <p:sp>
        <p:nvSpPr>
          <p:cNvPr id="101" name="Google Shape;101;g7fb5c55a9a_0_2"/>
          <p:cNvSpPr txBox="1"/>
          <p:nvPr/>
        </p:nvSpPr>
        <p:spPr>
          <a:xfrm>
            <a:off x="1217791" y="1142336"/>
            <a:ext cx="9294600" cy="4591800"/>
          </a:xfrm>
          <a:prstGeom prst="rect">
            <a:avLst/>
          </a:prstGeom>
          <a:noFill/>
          <a:ln>
            <a:noFill/>
          </a:ln>
        </p:spPr>
        <p:txBody>
          <a:bodyPr spcFirstLastPara="1" wrap="square" lIns="91425" tIns="91425" rIns="91425" bIns="91425" anchor="t" anchorCtr="0">
            <a:noAutofit/>
          </a:bodyPr>
          <a:lstStyle/>
          <a:p>
            <a:r>
              <a:rPr lang="es-CO" dirty="0"/>
              <a:t> </a:t>
            </a:r>
            <a:endParaRPr lang="es-CO" dirty="0" smtClean="0"/>
          </a:p>
          <a:p>
            <a:endParaRPr lang="es-CO" dirty="0" smtClean="0"/>
          </a:p>
          <a:p>
            <a:endParaRPr lang="es-CO" dirty="0"/>
          </a:p>
          <a:p>
            <a:r>
              <a:rPr lang="es-CO" dirty="0" smtClean="0"/>
              <a:t>PMSC: fueron </a:t>
            </a:r>
            <a:r>
              <a:rPr lang="es-CO" dirty="0"/>
              <a:t>y siguen siendo frecuentemente referidos en los medios como" mercenarios</a:t>
            </a:r>
            <a:r>
              <a:rPr lang="es-CO" dirty="0" smtClean="0"/>
              <a:t>.</a:t>
            </a:r>
          </a:p>
          <a:p>
            <a:endParaRPr lang="es-CO" dirty="0"/>
          </a:p>
          <a:p>
            <a:endParaRPr lang="es-CO" dirty="0" smtClean="0"/>
          </a:p>
          <a:p>
            <a:endParaRPr lang="es-CO" dirty="0"/>
          </a:p>
          <a:p>
            <a:pPr marL="285750" indent="-285750">
              <a:buFont typeface="Wingdings" panose="05000000000000000000" pitchFamily="2" charset="2"/>
              <a:buChar char="Ø"/>
            </a:pPr>
            <a:r>
              <a:rPr lang="es-CO" dirty="0" smtClean="0"/>
              <a:t>La </a:t>
            </a:r>
            <a:r>
              <a:rPr lang="es-CO" dirty="0"/>
              <a:t>finalidad del estudio era determinar la actividad y popularidad en twitter por parte de las empresas PMSC y las opiniones que los usuarios tienen hacia ellas</a:t>
            </a:r>
            <a:r>
              <a:rPr lang="es-CO" dirty="0" smtClean="0"/>
              <a:t>.</a:t>
            </a:r>
          </a:p>
          <a:p>
            <a:endParaRPr lang="es-CO" dirty="0"/>
          </a:p>
          <a:p>
            <a:endParaRPr lang="en-US" dirty="0"/>
          </a:p>
          <a:p>
            <a:pPr marL="285750" indent="-285750">
              <a:buFont typeface="Wingdings" panose="05000000000000000000" pitchFamily="2" charset="2"/>
              <a:buChar char="Ø"/>
            </a:pPr>
            <a:r>
              <a:rPr lang="es-CO" dirty="0" smtClean="0"/>
              <a:t> Comenzaron </a:t>
            </a:r>
            <a:r>
              <a:rPr lang="es-CO" dirty="0"/>
              <a:t>con un grupo de 122 PMSC que tenían al menos una cuenta de Twitter. Sin embargo, el tamaño final de la muestra se redujo a 58 después de que </a:t>
            </a:r>
            <a:r>
              <a:rPr lang="es-CO" dirty="0" smtClean="0"/>
              <a:t>se excluyen </a:t>
            </a:r>
            <a:r>
              <a:rPr lang="es-CO" dirty="0"/>
              <a:t>a las empresas que tenían cuentas  inactivas. Se descargo 125,275 tweets entre mayo de 2014 y junio de 2015</a:t>
            </a:r>
            <a:r>
              <a:rPr lang="en-US" dirty="0"/>
              <a:t> de las </a:t>
            </a:r>
            <a:r>
              <a:rPr lang="en-US" dirty="0" err="1"/>
              <a:t>cuentas</a:t>
            </a:r>
            <a:r>
              <a:rPr lang="en-US" dirty="0"/>
              <a:t> de los 58 PMSC de la </a:t>
            </a:r>
            <a:r>
              <a:rPr lang="en-US" dirty="0" err="1"/>
              <a:t>muestra</a:t>
            </a:r>
            <a:r>
              <a:rPr lang="en-US" dirty="0"/>
              <a:t>.</a:t>
            </a:r>
            <a:r>
              <a:rPr lang="es-CO" dirty="0" smtClean="0"/>
              <a:t> </a:t>
            </a:r>
          </a:p>
          <a:p>
            <a:endParaRPr lang="es-CO" dirty="0"/>
          </a:p>
          <a:p>
            <a:endParaRPr lang="es-CO" dirty="0" smtClean="0"/>
          </a:p>
          <a:p>
            <a:pPr marL="285750" indent="-285750">
              <a:buFont typeface="Wingdings" panose="05000000000000000000" pitchFamily="2" charset="2"/>
              <a:buChar char="Ø"/>
            </a:pPr>
            <a:r>
              <a:rPr lang="es-CO" dirty="0" smtClean="0"/>
              <a:t>Se </a:t>
            </a:r>
            <a:r>
              <a:rPr lang="es-CO" dirty="0"/>
              <a:t>utilizo el marco de código abierto Stanford NLP del Stanford Natural </a:t>
            </a:r>
            <a:r>
              <a:rPr lang="es-CO" dirty="0" err="1"/>
              <a:t>Language</a:t>
            </a:r>
            <a:r>
              <a:rPr lang="es-CO" dirty="0"/>
              <a:t> </a:t>
            </a:r>
            <a:r>
              <a:rPr lang="es-CO" dirty="0" err="1"/>
              <a:t>Processing</a:t>
            </a:r>
            <a:r>
              <a:rPr lang="es-CO" dirty="0"/>
              <a:t> </a:t>
            </a:r>
            <a:r>
              <a:rPr lang="es-CO" dirty="0" err="1"/>
              <a:t>Group</a:t>
            </a:r>
            <a:r>
              <a:rPr lang="es-CO" dirty="0"/>
              <a:t>, porque está bien documentado y activamente programa mantenido y </a:t>
            </a:r>
            <a:r>
              <a:rPr lang="es-CO" dirty="0" smtClean="0"/>
              <a:t>actualizado. Este </a:t>
            </a:r>
            <a:r>
              <a:rPr lang="es-CO" dirty="0"/>
              <a:t>programa asigna un puntaje primero a cada palabra, luego a combinaciones de palabras y finalmente a cada oración de acuerdo con una escala de cinco niveles que varía de 0 a 4, donde 0 es muy negativo, 1 negativo o bastante negativo, 2 neutral, 3 positivos o bastante positivos, y 4 muy positivos. </a:t>
            </a:r>
            <a:endParaRPr lang="en-US" dirty="0"/>
          </a:p>
          <a:p>
            <a:r>
              <a:rPr lang="es-MX" dirty="0"/>
              <a:t> </a:t>
            </a:r>
            <a:endParaRPr lang="es-MX" dirty="0" smtClean="0"/>
          </a:p>
          <a:p>
            <a:r>
              <a:rPr lang="es-MX" dirty="0" smtClean="0"/>
              <a:t>*</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g7fb5c55a9a_0_2"/>
          <p:cNvSpPr txBox="1"/>
          <p:nvPr/>
        </p:nvSpPr>
        <p:spPr>
          <a:xfrm>
            <a:off x="1549542" y="428328"/>
            <a:ext cx="68487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1" dirty="0" smtClean="0">
                <a:solidFill>
                  <a:srgbClr val="FFC000"/>
                </a:solidFill>
                <a:latin typeface="Calibri"/>
                <a:ea typeface="Calibri"/>
                <a:cs typeface="Calibri"/>
                <a:sym typeface="Calibri"/>
              </a:rPr>
              <a:t>ACERCA DEL ARTICULO</a:t>
            </a:r>
            <a:endParaRPr sz="3200" b="1" i="0" u="none" strike="noStrike" cap="none" dirty="0">
              <a:solidFill>
                <a:srgbClr val="FFC000"/>
              </a:solidFill>
              <a:latin typeface="Calibri"/>
              <a:ea typeface="Calibri"/>
              <a:cs typeface="Calibri"/>
              <a:sym typeface="Calibri"/>
            </a:endParaRPr>
          </a:p>
        </p:txBody>
      </p:sp>
      <p:sp>
        <p:nvSpPr>
          <p:cNvPr id="101" name="Google Shape;101;g7fb5c55a9a_0_2"/>
          <p:cNvSpPr txBox="1"/>
          <p:nvPr/>
        </p:nvSpPr>
        <p:spPr>
          <a:xfrm>
            <a:off x="1217791" y="1142336"/>
            <a:ext cx="9294600" cy="4591800"/>
          </a:xfrm>
          <a:prstGeom prst="rect">
            <a:avLst/>
          </a:prstGeom>
          <a:noFill/>
          <a:ln>
            <a:noFill/>
          </a:ln>
        </p:spPr>
        <p:txBody>
          <a:bodyPr spcFirstLastPara="1" wrap="square" lIns="91425" tIns="91425" rIns="91425" bIns="91425" anchor="t" anchorCtr="0">
            <a:noAutofit/>
          </a:bodyPr>
          <a:lstStyle/>
          <a:p>
            <a:r>
              <a:rPr lang="es-CO" dirty="0"/>
              <a:t> </a:t>
            </a:r>
            <a:endParaRPr lang="es-CO" dirty="0" smtClean="0"/>
          </a:p>
          <a:p>
            <a:endParaRPr lang="es-CO" dirty="0" smtClean="0"/>
          </a:p>
          <a:p>
            <a:endParaRPr lang="es-CO" dirty="0"/>
          </a:p>
          <a:p>
            <a:pPr marL="285750" indent="-285750" algn="just">
              <a:buFont typeface="Wingdings" panose="05000000000000000000" pitchFamily="2" charset="2"/>
              <a:buChar char="Ø"/>
            </a:pPr>
            <a:r>
              <a:rPr lang="es-CO" dirty="0"/>
              <a:t> </a:t>
            </a:r>
            <a:r>
              <a:rPr lang="es-CO" dirty="0" smtClean="0"/>
              <a:t> Se </a:t>
            </a:r>
            <a:r>
              <a:rPr lang="es-CO" dirty="0"/>
              <a:t>dividieron los 264,852 tweets descargados en dos conjuntos de datos. El primer conjunto, al que llamaron a continuación como el "</a:t>
            </a:r>
            <a:r>
              <a:rPr lang="es-CO" dirty="0">
                <a:ln w="0"/>
                <a:solidFill>
                  <a:schemeClr val="tx1"/>
                </a:solidFill>
                <a:effectLst>
                  <a:outerShdw blurRad="38100" dist="19050" dir="2700000" algn="tl" rotWithShape="0">
                    <a:schemeClr val="dk1">
                      <a:alpha val="40000"/>
                    </a:schemeClr>
                  </a:outerShdw>
                </a:effectLst>
              </a:rPr>
              <a:t>conjunto de datos </a:t>
            </a:r>
            <a:r>
              <a:rPr lang="es-CO" dirty="0" smtClean="0">
                <a:ln w="0"/>
                <a:solidFill>
                  <a:schemeClr val="tx1"/>
                </a:solidFill>
                <a:effectLst>
                  <a:outerShdw blurRad="38100" dist="19050" dir="2700000" algn="tl" rotWithShape="0">
                    <a:schemeClr val="dk1">
                      <a:alpha val="40000"/>
                    </a:schemeClr>
                  </a:outerShdw>
                </a:effectLst>
              </a:rPr>
              <a:t>Academia", </a:t>
            </a:r>
            <a:r>
              <a:rPr lang="es-CO" dirty="0"/>
              <a:t>contenía los tweets publicados directamente dirigidos a empresas PMSC utilizando, por ejemplo, una referencia "@“ o publicado por ellas mismas. </a:t>
            </a:r>
            <a:endParaRPr lang="es-CO" dirty="0" smtClean="0"/>
          </a:p>
          <a:p>
            <a:pPr algn="just"/>
            <a:endParaRPr lang="es-CO" dirty="0"/>
          </a:p>
          <a:p>
            <a:pPr marL="285750" indent="-285750" algn="just">
              <a:buFont typeface="Wingdings" panose="05000000000000000000" pitchFamily="2" charset="2"/>
              <a:buChar char="Ø"/>
            </a:pPr>
            <a:r>
              <a:rPr lang="es-CO" dirty="0" smtClean="0"/>
              <a:t>El </a:t>
            </a:r>
            <a:r>
              <a:rPr lang="es-CO" dirty="0"/>
              <a:t>segundo conjunto de datos de tweets, que se denominará "conjunto de datos público", consistió en todos los tweets que no se originaron en la propia empresa, sino que provenían de otros usuarios y que contenían el nombre actual </a:t>
            </a:r>
            <a:r>
              <a:rPr lang="es-CO" dirty="0" smtClean="0"/>
              <a:t>Academia </a:t>
            </a:r>
            <a:r>
              <a:rPr lang="es-CO" dirty="0"/>
              <a:t>o uno de sus nombres relacionados. Los dos conjuntos de datos no tenían el mismo tamaño: el conjunto de datos </a:t>
            </a:r>
            <a:r>
              <a:rPr lang="es-CO" dirty="0" smtClean="0"/>
              <a:t>Academia </a:t>
            </a:r>
            <a:r>
              <a:rPr lang="es-CO" dirty="0"/>
              <a:t>contenía 1.356 tweets, mientras que el conjunto de datos público consistía en 263.496 tweets</a:t>
            </a:r>
            <a:r>
              <a:rPr lang="es-CO" dirty="0" smtClean="0"/>
              <a:t>.</a:t>
            </a:r>
          </a:p>
          <a:p>
            <a:pPr algn="just"/>
            <a:endParaRPr lang="es-CO" dirty="0"/>
          </a:p>
          <a:p>
            <a:pPr algn="just"/>
            <a:endParaRPr lang="en-US" dirty="0"/>
          </a:p>
          <a:p>
            <a:pPr marL="285750" indent="-285750" algn="just">
              <a:buFont typeface="Wingdings" panose="05000000000000000000" pitchFamily="2" charset="2"/>
              <a:buChar char="Ø"/>
            </a:pPr>
            <a:r>
              <a:rPr lang="es-CO" dirty="0" smtClean="0"/>
              <a:t>En </a:t>
            </a:r>
            <a:r>
              <a:rPr lang="es-CO" dirty="0"/>
              <a:t>un paso posterior, </a:t>
            </a:r>
            <a:r>
              <a:rPr lang="es-CO" dirty="0" smtClean="0"/>
              <a:t>consolidaron </a:t>
            </a:r>
            <a:r>
              <a:rPr lang="es-CO" dirty="0"/>
              <a:t>los datos eliminando el "ruido". Dada la gran cantidad de datos, </a:t>
            </a:r>
            <a:r>
              <a:rPr lang="es-CO" dirty="0" smtClean="0"/>
              <a:t>se extrajo </a:t>
            </a:r>
            <a:r>
              <a:rPr lang="es-CO" dirty="0"/>
              <a:t>una muestra aleatoria de 1,000 tweets, que luego procesaron manualmente para identificar todos los tweets irrelevantes. Además, el conjunto de datos públicos contenía una serie de tweets que no estaban en inglés y que también fueron eliminados, porque el software mencionado funciona mejor cuando se usa el idioma </a:t>
            </a:r>
            <a:r>
              <a:rPr lang="es-CO" dirty="0" smtClean="0"/>
              <a:t>inglés</a:t>
            </a:r>
          </a:p>
          <a:p>
            <a:pPr algn="just"/>
            <a:endParaRPr lang="es-CO" dirty="0"/>
          </a:p>
          <a:p>
            <a:pPr marL="285750" indent="-285750" algn="just">
              <a:buFont typeface="Wingdings" panose="05000000000000000000" pitchFamily="2" charset="2"/>
              <a:buChar char="Ø"/>
            </a:pPr>
            <a:r>
              <a:rPr lang="es-CO" dirty="0" smtClean="0"/>
              <a:t>también se editaron  </a:t>
            </a:r>
            <a:r>
              <a:rPr lang="es-CO" dirty="0"/>
              <a:t>los Tweets, dado que </a:t>
            </a:r>
            <a:r>
              <a:rPr lang="es-CO" dirty="0" smtClean="0"/>
              <a:t>conjunto </a:t>
            </a:r>
            <a:r>
              <a:rPr lang="es-CO" dirty="0"/>
              <a:t>de datos de Tweets comprendía mensajes con contenido heterogéneo (incluyendo texto, enlaces y símbolos), e incluía abreviaturas y lenguaje coloquial.  y luego </a:t>
            </a:r>
            <a:r>
              <a:rPr lang="es-CO" dirty="0" smtClean="0"/>
              <a:t>se capacita </a:t>
            </a:r>
            <a:r>
              <a:rPr lang="es-CO" dirty="0"/>
              <a:t>al programa para codifique (entrenar) los tweets hasta que </a:t>
            </a:r>
            <a:r>
              <a:rPr lang="es-CO" dirty="0" smtClean="0"/>
              <a:t>alcance </a:t>
            </a:r>
            <a:r>
              <a:rPr lang="es-CO" dirty="0"/>
              <a:t>un nivel de precisión suficiente.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52176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g7fb5c55a9a_0_2"/>
          <p:cNvSpPr txBox="1"/>
          <p:nvPr/>
        </p:nvSpPr>
        <p:spPr>
          <a:xfrm>
            <a:off x="1549542" y="428328"/>
            <a:ext cx="68487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1" dirty="0" smtClean="0">
                <a:solidFill>
                  <a:srgbClr val="FFC000"/>
                </a:solidFill>
                <a:latin typeface="Calibri"/>
                <a:ea typeface="Calibri"/>
                <a:cs typeface="Calibri"/>
                <a:sym typeface="Calibri"/>
              </a:rPr>
              <a:t>ACERCA DEL ARTICULO</a:t>
            </a:r>
            <a:endParaRPr sz="3200" b="1" i="0" u="none" strike="noStrike" cap="none" dirty="0">
              <a:solidFill>
                <a:srgbClr val="FFC000"/>
              </a:solidFill>
              <a:latin typeface="Calibri"/>
              <a:ea typeface="Calibri"/>
              <a:cs typeface="Calibri"/>
              <a:sym typeface="Calibri"/>
            </a:endParaRPr>
          </a:p>
        </p:txBody>
      </p:sp>
      <p:sp>
        <p:nvSpPr>
          <p:cNvPr id="101" name="Google Shape;101;g7fb5c55a9a_0_2"/>
          <p:cNvSpPr txBox="1"/>
          <p:nvPr/>
        </p:nvSpPr>
        <p:spPr>
          <a:xfrm>
            <a:off x="1549542" y="1936664"/>
            <a:ext cx="9294600" cy="4591800"/>
          </a:xfrm>
          <a:prstGeom prst="rect">
            <a:avLst/>
          </a:prstGeom>
          <a:noFill/>
          <a:ln>
            <a:noFill/>
          </a:ln>
        </p:spPr>
        <p:txBody>
          <a:bodyPr spcFirstLastPara="1" wrap="square" lIns="91425" tIns="91425" rIns="91425" bIns="91425" anchor="t" anchorCtr="0">
            <a:noAutofit/>
          </a:bodyPr>
          <a:lstStyle/>
          <a:p>
            <a:r>
              <a:rPr lang="es-CO" dirty="0"/>
              <a:t> </a:t>
            </a:r>
            <a:endParaRPr lang="es-CO" dirty="0" smtClean="0"/>
          </a:p>
          <a:p>
            <a:pPr marL="285750" indent="-285750">
              <a:buFont typeface="Wingdings" panose="05000000000000000000" pitchFamily="2" charset="2"/>
              <a:buChar char="Ø"/>
            </a:pPr>
            <a:r>
              <a:rPr lang="es-CO" dirty="0"/>
              <a:t>Como </a:t>
            </a:r>
            <a:r>
              <a:rPr lang="es-CO" dirty="0" smtClean="0"/>
              <a:t>se había </a:t>
            </a:r>
            <a:r>
              <a:rPr lang="es-CO" dirty="0"/>
              <a:t>anticipado, la mayoría de los tweets en el conjunto de datos de </a:t>
            </a:r>
            <a:r>
              <a:rPr lang="es-CO" dirty="0" smtClean="0"/>
              <a:t>Academia </a:t>
            </a:r>
            <a:r>
              <a:rPr lang="es-CO" dirty="0"/>
              <a:t>fueron positivos, pero este conjunto de datos también incluyó un número significativo de tweets altamente </a:t>
            </a:r>
            <a:r>
              <a:rPr lang="es-CO" dirty="0" smtClean="0"/>
              <a:t>negativos</a:t>
            </a:r>
            <a:endParaRPr lang="en-US" dirty="0"/>
          </a:p>
          <a:p>
            <a:endParaRPr lang="en-US" dirty="0" smtClean="0"/>
          </a:p>
          <a:p>
            <a:pPr marL="285750" indent="-285750">
              <a:buFont typeface="Wingdings" panose="05000000000000000000" pitchFamily="2" charset="2"/>
              <a:buChar char="Ø"/>
            </a:pPr>
            <a:r>
              <a:rPr lang="en-US" dirty="0" smtClean="0"/>
              <a:t>El </a:t>
            </a:r>
            <a:r>
              <a:rPr lang="en-US" dirty="0"/>
              <a:t>análisis de sentimientos mostró limitaciones, como tweets que aparentemente serian negativos pero solo incluia palabras que incitaban a ser un comentario negativo  como por ejemplo "¡Guerreros heridos! El 3er Día Nacional Anual de la Familia HAVA / ACADEMI es el 7 de junio de 2014 en Moyock, Carolina del Norte. ¡Regístrese hoy!" (1 de mayo de 2014</a:t>
            </a:r>
            <a:r>
              <a:rPr lang="en-US" dirty="0" smtClean="0"/>
              <a: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smtClean="0"/>
              <a:t> </a:t>
            </a:r>
            <a:r>
              <a:rPr lang="en-US" dirty="0"/>
              <a:t>Al contrario de lo expuesto en los datos públicos donde la cantidad de </a:t>
            </a:r>
            <a:r>
              <a:rPr lang="en-US" dirty="0" smtClean="0"/>
              <a:t>tweets </a:t>
            </a:r>
            <a:r>
              <a:rPr lang="en-US" dirty="0"/>
              <a:t>negativos supera a los positivos</a:t>
            </a:r>
          </a:p>
          <a:p>
            <a:r>
              <a:rPr lang="es-CO" dirty="0"/>
              <a:t> </a:t>
            </a:r>
            <a:endParaRPr lang="en-US" dirty="0"/>
          </a:p>
          <a:p>
            <a:pPr marL="285750" lvl="0" indent="-285750">
              <a:buFont typeface="Wingdings" panose="05000000000000000000" pitchFamily="2" charset="2"/>
              <a:buChar char="Ø"/>
            </a:pPr>
            <a:r>
              <a:rPr lang="es-CO" dirty="0" smtClean="0"/>
              <a:t> el </a:t>
            </a:r>
            <a:r>
              <a:rPr lang="es-CO" dirty="0"/>
              <a:t>modelo entrenado aquí alcanzó un nivel de precisión del 70.12 por ciento</a:t>
            </a:r>
            <a:endParaRPr lang="en-US" dirty="0"/>
          </a:p>
          <a:p>
            <a:pPr algn="just"/>
            <a:r>
              <a:rPr lang="es-CO" dirty="0"/>
              <a:t>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48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662</Words>
  <Application>Microsoft Office PowerPoint</Application>
  <PresentationFormat>Panorámica</PresentationFormat>
  <Paragraphs>43</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Emilia Ines Sandoval Garcia</dc:creator>
  <cp:lastModifiedBy>ericka13022000@gmail.com</cp:lastModifiedBy>
  <cp:revision>5</cp:revision>
  <dcterms:created xsi:type="dcterms:W3CDTF">2020-01-24T20:50:22Z</dcterms:created>
  <dcterms:modified xsi:type="dcterms:W3CDTF">2020-04-20T20:44:48Z</dcterms:modified>
</cp:coreProperties>
</file>