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b="1" baseline="0" dirty="0" err="1" smtClean="0"/>
              <a:t>Cybersecurity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Awareness</a:t>
            </a:r>
            <a:r>
              <a:rPr lang="fr-CH" b="1" baseline="0" dirty="0" smtClean="0"/>
              <a:t> curriculum</a:t>
            </a:r>
            <a:endParaRPr lang="en-US" b="1" dirty="0" smtClean="0"/>
          </a:p>
          <a:p>
            <a:pPr>
              <a:defRPr/>
            </a:pPr>
            <a:r>
              <a:rPr lang="fr-CH" dirty="0" smtClean="0"/>
              <a:t>population</a:t>
            </a:r>
            <a:r>
              <a:rPr lang="fr-CH" baseline="0" dirty="0" smtClean="0"/>
              <a:t> : </a:t>
            </a:r>
            <a:r>
              <a:rPr lang="fr-CH" baseline="0" dirty="0" err="1" smtClean="0"/>
              <a:t>Company</a:t>
            </a:r>
            <a:r>
              <a:rPr lang="fr-CH" baseline="0" dirty="0" smtClean="0"/>
              <a:t> A (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&amp; </a:t>
            </a:r>
            <a:r>
              <a:rPr lang="fr-CH" baseline="0" dirty="0" err="1" smtClean="0"/>
              <a:t>external</a:t>
            </a:r>
            <a:r>
              <a:rPr lang="fr-CH" baseline="0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IT charter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Feuil1!$A$2:$A$9</c:f>
              <c:numCache>
                <c:formatCode>d\-mmm</c:formatCode>
                <c:ptCount val="8"/>
                <c:pt idx="0">
                  <c:v>45034</c:v>
                </c:pt>
                <c:pt idx="1">
                  <c:v>45041</c:v>
                </c:pt>
                <c:pt idx="2">
                  <c:v>45048</c:v>
                </c:pt>
                <c:pt idx="3">
                  <c:v>45055</c:v>
                </c:pt>
                <c:pt idx="4">
                  <c:v>45062</c:v>
                </c:pt>
                <c:pt idx="5">
                  <c:v>45068</c:v>
                </c:pt>
                <c:pt idx="6">
                  <c:v>45083</c:v>
                </c:pt>
                <c:pt idx="7">
                  <c:v>45096</c:v>
                </c:pt>
              </c:numCache>
            </c:numRef>
          </c:cat>
          <c:val>
            <c:numRef>
              <c:f>Feuil1!$B$2:$B$9</c:f>
              <c:numCache>
                <c:formatCode>0%</c:formatCode>
                <c:ptCount val="8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0.55000000000000004</c:v>
                </c:pt>
                <c:pt idx="4">
                  <c:v>0.56999999999999995</c:v>
                </c:pt>
                <c:pt idx="5">
                  <c:v>0.56999999999999995</c:v>
                </c:pt>
                <c:pt idx="6">
                  <c:v>0.62</c:v>
                </c:pt>
                <c:pt idx="7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5-4A03-8021-8BA0BC22DF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96894448"/>
        <c:axId val="996892368"/>
      </c:barChart>
      <c:catAx>
        <c:axId val="9968944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92368"/>
        <c:crosses val="autoZero"/>
        <c:auto val="0"/>
        <c:lblAlgn val="ctr"/>
        <c:lblOffset val="100"/>
        <c:noMultiLvlLbl val="0"/>
      </c:catAx>
      <c:valAx>
        <c:axId val="99689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9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H" b="1" baseline="0" dirty="0" err="1" smtClean="0"/>
              <a:t>Cybersecurity</a:t>
            </a:r>
            <a:r>
              <a:rPr lang="fr-CH" b="1" baseline="0" dirty="0" smtClean="0"/>
              <a:t> </a:t>
            </a:r>
            <a:r>
              <a:rPr lang="fr-CH" b="1" baseline="0" dirty="0" err="1" smtClean="0"/>
              <a:t>Awareness</a:t>
            </a:r>
            <a:r>
              <a:rPr lang="fr-CH" b="1" baseline="0" dirty="0" smtClean="0"/>
              <a:t> curriculum</a:t>
            </a:r>
            <a:endParaRPr lang="en-US" b="1" dirty="0" smtClean="0"/>
          </a:p>
          <a:p>
            <a:pPr>
              <a:defRPr/>
            </a:pPr>
            <a:r>
              <a:rPr lang="fr-CH" dirty="0" smtClean="0"/>
              <a:t>population</a:t>
            </a:r>
            <a:r>
              <a:rPr lang="fr-CH" baseline="0" dirty="0" smtClean="0"/>
              <a:t> : business </a:t>
            </a:r>
            <a:r>
              <a:rPr lang="fr-CH" baseline="0" dirty="0" err="1" smtClean="0"/>
              <a:t>units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charte 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Feuil1!$A$2:$A$32</c:f>
              <c:strCache>
                <c:ptCount val="3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  <c:pt idx="26">
                  <c:v>[</c:v>
                </c:pt>
                <c:pt idx="27">
                  <c:v>\</c:v>
                </c:pt>
                <c:pt idx="28">
                  <c:v>]</c:v>
                </c:pt>
                <c:pt idx="29">
                  <c:v>^</c:v>
                </c:pt>
                <c:pt idx="30">
                  <c:v>_</c:v>
                </c:pt>
              </c:strCache>
            </c:strRef>
          </c:cat>
          <c:val>
            <c:numRef>
              <c:f>Feuil1!$B$2:$B$32</c:f>
              <c:numCache>
                <c:formatCode>0%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0.95240000000000002</c:v>
                </c:pt>
                <c:pt idx="3">
                  <c:v>0.93100000000000005</c:v>
                </c:pt>
                <c:pt idx="4">
                  <c:v>0.92130000000000001</c:v>
                </c:pt>
                <c:pt idx="5">
                  <c:v>0.9</c:v>
                </c:pt>
                <c:pt idx="6">
                  <c:v>0.87219999999999998</c:v>
                </c:pt>
                <c:pt idx="7">
                  <c:v>0.87129999999999996</c:v>
                </c:pt>
                <c:pt idx="8" formatCode="0.00%">
                  <c:v>0.85940000000000005</c:v>
                </c:pt>
                <c:pt idx="9" formatCode="0.00%">
                  <c:v>0.85709999999999997</c:v>
                </c:pt>
                <c:pt idx="10" formatCode="0.00%">
                  <c:v>0.84619999999999995</c:v>
                </c:pt>
                <c:pt idx="11" formatCode="0.00%">
                  <c:v>0.84</c:v>
                </c:pt>
                <c:pt idx="12" formatCode="0.00%">
                  <c:v>0.83330000000000004</c:v>
                </c:pt>
                <c:pt idx="13" formatCode="0.00%">
                  <c:v>0.82979999999999998</c:v>
                </c:pt>
                <c:pt idx="14" formatCode="0.00%">
                  <c:v>0.82289999999999996</c:v>
                </c:pt>
                <c:pt idx="15" formatCode="0.00%">
                  <c:v>0.82210000000000005</c:v>
                </c:pt>
                <c:pt idx="16" formatCode="0.00%">
                  <c:v>0.81730000000000003</c:v>
                </c:pt>
                <c:pt idx="17" formatCode="0.00%">
                  <c:v>0.8125</c:v>
                </c:pt>
                <c:pt idx="18" formatCode="0.00%">
                  <c:v>0.80369999999999997</c:v>
                </c:pt>
                <c:pt idx="19" formatCode="0.00%">
                  <c:v>0.79690000000000005</c:v>
                </c:pt>
                <c:pt idx="20" formatCode="0.00%">
                  <c:v>0.79310000000000003</c:v>
                </c:pt>
                <c:pt idx="21" formatCode="0.00%">
                  <c:v>0.78910000000000002</c:v>
                </c:pt>
                <c:pt idx="22" formatCode="0.00%">
                  <c:v>0.77170000000000005</c:v>
                </c:pt>
                <c:pt idx="23" formatCode="0.00%">
                  <c:v>0.73329999999999995</c:v>
                </c:pt>
                <c:pt idx="24" formatCode="0.00%">
                  <c:v>0.71430000000000005</c:v>
                </c:pt>
                <c:pt idx="25" formatCode="0.00%">
                  <c:v>0.69230000000000003</c:v>
                </c:pt>
                <c:pt idx="26" formatCode="0.00%">
                  <c:v>0.55559999999999998</c:v>
                </c:pt>
                <c:pt idx="27" formatCode="0.00%">
                  <c:v>0.5</c:v>
                </c:pt>
                <c:pt idx="28" formatCode="0.00%">
                  <c:v>0.36359999999999998</c:v>
                </c:pt>
                <c:pt idx="29" formatCode="0.00%">
                  <c:v>0.25</c:v>
                </c:pt>
                <c:pt idx="30" formatCode="0.0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E5-4A03-8021-8BA0BC22DF2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894448"/>
        <c:axId val="996892368"/>
      </c:barChart>
      <c:catAx>
        <c:axId val="996894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92368"/>
        <c:crosses val="autoZero"/>
        <c:auto val="0"/>
        <c:lblAlgn val="ctr"/>
        <c:lblOffset val="100"/>
        <c:noMultiLvlLbl val="0"/>
      </c:catAx>
      <c:valAx>
        <c:axId val="99689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894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D40E-FA2F-4809-9719-CBFD0D626578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8FD8-3290-4F78-A022-A985CAD7E0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Learning Data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portfolio </a:t>
            </a:r>
            <a:r>
              <a:rPr lang="fr-CH" dirty="0" err="1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325563"/>
          </a:xfrm>
        </p:spPr>
        <p:txBody>
          <a:bodyPr/>
          <a:lstStyle/>
          <a:p>
            <a:r>
              <a:rPr lang="fr-CH" dirty="0" err="1" smtClean="0"/>
              <a:t>Completion</a:t>
            </a:r>
            <a:r>
              <a:rPr lang="fr-CH" dirty="0" smtClean="0"/>
              <a:t> rate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53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33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325563"/>
          </a:xfrm>
        </p:spPr>
        <p:txBody>
          <a:bodyPr/>
          <a:lstStyle/>
          <a:p>
            <a:r>
              <a:rPr lang="fr-CH" dirty="0" err="1" smtClean="0"/>
              <a:t>Completion</a:t>
            </a:r>
            <a:r>
              <a:rPr lang="fr-CH" dirty="0" smtClean="0"/>
              <a:t> rate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9046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9649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Learning Data</vt:lpstr>
      <vt:lpstr>Completion rate</vt:lpstr>
      <vt:lpstr>Completion rate</vt:lpstr>
    </vt:vector>
  </TitlesOfParts>
  <Company>Audemars Piguet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Data</dc:title>
  <dc:creator>KAHENA Eric</dc:creator>
  <cp:lastModifiedBy>KAHENA Eric</cp:lastModifiedBy>
  <cp:revision>6</cp:revision>
  <dcterms:created xsi:type="dcterms:W3CDTF">2023-08-13T21:25:59Z</dcterms:created>
  <dcterms:modified xsi:type="dcterms:W3CDTF">2023-08-13T22:21:59Z</dcterms:modified>
</cp:coreProperties>
</file>