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44" r:id="rId1"/>
  </p:sldMasterIdLst>
  <p:sldIdLst>
    <p:sldId id="256" r:id="rId2"/>
    <p:sldId id="257" r:id="rId3"/>
    <p:sldId id="425" r:id="rId4"/>
    <p:sldId id="426" r:id="rId5"/>
    <p:sldId id="427" r:id="rId6"/>
    <p:sldId id="428" r:id="rId7"/>
    <p:sldId id="388" r:id="rId8"/>
    <p:sldId id="394" r:id="rId9"/>
    <p:sldId id="401" r:id="rId10"/>
    <p:sldId id="429" r:id="rId11"/>
    <p:sldId id="430" r:id="rId12"/>
    <p:sldId id="442" r:id="rId13"/>
    <p:sldId id="437" r:id="rId14"/>
    <p:sldId id="438" r:id="rId15"/>
    <p:sldId id="439" r:id="rId16"/>
    <p:sldId id="440" r:id="rId17"/>
    <p:sldId id="441" r:id="rId18"/>
    <p:sldId id="446" r:id="rId19"/>
    <p:sldId id="448" r:id="rId20"/>
    <p:sldId id="432" r:id="rId21"/>
    <p:sldId id="443" r:id="rId22"/>
    <p:sldId id="435" r:id="rId23"/>
    <p:sldId id="433" r:id="rId24"/>
    <p:sldId id="404" r:id="rId25"/>
    <p:sldId id="434" r:id="rId26"/>
    <p:sldId id="450" r:id="rId27"/>
    <p:sldId id="451" r:id="rId28"/>
    <p:sldId id="445" r:id="rId29"/>
    <p:sldId id="444" r:id="rId30"/>
    <p:sldId id="452" r:id="rId31"/>
    <p:sldId id="453" r:id="rId32"/>
    <p:sldId id="454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0306"/>
    <a:srgbClr val="A20306"/>
    <a:srgbClr val="920305"/>
    <a:srgbClr val="AB00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61"/>
    <p:restoredTop sz="96208"/>
  </p:normalViewPr>
  <p:slideViewPr>
    <p:cSldViewPr snapToGrid="0" snapToObjects="1">
      <p:cViewPr varScale="1">
        <p:scale>
          <a:sx n="83" d="100"/>
          <a:sy n="83" d="100"/>
        </p:scale>
        <p:origin x="15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How likely would you be to participate in a clinical trial of an experimental medication that requires…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Very Unlikely (Score = 1-2)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5000"/>
                    <a:tint val="94000"/>
                    <a:satMod val="103000"/>
                    <a:lumMod val="102000"/>
                  </a:schemeClr>
                </a:gs>
                <a:gs pos="50000">
                  <a:schemeClr val="accent1">
                    <a:tint val="65000"/>
                    <a:shade val="100000"/>
                    <a:satMod val="110000"/>
                    <a:lumMod val="100000"/>
                  </a:schemeClr>
                </a:gs>
                <a:gs pos="100000">
                  <a:schemeClr val="accent1">
                    <a:tint val="65000"/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MRI</c:v>
                </c:pt>
                <c:pt idx="1">
                  <c:v>PET scan</c:v>
                </c:pt>
                <c:pt idx="2">
                  <c:v>Lumbar Punctures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19.78</c:v>
                </c:pt>
                <c:pt idx="1">
                  <c:v>26.4</c:v>
                </c:pt>
                <c:pt idx="2">
                  <c:v>53.9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10-FF40-A212-89F3ABE8162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Neutral (Score = 3-5)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3000"/>
                    <a:lumMod val="102000"/>
                  </a:schemeClr>
                </a:gs>
                <a:gs pos="50000">
                  <a:schemeClr val="accent1">
                    <a:shade val="100000"/>
                    <a:satMod val="110000"/>
                    <a:lumMod val="100000"/>
                  </a:schemeClr>
                </a:gs>
                <a:gs pos="100000">
                  <a:schemeClr val="accent1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MRI</c:v>
                </c:pt>
                <c:pt idx="1">
                  <c:v>PET scan</c:v>
                </c:pt>
                <c:pt idx="2">
                  <c:v>Lumbar Punctures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31.9</c:v>
                </c:pt>
                <c:pt idx="1">
                  <c:v>31.9</c:v>
                </c:pt>
                <c:pt idx="2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710-FF40-A212-89F3ABE8162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Very Likely (6-7)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65000"/>
                    <a:tint val="94000"/>
                    <a:satMod val="103000"/>
                    <a:lumMod val="102000"/>
                  </a:schemeClr>
                </a:gs>
                <a:gs pos="50000">
                  <a:schemeClr val="accent1">
                    <a:shade val="65000"/>
                    <a:shade val="100000"/>
                    <a:satMod val="110000"/>
                    <a:lumMod val="100000"/>
                  </a:schemeClr>
                </a:gs>
                <a:gs pos="100000">
                  <a:schemeClr val="accent1">
                    <a:shade val="65000"/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MRI</c:v>
                </c:pt>
                <c:pt idx="1">
                  <c:v>PET scan</c:v>
                </c:pt>
                <c:pt idx="2">
                  <c:v>Lumbar Punctures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48.4</c:v>
                </c:pt>
                <c:pt idx="1">
                  <c:v>41.8</c:v>
                </c:pt>
                <c:pt idx="2">
                  <c:v>13.2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710-FF40-A212-89F3ABE816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93427824"/>
        <c:axId val="793698832"/>
      </c:barChart>
      <c:catAx>
        <c:axId val="793427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3698832"/>
        <c:crosses val="autoZero"/>
        <c:auto val="1"/>
        <c:lblAlgn val="ctr"/>
        <c:lblOffset val="100"/>
        <c:noMultiLvlLbl val="0"/>
      </c:catAx>
      <c:valAx>
        <c:axId val="793698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3427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3DCC3A9-E81A-834B-B642-7B3EA24A4EBF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F88E9CD-06B1-3A45-A4B7-E06EEF30FFC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49159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C3A9-E81A-834B-B642-7B3EA24A4EBF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E9CD-06B1-3A45-A4B7-E06EEF30F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19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C3A9-E81A-834B-B642-7B3EA24A4EBF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E9CD-06B1-3A45-A4B7-E06EEF30F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61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C3A9-E81A-834B-B642-7B3EA24A4EBF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E9CD-06B1-3A45-A4B7-E06EEF30F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38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DCC3A9-E81A-834B-B642-7B3EA24A4EBF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88E9CD-06B1-3A45-A4B7-E06EEF30FF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43203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C3A9-E81A-834B-B642-7B3EA24A4EBF}" type="datetimeFigureOut">
              <a:rPr lang="en-US" smtClean="0"/>
              <a:t>11/5/20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E9CD-06B1-3A45-A4B7-E06EEF30F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4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C3A9-E81A-834B-B642-7B3EA24A4EBF}" type="datetimeFigureOut">
              <a:rPr lang="en-US" smtClean="0"/>
              <a:t>11/5/20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E9CD-06B1-3A45-A4B7-E06EEF30F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09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C3A9-E81A-834B-B642-7B3EA24A4EBF}" type="datetimeFigureOut">
              <a:rPr lang="en-US" smtClean="0"/>
              <a:t>11/5/20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E9CD-06B1-3A45-A4B7-E06EEF30F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3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C3A9-E81A-834B-B642-7B3EA24A4EBF}" type="datetimeFigureOut">
              <a:rPr lang="en-US" smtClean="0"/>
              <a:t>11/5/20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E9CD-06B1-3A45-A4B7-E06EEF30F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92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DCC3A9-E81A-834B-B642-7B3EA24A4EBF}" type="datetimeFigureOut">
              <a:rPr lang="en-US" smtClean="0"/>
              <a:t>11/5/20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88E9CD-06B1-3A45-A4B7-E06EEF30FFC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889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DCC3A9-E81A-834B-B642-7B3EA24A4EBF}" type="datetimeFigureOut">
              <a:rPr lang="en-US" smtClean="0"/>
              <a:t>11/5/20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88E9CD-06B1-3A45-A4B7-E06EEF30FFC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6489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3DCC3A9-E81A-834B-B642-7B3EA24A4EBF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F88E9CD-06B1-3A45-A4B7-E06EEF30FFC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978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5" r:id="rId1"/>
    <p:sldLayoutId id="2147484146" r:id="rId2"/>
    <p:sldLayoutId id="2147484147" r:id="rId3"/>
    <p:sldLayoutId id="2147484148" r:id="rId4"/>
    <p:sldLayoutId id="2147484149" r:id="rId5"/>
    <p:sldLayoutId id="2147484150" r:id="rId6"/>
    <p:sldLayoutId id="2147484151" r:id="rId7"/>
    <p:sldLayoutId id="2147484152" r:id="rId8"/>
    <p:sldLayoutId id="2147484153" r:id="rId9"/>
    <p:sldLayoutId id="2147484154" r:id="rId10"/>
    <p:sldLayoutId id="214748415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3.png"/><Relationship Id="rId4" Type="http://schemas.openxmlformats.org/officeDocument/2006/relationships/image" Target="../media/image19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180.png"/><Relationship Id="rId7" Type="http://schemas.openxmlformats.org/officeDocument/2006/relationships/image" Target="../media/image6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203.png"/><Relationship Id="rId4" Type="http://schemas.openxmlformats.org/officeDocument/2006/relationships/image" Target="../media/image19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3.png"/><Relationship Id="rId4" Type="http://schemas.openxmlformats.org/officeDocument/2006/relationships/image" Target="../media/image19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0306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46F11-8F76-D446-8120-FDAA0AC18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2131354"/>
            <a:ext cx="8361229" cy="2098226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Case-cohort and nested case-control designs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19943B-72B9-D544-8272-DF1A910E0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4" y="4229580"/>
            <a:ext cx="7478509" cy="1699241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Michelle M.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Nuño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Department of Preventive Medicine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University of Southern California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November 2, 2020 </a:t>
            </a:r>
          </a:p>
        </p:txBody>
      </p:sp>
    </p:spTree>
    <p:extLst>
      <p:ext uri="{BB962C8B-B14F-4D97-AF65-F5344CB8AC3E}">
        <p14:creationId xmlns:p14="http://schemas.microsoft.com/office/powerpoint/2010/main" val="1246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0306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6C87E-282C-9C48-8620-CB4E83CB0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Sampling Designs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F82D17-3544-3145-A601-C4EA6DE3B084}"/>
              </a:ext>
            </a:extLst>
          </p:cNvPr>
          <p:cNvSpPr txBox="1"/>
          <p:nvPr/>
        </p:nvSpPr>
        <p:spPr>
          <a:xfrm>
            <a:off x="1130643" y="1725861"/>
            <a:ext cx="100831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Oversample events?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Case-cohort design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Nested case-control design</a:t>
            </a:r>
          </a:p>
        </p:txBody>
      </p:sp>
    </p:spTree>
    <p:extLst>
      <p:ext uri="{BB962C8B-B14F-4D97-AF65-F5344CB8AC3E}">
        <p14:creationId xmlns:p14="http://schemas.microsoft.com/office/powerpoint/2010/main" val="354112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0306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FC9EF-85A8-E14E-A9D1-8D257E38A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172" y="2774092"/>
            <a:ext cx="9601200" cy="1485900"/>
          </a:xfrm>
        </p:spPr>
        <p:txBody>
          <a:bodyPr>
            <a:normAutofit/>
          </a:bodyPr>
          <a:lstStyle/>
          <a:p>
            <a:r>
              <a:rPr lang="en-US" sz="4500" b="1" dirty="0"/>
              <a:t>Case-Cohort Design</a:t>
            </a:r>
          </a:p>
        </p:txBody>
      </p:sp>
    </p:spTree>
    <p:extLst>
      <p:ext uri="{BB962C8B-B14F-4D97-AF65-F5344CB8AC3E}">
        <p14:creationId xmlns:p14="http://schemas.microsoft.com/office/powerpoint/2010/main" val="1089681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0306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DA491-A236-1E44-B389-C5E1AF408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Case-Cohort Design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AF30C-2C4C-B14D-8168-BDB309F69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Randomly sample a </a:t>
            </a:r>
            <a:r>
              <a:rPr lang="en-US" sz="2500" dirty="0" err="1"/>
              <a:t>subcohort</a:t>
            </a:r>
            <a:r>
              <a:rPr lang="en-US" sz="2500" dirty="0"/>
              <a:t> from the full cohort</a:t>
            </a:r>
          </a:p>
          <a:p>
            <a:r>
              <a:rPr lang="en-US" sz="2500" dirty="0"/>
              <a:t>Collect covariate information from </a:t>
            </a:r>
          </a:p>
          <a:p>
            <a:pPr lvl="1"/>
            <a:r>
              <a:rPr lang="en-US" sz="2500" dirty="0"/>
              <a:t>Cases (subjects who experience an event)</a:t>
            </a:r>
          </a:p>
          <a:p>
            <a:pPr lvl="1"/>
            <a:r>
              <a:rPr lang="en-US" sz="2500" dirty="0" err="1"/>
              <a:t>Subcohort</a:t>
            </a:r>
            <a:r>
              <a:rPr lang="en-US" sz="2500" dirty="0"/>
              <a:t> members</a:t>
            </a:r>
          </a:p>
          <a:p>
            <a:r>
              <a:rPr lang="en-US" sz="2500" dirty="0"/>
              <a:t>Do not need to collect covariate information for subjects who are not in the </a:t>
            </a:r>
            <a:r>
              <a:rPr lang="en-US" sz="2500" dirty="0" err="1"/>
              <a:t>subcohort</a:t>
            </a:r>
            <a:r>
              <a:rPr lang="en-US" sz="2500" dirty="0"/>
              <a:t> and who do not experience an event </a:t>
            </a:r>
          </a:p>
        </p:txBody>
      </p:sp>
    </p:spTree>
    <p:extLst>
      <p:ext uri="{BB962C8B-B14F-4D97-AF65-F5344CB8AC3E}">
        <p14:creationId xmlns:p14="http://schemas.microsoft.com/office/powerpoint/2010/main" val="156359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0306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48BCE-4402-3340-8743-C3BB7B02B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Cox Proportional Hazards Model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81C3AD-7A8E-CA41-A41D-F489635A93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600" dirty="0"/>
                  <a:t>Estimate the coefficients by solving the following equation: </a:t>
                </a:r>
              </a:p>
              <a:p>
                <a:pPr marL="228600" lvl="1" indent="0">
                  <a:buNone/>
                </a:pPr>
                <a:endParaRPr lang="en-US" sz="2400" dirty="0">
                  <a:latin typeface="Cambria Math" panose="02040503050406030204" pitchFamily="18" charset="0"/>
                </a:endParaRPr>
              </a:p>
              <a:p>
                <a:pPr marL="2286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𝑓𝑎𝑖𝑙𝑢𝑟𝑒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𝑡𝑖𝑚𝑒𝑠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func>
                                        <m:funcPr>
                                          <m:ctrlPr>
                                            <a:rPr lang="en-US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400" i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z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400" i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i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exp</m:t>
                                          </m:r>
                                        </m:fName>
                                        <m:e>
                                          <m:r>
                                            <a:rPr lang="en-US" sz="2400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400" i="1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40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𝛽</m:t>
                                                  </m:r>
                                                </m:e>
                                              </m:acc>
                                            </m:e>
                                            <m:sup>
                                              <m:r>
                                                <a:rPr lang="en-US" sz="240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func>
                                    </m:e>
                                  </m:nary>
                                </m:num>
                                <m:den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40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40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sz="240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func>
                                        <m:funcPr>
                                          <m:ctrlP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i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exp</m:t>
                                          </m:r>
                                        </m:fName>
                                        <m:e>
                                          <m:r>
                                            <a:rPr lang="en-US" sz="240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400" i="1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40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𝛽</m:t>
                                                  </m:r>
                                                </m:e>
                                              </m:acc>
                                            </m:e>
                                            <m:sup>
                                              <m:r>
                                                <a:rPr lang="en-US" sz="240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func>
                                    </m:e>
                                  </m:nary>
                                </m:den>
                              </m:f>
                            </m:e>
                          </m:d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= risk set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Censoring times not included in summation</a:t>
                </a:r>
              </a:p>
              <a:p>
                <a:pPr lvl="1"/>
                <a:r>
                  <a:rPr lang="en-US" sz="2400" dirty="0"/>
                  <a:t>Requires that covariate information is collected for all subjects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81C3AD-7A8E-CA41-A41D-F489635A93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57" t="-11307" b="-28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8033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0306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4C6CC-A7FF-4244-856E-08D475698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215" y="2637295"/>
            <a:ext cx="1810095" cy="10095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Full Cohort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EE2413-6A77-4642-983D-9B1192B1B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698" y="233518"/>
            <a:ext cx="9434280" cy="639096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0FCAC94-DDDB-2347-88D1-479D01D70C85}"/>
              </a:ext>
            </a:extLst>
          </p:cNvPr>
          <p:cNvSpPr/>
          <p:nvPr/>
        </p:nvSpPr>
        <p:spPr>
          <a:xfrm>
            <a:off x="9441712" y="1105786"/>
            <a:ext cx="1786270" cy="20839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23651A-1832-8F48-97B8-906C36DEE7B7}"/>
              </a:ext>
            </a:extLst>
          </p:cNvPr>
          <p:cNvSpPr/>
          <p:nvPr/>
        </p:nvSpPr>
        <p:spPr>
          <a:xfrm>
            <a:off x="5202865" y="3810000"/>
            <a:ext cx="1786270" cy="20839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524462B-5ECB-6D4B-AAF5-37CFD4C51443}"/>
                  </a:ext>
                </a:extLst>
              </p:cNvPr>
              <p:cNvSpPr/>
              <p:nvPr/>
            </p:nvSpPr>
            <p:spPr>
              <a:xfrm>
                <a:off x="4215319" y="2924783"/>
                <a:ext cx="1880681" cy="3112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524462B-5ECB-6D4B-AAF5-37CFD4C514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319" y="2924783"/>
                <a:ext cx="1880681" cy="311285"/>
              </a:xfrm>
              <a:prstGeom prst="rect">
                <a:avLst/>
              </a:prstGeom>
              <a:blipFill>
                <a:blip r:embed="rId3"/>
                <a:stretch>
                  <a:fillRect b="-2222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3B9C12C7-2DBD-D040-BEAE-12F07CD4020C}"/>
              </a:ext>
            </a:extLst>
          </p:cNvPr>
          <p:cNvSpPr/>
          <p:nvPr/>
        </p:nvSpPr>
        <p:spPr>
          <a:xfrm>
            <a:off x="9161721" y="3921641"/>
            <a:ext cx="1786270" cy="20839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1E6F945-8B91-1046-96A4-2BCC4CB301DB}"/>
                  </a:ext>
                </a:extLst>
              </p:cNvPr>
              <p:cNvSpPr txBox="1"/>
              <p:nvPr/>
            </p:nvSpPr>
            <p:spPr>
              <a:xfrm flipH="1">
                <a:off x="4280171" y="2895759"/>
                <a:ext cx="233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1E6F945-8B91-1046-96A4-2BCC4CB30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280171" y="2895759"/>
                <a:ext cx="233464" cy="369332"/>
              </a:xfrm>
              <a:prstGeom prst="rect">
                <a:avLst/>
              </a:prstGeom>
              <a:blipFill>
                <a:blip r:embed="rId4"/>
                <a:stretch>
                  <a:fillRect r="-3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3B32D1-2128-954B-B49C-B67C72F76AA3}"/>
                  </a:ext>
                </a:extLst>
              </p:cNvPr>
              <p:cNvSpPr txBox="1"/>
              <p:nvPr/>
            </p:nvSpPr>
            <p:spPr>
              <a:xfrm>
                <a:off x="5534031" y="2889915"/>
                <a:ext cx="2983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3B32D1-2128-954B-B49C-B67C72F76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031" y="2889915"/>
                <a:ext cx="298315" cy="369332"/>
              </a:xfrm>
              <a:prstGeom prst="rect">
                <a:avLst/>
              </a:prstGeom>
              <a:blipFill>
                <a:blip r:embed="rId5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5C53C3F-8B7C-A04C-8709-826D6D9CC485}"/>
              </a:ext>
            </a:extLst>
          </p:cNvPr>
          <p:cNvSpPr txBox="1"/>
          <p:nvPr/>
        </p:nvSpPr>
        <p:spPr>
          <a:xfrm rot="16200000">
            <a:off x="2633804" y="1099686"/>
            <a:ext cx="17268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Subject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2D7404-A2D1-E04D-A682-4882995ED522}"/>
              </a:ext>
            </a:extLst>
          </p:cNvPr>
          <p:cNvSpPr txBox="1"/>
          <p:nvPr/>
        </p:nvSpPr>
        <p:spPr>
          <a:xfrm>
            <a:off x="3614783" y="649103"/>
            <a:ext cx="298315" cy="24929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690" dirty="0"/>
              <a:t>20</a:t>
            </a:r>
          </a:p>
          <a:p>
            <a:r>
              <a:rPr lang="en-US" sz="690" dirty="0"/>
              <a:t>19</a:t>
            </a:r>
          </a:p>
          <a:p>
            <a:r>
              <a:rPr lang="en-US" sz="690" dirty="0"/>
              <a:t>18</a:t>
            </a:r>
          </a:p>
          <a:p>
            <a:r>
              <a:rPr lang="en-US" sz="690" dirty="0"/>
              <a:t>17</a:t>
            </a:r>
          </a:p>
          <a:p>
            <a:r>
              <a:rPr lang="en-US" sz="690" dirty="0"/>
              <a:t>16</a:t>
            </a:r>
          </a:p>
          <a:p>
            <a:r>
              <a:rPr lang="en-US" sz="690" dirty="0"/>
              <a:t>15</a:t>
            </a:r>
          </a:p>
          <a:p>
            <a:r>
              <a:rPr lang="en-US" sz="690" dirty="0"/>
              <a:t>14</a:t>
            </a:r>
          </a:p>
          <a:p>
            <a:r>
              <a:rPr lang="en-US" sz="690" dirty="0"/>
              <a:t>13</a:t>
            </a:r>
          </a:p>
          <a:p>
            <a:r>
              <a:rPr lang="en-US" sz="690" dirty="0"/>
              <a:t>12</a:t>
            </a:r>
          </a:p>
          <a:p>
            <a:r>
              <a:rPr lang="en-US" sz="690" dirty="0"/>
              <a:t>11</a:t>
            </a:r>
          </a:p>
          <a:p>
            <a:r>
              <a:rPr lang="en-US" sz="690" dirty="0"/>
              <a:t>10</a:t>
            </a:r>
          </a:p>
          <a:p>
            <a:r>
              <a:rPr lang="en-US" sz="690" dirty="0"/>
              <a:t>9</a:t>
            </a:r>
          </a:p>
          <a:p>
            <a:r>
              <a:rPr lang="en-US" sz="690" dirty="0"/>
              <a:t>8</a:t>
            </a:r>
          </a:p>
          <a:p>
            <a:r>
              <a:rPr lang="en-US" sz="690" dirty="0"/>
              <a:t>7</a:t>
            </a:r>
          </a:p>
          <a:p>
            <a:r>
              <a:rPr lang="en-US" sz="690" dirty="0"/>
              <a:t>6</a:t>
            </a:r>
          </a:p>
          <a:p>
            <a:r>
              <a:rPr lang="en-US" sz="690" dirty="0"/>
              <a:t>5</a:t>
            </a:r>
          </a:p>
          <a:p>
            <a:r>
              <a:rPr lang="en-US" sz="690" dirty="0"/>
              <a:t>4</a:t>
            </a:r>
          </a:p>
          <a:p>
            <a:r>
              <a:rPr lang="en-US" sz="690" dirty="0"/>
              <a:t>3</a:t>
            </a:r>
          </a:p>
          <a:p>
            <a:r>
              <a:rPr lang="en-US" sz="690" dirty="0"/>
              <a:t>2</a:t>
            </a:r>
          </a:p>
          <a:p>
            <a:r>
              <a:rPr lang="en-US" sz="690" dirty="0"/>
              <a:t>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014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0306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D0315-E71F-7347-9945-A56CAED12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45" y="139403"/>
            <a:ext cx="11762509" cy="11887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Cox Proportional Hazards model: </a:t>
            </a:r>
            <a:br>
              <a:rPr lang="en-US" dirty="0"/>
            </a:br>
            <a:r>
              <a:rPr lang="en-US" dirty="0"/>
              <a:t>Case-Cohort 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A28E5A-A32D-594F-97F6-8EA4903C29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1673" y="1524000"/>
                <a:ext cx="11762509" cy="5145170"/>
              </a:xfrm>
            </p:spPr>
            <p:txBody>
              <a:bodyPr>
                <a:normAutofit/>
              </a:bodyPr>
              <a:lstStyle/>
              <a:p>
                <a:endParaRPr lang="en-US" sz="2600" dirty="0"/>
              </a:p>
              <a:p>
                <a:pPr marL="0" indent="0">
                  <a:buNone/>
                </a:pPr>
                <a:endParaRPr lang="en-US" sz="2600" dirty="0"/>
              </a:p>
              <a:p>
                <a:endParaRPr lang="en-US" sz="2600" dirty="0"/>
              </a:p>
              <a:p>
                <a:pPr marL="0" indent="0">
                  <a:buNone/>
                </a:pPr>
                <a:endParaRPr lang="en-US" sz="2600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1444752" lvl="3" indent="0">
                  <a:buNone/>
                </a:pPr>
                <a:endParaRPr lang="en-US" sz="240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1444752" lvl="3" indent="0">
                  <a:buNone/>
                </a:pPr>
                <a:endParaRPr lang="en-US" sz="2400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𝐶𝐶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= risk set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US" sz="2400" dirty="0"/>
                  <a:t> under the </a:t>
                </a:r>
                <a:r>
                  <a:rPr lang="en-US" sz="2400" dirty="0">
                    <a:solidFill>
                      <a:srgbClr val="0070C0"/>
                    </a:solidFill>
                  </a:rPr>
                  <a:t>case-cohort design </a:t>
                </a:r>
              </a:p>
              <a:p>
                <a:pPr lvl="3"/>
                <a:r>
                  <a:rPr lang="en-US" sz="2400" i="0" dirty="0">
                    <a:solidFill>
                      <a:schemeClr val="tx1"/>
                    </a:solidFill>
                  </a:rPr>
                  <a:t>Includes the cases and </a:t>
                </a:r>
                <a:r>
                  <a:rPr lang="en-US" sz="2400" i="0" dirty="0" err="1">
                    <a:solidFill>
                      <a:schemeClr val="tx1"/>
                    </a:solidFill>
                  </a:rPr>
                  <a:t>subcohort</a:t>
                </a:r>
                <a:r>
                  <a:rPr lang="en-US" sz="2400" i="0" dirty="0">
                    <a:solidFill>
                      <a:schemeClr val="tx1"/>
                    </a:solidFill>
                  </a:rPr>
                  <a:t> controls</a:t>
                </a:r>
              </a:p>
              <a:p>
                <a:pPr marL="1444752" lvl="3" indent="0">
                  <a:buNone/>
                </a:pPr>
                <a:endParaRPr lang="en-US" sz="2400" dirty="0">
                  <a:solidFill>
                    <a:srgbClr val="0070C0"/>
                  </a:solidFill>
                </a:endParaRPr>
              </a:p>
              <a:p>
                <a:pPr marL="1444752" lvl="3" indent="0">
                  <a:buNone/>
                </a:pPr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A28E5A-A32D-594F-97F6-8EA4903C29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1673" y="1524000"/>
                <a:ext cx="11762509" cy="514517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107D2C8-09B2-E74C-AB5E-C3AB5E31917F}"/>
                  </a:ext>
                </a:extLst>
              </p:cNvPr>
              <p:cNvSpPr/>
              <p:nvPr/>
            </p:nvSpPr>
            <p:spPr>
              <a:xfrm>
                <a:off x="1860544" y="2177249"/>
                <a:ext cx="8740213" cy="15887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35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𝑓𝑎𝑖𝑙𝑢𝑟𝑒</m:t>
                          </m:r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𝑡𝑖𝑚𝑒𝑠</m:t>
                          </m:r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3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5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3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5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35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3500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f>
                                <m:fPr>
                                  <m:ctrlPr>
                                    <a:rPr lang="en-US" sz="35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35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35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35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sz="350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500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sz="3500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𝐶𝐶</m:t>
                                          </m:r>
                                          <m:r>
                                            <a:rPr lang="en-US" sz="3500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sz="3500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func>
                                        <m:funcPr>
                                          <m:ctrlPr>
                                            <a:rPr lang="en-US" sz="35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sSub>
                                            <m:sSubPr>
                                              <m:ctrlPr>
                                                <a:rPr lang="en-US" sz="35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35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z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35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i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35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exp</m:t>
                                          </m:r>
                                        </m:fName>
                                        <m:e>
                                          <m:r>
                                            <a:rPr lang="en-US" sz="35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35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35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5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sz="35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5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5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35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func>
                                    </m:e>
                                  </m:nary>
                                </m:num>
                                <m:den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35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35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35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sz="35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5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sz="35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𝐶𝐶</m:t>
                                          </m:r>
                                          <m:r>
                                            <a:rPr lang="en-US" sz="35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sz="35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func>
                                        <m:funcPr>
                                          <m:ctrlPr>
                                            <a:rPr lang="en-US" sz="35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35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exp</m:t>
                                          </m:r>
                                        </m:fName>
                                        <m:e>
                                          <m:r>
                                            <a:rPr lang="en-US" sz="35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35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35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5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sz="35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5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5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35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func>
                                    </m:e>
                                  </m:nary>
                                </m:den>
                              </m:f>
                            </m:e>
                          </m:d>
                          <m:r>
                            <a:rPr lang="en-US" sz="3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sz="35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107D2C8-09B2-E74C-AB5E-C3AB5E3191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544" y="2177249"/>
                <a:ext cx="8740213" cy="1588705"/>
              </a:xfrm>
              <a:prstGeom prst="rect">
                <a:avLst/>
              </a:prstGeom>
              <a:blipFill>
                <a:blip r:embed="rId3"/>
                <a:stretch>
                  <a:fillRect l="-7402" t="-110317" b="-1634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363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0306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4C6CC-A7FF-4244-856E-08D475698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215" y="2637295"/>
            <a:ext cx="1810095" cy="10095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Case-Cohort Design</a:t>
            </a:r>
            <a:br>
              <a:rPr lang="en-US" dirty="0"/>
            </a:br>
            <a:r>
              <a:rPr lang="en-US" sz="2000" dirty="0"/>
              <a:t>(Prentice, 1986)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EE2413-6A77-4642-983D-9B1192B1B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698" y="233518"/>
            <a:ext cx="9434280" cy="639096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0FCAC94-DDDB-2347-88D1-479D01D70C85}"/>
              </a:ext>
            </a:extLst>
          </p:cNvPr>
          <p:cNvSpPr/>
          <p:nvPr/>
        </p:nvSpPr>
        <p:spPr>
          <a:xfrm>
            <a:off x="9474162" y="1105786"/>
            <a:ext cx="1753819" cy="20839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18 16 3 7 13 20 9 </a:t>
            </a:r>
            <a:endParaRPr lang="en-US" dirty="0"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23651A-1832-8F48-97B8-906C36DEE7B7}"/>
              </a:ext>
            </a:extLst>
          </p:cNvPr>
          <p:cNvSpPr/>
          <p:nvPr/>
        </p:nvSpPr>
        <p:spPr>
          <a:xfrm>
            <a:off x="5202865" y="3810000"/>
            <a:ext cx="1786270" cy="20839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524462B-5ECB-6D4B-AAF5-37CFD4C51443}"/>
                  </a:ext>
                </a:extLst>
              </p:cNvPr>
              <p:cNvSpPr/>
              <p:nvPr/>
            </p:nvSpPr>
            <p:spPr>
              <a:xfrm>
                <a:off x="4215319" y="2924783"/>
                <a:ext cx="1880681" cy="3112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524462B-5ECB-6D4B-AAF5-37CFD4C514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319" y="2924783"/>
                <a:ext cx="1880681" cy="311285"/>
              </a:xfrm>
              <a:prstGeom prst="rect">
                <a:avLst/>
              </a:prstGeom>
              <a:blipFill>
                <a:blip r:embed="rId3"/>
                <a:stretch>
                  <a:fillRect b="-2222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3B9C12C7-2DBD-D040-BEAE-12F07CD4020C}"/>
              </a:ext>
            </a:extLst>
          </p:cNvPr>
          <p:cNvSpPr/>
          <p:nvPr/>
        </p:nvSpPr>
        <p:spPr>
          <a:xfrm>
            <a:off x="9161721" y="3921641"/>
            <a:ext cx="1786270" cy="20839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1E6F945-8B91-1046-96A4-2BCC4CB301DB}"/>
                  </a:ext>
                </a:extLst>
              </p:cNvPr>
              <p:cNvSpPr txBox="1"/>
              <p:nvPr/>
            </p:nvSpPr>
            <p:spPr>
              <a:xfrm flipH="1">
                <a:off x="4280171" y="2895759"/>
                <a:ext cx="233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1E6F945-8B91-1046-96A4-2BCC4CB30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280171" y="2895759"/>
                <a:ext cx="233464" cy="369332"/>
              </a:xfrm>
              <a:prstGeom prst="rect">
                <a:avLst/>
              </a:prstGeom>
              <a:blipFill>
                <a:blip r:embed="rId4"/>
                <a:stretch>
                  <a:fillRect r="-3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3B32D1-2128-954B-B49C-B67C72F76AA3}"/>
                  </a:ext>
                </a:extLst>
              </p:cNvPr>
              <p:cNvSpPr txBox="1"/>
              <p:nvPr/>
            </p:nvSpPr>
            <p:spPr>
              <a:xfrm>
                <a:off x="5534031" y="2889915"/>
                <a:ext cx="2983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3B32D1-2128-954B-B49C-B67C72F76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031" y="2889915"/>
                <a:ext cx="298315" cy="369332"/>
              </a:xfrm>
              <a:prstGeom prst="rect">
                <a:avLst/>
              </a:prstGeom>
              <a:blipFill>
                <a:blip r:embed="rId5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5C53C3F-8B7C-A04C-8709-826D6D9CC485}"/>
              </a:ext>
            </a:extLst>
          </p:cNvPr>
          <p:cNvSpPr txBox="1"/>
          <p:nvPr/>
        </p:nvSpPr>
        <p:spPr>
          <a:xfrm rot="16200000">
            <a:off x="2633804" y="1099686"/>
            <a:ext cx="17268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Subject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2D7404-A2D1-E04D-A682-4882995ED522}"/>
              </a:ext>
            </a:extLst>
          </p:cNvPr>
          <p:cNvSpPr txBox="1"/>
          <p:nvPr/>
        </p:nvSpPr>
        <p:spPr>
          <a:xfrm>
            <a:off x="3614783" y="649103"/>
            <a:ext cx="298315" cy="24929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690" dirty="0"/>
              <a:t>20</a:t>
            </a:r>
          </a:p>
          <a:p>
            <a:r>
              <a:rPr lang="en-US" sz="690" dirty="0"/>
              <a:t>19</a:t>
            </a:r>
          </a:p>
          <a:p>
            <a:r>
              <a:rPr lang="en-US" sz="690" dirty="0"/>
              <a:t>18</a:t>
            </a:r>
          </a:p>
          <a:p>
            <a:r>
              <a:rPr lang="en-US" sz="690" dirty="0"/>
              <a:t>17</a:t>
            </a:r>
          </a:p>
          <a:p>
            <a:r>
              <a:rPr lang="en-US" sz="690" dirty="0"/>
              <a:t>16</a:t>
            </a:r>
          </a:p>
          <a:p>
            <a:r>
              <a:rPr lang="en-US" sz="690" dirty="0"/>
              <a:t>15</a:t>
            </a:r>
          </a:p>
          <a:p>
            <a:r>
              <a:rPr lang="en-US" sz="690" dirty="0"/>
              <a:t>14</a:t>
            </a:r>
          </a:p>
          <a:p>
            <a:r>
              <a:rPr lang="en-US" sz="690" dirty="0"/>
              <a:t>13</a:t>
            </a:r>
          </a:p>
          <a:p>
            <a:r>
              <a:rPr lang="en-US" sz="690" dirty="0"/>
              <a:t>12</a:t>
            </a:r>
          </a:p>
          <a:p>
            <a:r>
              <a:rPr lang="en-US" sz="690" dirty="0"/>
              <a:t>11</a:t>
            </a:r>
          </a:p>
          <a:p>
            <a:r>
              <a:rPr lang="en-US" sz="690" dirty="0"/>
              <a:t>10</a:t>
            </a:r>
          </a:p>
          <a:p>
            <a:r>
              <a:rPr lang="en-US" sz="690" dirty="0"/>
              <a:t>9</a:t>
            </a:r>
          </a:p>
          <a:p>
            <a:r>
              <a:rPr lang="en-US" sz="690" dirty="0"/>
              <a:t>8</a:t>
            </a:r>
          </a:p>
          <a:p>
            <a:r>
              <a:rPr lang="en-US" sz="690" dirty="0"/>
              <a:t>7</a:t>
            </a:r>
          </a:p>
          <a:p>
            <a:r>
              <a:rPr lang="en-US" sz="690" dirty="0"/>
              <a:t>6</a:t>
            </a:r>
          </a:p>
          <a:p>
            <a:r>
              <a:rPr lang="en-US" sz="690" dirty="0"/>
              <a:t>5</a:t>
            </a:r>
          </a:p>
          <a:p>
            <a:r>
              <a:rPr lang="en-US" sz="690" dirty="0"/>
              <a:t>4</a:t>
            </a:r>
          </a:p>
          <a:p>
            <a:r>
              <a:rPr lang="en-US" sz="690" dirty="0"/>
              <a:t>3</a:t>
            </a:r>
          </a:p>
          <a:p>
            <a:r>
              <a:rPr lang="en-US" sz="690" dirty="0"/>
              <a:t>2</a:t>
            </a:r>
          </a:p>
          <a:p>
            <a:r>
              <a:rPr lang="en-US" sz="690" dirty="0"/>
              <a:t>1</a:t>
            </a:r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68BD10-FBF5-E34C-9B1B-C669E472E7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00295" y="1117165"/>
            <a:ext cx="1536700" cy="18669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828672D-CB1F-0C47-9FEB-4F3982CCF4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62408" y="3792999"/>
            <a:ext cx="1554480" cy="186537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861719E-42AB-6D4C-97DE-7728A36065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2391" y="3810000"/>
            <a:ext cx="1550442" cy="18653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1758F08-AA38-C842-89D0-7EBCEE83A7D6}"/>
              </a:ext>
            </a:extLst>
          </p:cNvPr>
          <p:cNvSpPr txBox="1"/>
          <p:nvPr/>
        </p:nvSpPr>
        <p:spPr>
          <a:xfrm>
            <a:off x="9474162" y="6302315"/>
            <a:ext cx="4464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Nuño</a:t>
            </a:r>
            <a:r>
              <a:rPr lang="en-US" dirty="0"/>
              <a:t> and Gillen, 2017)</a:t>
            </a:r>
          </a:p>
        </p:txBody>
      </p:sp>
    </p:spTree>
    <p:extLst>
      <p:ext uri="{BB962C8B-B14F-4D97-AF65-F5344CB8AC3E}">
        <p14:creationId xmlns:p14="http://schemas.microsoft.com/office/powerpoint/2010/main" val="208368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0306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E7034-AD67-D74D-BD11-C1BF9CC5B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Case-Cohort Design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656FDDD-A9DB-DF4D-8BBA-2B6698312B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0566208"/>
              </p:ext>
            </p:extLst>
          </p:nvPr>
        </p:nvGraphicFramePr>
        <p:xfrm>
          <a:off x="1219200" y="1929540"/>
          <a:ext cx="10839774" cy="35258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03096">
                  <a:extLst>
                    <a:ext uri="{9D8B030D-6E8A-4147-A177-3AD203B41FA5}">
                      <a16:colId xmlns:a16="http://schemas.microsoft.com/office/drawing/2014/main" val="1951146313"/>
                    </a:ext>
                  </a:extLst>
                </a:gridCol>
                <a:gridCol w="1784757">
                  <a:extLst>
                    <a:ext uri="{9D8B030D-6E8A-4147-A177-3AD203B41FA5}">
                      <a16:colId xmlns:a16="http://schemas.microsoft.com/office/drawing/2014/main" val="1314969055"/>
                    </a:ext>
                  </a:extLst>
                </a:gridCol>
                <a:gridCol w="2082216">
                  <a:extLst>
                    <a:ext uri="{9D8B030D-6E8A-4147-A177-3AD203B41FA5}">
                      <a16:colId xmlns:a16="http://schemas.microsoft.com/office/drawing/2014/main" val="1310156977"/>
                    </a:ext>
                  </a:extLst>
                </a:gridCol>
                <a:gridCol w="2169705">
                  <a:extLst>
                    <a:ext uri="{9D8B030D-6E8A-4147-A177-3AD203B41FA5}">
                      <a16:colId xmlns:a16="http://schemas.microsoft.com/office/drawing/2014/main" val="625895096"/>
                    </a:ext>
                  </a:extLst>
                </a:gridCol>
              </a:tblGrid>
              <a:tr h="1092025">
                <a:tc>
                  <a:txBody>
                    <a:bodyPr/>
                    <a:lstStyle/>
                    <a:p>
                      <a:r>
                        <a:rPr lang="en-US" sz="2200" dirty="0"/>
                        <a:t>Outcome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Prentice (1986)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Self and Prentice (1988)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Barlow (1994)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346750"/>
                  </a:ext>
                </a:extLst>
              </a:tr>
              <a:tr h="486768">
                <a:tc>
                  <a:txBody>
                    <a:bodyPr/>
                    <a:lstStyle/>
                    <a:p>
                      <a:r>
                        <a:rPr lang="en-US" sz="2200" dirty="0"/>
                        <a:t>Non-</a:t>
                      </a:r>
                      <a:r>
                        <a:rPr lang="en-US" sz="2200" dirty="0" err="1"/>
                        <a:t>subcohort</a:t>
                      </a:r>
                      <a:r>
                        <a:rPr lang="en-US" sz="2200" dirty="0"/>
                        <a:t> case before failure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29452"/>
                  </a:ext>
                </a:extLst>
              </a:tr>
              <a:tr h="486768">
                <a:tc>
                  <a:txBody>
                    <a:bodyPr/>
                    <a:lstStyle/>
                    <a:p>
                      <a:r>
                        <a:rPr lang="en-US" sz="2200" dirty="0"/>
                        <a:t>Non-</a:t>
                      </a:r>
                      <a:r>
                        <a:rPr lang="en-US" sz="2200" dirty="0" err="1"/>
                        <a:t>subcohort</a:t>
                      </a:r>
                      <a:r>
                        <a:rPr lang="en-US" sz="2200" dirty="0"/>
                        <a:t> case at failure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96575"/>
                  </a:ext>
                </a:extLst>
              </a:tr>
              <a:tr h="486768">
                <a:tc>
                  <a:txBody>
                    <a:bodyPr/>
                    <a:lstStyle/>
                    <a:p>
                      <a:r>
                        <a:rPr lang="en-US" sz="2200" dirty="0" err="1"/>
                        <a:t>Subcohort</a:t>
                      </a:r>
                      <a:r>
                        <a:rPr lang="en-US" sz="2200" dirty="0"/>
                        <a:t> case before failure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1/⍺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148476"/>
                  </a:ext>
                </a:extLst>
              </a:tr>
              <a:tr h="486768">
                <a:tc>
                  <a:txBody>
                    <a:bodyPr/>
                    <a:lstStyle/>
                    <a:p>
                      <a:r>
                        <a:rPr lang="en-US" sz="2200" dirty="0" err="1"/>
                        <a:t>Subcohort</a:t>
                      </a:r>
                      <a:r>
                        <a:rPr lang="en-US" sz="2200" dirty="0"/>
                        <a:t> case at failure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411420"/>
                  </a:ext>
                </a:extLst>
              </a:tr>
              <a:tr h="486768">
                <a:tc>
                  <a:txBody>
                    <a:bodyPr/>
                    <a:lstStyle/>
                    <a:p>
                      <a:r>
                        <a:rPr lang="en-US" sz="2200" dirty="0" err="1"/>
                        <a:t>Subcohort</a:t>
                      </a:r>
                      <a:r>
                        <a:rPr lang="en-US" sz="2200" dirty="0"/>
                        <a:t>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1/⍺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0386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0F3E03F-514E-EA4F-BB87-45E24D3321EB}"/>
              </a:ext>
            </a:extLst>
          </p:cNvPr>
          <p:cNvSpPr txBox="1"/>
          <p:nvPr/>
        </p:nvSpPr>
        <p:spPr>
          <a:xfrm>
            <a:off x="1219200" y="5625885"/>
            <a:ext cx="8989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⍺ = proportion of subjects sampled from the full cohort into the </a:t>
            </a:r>
            <a:r>
              <a:rPr lang="en-US" dirty="0" err="1"/>
              <a:t>subcohort</a:t>
            </a:r>
            <a:endParaRPr lang="en-US" dirty="0"/>
          </a:p>
          <a:p>
            <a:r>
              <a:rPr lang="en-US" dirty="0"/>
              <a:t>*Table adopted from Barlow (1999)</a:t>
            </a:r>
          </a:p>
        </p:txBody>
      </p:sp>
    </p:spTree>
    <p:extLst>
      <p:ext uri="{BB962C8B-B14F-4D97-AF65-F5344CB8AC3E}">
        <p14:creationId xmlns:p14="http://schemas.microsoft.com/office/powerpoint/2010/main" val="2619030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0306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1E17-CD3B-0C46-9E9D-FA6B87E95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142" y="267346"/>
            <a:ext cx="5873858" cy="1485900"/>
          </a:xfrm>
        </p:spPr>
        <p:txBody>
          <a:bodyPr/>
          <a:lstStyle/>
          <a:p>
            <a:pPr algn="ctr"/>
            <a:r>
              <a:rPr lang="en-US" b="1" dirty="0"/>
              <a:t>Case-Cohort </a:t>
            </a:r>
            <a:br>
              <a:rPr lang="en-US" b="1" dirty="0"/>
            </a:br>
            <a:r>
              <a:rPr lang="en-US" b="1" dirty="0"/>
              <a:t>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AF2D39-23BC-2D4F-B8A8-697CD283B038}"/>
                  </a:ext>
                </a:extLst>
              </p:cNvPr>
              <p:cNvSpPr txBox="1"/>
              <p:nvPr/>
            </p:nvSpPr>
            <p:spPr>
              <a:xfrm>
                <a:off x="715505" y="2422580"/>
                <a:ext cx="9771681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10,000 simulations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 n = 1,000 (full cohort)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𝐸𝑥𝑝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𝑟𝑎𝑡𝑒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=0.5∗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⁡(2)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=2.0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𝑈𝑛𝑖𝑓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0, 2.25</m:t>
                        </m:r>
                      </m:e>
                    </m:d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</a:t>
                </a:r>
                <a:r>
                  <a:rPr lang="en-US" b="0" dirty="0"/>
                  <a:t>pproximately 60% censoring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AF2D39-23BC-2D4F-B8A8-697CD283B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05" y="2422580"/>
                <a:ext cx="9771681" cy="2308324"/>
              </a:xfrm>
              <a:prstGeom prst="rect">
                <a:avLst/>
              </a:prstGeom>
              <a:blipFill>
                <a:blip r:embed="rId2"/>
                <a:stretch>
                  <a:fillRect l="-390" t="-1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1FA19F3-F393-D242-8DED-B30D40CBF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346" y="267346"/>
            <a:ext cx="6380792" cy="632330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586B1CB-DA28-514C-A901-A59900562DF6}"/>
              </a:ext>
            </a:extLst>
          </p:cNvPr>
          <p:cNvSpPr/>
          <p:nvPr/>
        </p:nvSpPr>
        <p:spPr>
          <a:xfrm>
            <a:off x="9265954" y="6221322"/>
            <a:ext cx="2509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Nuño</a:t>
            </a:r>
            <a:r>
              <a:rPr lang="en-US" dirty="0"/>
              <a:t> and Gillen, 2017)</a:t>
            </a:r>
          </a:p>
        </p:txBody>
      </p:sp>
    </p:spTree>
    <p:extLst>
      <p:ext uri="{BB962C8B-B14F-4D97-AF65-F5344CB8AC3E}">
        <p14:creationId xmlns:p14="http://schemas.microsoft.com/office/powerpoint/2010/main" val="420758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0306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1E17-CD3B-0C46-9E9D-FA6B87E95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142" y="267346"/>
            <a:ext cx="5873858" cy="1485900"/>
          </a:xfrm>
        </p:spPr>
        <p:txBody>
          <a:bodyPr/>
          <a:lstStyle/>
          <a:p>
            <a:pPr algn="ctr"/>
            <a:r>
              <a:rPr lang="en-US" b="1" dirty="0"/>
              <a:t>Case-Cohort </a:t>
            </a:r>
            <a:br>
              <a:rPr lang="en-US" b="1" dirty="0"/>
            </a:br>
            <a:r>
              <a:rPr lang="en-US" b="1" dirty="0"/>
              <a:t>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AF2D39-23BC-2D4F-B8A8-697CD283B038}"/>
                  </a:ext>
                </a:extLst>
              </p:cNvPr>
              <p:cNvSpPr txBox="1"/>
              <p:nvPr/>
            </p:nvSpPr>
            <p:spPr>
              <a:xfrm>
                <a:off x="1025471" y="2128112"/>
                <a:ext cx="9771681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10,000 simulations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 n = 1,000 (full cohort)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𝐸𝑥𝑝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𝑟𝑎𝑡𝑒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=0.5∗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⁡(2)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=2.0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𝑈𝑛𝑖𝑓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0, 0.5</m:t>
                        </m:r>
                      </m:e>
                    </m:d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</a:t>
                </a:r>
                <a:r>
                  <a:rPr lang="en-US" b="0" dirty="0"/>
                  <a:t>pproximately </a:t>
                </a:r>
                <a:r>
                  <a:rPr lang="en-US" dirty="0"/>
                  <a:t>85</a:t>
                </a:r>
                <a:r>
                  <a:rPr lang="en-US" b="0" dirty="0"/>
                  <a:t>% censoring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AF2D39-23BC-2D4F-B8A8-697CD283B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471" y="2128112"/>
                <a:ext cx="9771681" cy="2308324"/>
              </a:xfrm>
              <a:prstGeom prst="rect">
                <a:avLst/>
              </a:prstGeom>
              <a:blipFill>
                <a:blip r:embed="rId2"/>
                <a:stretch>
                  <a:fillRect l="-389" t="-1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1FA19F3-F393-D242-8DED-B30D40CBFDA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589066" y="312778"/>
            <a:ext cx="6380792" cy="627787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29759E2-1DC9-064E-981F-DACE75174103}"/>
              </a:ext>
            </a:extLst>
          </p:cNvPr>
          <p:cNvSpPr/>
          <p:nvPr/>
        </p:nvSpPr>
        <p:spPr>
          <a:xfrm>
            <a:off x="9460068" y="6310397"/>
            <a:ext cx="2509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Nuño</a:t>
            </a:r>
            <a:r>
              <a:rPr lang="en-US" dirty="0"/>
              <a:t> and Gillen, 2017)</a:t>
            </a:r>
          </a:p>
        </p:txBody>
      </p:sp>
    </p:spTree>
    <p:extLst>
      <p:ext uri="{BB962C8B-B14F-4D97-AF65-F5344CB8AC3E}">
        <p14:creationId xmlns:p14="http://schemas.microsoft.com/office/powerpoint/2010/main" val="2903569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0306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D3FA1-FEC4-FE4B-B79F-876FE30BA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Time-to-Event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02711A-6F5B-D342-800F-A3B3E3DC7E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599" y="1779104"/>
                <a:ext cx="9889435" cy="4303644"/>
              </a:xfrm>
            </p:spPr>
            <p:txBody>
              <a:bodyPr/>
              <a:lstStyle/>
              <a:p>
                <a:r>
                  <a:rPr lang="en-US" sz="2800" dirty="0"/>
                  <a:t>Data: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, …,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i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observed follow-up time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3000" dirty="0"/>
                  <a:t>event time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000" dirty="0"/>
                  <a:t> = censoring time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m:rPr>
                                <m:sty m:val="p"/>
                              </m:rPr>
                              <a:rPr lang="en-US" sz="2800" i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sz="2800" i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800" i="0">
                                <a:latin typeface="Cambria Math" panose="02040503050406030204" pitchFamily="18" charset="0"/>
                              </a:rPr>
                              <m:t>subject</m:t>
                            </m:r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800" i="0">
                                <a:latin typeface="Cambria Math" panose="02040503050406030204" pitchFamily="18" charset="0"/>
                              </a:rPr>
                              <m:t>experienced</m:t>
                            </m:r>
                            <m:r>
                              <a:rPr lang="en-US" sz="2800" i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800" i="0">
                                <a:latin typeface="Cambria Math" panose="02040503050406030204" pitchFamily="18" charset="0"/>
                              </a:rPr>
                              <m:t>an</m:t>
                            </m:r>
                            <m:r>
                              <a:rPr lang="en-US" sz="2800" i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800" i="0">
                                <a:latin typeface="Cambria Math" panose="02040503050406030204" pitchFamily="18" charset="0"/>
                              </a:rPr>
                              <m:t>event</m:t>
                            </m:r>
                          </m:e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m:rPr>
                                <m:sty m:val="p"/>
                              </m:rPr>
                              <a:rPr lang="en-US" sz="2800" i="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  <m:r>
                              <a:rPr lang="en-US" sz="2800" i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en-US" sz="2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= vector of covariates	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02711A-6F5B-D342-800F-A3B3E3DC7E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1779104"/>
                <a:ext cx="9889435" cy="4303644"/>
              </a:xfrm>
              <a:blipFill>
                <a:blip r:embed="rId2"/>
                <a:stretch>
                  <a:fillRect l="-1284" t="-4118" b="-4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593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0306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FC9EF-85A8-E14E-A9D1-8D257E38A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2053" y="2686050"/>
            <a:ext cx="9601200" cy="1485900"/>
          </a:xfrm>
        </p:spPr>
        <p:txBody>
          <a:bodyPr>
            <a:normAutofit/>
          </a:bodyPr>
          <a:lstStyle/>
          <a:p>
            <a:r>
              <a:rPr lang="en-US" sz="4500" b="1" dirty="0"/>
              <a:t>Nested Case-Control Design</a:t>
            </a:r>
          </a:p>
        </p:txBody>
      </p:sp>
    </p:spTree>
    <p:extLst>
      <p:ext uri="{BB962C8B-B14F-4D97-AF65-F5344CB8AC3E}">
        <p14:creationId xmlns:p14="http://schemas.microsoft.com/office/powerpoint/2010/main" val="2588335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0306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16C37-416B-7A48-854B-169FF426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Case-Control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4C7B9-7761-A740-9903-69B1FF3C7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At each event time, randomly sample </a:t>
            </a:r>
            <a:r>
              <a:rPr lang="en-US" sz="2500" i="1" dirty="0"/>
              <a:t>M</a:t>
            </a:r>
            <a:r>
              <a:rPr lang="en-US" sz="2500" dirty="0"/>
              <a:t> controls</a:t>
            </a:r>
          </a:p>
          <a:p>
            <a:r>
              <a:rPr lang="en-US" sz="2500" dirty="0"/>
              <a:t>The risk set at each event time is made up of </a:t>
            </a:r>
          </a:p>
          <a:p>
            <a:pPr lvl="1"/>
            <a:r>
              <a:rPr lang="en-US" sz="2500" dirty="0"/>
              <a:t>The case at that time </a:t>
            </a:r>
          </a:p>
          <a:p>
            <a:pPr lvl="1"/>
            <a:r>
              <a:rPr lang="en-US" sz="2500" dirty="0"/>
              <a:t>Sampled controls for that event time</a:t>
            </a:r>
          </a:p>
        </p:txBody>
      </p:sp>
    </p:spTree>
    <p:extLst>
      <p:ext uri="{BB962C8B-B14F-4D97-AF65-F5344CB8AC3E}">
        <p14:creationId xmlns:p14="http://schemas.microsoft.com/office/powerpoint/2010/main" val="52852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0306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48BCE-4402-3340-8743-C3BB7B02B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Cox Proportional Hazards Model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81C3AD-7A8E-CA41-A41D-F489635A93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600" dirty="0"/>
                  <a:t>Estimate the coefficients by solving the following equation: </a:t>
                </a:r>
              </a:p>
              <a:p>
                <a:pPr marL="228600" lvl="1" indent="0">
                  <a:buNone/>
                </a:pPr>
                <a:endParaRPr lang="en-US" sz="2400" dirty="0">
                  <a:latin typeface="Cambria Math" panose="02040503050406030204" pitchFamily="18" charset="0"/>
                </a:endParaRPr>
              </a:p>
              <a:p>
                <a:pPr marL="2286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𝑓𝑎𝑖𝑙𝑢𝑟𝑒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𝑡𝑖𝑚𝑒𝑠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func>
                                        <m:funcPr>
                                          <m:ctrlPr>
                                            <a:rPr lang="en-US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400" i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z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400" i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i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exp</m:t>
                                          </m:r>
                                        </m:fName>
                                        <m:e>
                                          <m:r>
                                            <a:rPr lang="en-US" sz="2400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400" i="1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40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𝛽</m:t>
                                                  </m:r>
                                                </m:e>
                                              </m:acc>
                                            </m:e>
                                            <m:sup>
                                              <m:r>
                                                <a:rPr lang="en-US" sz="240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func>
                                    </m:e>
                                  </m:nary>
                                </m:num>
                                <m:den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40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40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sz="240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func>
                                        <m:funcPr>
                                          <m:ctrlP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i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exp</m:t>
                                          </m:r>
                                        </m:fName>
                                        <m:e>
                                          <m:r>
                                            <a:rPr lang="en-US" sz="240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400" i="1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40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𝛽</m:t>
                                                  </m:r>
                                                </m:e>
                                              </m:acc>
                                            </m:e>
                                            <m:sup>
                                              <m:r>
                                                <a:rPr lang="en-US" sz="240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func>
                                    </m:e>
                                  </m:nary>
                                </m:den>
                              </m:f>
                            </m:e>
                          </m:d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= risk set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Censoring times not included in summation</a:t>
                </a:r>
              </a:p>
              <a:p>
                <a:pPr lvl="1"/>
                <a:r>
                  <a:rPr lang="en-US" sz="2400" dirty="0"/>
                  <a:t>Requires that covariate information is collected for all subjects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81C3AD-7A8E-CA41-A41D-F489635A93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57" t="-11307" b="-28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1221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0306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4C6CC-A7FF-4244-856E-08D475698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215" y="2637295"/>
            <a:ext cx="1810095" cy="10095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Full Cohort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EE2413-6A77-4642-983D-9B1192B1B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698" y="233518"/>
            <a:ext cx="9434280" cy="639096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0FCAC94-DDDB-2347-88D1-479D01D70C85}"/>
              </a:ext>
            </a:extLst>
          </p:cNvPr>
          <p:cNvSpPr/>
          <p:nvPr/>
        </p:nvSpPr>
        <p:spPr>
          <a:xfrm>
            <a:off x="9441712" y="1105786"/>
            <a:ext cx="1786270" cy="20839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23651A-1832-8F48-97B8-906C36DEE7B7}"/>
              </a:ext>
            </a:extLst>
          </p:cNvPr>
          <p:cNvSpPr/>
          <p:nvPr/>
        </p:nvSpPr>
        <p:spPr>
          <a:xfrm>
            <a:off x="5202865" y="3810000"/>
            <a:ext cx="1786270" cy="20839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524462B-5ECB-6D4B-AAF5-37CFD4C51443}"/>
                  </a:ext>
                </a:extLst>
              </p:cNvPr>
              <p:cNvSpPr/>
              <p:nvPr/>
            </p:nvSpPr>
            <p:spPr>
              <a:xfrm>
                <a:off x="4215319" y="2924783"/>
                <a:ext cx="1880681" cy="3112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524462B-5ECB-6D4B-AAF5-37CFD4C514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319" y="2924783"/>
                <a:ext cx="1880681" cy="311285"/>
              </a:xfrm>
              <a:prstGeom prst="rect">
                <a:avLst/>
              </a:prstGeom>
              <a:blipFill>
                <a:blip r:embed="rId3"/>
                <a:stretch>
                  <a:fillRect b="-2222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3B9C12C7-2DBD-D040-BEAE-12F07CD4020C}"/>
              </a:ext>
            </a:extLst>
          </p:cNvPr>
          <p:cNvSpPr/>
          <p:nvPr/>
        </p:nvSpPr>
        <p:spPr>
          <a:xfrm>
            <a:off x="9161721" y="3921641"/>
            <a:ext cx="1786270" cy="20839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1E6F945-8B91-1046-96A4-2BCC4CB301DB}"/>
                  </a:ext>
                </a:extLst>
              </p:cNvPr>
              <p:cNvSpPr txBox="1"/>
              <p:nvPr/>
            </p:nvSpPr>
            <p:spPr>
              <a:xfrm flipH="1">
                <a:off x="4280171" y="2895759"/>
                <a:ext cx="233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1E6F945-8B91-1046-96A4-2BCC4CB30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280171" y="2895759"/>
                <a:ext cx="233464" cy="369332"/>
              </a:xfrm>
              <a:prstGeom prst="rect">
                <a:avLst/>
              </a:prstGeom>
              <a:blipFill>
                <a:blip r:embed="rId4"/>
                <a:stretch>
                  <a:fillRect r="-3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3B32D1-2128-954B-B49C-B67C72F76AA3}"/>
                  </a:ext>
                </a:extLst>
              </p:cNvPr>
              <p:cNvSpPr txBox="1"/>
              <p:nvPr/>
            </p:nvSpPr>
            <p:spPr>
              <a:xfrm>
                <a:off x="5534031" y="2889915"/>
                <a:ext cx="2983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3B32D1-2128-954B-B49C-B67C72F76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031" y="2889915"/>
                <a:ext cx="298315" cy="369332"/>
              </a:xfrm>
              <a:prstGeom prst="rect">
                <a:avLst/>
              </a:prstGeom>
              <a:blipFill>
                <a:blip r:embed="rId5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5C53C3F-8B7C-A04C-8709-826D6D9CC485}"/>
              </a:ext>
            </a:extLst>
          </p:cNvPr>
          <p:cNvSpPr txBox="1"/>
          <p:nvPr/>
        </p:nvSpPr>
        <p:spPr>
          <a:xfrm rot="16200000">
            <a:off x="2633804" y="1099686"/>
            <a:ext cx="17268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Subject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2D7404-A2D1-E04D-A682-4882995ED522}"/>
              </a:ext>
            </a:extLst>
          </p:cNvPr>
          <p:cNvSpPr txBox="1"/>
          <p:nvPr/>
        </p:nvSpPr>
        <p:spPr>
          <a:xfrm>
            <a:off x="3614783" y="649103"/>
            <a:ext cx="298315" cy="24929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690" dirty="0"/>
              <a:t>20</a:t>
            </a:r>
          </a:p>
          <a:p>
            <a:r>
              <a:rPr lang="en-US" sz="690" dirty="0"/>
              <a:t>19</a:t>
            </a:r>
          </a:p>
          <a:p>
            <a:r>
              <a:rPr lang="en-US" sz="690" dirty="0"/>
              <a:t>18</a:t>
            </a:r>
          </a:p>
          <a:p>
            <a:r>
              <a:rPr lang="en-US" sz="690" dirty="0"/>
              <a:t>17</a:t>
            </a:r>
          </a:p>
          <a:p>
            <a:r>
              <a:rPr lang="en-US" sz="690" dirty="0"/>
              <a:t>16</a:t>
            </a:r>
          </a:p>
          <a:p>
            <a:r>
              <a:rPr lang="en-US" sz="690" dirty="0"/>
              <a:t>15</a:t>
            </a:r>
          </a:p>
          <a:p>
            <a:r>
              <a:rPr lang="en-US" sz="690" dirty="0"/>
              <a:t>14</a:t>
            </a:r>
          </a:p>
          <a:p>
            <a:r>
              <a:rPr lang="en-US" sz="690" dirty="0"/>
              <a:t>13</a:t>
            </a:r>
          </a:p>
          <a:p>
            <a:r>
              <a:rPr lang="en-US" sz="690" dirty="0"/>
              <a:t>12</a:t>
            </a:r>
          </a:p>
          <a:p>
            <a:r>
              <a:rPr lang="en-US" sz="690" dirty="0"/>
              <a:t>11</a:t>
            </a:r>
          </a:p>
          <a:p>
            <a:r>
              <a:rPr lang="en-US" sz="690" dirty="0"/>
              <a:t>10</a:t>
            </a:r>
          </a:p>
          <a:p>
            <a:r>
              <a:rPr lang="en-US" sz="690" dirty="0"/>
              <a:t>9</a:t>
            </a:r>
          </a:p>
          <a:p>
            <a:r>
              <a:rPr lang="en-US" sz="690" dirty="0"/>
              <a:t>8</a:t>
            </a:r>
          </a:p>
          <a:p>
            <a:r>
              <a:rPr lang="en-US" sz="690" dirty="0"/>
              <a:t>7</a:t>
            </a:r>
          </a:p>
          <a:p>
            <a:r>
              <a:rPr lang="en-US" sz="690" dirty="0"/>
              <a:t>6</a:t>
            </a:r>
          </a:p>
          <a:p>
            <a:r>
              <a:rPr lang="en-US" sz="690" dirty="0"/>
              <a:t>5</a:t>
            </a:r>
          </a:p>
          <a:p>
            <a:r>
              <a:rPr lang="en-US" sz="690" dirty="0"/>
              <a:t>4</a:t>
            </a:r>
          </a:p>
          <a:p>
            <a:r>
              <a:rPr lang="en-US" sz="690" dirty="0"/>
              <a:t>3</a:t>
            </a:r>
          </a:p>
          <a:p>
            <a:r>
              <a:rPr lang="en-US" sz="690" dirty="0"/>
              <a:t>2</a:t>
            </a:r>
          </a:p>
          <a:p>
            <a:r>
              <a:rPr lang="en-US" sz="690" dirty="0"/>
              <a:t>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052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0306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D0315-E71F-7347-9945-A56CAED12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45" y="139403"/>
            <a:ext cx="11762509" cy="11887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Cox Proportional Hazards model: </a:t>
            </a:r>
            <a:br>
              <a:rPr lang="en-US" dirty="0"/>
            </a:br>
            <a:r>
              <a:rPr lang="en-US" dirty="0"/>
              <a:t>Nested case-control 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A28E5A-A32D-594F-97F6-8EA4903C29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1673" y="1524000"/>
                <a:ext cx="11762509" cy="5145170"/>
              </a:xfrm>
            </p:spPr>
            <p:txBody>
              <a:bodyPr>
                <a:normAutofit/>
              </a:bodyPr>
              <a:lstStyle/>
              <a:p>
                <a:endParaRPr lang="en-US" sz="2600" dirty="0"/>
              </a:p>
              <a:p>
                <a:pPr marL="0" indent="0">
                  <a:buNone/>
                </a:pPr>
                <a:endParaRPr lang="en-US" sz="2600" dirty="0"/>
              </a:p>
              <a:p>
                <a:endParaRPr lang="en-US" sz="2600" dirty="0"/>
              </a:p>
              <a:p>
                <a:pPr marL="0" indent="0">
                  <a:buNone/>
                </a:pPr>
                <a:endParaRPr lang="en-US" sz="2600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1444752" lvl="3" indent="0">
                  <a:buNone/>
                </a:pPr>
                <a:endParaRPr lang="en-US" sz="240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1444752" lvl="3" indent="0">
                  <a:buNone/>
                </a:pPr>
                <a:endParaRPr lang="en-US" sz="2400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/>
                  <a:t>= risk set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US" sz="2400" dirty="0"/>
                  <a:t> under the </a:t>
                </a:r>
                <a:r>
                  <a:rPr lang="en-US" sz="2400" dirty="0">
                    <a:solidFill>
                      <a:srgbClr val="0070C0"/>
                    </a:solidFill>
                  </a:rPr>
                  <a:t>NCC design </a:t>
                </a:r>
              </a:p>
              <a:p>
                <a:pPr lvl="3"/>
                <a:r>
                  <a:rPr lang="en-US" sz="2400" i="0" dirty="0">
                    <a:solidFill>
                      <a:schemeClr val="tx1"/>
                    </a:solidFill>
                  </a:rPr>
                  <a:t>Includes the case and sampled controls</a:t>
                </a:r>
              </a:p>
              <a:p>
                <a:pPr marL="1444752" lvl="3" indent="0">
                  <a:buNone/>
                </a:pPr>
                <a:endParaRPr lang="en-US" sz="2400" dirty="0">
                  <a:solidFill>
                    <a:srgbClr val="0070C0"/>
                  </a:solidFill>
                </a:endParaRPr>
              </a:p>
              <a:p>
                <a:pPr marL="1444752" lvl="3" indent="0">
                  <a:buNone/>
                </a:pPr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A28E5A-A32D-594F-97F6-8EA4903C29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1673" y="1524000"/>
                <a:ext cx="11762509" cy="514517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107D2C8-09B2-E74C-AB5E-C3AB5E31917F}"/>
                  </a:ext>
                </a:extLst>
              </p:cNvPr>
              <p:cNvSpPr/>
              <p:nvPr/>
            </p:nvSpPr>
            <p:spPr>
              <a:xfrm>
                <a:off x="1860544" y="2177249"/>
                <a:ext cx="8470909" cy="16285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3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𝑓𝑎𝑖𝑙𝑢𝑟𝑒</m:t>
                          </m:r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𝑡𝑖𝑚𝑒𝑠</m:t>
                          </m:r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3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5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3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5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35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3500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f>
                                <m:fPr>
                                  <m:ctrlPr>
                                    <a:rPr lang="en-US" sz="35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35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35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35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sz="350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500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sz="3500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3500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35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func>
                                        <m:funcPr>
                                          <m:ctrlPr>
                                            <a:rPr lang="en-US" sz="35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sSub>
                                            <m:sSubPr>
                                              <m:ctrlPr>
                                                <a:rPr lang="en-US" sz="35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35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z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35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i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35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exp</m:t>
                                          </m:r>
                                        </m:fName>
                                        <m:e>
                                          <m:r>
                                            <a:rPr lang="en-US" sz="35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35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35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5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sz="35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5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5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35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func>
                                    </m:e>
                                  </m:nary>
                                </m:num>
                                <m:den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35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35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35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sz="350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sz="350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3500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35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func>
                                        <m:funcPr>
                                          <m:ctrlPr>
                                            <a:rPr lang="en-US" sz="35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35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exp</m:t>
                                          </m:r>
                                        </m:fName>
                                        <m:e>
                                          <m:r>
                                            <a:rPr lang="en-US" sz="35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35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35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5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sz="35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5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5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35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func>
                                    </m:e>
                                  </m:nary>
                                </m:den>
                              </m:f>
                            </m:e>
                          </m:d>
                          <m:r>
                            <a:rPr lang="en-US" sz="3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sz="35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107D2C8-09B2-E74C-AB5E-C3AB5E3191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544" y="2177249"/>
                <a:ext cx="8470909" cy="1628587"/>
              </a:xfrm>
              <a:prstGeom prst="rect">
                <a:avLst/>
              </a:prstGeom>
              <a:blipFill>
                <a:blip r:embed="rId3"/>
                <a:stretch>
                  <a:fillRect l="-7186" t="-106202" b="-158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6735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0306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4C6CC-A7FF-4244-856E-08D475698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233" y="2249651"/>
            <a:ext cx="1810095" cy="10095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Nested Case-Control Design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EE2413-6A77-4642-983D-9B1192B1B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698" y="233518"/>
            <a:ext cx="9434280" cy="639096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0FCAC94-DDDB-2347-88D1-479D01D70C85}"/>
              </a:ext>
            </a:extLst>
          </p:cNvPr>
          <p:cNvSpPr/>
          <p:nvPr/>
        </p:nvSpPr>
        <p:spPr>
          <a:xfrm>
            <a:off x="9441712" y="1105786"/>
            <a:ext cx="1786270" cy="20839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23651A-1832-8F48-97B8-906C36DEE7B7}"/>
              </a:ext>
            </a:extLst>
          </p:cNvPr>
          <p:cNvSpPr/>
          <p:nvPr/>
        </p:nvSpPr>
        <p:spPr>
          <a:xfrm>
            <a:off x="5202865" y="3810000"/>
            <a:ext cx="1786270" cy="20839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524462B-5ECB-6D4B-AAF5-37CFD4C51443}"/>
                  </a:ext>
                </a:extLst>
              </p:cNvPr>
              <p:cNvSpPr/>
              <p:nvPr/>
            </p:nvSpPr>
            <p:spPr>
              <a:xfrm>
                <a:off x="4215319" y="2924783"/>
                <a:ext cx="1880681" cy="3112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524462B-5ECB-6D4B-AAF5-37CFD4C514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319" y="2924783"/>
                <a:ext cx="1880681" cy="311285"/>
              </a:xfrm>
              <a:prstGeom prst="rect">
                <a:avLst/>
              </a:prstGeom>
              <a:blipFill>
                <a:blip r:embed="rId3"/>
                <a:stretch>
                  <a:fillRect b="-20690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3B9C12C7-2DBD-D040-BEAE-12F07CD4020C}"/>
              </a:ext>
            </a:extLst>
          </p:cNvPr>
          <p:cNvSpPr/>
          <p:nvPr/>
        </p:nvSpPr>
        <p:spPr>
          <a:xfrm>
            <a:off x="9161721" y="3921641"/>
            <a:ext cx="1786270" cy="20839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1E6F945-8B91-1046-96A4-2BCC4CB301DB}"/>
                  </a:ext>
                </a:extLst>
              </p:cNvPr>
              <p:cNvSpPr txBox="1"/>
              <p:nvPr/>
            </p:nvSpPr>
            <p:spPr>
              <a:xfrm flipH="1">
                <a:off x="4280171" y="2895759"/>
                <a:ext cx="233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1E6F945-8B91-1046-96A4-2BCC4CB30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280171" y="2895759"/>
                <a:ext cx="233464" cy="369332"/>
              </a:xfrm>
              <a:prstGeom prst="rect">
                <a:avLst/>
              </a:prstGeom>
              <a:blipFill>
                <a:blip r:embed="rId4"/>
                <a:stretch>
                  <a:fillRect r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3B32D1-2128-954B-B49C-B67C72F76AA3}"/>
                  </a:ext>
                </a:extLst>
              </p:cNvPr>
              <p:cNvSpPr txBox="1"/>
              <p:nvPr/>
            </p:nvSpPr>
            <p:spPr>
              <a:xfrm>
                <a:off x="5534031" y="2889915"/>
                <a:ext cx="2983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3B32D1-2128-954B-B49C-B67C72F76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031" y="2889915"/>
                <a:ext cx="298315" cy="369332"/>
              </a:xfrm>
              <a:prstGeom prst="rect">
                <a:avLst/>
              </a:prstGeom>
              <a:blipFill>
                <a:blip r:embed="rId5"/>
                <a:stretch>
                  <a:fillRect r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5C53C3F-8B7C-A04C-8709-826D6D9CC485}"/>
              </a:ext>
            </a:extLst>
          </p:cNvPr>
          <p:cNvSpPr txBox="1"/>
          <p:nvPr/>
        </p:nvSpPr>
        <p:spPr>
          <a:xfrm rot="16200000">
            <a:off x="2633804" y="1099686"/>
            <a:ext cx="17268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Subject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2D7404-A2D1-E04D-A682-4882995ED522}"/>
              </a:ext>
            </a:extLst>
          </p:cNvPr>
          <p:cNvSpPr txBox="1"/>
          <p:nvPr/>
        </p:nvSpPr>
        <p:spPr>
          <a:xfrm>
            <a:off x="3614783" y="649103"/>
            <a:ext cx="298315" cy="24929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690" dirty="0"/>
              <a:t>20</a:t>
            </a:r>
          </a:p>
          <a:p>
            <a:r>
              <a:rPr lang="en-US" sz="690" dirty="0"/>
              <a:t>19</a:t>
            </a:r>
          </a:p>
          <a:p>
            <a:r>
              <a:rPr lang="en-US" sz="690" dirty="0"/>
              <a:t>18</a:t>
            </a:r>
          </a:p>
          <a:p>
            <a:r>
              <a:rPr lang="en-US" sz="690" dirty="0"/>
              <a:t>17</a:t>
            </a:r>
          </a:p>
          <a:p>
            <a:r>
              <a:rPr lang="en-US" sz="690" dirty="0"/>
              <a:t>16</a:t>
            </a:r>
          </a:p>
          <a:p>
            <a:r>
              <a:rPr lang="en-US" sz="690" dirty="0"/>
              <a:t>15</a:t>
            </a:r>
          </a:p>
          <a:p>
            <a:r>
              <a:rPr lang="en-US" sz="690" dirty="0"/>
              <a:t>14</a:t>
            </a:r>
          </a:p>
          <a:p>
            <a:r>
              <a:rPr lang="en-US" sz="690" dirty="0"/>
              <a:t>13</a:t>
            </a:r>
          </a:p>
          <a:p>
            <a:r>
              <a:rPr lang="en-US" sz="690" dirty="0"/>
              <a:t>12</a:t>
            </a:r>
          </a:p>
          <a:p>
            <a:r>
              <a:rPr lang="en-US" sz="690" dirty="0"/>
              <a:t>11</a:t>
            </a:r>
          </a:p>
          <a:p>
            <a:r>
              <a:rPr lang="en-US" sz="690" dirty="0"/>
              <a:t>10</a:t>
            </a:r>
          </a:p>
          <a:p>
            <a:r>
              <a:rPr lang="en-US" sz="690" dirty="0"/>
              <a:t>9</a:t>
            </a:r>
          </a:p>
          <a:p>
            <a:r>
              <a:rPr lang="en-US" sz="690" dirty="0"/>
              <a:t>8</a:t>
            </a:r>
          </a:p>
          <a:p>
            <a:r>
              <a:rPr lang="en-US" sz="690" dirty="0"/>
              <a:t>7</a:t>
            </a:r>
          </a:p>
          <a:p>
            <a:r>
              <a:rPr lang="en-US" sz="690" dirty="0"/>
              <a:t>6</a:t>
            </a:r>
          </a:p>
          <a:p>
            <a:r>
              <a:rPr lang="en-US" sz="690" dirty="0"/>
              <a:t>5</a:t>
            </a:r>
          </a:p>
          <a:p>
            <a:r>
              <a:rPr lang="en-US" sz="690" dirty="0"/>
              <a:t>4</a:t>
            </a:r>
          </a:p>
          <a:p>
            <a:r>
              <a:rPr lang="en-US" sz="690" dirty="0"/>
              <a:t>3</a:t>
            </a:r>
          </a:p>
          <a:p>
            <a:r>
              <a:rPr lang="en-US" sz="690" dirty="0"/>
              <a:t>2</a:t>
            </a:r>
          </a:p>
          <a:p>
            <a:r>
              <a:rPr lang="en-US" sz="690" dirty="0"/>
              <a:t>1</a:t>
            </a:r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8FC60A-84C3-ED45-956D-DA554AF700F6}"/>
              </a:ext>
            </a:extLst>
          </p:cNvPr>
          <p:cNvSpPr/>
          <p:nvPr/>
        </p:nvSpPr>
        <p:spPr>
          <a:xfrm>
            <a:off x="876745" y="4482658"/>
            <a:ext cx="1749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(Thomas, 1977)</a:t>
            </a:r>
            <a:endParaRPr lang="en-US" dirty="0">
              <a:latin typeface="Franklin Gothic Medium" panose="020B06030201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EEF7DF-53D3-384F-91CB-BC25665C054F}"/>
              </a:ext>
            </a:extLst>
          </p:cNvPr>
          <p:cNvSpPr/>
          <p:nvPr/>
        </p:nvSpPr>
        <p:spPr>
          <a:xfrm>
            <a:off x="9441712" y="6267571"/>
            <a:ext cx="2509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Nuño</a:t>
            </a:r>
            <a:r>
              <a:rPr lang="en-US" dirty="0"/>
              <a:t> and Gillen, 2017)</a:t>
            </a:r>
          </a:p>
        </p:txBody>
      </p:sp>
    </p:spTree>
    <p:extLst>
      <p:ext uri="{BB962C8B-B14F-4D97-AF65-F5344CB8AC3E}">
        <p14:creationId xmlns:p14="http://schemas.microsoft.com/office/powerpoint/2010/main" val="222474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0306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1E17-CD3B-0C46-9E9D-FA6B87E95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100" y="267346"/>
            <a:ext cx="11661840" cy="1009526"/>
          </a:xfrm>
        </p:spPr>
        <p:txBody>
          <a:bodyPr>
            <a:normAutofit/>
          </a:bodyPr>
          <a:lstStyle/>
          <a:p>
            <a:r>
              <a:rPr lang="en-US" b="1" dirty="0"/>
              <a:t>Nested Case-Control 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AF2D39-23BC-2D4F-B8A8-697CD283B038}"/>
                  </a:ext>
                </a:extLst>
              </p:cNvPr>
              <p:cNvSpPr txBox="1"/>
              <p:nvPr/>
            </p:nvSpPr>
            <p:spPr>
              <a:xfrm>
                <a:off x="715505" y="2422580"/>
                <a:ext cx="9771681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10,000 simulations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 n = 1,000 (full cohort)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𝐸𝑥𝑝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𝑟𝑎𝑡𝑒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=0.5∗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⁡(2)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=2.0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𝑈𝑛𝑖𝑓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0, 2.25</m:t>
                        </m:r>
                      </m:e>
                    </m:d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</a:t>
                </a:r>
                <a:r>
                  <a:rPr lang="en-US" b="0" dirty="0"/>
                  <a:t>pproximately 60% censoring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AF2D39-23BC-2D4F-B8A8-697CD283B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05" y="2422580"/>
                <a:ext cx="9771681" cy="2308324"/>
              </a:xfrm>
              <a:prstGeom prst="rect">
                <a:avLst/>
              </a:prstGeom>
              <a:blipFill>
                <a:blip r:embed="rId2"/>
                <a:stretch>
                  <a:fillRect l="-390" t="-1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1FA19F3-F393-D242-8DED-B30D40CBFDA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162665" y="1276872"/>
            <a:ext cx="6631545" cy="48562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54A919A-BEA5-CD4F-ADD7-9789ED97BE5A}"/>
              </a:ext>
            </a:extLst>
          </p:cNvPr>
          <p:cNvSpPr/>
          <p:nvPr/>
        </p:nvSpPr>
        <p:spPr>
          <a:xfrm>
            <a:off x="9232291" y="6133163"/>
            <a:ext cx="2509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Nuño</a:t>
            </a:r>
            <a:r>
              <a:rPr lang="en-US" dirty="0"/>
              <a:t> and Gillen, 2017)</a:t>
            </a:r>
          </a:p>
        </p:txBody>
      </p:sp>
    </p:spTree>
    <p:extLst>
      <p:ext uri="{BB962C8B-B14F-4D97-AF65-F5344CB8AC3E}">
        <p14:creationId xmlns:p14="http://schemas.microsoft.com/office/powerpoint/2010/main" val="4215128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0306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1E17-CD3B-0C46-9E9D-FA6B87E95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100" y="267346"/>
            <a:ext cx="11661840" cy="1009526"/>
          </a:xfrm>
        </p:spPr>
        <p:txBody>
          <a:bodyPr>
            <a:normAutofit/>
          </a:bodyPr>
          <a:lstStyle/>
          <a:p>
            <a:r>
              <a:rPr lang="en-US" b="1" dirty="0"/>
              <a:t>Nested Case-Control 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AF2D39-23BC-2D4F-B8A8-697CD283B038}"/>
                  </a:ext>
                </a:extLst>
              </p:cNvPr>
              <p:cNvSpPr txBox="1"/>
              <p:nvPr/>
            </p:nvSpPr>
            <p:spPr>
              <a:xfrm>
                <a:off x="715505" y="2422580"/>
                <a:ext cx="9771681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10,000 simulations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 n = 1,000 (full cohort)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𝐸𝑥𝑝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𝑟𝑎𝑡𝑒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=0.5∗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⁡(2)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=2.0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𝑈𝑛𝑖𝑓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0, 0.5</m:t>
                        </m:r>
                      </m:e>
                    </m:d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</a:t>
                </a:r>
                <a:r>
                  <a:rPr lang="en-US" b="0" dirty="0"/>
                  <a:t>pproximately </a:t>
                </a:r>
                <a:r>
                  <a:rPr lang="en-US" dirty="0"/>
                  <a:t>85</a:t>
                </a:r>
                <a:r>
                  <a:rPr lang="en-US" b="0" dirty="0"/>
                  <a:t>% censoring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AF2D39-23BC-2D4F-B8A8-697CD283B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05" y="2422580"/>
                <a:ext cx="9771681" cy="2308324"/>
              </a:xfrm>
              <a:prstGeom prst="rect">
                <a:avLst/>
              </a:prstGeom>
              <a:blipFill>
                <a:blip r:embed="rId2"/>
                <a:stretch>
                  <a:fillRect l="-390" t="-1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1FA19F3-F393-D242-8DED-B30D40CBFD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63" b="3141"/>
          <a:stretch/>
        </p:blipFill>
        <p:spPr>
          <a:xfrm>
            <a:off x="5162665" y="1472339"/>
            <a:ext cx="6631545" cy="440151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E28C549-DA17-2D45-B372-39A5C2D1179A}"/>
              </a:ext>
            </a:extLst>
          </p:cNvPr>
          <p:cNvSpPr/>
          <p:nvPr/>
        </p:nvSpPr>
        <p:spPr>
          <a:xfrm>
            <a:off x="9284420" y="5891337"/>
            <a:ext cx="2509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Nuño</a:t>
            </a:r>
            <a:r>
              <a:rPr lang="en-US" dirty="0"/>
              <a:t> and Gillen, 2017)</a:t>
            </a:r>
          </a:p>
        </p:txBody>
      </p:sp>
    </p:spTree>
    <p:extLst>
      <p:ext uri="{BB962C8B-B14F-4D97-AF65-F5344CB8AC3E}">
        <p14:creationId xmlns:p14="http://schemas.microsoft.com/office/powerpoint/2010/main" val="10458532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0306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B7433-3C25-D34F-9155-1C112ED7C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8100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Variations of the Nested Case-Control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A6B8A-6E3A-E642-B5B0-295901CFC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/>
              <a:t>Matching (Keogh and Cox, 2014)</a:t>
            </a:r>
          </a:p>
          <a:p>
            <a:r>
              <a:rPr lang="en-US" sz="2500" dirty="0"/>
              <a:t>Counter-matching (</a:t>
            </a:r>
            <a:r>
              <a:rPr lang="en-US" sz="2500" dirty="0" err="1"/>
              <a:t>Langholz</a:t>
            </a:r>
            <a:r>
              <a:rPr lang="en-US" sz="2500" dirty="0"/>
              <a:t> and Clayton, 1994)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455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0306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50305-CD49-2C47-8724-CDBFF6854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Case-Control and Case-Cohort Designs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084CB-72D5-EC48-80B9-514D1BEA0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Reduce study costs when considering rare events</a:t>
            </a:r>
          </a:p>
          <a:p>
            <a:r>
              <a:rPr lang="en-US" sz="2500" dirty="0"/>
              <a:t>Efficient</a:t>
            </a:r>
          </a:p>
          <a:p>
            <a:r>
              <a:rPr lang="en-US" sz="2500" dirty="0"/>
              <a:t>Nested case-control design</a:t>
            </a:r>
          </a:p>
          <a:p>
            <a:pPr lvl="1"/>
            <a:r>
              <a:rPr lang="en-US" sz="2500" dirty="0"/>
              <a:t>Controls are sampled at each event time</a:t>
            </a:r>
          </a:p>
          <a:p>
            <a:r>
              <a:rPr lang="en-US" sz="2500" dirty="0"/>
              <a:t>Case-Cohort design</a:t>
            </a:r>
          </a:p>
          <a:p>
            <a:pPr lvl="1"/>
            <a:r>
              <a:rPr lang="en-US" sz="2500" dirty="0"/>
              <a:t>Controls are sampled before knowing when event times occur</a:t>
            </a:r>
          </a:p>
        </p:txBody>
      </p:sp>
    </p:spTree>
    <p:extLst>
      <p:ext uri="{BB962C8B-B14F-4D97-AF65-F5344CB8AC3E}">
        <p14:creationId xmlns:p14="http://schemas.microsoft.com/office/powerpoint/2010/main" val="355614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0306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D25E3-047B-464B-B410-8FA86E5D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032" y="2764225"/>
            <a:ext cx="3976715" cy="1188720"/>
          </a:xfrm>
        </p:spPr>
        <p:txBody>
          <a:bodyPr/>
          <a:lstStyle/>
          <a:p>
            <a:r>
              <a:rPr lang="en-US" b="1" dirty="0"/>
              <a:t>Censoring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9D1A38-363E-6840-A376-7B5A3C1A8BFF}"/>
              </a:ext>
            </a:extLst>
          </p:cNvPr>
          <p:cNvCxnSpPr>
            <a:cxnSpLocks/>
          </p:cNvCxnSpPr>
          <p:nvPr/>
        </p:nvCxnSpPr>
        <p:spPr>
          <a:xfrm>
            <a:off x="6096000" y="635431"/>
            <a:ext cx="6458" cy="472629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C4B9BC-1CFC-D240-97BE-087F324605E1}"/>
              </a:ext>
            </a:extLst>
          </p:cNvPr>
          <p:cNvCxnSpPr>
            <a:cxnSpLocks/>
          </p:cNvCxnSpPr>
          <p:nvPr/>
        </p:nvCxnSpPr>
        <p:spPr>
          <a:xfrm flipH="1">
            <a:off x="6096000" y="5361727"/>
            <a:ext cx="5527729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A1E448-C2C9-8F40-AE25-04095893DF80}"/>
              </a:ext>
            </a:extLst>
          </p:cNvPr>
          <p:cNvCxnSpPr/>
          <p:nvPr/>
        </p:nvCxnSpPr>
        <p:spPr>
          <a:xfrm>
            <a:off x="8796528" y="5352081"/>
            <a:ext cx="0" cy="18288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43F9B3-FC6B-9449-B9B0-C7423A031A3B}"/>
              </a:ext>
            </a:extLst>
          </p:cNvPr>
          <p:cNvCxnSpPr/>
          <p:nvPr/>
        </p:nvCxnSpPr>
        <p:spPr>
          <a:xfrm>
            <a:off x="7439186" y="5361727"/>
            <a:ext cx="0" cy="18288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17AAE5-DB02-2740-9EE5-7F04055C94DA}"/>
              </a:ext>
            </a:extLst>
          </p:cNvPr>
          <p:cNvCxnSpPr/>
          <p:nvPr/>
        </p:nvCxnSpPr>
        <p:spPr>
          <a:xfrm>
            <a:off x="10149840" y="5361727"/>
            <a:ext cx="0" cy="18288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C1057F-41D0-CB49-BA40-6DA82549DD50}"/>
              </a:ext>
            </a:extLst>
          </p:cNvPr>
          <p:cNvCxnSpPr>
            <a:cxnSpLocks/>
          </p:cNvCxnSpPr>
          <p:nvPr/>
        </p:nvCxnSpPr>
        <p:spPr>
          <a:xfrm flipH="1">
            <a:off x="6093419" y="5367579"/>
            <a:ext cx="1292" cy="18598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DD737E-74FC-CF41-8029-F0BFD1A24FEE}"/>
              </a:ext>
            </a:extLst>
          </p:cNvPr>
          <p:cNvCxnSpPr>
            <a:cxnSpLocks/>
          </p:cNvCxnSpPr>
          <p:nvPr/>
        </p:nvCxnSpPr>
        <p:spPr>
          <a:xfrm>
            <a:off x="6762427" y="5383077"/>
            <a:ext cx="0" cy="18598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36F350E-52BF-F144-832C-3A1AFBAEB507}"/>
              </a:ext>
            </a:extLst>
          </p:cNvPr>
          <p:cNvCxnSpPr/>
          <p:nvPr/>
        </p:nvCxnSpPr>
        <p:spPr>
          <a:xfrm>
            <a:off x="8119872" y="5383077"/>
            <a:ext cx="0" cy="18288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CB07FA6-6E56-6045-B892-0BACAC76C848}"/>
              </a:ext>
            </a:extLst>
          </p:cNvPr>
          <p:cNvCxnSpPr/>
          <p:nvPr/>
        </p:nvCxnSpPr>
        <p:spPr>
          <a:xfrm>
            <a:off x="9473184" y="5383077"/>
            <a:ext cx="0" cy="18288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414B751-0068-4546-8DE5-7E13025063D8}"/>
              </a:ext>
            </a:extLst>
          </p:cNvPr>
          <p:cNvCxnSpPr/>
          <p:nvPr/>
        </p:nvCxnSpPr>
        <p:spPr>
          <a:xfrm>
            <a:off x="11503152" y="5383077"/>
            <a:ext cx="0" cy="18288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8981C0-73D7-914C-8E3A-098CC8766626}"/>
              </a:ext>
            </a:extLst>
          </p:cNvPr>
          <p:cNvCxnSpPr/>
          <p:nvPr/>
        </p:nvCxnSpPr>
        <p:spPr>
          <a:xfrm>
            <a:off x="10826496" y="5383077"/>
            <a:ext cx="0" cy="18288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B3E1F3E-1635-3A4F-AA3C-FE8A9B4F82FC}"/>
              </a:ext>
            </a:extLst>
          </p:cNvPr>
          <p:cNvSpPr txBox="1"/>
          <p:nvPr/>
        </p:nvSpPr>
        <p:spPr>
          <a:xfrm>
            <a:off x="8476280" y="6130893"/>
            <a:ext cx="263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9C0F95-5861-A847-B00E-5ABEC0FB39AB}"/>
              </a:ext>
            </a:extLst>
          </p:cNvPr>
          <p:cNvSpPr txBox="1"/>
          <p:nvPr/>
        </p:nvSpPr>
        <p:spPr>
          <a:xfrm>
            <a:off x="7299701" y="5587306"/>
            <a:ext cx="43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F3895E-B71E-DD44-80DA-600CD9A9F529}"/>
              </a:ext>
            </a:extLst>
          </p:cNvPr>
          <p:cNvSpPr txBox="1"/>
          <p:nvPr/>
        </p:nvSpPr>
        <p:spPr>
          <a:xfrm>
            <a:off x="6622942" y="5571808"/>
            <a:ext cx="273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3F4DE0-5E34-024E-A784-C980A1C69BDB}"/>
              </a:ext>
            </a:extLst>
          </p:cNvPr>
          <p:cNvSpPr txBox="1"/>
          <p:nvPr/>
        </p:nvSpPr>
        <p:spPr>
          <a:xfrm>
            <a:off x="5982345" y="5556310"/>
            <a:ext cx="16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9E7F9E-DDE0-B443-9C0D-93228E3DF452}"/>
              </a:ext>
            </a:extLst>
          </p:cNvPr>
          <p:cNvSpPr txBox="1"/>
          <p:nvPr/>
        </p:nvSpPr>
        <p:spPr>
          <a:xfrm>
            <a:off x="7981627" y="5556310"/>
            <a:ext cx="54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CBA6D9-65D7-8A4E-B5BB-CC35669428AD}"/>
              </a:ext>
            </a:extLst>
          </p:cNvPr>
          <p:cNvSpPr txBox="1"/>
          <p:nvPr/>
        </p:nvSpPr>
        <p:spPr>
          <a:xfrm>
            <a:off x="8638135" y="5571808"/>
            <a:ext cx="533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3A396D-BC4B-2942-904F-06681310941B}"/>
              </a:ext>
            </a:extLst>
          </p:cNvPr>
          <p:cNvSpPr txBox="1"/>
          <p:nvPr/>
        </p:nvSpPr>
        <p:spPr>
          <a:xfrm>
            <a:off x="9325949" y="5566973"/>
            <a:ext cx="356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B61514C-B9D7-5B48-A29F-C385DE3BB396}"/>
              </a:ext>
            </a:extLst>
          </p:cNvPr>
          <p:cNvSpPr txBox="1"/>
          <p:nvPr/>
        </p:nvSpPr>
        <p:spPr>
          <a:xfrm>
            <a:off x="9982768" y="5580871"/>
            <a:ext cx="33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608049-A2F9-724C-A56D-118588ADACBA}"/>
              </a:ext>
            </a:extLst>
          </p:cNvPr>
          <p:cNvSpPr txBox="1"/>
          <p:nvPr/>
        </p:nvSpPr>
        <p:spPr>
          <a:xfrm>
            <a:off x="10685769" y="5587306"/>
            <a:ext cx="85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7FBD40-95C0-7048-84BD-13331C9BBEDC}"/>
              </a:ext>
            </a:extLst>
          </p:cNvPr>
          <p:cNvSpPr txBox="1"/>
          <p:nvPr/>
        </p:nvSpPr>
        <p:spPr>
          <a:xfrm>
            <a:off x="11353111" y="555355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E53BE6C-B8F6-404D-8A06-6A0C2C49BB70}"/>
              </a:ext>
            </a:extLst>
          </p:cNvPr>
          <p:cNvCxnSpPr/>
          <p:nvPr/>
        </p:nvCxnSpPr>
        <p:spPr>
          <a:xfrm>
            <a:off x="5777634" y="4983480"/>
            <a:ext cx="297053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E13FC0A-7F8A-F946-B516-5AFD9C4CB35D}"/>
              </a:ext>
            </a:extLst>
          </p:cNvPr>
          <p:cNvCxnSpPr/>
          <p:nvPr/>
        </p:nvCxnSpPr>
        <p:spPr>
          <a:xfrm>
            <a:off x="5804112" y="4251960"/>
            <a:ext cx="297053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1DCC979-02C6-554B-A15D-A502732D276E}"/>
              </a:ext>
            </a:extLst>
          </p:cNvPr>
          <p:cNvCxnSpPr/>
          <p:nvPr/>
        </p:nvCxnSpPr>
        <p:spPr>
          <a:xfrm>
            <a:off x="5804112" y="3520440"/>
            <a:ext cx="297053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5D5EDC0-356A-3D47-B619-DEB85D625C06}"/>
              </a:ext>
            </a:extLst>
          </p:cNvPr>
          <p:cNvCxnSpPr/>
          <p:nvPr/>
        </p:nvCxnSpPr>
        <p:spPr>
          <a:xfrm>
            <a:off x="5768594" y="2788920"/>
            <a:ext cx="297053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73896E9-329E-994C-8CF1-A8EB5A95ECFC}"/>
              </a:ext>
            </a:extLst>
          </p:cNvPr>
          <p:cNvCxnSpPr/>
          <p:nvPr/>
        </p:nvCxnSpPr>
        <p:spPr>
          <a:xfrm>
            <a:off x="5804112" y="1325880"/>
            <a:ext cx="297053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3354EF9-836C-3448-A061-3FD2253C1C44}"/>
              </a:ext>
            </a:extLst>
          </p:cNvPr>
          <p:cNvCxnSpPr/>
          <p:nvPr/>
        </p:nvCxnSpPr>
        <p:spPr>
          <a:xfrm>
            <a:off x="5796366" y="653512"/>
            <a:ext cx="297053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2315C70-43F4-BE4A-B643-7B622D140901}"/>
              </a:ext>
            </a:extLst>
          </p:cNvPr>
          <p:cNvCxnSpPr/>
          <p:nvPr/>
        </p:nvCxnSpPr>
        <p:spPr>
          <a:xfrm>
            <a:off x="5768593" y="2057400"/>
            <a:ext cx="297053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1F8D1DD-CC35-EB48-95AC-A2C77E5D7584}"/>
              </a:ext>
            </a:extLst>
          </p:cNvPr>
          <p:cNvSpPr txBox="1"/>
          <p:nvPr/>
        </p:nvSpPr>
        <p:spPr>
          <a:xfrm>
            <a:off x="5421498" y="4812919"/>
            <a:ext cx="694190" cy="368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5745DA-8D82-C740-BE6F-9EBD930EDE57}"/>
              </a:ext>
            </a:extLst>
          </p:cNvPr>
          <p:cNvSpPr txBox="1"/>
          <p:nvPr/>
        </p:nvSpPr>
        <p:spPr>
          <a:xfrm>
            <a:off x="5421498" y="4043754"/>
            <a:ext cx="695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BF8EE07-5BC0-9E48-A635-E56AEF5377E7}"/>
              </a:ext>
            </a:extLst>
          </p:cNvPr>
          <p:cNvSpPr txBox="1"/>
          <p:nvPr/>
        </p:nvSpPr>
        <p:spPr>
          <a:xfrm>
            <a:off x="5408031" y="3358585"/>
            <a:ext cx="63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034EB3F-AD99-2446-AB42-F7DC7DB68E7A}"/>
              </a:ext>
            </a:extLst>
          </p:cNvPr>
          <p:cNvSpPr txBox="1"/>
          <p:nvPr/>
        </p:nvSpPr>
        <p:spPr>
          <a:xfrm>
            <a:off x="5422026" y="2616383"/>
            <a:ext cx="38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6098FC2-8E66-404D-8186-DCF6E0559D32}"/>
              </a:ext>
            </a:extLst>
          </p:cNvPr>
          <p:cNvSpPr txBox="1"/>
          <p:nvPr/>
        </p:nvSpPr>
        <p:spPr>
          <a:xfrm>
            <a:off x="5421498" y="1844017"/>
            <a:ext cx="300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728E945-99F1-EC4B-B61E-7C8705A7FEAC}"/>
              </a:ext>
            </a:extLst>
          </p:cNvPr>
          <p:cNvSpPr txBox="1"/>
          <p:nvPr/>
        </p:nvSpPr>
        <p:spPr>
          <a:xfrm>
            <a:off x="5421498" y="1158848"/>
            <a:ext cx="100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163D1B2-55FD-F34A-BA09-48C764597833}"/>
              </a:ext>
            </a:extLst>
          </p:cNvPr>
          <p:cNvSpPr txBox="1"/>
          <p:nvPr/>
        </p:nvSpPr>
        <p:spPr>
          <a:xfrm>
            <a:off x="5404743" y="490815"/>
            <a:ext cx="368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A24EE55-375F-424A-B44A-FC3CA74EC843}"/>
              </a:ext>
            </a:extLst>
          </p:cNvPr>
          <p:cNvCxnSpPr>
            <a:cxnSpLocks/>
          </p:cNvCxnSpPr>
          <p:nvPr/>
        </p:nvCxnSpPr>
        <p:spPr>
          <a:xfrm>
            <a:off x="6085874" y="4983480"/>
            <a:ext cx="13533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A125893-E53D-0049-841C-E8B745F9DB52}"/>
              </a:ext>
            </a:extLst>
          </p:cNvPr>
          <p:cNvCxnSpPr>
            <a:cxnSpLocks/>
          </p:cNvCxnSpPr>
          <p:nvPr/>
        </p:nvCxnSpPr>
        <p:spPr>
          <a:xfrm flipV="1">
            <a:off x="6098283" y="4245674"/>
            <a:ext cx="2698245" cy="92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F813D59-E1D0-0341-AF1D-04451BDB2231}"/>
              </a:ext>
            </a:extLst>
          </p:cNvPr>
          <p:cNvCxnSpPr>
            <a:cxnSpLocks/>
          </p:cNvCxnSpPr>
          <p:nvPr/>
        </p:nvCxnSpPr>
        <p:spPr>
          <a:xfrm>
            <a:off x="6101165" y="3521422"/>
            <a:ext cx="21785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BB87E7A-D323-0D43-A984-414195A766C5}"/>
              </a:ext>
            </a:extLst>
          </p:cNvPr>
          <p:cNvCxnSpPr>
            <a:cxnSpLocks/>
          </p:cNvCxnSpPr>
          <p:nvPr/>
        </p:nvCxnSpPr>
        <p:spPr>
          <a:xfrm flipV="1">
            <a:off x="6065646" y="2774164"/>
            <a:ext cx="4034152" cy="13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D4EE254-10D8-8040-8AED-507B049DA884}"/>
              </a:ext>
            </a:extLst>
          </p:cNvPr>
          <p:cNvCxnSpPr>
            <a:cxnSpLocks/>
          </p:cNvCxnSpPr>
          <p:nvPr/>
        </p:nvCxnSpPr>
        <p:spPr>
          <a:xfrm>
            <a:off x="6060066" y="2054784"/>
            <a:ext cx="16735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9D125E8-432D-A74C-A87B-231E63E4F43B}"/>
              </a:ext>
            </a:extLst>
          </p:cNvPr>
          <p:cNvCxnSpPr>
            <a:cxnSpLocks/>
          </p:cNvCxnSpPr>
          <p:nvPr/>
        </p:nvCxnSpPr>
        <p:spPr>
          <a:xfrm>
            <a:off x="6039846" y="1324105"/>
            <a:ext cx="7199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4DD5EF0-EC08-504C-B492-714E4F2E008D}"/>
              </a:ext>
            </a:extLst>
          </p:cNvPr>
          <p:cNvCxnSpPr>
            <a:cxnSpLocks/>
          </p:cNvCxnSpPr>
          <p:nvPr/>
        </p:nvCxnSpPr>
        <p:spPr>
          <a:xfrm>
            <a:off x="6043962" y="652264"/>
            <a:ext cx="1937665" cy="12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5-Point Star 74">
            <a:extLst>
              <a:ext uri="{FF2B5EF4-FFF2-40B4-BE49-F238E27FC236}">
                <a16:creationId xmlns:a16="http://schemas.microsoft.com/office/drawing/2014/main" id="{4A49DC30-C634-8F4A-9EFD-C7BC09347851}"/>
              </a:ext>
            </a:extLst>
          </p:cNvPr>
          <p:cNvSpPr/>
          <p:nvPr/>
        </p:nvSpPr>
        <p:spPr>
          <a:xfrm>
            <a:off x="7891272" y="521131"/>
            <a:ext cx="228600" cy="2286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5-Point Star 75">
            <a:extLst>
              <a:ext uri="{FF2B5EF4-FFF2-40B4-BE49-F238E27FC236}">
                <a16:creationId xmlns:a16="http://schemas.microsoft.com/office/drawing/2014/main" id="{5D97CF6A-744D-A547-BF64-1CE25CFAF3E6}"/>
              </a:ext>
            </a:extLst>
          </p:cNvPr>
          <p:cNvSpPr/>
          <p:nvPr/>
        </p:nvSpPr>
        <p:spPr>
          <a:xfrm>
            <a:off x="6652672" y="1175254"/>
            <a:ext cx="228600" cy="2286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5-Point Star 76">
            <a:extLst>
              <a:ext uri="{FF2B5EF4-FFF2-40B4-BE49-F238E27FC236}">
                <a16:creationId xmlns:a16="http://schemas.microsoft.com/office/drawing/2014/main" id="{CDE96136-EF7B-6648-AA53-E20CD14B650B}"/>
              </a:ext>
            </a:extLst>
          </p:cNvPr>
          <p:cNvSpPr/>
          <p:nvPr/>
        </p:nvSpPr>
        <p:spPr>
          <a:xfrm>
            <a:off x="8631264" y="1929883"/>
            <a:ext cx="228600" cy="228600"/>
          </a:xfrm>
          <a:prstGeom prst="star5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5-Point Star 77">
            <a:extLst>
              <a:ext uri="{FF2B5EF4-FFF2-40B4-BE49-F238E27FC236}">
                <a16:creationId xmlns:a16="http://schemas.microsoft.com/office/drawing/2014/main" id="{3973604C-D1DB-7D4C-8AED-3A68F8297E77}"/>
              </a:ext>
            </a:extLst>
          </p:cNvPr>
          <p:cNvSpPr/>
          <p:nvPr/>
        </p:nvSpPr>
        <p:spPr>
          <a:xfrm>
            <a:off x="9969097" y="2625151"/>
            <a:ext cx="228600" cy="2286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5-Point Star 78">
            <a:extLst>
              <a:ext uri="{FF2B5EF4-FFF2-40B4-BE49-F238E27FC236}">
                <a16:creationId xmlns:a16="http://schemas.microsoft.com/office/drawing/2014/main" id="{D2F75DED-375E-1A4A-8635-385BA7819935}"/>
              </a:ext>
            </a:extLst>
          </p:cNvPr>
          <p:cNvSpPr/>
          <p:nvPr/>
        </p:nvSpPr>
        <p:spPr>
          <a:xfrm>
            <a:off x="7324886" y="4854892"/>
            <a:ext cx="228600" cy="2286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5-Point Star 79">
            <a:extLst>
              <a:ext uri="{FF2B5EF4-FFF2-40B4-BE49-F238E27FC236}">
                <a16:creationId xmlns:a16="http://schemas.microsoft.com/office/drawing/2014/main" id="{B8885A91-D9ED-1C4B-8C94-05EA0A3050CA}"/>
              </a:ext>
            </a:extLst>
          </p:cNvPr>
          <p:cNvSpPr/>
          <p:nvPr/>
        </p:nvSpPr>
        <p:spPr>
          <a:xfrm>
            <a:off x="9389879" y="3402489"/>
            <a:ext cx="228600" cy="228600"/>
          </a:xfrm>
          <a:prstGeom prst="star5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5-Point Star 80">
            <a:extLst>
              <a:ext uri="{FF2B5EF4-FFF2-40B4-BE49-F238E27FC236}">
                <a16:creationId xmlns:a16="http://schemas.microsoft.com/office/drawing/2014/main" id="{8180F0BC-C114-3C40-831E-99D93BC7424D}"/>
              </a:ext>
            </a:extLst>
          </p:cNvPr>
          <p:cNvSpPr/>
          <p:nvPr/>
        </p:nvSpPr>
        <p:spPr>
          <a:xfrm>
            <a:off x="8732829" y="4111171"/>
            <a:ext cx="228600" cy="2286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1682F7-EDFC-B945-9838-A8A61E52F7C4}"/>
              </a:ext>
            </a:extLst>
          </p:cNvPr>
          <p:cNvSpPr txBox="1"/>
          <p:nvPr/>
        </p:nvSpPr>
        <p:spPr>
          <a:xfrm rot="16200000">
            <a:off x="3671605" y="2008581"/>
            <a:ext cx="296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Subject ID</a:t>
            </a:r>
          </a:p>
        </p:txBody>
      </p:sp>
    </p:spTree>
    <p:extLst>
      <p:ext uri="{BB962C8B-B14F-4D97-AF65-F5344CB8AC3E}">
        <p14:creationId xmlns:p14="http://schemas.microsoft.com/office/powerpoint/2010/main" val="24490305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0306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D5EA-018A-4648-BA8E-99727467D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Case-Control or Case-Cohort Design?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5DE30-2012-9547-97DE-4D0E88790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926664" cy="4145797"/>
          </a:xfrm>
        </p:spPr>
        <p:txBody>
          <a:bodyPr>
            <a:normAutofit/>
          </a:bodyPr>
          <a:lstStyle/>
          <a:p>
            <a:r>
              <a:rPr lang="en-US" dirty="0"/>
              <a:t>Case-Cohort Design </a:t>
            </a:r>
          </a:p>
          <a:p>
            <a:pPr lvl="1"/>
            <a:r>
              <a:rPr lang="en-US" dirty="0"/>
              <a:t>Control Depletion</a:t>
            </a:r>
          </a:p>
          <a:p>
            <a:pPr lvl="1"/>
            <a:r>
              <a:rPr lang="en-US" dirty="0"/>
              <a:t>Bias</a:t>
            </a:r>
          </a:p>
          <a:p>
            <a:pPr lvl="2"/>
            <a:r>
              <a:rPr lang="en-US" dirty="0"/>
              <a:t>Under case-cohort design may induce bias due to closer follow-up of </a:t>
            </a:r>
            <a:r>
              <a:rPr lang="en-US" dirty="0" err="1"/>
              <a:t>subcohort</a:t>
            </a:r>
            <a:r>
              <a:rPr lang="en-US" dirty="0"/>
              <a:t> members</a:t>
            </a:r>
          </a:p>
          <a:p>
            <a:r>
              <a:rPr lang="en-US" dirty="0"/>
              <a:t>Nested Case-Control Design</a:t>
            </a:r>
          </a:p>
          <a:p>
            <a:pPr lvl="1"/>
            <a:r>
              <a:rPr lang="en-US" dirty="0"/>
              <a:t>Multiple outcomes</a:t>
            </a:r>
          </a:p>
          <a:p>
            <a:pPr lvl="1"/>
            <a:r>
              <a:rPr lang="en-US" dirty="0"/>
              <a:t>Follow-up after the end of the study</a:t>
            </a:r>
          </a:p>
          <a:p>
            <a:pPr lvl="1"/>
            <a:r>
              <a:rPr lang="en-US"/>
              <a:t>Need to </a:t>
            </a:r>
            <a:r>
              <a:rPr lang="en-US" dirty="0"/>
              <a:t>wait for events to occur to select controls</a:t>
            </a:r>
          </a:p>
          <a:p>
            <a:pPr lvl="2"/>
            <a:endParaRPr lang="en-US" dirty="0"/>
          </a:p>
          <a:p>
            <a:pPr marL="987552" lvl="2" indent="0">
              <a:buNone/>
            </a:pPr>
            <a:r>
              <a:rPr lang="en-US" dirty="0"/>
              <a:t>							(</a:t>
            </a:r>
            <a:r>
              <a:rPr lang="en-US" dirty="0" err="1"/>
              <a:t>Wacholder</a:t>
            </a:r>
            <a:r>
              <a:rPr lang="en-US" dirty="0"/>
              <a:t>, 1991)</a:t>
            </a:r>
          </a:p>
          <a:p>
            <a:pPr marL="530352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82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0306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7A00-E63E-B345-8355-E7688C15C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Current/Future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28AAC-77F3-044D-B4A4-4FFD9EA6C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Nested case-control design</a:t>
            </a:r>
          </a:p>
          <a:p>
            <a:pPr lvl="1"/>
            <a:r>
              <a:rPr lang="en-US" sz="2500" dirty="0"/>
              <a:t>Model misspecification</a:t>
            </a:r>
          </a:p>
          <a:p>
            <a:pPr lvl="1"/>
            <a:r>
              <a:rPr lang="en-US" sz="2500" dirty="0"/>
              <a:t>Estimating AUC</a:t>
            </a:r>
          </a:p>
          <a:p>
            <a:pPr lvl="1"/>
            <a:r>
              <a:rPr lang="en-US" sz="2500" dirty="0"/>
              <a:t>Joint longitudinal survival models</a:t>
            </a:r>
          </a:p>
        </p:txBody>
      </p:sp>
    </p:spTree>
    <p:extLst>
      <p:ext uri="{BB962C8B-B14F-4D97-AF65-F5344CB8AC3E}">
        <p14:creationId xmlns:p14="http://schemas.microsoft.com/office/powerpoint/2010/main" val="5507819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0306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6B0B0-722B-C54C-BA60-5F2C31F3E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71BF8-0B11-9147-AB1E-D0771A8DE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65329"/>
            <a:ext cx="10267627" cy="508344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Barlow, William E. "Robust variance estimation for the case-cohort design." </a:t>
            </a:r>
            <a:r>
              <a:rPr lang="en-US" i="1" dirty="0"/>
              <a:t>Biometrics</a:t>
            </a:r>
            <a:r>
              <a:rPr lang="en-US" dirty="0"/>
              <a:t> (1994): 1064-1072.</a:t>
            </a:r>
          </a:p>
          <a:p>
            <a:r>
              <a:rPr lang="en-US" dirty="0"/>
              <a:t>Barlow, William E., et al. "Analysis of case-cohort designs." </a:t>
            </a:r>
            <a:r>
              <a:rPr lang="en-US" i="1" dirty="0"/>
              <a:t>Journal of clinical epidemiology</a:t>
            </a:r>
            <a:r>
              <a:rPr lang="en-US" dirty="0"/>
              <a:t> 52.12 (1999): 1165-1172.</a:t>
            </a:r>
          </a:p>
          <a:p>
            <a:r>
              <a:rPr lang="en-US" dirty="0"/>
              <a:t>Keogh, Ruth H., and David </a:t>
            </a:r>
            <a:r>
              <a:rPr lang="en-US" dirty="0" err="1"/>
              <a:t>Roxbee</a:t>
            </a:r>
            <a:r>
              <a:rPr lang="en-US" dirty="0"/>
              <a:t> Cox. </a:t>
            </a:r>
            <a:r>
              <a:rPr lang="en-US" i="1" dirty="0"/>
              <a:t>Case-control studies</a:t>
            </a:r>
            <a:r>
              <a:rPr lang="en-US" dirty="0"/>
              <a:t>. Vol. 4. Cambridge University Press, 2014.</a:t>
            </a:r>
          </a:p>
          <a:p>
            <a:r>
              <a:rPr lang="en-US" dirty="0" err="1"/>
              <a:t>Langholz</a:t>
            </a:r>
            <a:r>
              <a:rPr lang="en-US" dirty="0"/>
              <a:t>, Bryan, and David Clayton. "Sampling strategies in nested case-control studies." </a:t>
            </a:r>
            <a:r>
              <a:rPr lang="en-US" i="1" dirty="0"/>
              <a:t>Environmental Health Perspectives</a:t>
            </a:r>
            <a:r>
              <a:rPr lang="en-US" dirty="0"/>
              <a:t> 102.suppl 8 (1994): 47-51.</a:t>
            </a:r>
          </a:p>
          <a:p>
            <a:r>
              <a:rPr lang="en-US" dirty="0" err="1"/>
              <a:t>Nuño</a:t>
            </a:r>
            <a:r>
              <a:rPr lang="en-US" dirty="0"/>
              <a:t>, Michelle M., and Daniel L. Gillen. "Alternative Sampling Designs for Time-to-Event Data With Applications to Biomarker Discovery in Alzheimer's Disease." </a:t>
            </a:r>
            <a:r>
              <a:rPr lang="en-US" i="1" dirty="0"/>
              <a:t>Handbook of statistics</a:t>
            </a:r>
            <a:r>
              <a:rPr lang="en-US" dirty="0"/>
              <a:t>. Vol. 36. Elsevier, 2017. 105-166.</a:t>
            </a:r>
          </a:p>
          <a:p>
            <a:r>
              <a:rPr lang="en-US" dirty="0" err="1"/>
              <a:t>Nuño</a:t>
            </a:r>
            <a:r>
              <a:rPr lang="en-US" dirty="0"/>
              <a:t>, Michelle M., et al. "Attitudes toward clinical trials across the Alzheimer’s disease spectrum." </a:t>
            </a:r>
            <a:r>
              <a:rPr lang="en-US" i="1" dirty="0"/>
              <a:t>Alzheimer's research &amp; therapy</a:t>
            </a:r>
            <a:r>
              <a:rPr lang="en-US" dirty="0"/>
              <a:t> 9.1 (2017): 81.</a:t>
            </a:r>
          </a:p>
          <a:p>
            <a:r>
              <a:rPr lang="en-US" dirty="0"/>
              <a:t>Prentice, Ross L. "A case-cohort design for epidemiologic cohort studies and disease prevention trials." </a:t>
            </a:r>
            <a:r>
              <a:rPr lang="en-US" i="1" dirty="0" err="1"/>
              <a:t>Biometrika</a:t>
            </a:r>
            <a:r>
              <a:rPr lang="en-US" dirty="0"/>
              <a:t> 73.1 (1986): 1-11.</a:t>
            </a:r>
          </a:p>
          <a:p>
            <a:r>
              <a:rPr lang="en-US" dirty="0"/>
              <a:t>Self, Steven G., and Ross L. Prentice. "Asymptotic distribution theory and efficiency results for case-cohort studies." </a:t>
            </a:r>
            <a:r>
              <a:rPr lang="en-US" i="1" dirty="0"/>
              <a:t>The Annals of Statistics</a:t>
            </a:r>
            <a:r>
              <a:rPr lang="en-US" dirty="0"/>
              <a:t> (1988): 64-81.</a:t>
            </a:r>
          </a:p>
          <a:p>
            <a:r>
              <a:rPr lang="en-US" dirty="0"/>
              <a:t>Thomas, Duncan C. "Addendum." </a:t>
            </a:r>
            <a:r>
              <a:rPr lang="en-US" i="1" dirty="0"/>
              <a:t>Journal of the Royal Statistical Society: Series A (General)</a:t>
            </a:r>
            <a:r>
              <a:rPr lang="en-US" dirty="0"/>
              <a:t> 140.4 (1977): 483-485.</a:t>
            </a:r>
          </a:p>
          <a:p>
            <a:r>
              <a:rPr lang="en-US" dirty="0" err="1"/>
              <a:t>Wacholder</a:t>
            </a:r>
            <a:r>
              <a:rPr lang="en-US" dirty="0"/>
              <a:t>, Sholom. "Practical considerations in choosing between the case-cohort and nested case-control designs." </a:t>
            </a:r>
            <a:r>
              <a:rPr lang="en-US" i="1" dirty="0"/>
              <a:t>Epidemiology</a:t>
            </a:r>
            <a:r>
              <a:rPr lang="en-US" dirty="0"/>
              <a:t> (1991): 155-158.</a:t>
            </a:r>
          </a:p>
        </p:txBody>
      </p:sp>
    </p:spTree>
    <p:extLst>
      <p:ext uri="{BB962C8B-B14F-4D97-AF65-F5344CB8AC3E}">
        <p14:creationId xmlns:p14="http://schemas.microsoft.com/office/powerpoint/2010/main" val="76971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0306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C1011-A5BA-1245-A92D-5E53D6D49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7650"/>
            <a:ext cx="9601200" cy="876815"/>
          </a:xfrm>
        </p:spPr>
        <p:txBody>
          <a:bodyPr/>
          <a:lstStyle/>
          <a:p>
            <a:r>
              <a:rPr lang="en-US" b="1" dirty="0"/>
              <a:t>Cox Proportional Hazards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3B0D5B-F30D-9D43-A85A-B3BFAEE3DC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7903" y="1544595"/>
                <a:ext cx="10688594" cy="4831491"/>
              </a:xfrm>
            </p:spPr>
            <p:txBody>
              <a:bodyPr>
                <a:normAutofit/>
              </a:bodyPr>
              <a:lstStyle/>
              <a:p>
                <a:r>
                  <a:rPr lang="en-US" sz="2600" dirty="0"/>
                  <a:t>Investigate the association between different characteristics and time to an event </a:t>
                </a:r>
              </a:p>
              <a:p>
                <a:pPr lvl="1"/>
                <a:r>
                  <a:rPr lang="en-US" sz="2600" dirty="0"/>
                  <a:t>e.g. time to disease progression or death</a:t>
                </a:r>
              </a:p>
              <a:p>
                <a:r>
                  <a:rPr lang="en-US" sz="2600" dirty="0"/>
                  <a:t>Cox proportional hazards model</a:t>
                </a:r>
              </a:p>
              <a:p>
                <a:pPr lvl="1"/>
                <a:r>
                  <a:rPr lang="en-US" sz="2400" dirty="0"/>
                  <a:t>Commonly used to model time-to-event data</a:t>
                </a:r>
              </a:p>
              <a:p>
                <a:pPr lvl="1"/>
                <a:r>
                  <a:rPr lang="en-US" sz="2400" dirty="0"/>
                  <a:t>Model:			</a:t>
                </a:r>
                <a14:m>
                  <m:oMath xmlns:m="http://schemas.openxmlformats.org/officeDocument/2006/math">
                    <m:r>
                      <a:rPr lang="en-US" sz="260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6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6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00" i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60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6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6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600">
                                <a:latin typeface="Cambria Math" panose="02040503050406030204" pitchFamily="18" charset="0"/>
                              </a:rPr>
                              <m:t>+ …+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60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60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z="2600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endChr m:val="|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= …=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endParaRPr lang="en-US" sz="2600" dirty="0"/>
              </a:p>
              <a:p>
                <a:pPr marL="530352" lvl="1" indent="0">
                  <a:buNone/>
                </a:pPr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3B0D5B-F30D-9D43-A85A-B3BFAEE3DC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7903" y="1544595"/>
                <a:ext cx="10688594" cy="4831491"/>
              </a:xfrm>
              <a:blipFill>
                <a:blip r:embed="rId2"/>
                <a:stretch>
                  <a:fillRect l="-950" t="-1571" r="-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929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0306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48BCE-4402-3340-8743-C3BB7B02B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Cox Proportional Hazards Model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81C3AD-7A8E-CA41-A41D-F489635A93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600" dirty="0"/>
                  <a:t>Estimate the coefficients by solving the following equation: </a:t>
                </a:r>
              </a:p>
              <a:p>
                <a:pPr marL="228600" lvl="1" indent="0">
                  <a:buNone/>
                </a:pPr>
                <a:endParaRPr lang="en-US" sz="2400" dirty="0">
                  <a:latin typeface="Cambria Math" panose="02040503050406030204" pitchFamily="18" charset="0"/>
                </a:endParaRPr>
              </a:p>
              <a:p>
                <a:pPr marL="2286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𝑓𝑎𝑖𝑙𝑢𝑟𝑒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𝑡𝑖𝑚𝑒𝑠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func>
                                        <m:funcPr>
                                          <m:ctrlPr>
                                            <a:rPr lang="en-US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400" i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z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400" i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i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exp</m:t>
                                          </m:r>
                                        </m:fName>
                                        <m:e>
                                          <m:r>
                                            <a:rPr lang="en-US" sz="2400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400" i="1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40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𝛽</m:t>
                                                  </m:r>
                                                </m:e>
                                              </m:acc>
                                            </m:e>
                                            <m:sup>
                                              <m:r>
                                                <a:rPr lang="en-US" sz="240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func>
                                    </m:e>
                                  </m:nary>
                                </m:num>
                                <m:den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40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40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sz="240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func>
                                        <m:funcPr>
                                          <m:ctrlP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i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exp</m:t>
                                          </m:r>
                                        </m:fName>
                                        <m:e>
                                          <m:r>
                                            <a:rPr lang="en-US" sz="240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400" i="1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40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𝛽</m:t>
                                                  </m:r>
                                                </m:e>
                                              </m:acc>
                                            </m:e>
                                            <m:sup>
                                              <m:r>
                                                <a:rPr lang="en-US" sz="240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func>
                                    </m:e>
                                  </m:nary>
                                </m:den>
                              </m:f>
                            </m:e>
                          </m:d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= risk set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Censoring times not included in summation</a:t>
                </a:r>
              </a:p>
              <a:p>
                <a:pPr lvl="1"/>
                <a:r>
                  <a:rPr lang="en-US" sz="2400" dirty="0"/>
                  <a:t>Requires that covariate information is collected for all subjects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81C3AD-7A8E-CA41-A41D-F489635A93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57" t="-11307" b="-28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6680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0306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29057-282C-544E-BF6C-F45EAEEE8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 Collecting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DB4CA-0D05-B84A-9507-C15FD299A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89438"/>
            <a:ext cx="9601200" cy="3877962"/>
          </a:xfrm>
        </p:spPr>
        <p:txBody>
          <a:bodyPr>
            <a:normAutofit/>
          </a:bodyPr>
          <a:lstStyle/>
          <a:p>
            <a:r>
              <a:rPr lang="en-US" sz="2500" dirty="0"/>
              <a:t>It may be difficult and/or expensive to collect covariate information for all study participants</a:t>
            </a:r>
          </a:p>
          <a:p>
            <a:r>
              <a:rPr lang="en-US" sz="2500" dirty="0"/>
              <a:t>For rare diseases, would need to collect information on </a:t>
            </a:r>
            <a:r>
              <a:rPr lang="en-US" sz="2500" b="1" dirty="0"/>
              <a:t>A LOT</a:t>
            </a:r>
            <a:r>
              <a:rPr lang="en-US" sz="2500" dirty="0"/>
              <a:t> of people to observe enough events</a:t>
            </a:r>
          </a:p>
        </p:txBody>
      </p:sp>
    </p:spTree>
    <p:extLst>
      <p:ext uri="{BB962C8B-B14F-4D97-AF65-F5344CB8AC3E}">
        <p14:creationId xmlns:p14="http://schemas.microsoft.com/office/powerpoint/2010/main" val="46801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0306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5F44B-6254-6047-B44C-4089386EA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616" y="265445"/>
            <a:ext cx="11052512" cy="1188720"/>
          </a:xfrm>
        </p:spPr>
        <p:txBody>
          <a:bodyPr>
            <a:normAutofit fontScale="90000"/>
          </a:bodyPr>
          <a:lstStyle/>
          <a:p>
            <a:r>
              <a:rPr lang="en-US" dirty="0"/>
              <a:t>Difficulties in collecting data for Alzheimer’s Disease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0B8E8-C289-344A-A000-EA14C8F01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729" y="1577788"/>
            <a:ext cx="11564471" cy="5038165"/>
          </a:xfrm>
        </p:spPr>
        <p:txBody>
          <a:bodyPr/>
          <a:lstStyle/>
          <a:p>
            <a:pPr lvl="1"/>
            <a:r>
              <a:rPr lang="en-US" sz="2300" dirty="0"/>
              <a:t>Participants are often unwilling to undergo certain procedures </a:t>
            </a:r>
          </a:p>
          <a:p>
            <a:pPr lvl="2"/>
            <a:r>
              <a:rPr lang="en-US" sz="2300" dirty="0"/>
              <a:t>Less willing to participate in trials requiring lumbar punctures (Nuño et al., 2017)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E5777AA-4ABC-EC40-81BC-92CA3B534E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9952645"/>
              </p:ext>
            </p:extLst>
          </p:nvPr>
        </p:nvGraphicFramePr>
        <p:xfrm>
          <a:off x="2557848" y="2582563"/>
          <a:ext cx="7324561" cy="38676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2910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0306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5F44B-6254-6047-B44C-4089386EA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3086" y="213232"/>
            <a:ext cx="5925310" cy="1530508"/>
          </a:xfrm>
        </p:spPr>
        <p:txBody>
          <a:bodyPr>
            <a:noAutofit/>
          </a:bodyPr>
          <a:lstStyle/>
          <a:p>
            <a:pPr algn="ctr"/>
            <a:r>
              <a:rPr lang="en-US" sz="3700" b="1" dirty="0"/>
              <a:t>Difficulties in collecting data for Alzheimer’s Disease studies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77710D-D7DE-BD49-943A-C26A8716A7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61" r="19906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0B8E8-C289-344A-A000-EA14C8F01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496" y="1988289"/>
            <a:ext cx="5925310" cy="4869711"/>
          </a:xfrm>
        </p:spPr>
        <p:txBody>
          <a:bodyPr>
            <a:normAutofit/>
          </a:bodyPr>
          <a:lstStyle/>
          <a:p>
            <a:r>
              <a:rPr lang="en-US" sz="2600" dirty="0"/>
              <a:t>UCI Alzheimer’s Disease Research Center</a:t>
            </a:r>
          </a:p>
          <a:p>
            <a:pPr lvl="1"/>
            <a:r>
              <a:rPr lang="en-US" sz="2600" dirty="0"/>
              <a:t>Participants are asked whether they are willing to undergo a lumbar puncture</a:t>
            </a:r>
          </a:p>
          <a:p>
            <a:pPr lvl="1"/>
            <a:r>
              <a:rPr lang="en-US" sz="2600" dirty="0"/>
              <a:t>CSF samples are collected and stored</a:t>
            </a:r>
          </a:p>
          <a:p>
            <a:pPr lvl="2"/>
            <a:r>
              <a:rPr lang="en-US" sz="2600" dirty="0"/>
              <a:t>Only processed if needed</a:t>
            </a:r>
          </a:p>
          <a:p>
            <a:pPr lvl="2"/>
            <a:r>
              <a:rPr lang="en-US" sz="2600" dirty="0"/>
              <a:t>Want to use these samples efficiently</a:t>
            </a:r>
          </a:p>
        </p:txBody>
      </p:sp>
    </p:spTree>
    <p:extLst>
      <p:ext uri="{BB962C8B-B14F-4D97-AF65-F5344CB8AC3E}">
        <p14:creationId xmlns:p14="http://schemas.microsoft.com/office/powerpoint/2010/main" val="338580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0306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AB010DD-E082-6C4D-BC72-D18ABA55F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79" y="532262"/>
            <a:ext cx="7427624" cy="55707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B6BB09E-6721-6044-9FC6-63B70AB6EABF}"/>
                  </a:ext>
                </a:extLst>
              </p:cNvPr>
              <p:cNvSpPr/>
              <p:nvPr/>
            </p:nvSpPr>
            <p:spPr>
              <a:xfrm>
                <a:off x="7927381" y="2919307"/>
                <a:ext cx="3948004" cy="7966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𝑓𝑎𝑖𝑙𝑢𝑟𝑒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𝑡𝑖𝑚𝑒𝑠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f>
                                <m:f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func>
                                        <m:funcPr>
                                          <m:ctrlPr>
                                            <a:rPr 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6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z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6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i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exp</m:t>
                                          </m:r>
                                        </m:fName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1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16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16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𝛽</m:t>
                                                  </m:r>
                                                </m:e>
                                              </m:acc>
                                            </m:e>
                                            <m:sup>
                                              <m:r>
                                                <a:rPr lang="en-US" sz="1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func>
                                    </m:e>
                                  </m:nary>
                                </m:num>
                                <m:den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func>
                                        <m:funcPr>
                                          <m:ctrlPr>
                                            <a:rPr 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exp</m:t>
                                          </m:r>
                                        </m:fName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1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16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16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𝛽</m:t>
                                                  </m:r>
                                                </m:e>
                                              </m:acc>
                                            </m:e>
                                            <m:sup>
                                              <m:r>
                                                <a:rPr lang="en-US" sz="1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func>
                                    </m:e>
                                  </m:nary>
                                </m:den>
                              </m:f>
                            </m:e>
                          </m:d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B6BB09E-6721-6044-9FC6-63B70AB6EA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81" y="2919307"/>
                <a:ext cx="3948004" cy="796628"/>
              </a:xfrm>
              <a:prstGeom prst="rect">
                <a:avLst/>
              </a:prstGeom>
              <a:blipFill>
                <a:blip r:embed="rId3"/>
                <a:stretch>
                  <a:fillRect l="-6090" t="-95313" b="-145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205452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{C2A2EF82-54A0-014D-B04B-87FA5A8BD1C3}tf10001072</Template>
  <TotalTime>715</TotalTime>
  <Words>1332</Words>
  <Application>Microsoft Macintosh PowerPoint</Application>
  <PresentationFormat>Widescreen</PresentationFormat>
  <Paragraphs>315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Cambria Math</vt:lpstr>
      <vt:lpstr>Franklin Gothic Book</vt:lpstr>
      <vt:lpstr>Franklin Gothic Medium</vt:lpstr>
      <vt:lpstr>Crop</vt:lpstr>
      <vt:lpstr>Case-cohort and nested case-control designs </vt:lpstr>
      <vt:lpstr>Time-to-Event Data</vt:lpstr>
      <vt:lpstr>Censoring</vt:lpstr>
      <vt:lpstr>Cox Proportional Hazards Model</vt:lpstr>
      <vt:lpstr>Cox Proportional Hazards Model </vt:lpstr>
      <vt:lpstr>Difficulties Collecting Data</vt:lpstr>
      <vt:lpstr>Difficulties in collecting data for Alzheimer’s Disease studies</vt:lpstr>
      <vt:lpstr>Difficulties in collecting data for Alzheimer’s Disease studies</vt:lpstr>
      <vt:lpstr>PowerPoint Presentation</vt:lpstr>
      <vt:lpstr>Efficient Sampling Designs</vt:lpstr>
      <vt:lpstr>Case-Cohort Design</vt:lpstr>
      <vt:lpstr>Case-Cohort Design </vt:lpstr>
      <vt:lpstr>Cox Proportional Hazards Model </vt:lpstr>
      <vt:lpstr>Full Cohort</vt:lpstr>
      <vt:lpstr>Cox Proportional Hazards model:  Case-Cohort Design</vt:lpstr>
      <vt:lpstr>Case-Cohort Design (Prentice, 1986)</vt:lpstr>
      <vt:lpstr>Case-Cohort Design</vt:lpstr>
      <vt:lpstr>Case-Cohort  Design</vt:lpstr>
      <vt:lpstr>Case-Cohort  Design</vt:lpstr>
      <vt:lpstr>Nested Case-Control Design</vt:lpstr>
      <vt:lpstr>Nested Case-Control Design</vt:lpstr>
      <vt:lpstr>Cox Proportional Hazards Model </vt:lpstr>
      <vt:lpstr>Full Cohort</vt:lpstr>
      <vt:lpstr>Cox Proportional Hazards model:  Nested case-control design</vt:lpstr>
      <vt:lpstr>Nested Case-Control Design </vt:lpstr>
      <vt:lpstr>Nested Case-Control Design</vt:lpstr>
      <vt:lpstr>Nested Case-Control Design</vt:lpstr>
      <vt:lpstr>Variations of the Nested Case-Control Design</vt:lpstr>
      <vt:lpstr>Nested Case-Control and Case-Cohort Designs</vt:lpstr>
      <vt:lpstr>Nested Case-Control or Case-Cohort Design? </vt:lpstr>
      <vt:lpstr>Current/Future Work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Case-cohort and nested case-control designs </dc:title>
  <dc:creator>Michelle Nuno</dc:creator>
  <cp:lastModifiedBy>Michelle Nuno</cp:lastModifiedBy>
  <cp:revision>37</cp:revision>
  <dcterms:created xsi:type="dcterms:W3CDTF">2020-11-01T07:17:30Z</dcterms:created>
  <dcterms:modified xsi:type="dcterms:W3CDTF">2020-11-05T19:42:31Z</dcterms:modified>
</cp:coreProperties>
</file>