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A416F-6D12-4362-9C64-0DD4A0C62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94C6-84F3-458E-BDF2-8932AB696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38F00-941A-44CA-9E84-4A253240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E5B13E-E959-4534-BE88-EEDC909A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1E5DD-53E0-475E-B54F-EA13FAD7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8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E2997-917A-4E92-8B95-DF958E39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1C7062-C061-4376-9C83-2AC09748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5ACEE-CFCD-4B6A-9C1B-053BA79F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77951B-1A93-4C96-95A4-B8C46DFA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F773F-937C-4831-8B8C-AECE5E69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38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8CD16-7452-4D1E-BB26-185651ED6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1689E5-FFA1-4F48-A01E-0A26DB09D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32256-5432-45B6-ACE5-DD30B6B6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B74F7-5E89-4732-A5F9-59B1CB39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C06C7-D26F-4405-B01C-A31B8AF3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2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59DCA-1DDC-4B2C-8F25-B39665D9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ADB20-0FE8-410E-9F0B-BD1D9939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8C474-A19A-43E6-9C00-F28A6DFC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4BDF1-BC49-47E4-9F7B-CFF04964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DC518-DF58-47EE-BAED-F8267C93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13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4E524-C6D0-46C5-BAD7-B38F2C17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01491-AB70-44FC-8933-B69B8F94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F3CE5C-BE03-4240-8B91-1B5804A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AE178-E30A-4FA7-A11E-CEF460D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57187-8856-4F7F-A8C8-13071A75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33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6F5AE-7DA7-4BF8-A4E6-D4968FD4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D5472-58A7-4931-A238-AE7AAD25E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7F532F-B0FC-4026-8010-6E7ADBF17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477E8-2034-4382-90C8-EC3C2175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ACAEA-7357-4FC9-B072-41DF9786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B8174-A320-48F1-8439-B64C9185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9DC38-5C6E-4720-A14A-35C907EB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D943B-62FC-4A93-95CA-7E78172F5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CF824F-8F35-416B-8CC5-6B7471DE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B8CAFE-7805-4B96-8999-25A1D461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3AAEBB-522E-4FA4-A7BF-CF099CA6D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DA180B-E654-43A9-844D-9B390AF7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55A281-207E-4E3A-B29F-5C5888CB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89D2FE-607F-41D4-9655-4ECE5E89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48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74079-9689-43D5-90A5-EBCE0692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AD42A5-94B6-41C4-84B6-3301BE07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0CBAD-10C2-4833-9E6D-21416510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AA9F80-235E-45ED-AAD0-DBDEE3FB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0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27C7D1-5A88-4B14-AD4B-9C7ACD11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E4A3C2-80F1-40A3-B066-DAF4343E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8057BF-A781-42A9-8454-818A1E4C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21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789A5-FF8A-4662-A242-1F1F5A74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1317D-7C6E-467B-9AFF-4F1595F4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F25C02-BFA4-44A9-A887-2C58A204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7DB83-C135-45A5-B5F5-5E09230F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3D5918-97ED-4ECD-BEA9-93A459C6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FF198-4B1C-4187-8645-B6ED1E40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4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4BC7C-25CC-4928-AC23-1D46EF53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B1E2C8-1833-40B9-9B26-AD189378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32BA29-6EA7-4E15-B1D2-9EB9014C7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6A8277-D4A1-4297-9F90-101D70CD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94294-88B2-4F2E-BA76-82C0F46C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C2B12-F708-4E82-AAD7-208C95BE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23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13CAEE-FD2A-4AD8-B7B0-5F3F1D32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DD388-7185-498C-AAF1-56DE75E27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1E1B5-75DD-4939-B7DD-1CA0FBCAA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EF95-9903-479B-9956-582C80C96F95}" type="datetimeFigureOut">
              <a:rPr lang="es-MX" smtClean="0"/>
              <a:t>13/04/2019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C2B8C-2D38-4860-8A64-2DAC1A87D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1A1D5-045E-446A-8E6F-F92FEA37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353D-2BC8-4E9F-BC14-F72092155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11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DEE99124-EE5E-41F8-80CE-AF9170BA3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5" b="96928" l="3538" r="96462">
                        <a14:foregroundMark x1="15538" y1="26267" x2="19692" y2="19816"/>
                        <a14:foregroundMark x1="19692" y1="19816" x2="22154" y2="18433"/>
                        <a14:foregroundMark x1="78462" y1="13057" x2="81692" y2="15668"/>
                        <a14:foregroundMark x1="85538" y1="28418" x2="87385" y2="32719"/>
                        <a14:foregroundMark x1="96308" y1="46390" x2="96615" y2="50845"/>
                        <a14:foregroundMark x1="75538" y1="83871" x2="83385" y2="76190"/>
                        <a14:foregroundMark x1="77231" y1="88018" x2="75077" y2="89555"/>
                        <a14:foregroundMark x1="51077" y1="92320" x2="36769" y2="90169"/>
                        <a14:foregroundMark x1="41846" y1="96006" x2="50154" y2="96928"/>
                        <a14:foregroundMark x1="50154" y1="96928" x2="52769" y2="96467"/>
                        <a14:foregroundMark x1="63692" y1="88018" x2="66000" y2="88479"/>
                        <a14:foregroundMark x1="7231" y1="69892" x2="3538" y2="56528"/>
                        <a14:backgroundMark x1="16615" y1="38556" x2="88615" y2="58525"/>
                        <a14:backgroundMark x1="88615" y1="58525" x2="82154" y2="60522"/>
                        <a14:backgroundMark x1="9692" y1="16743" x2="14308" y2="8141"/>
                        <a14:backgroundMark x1="14308" y1="8141" x2="21231" y2="3533"/>
                        <a14:backgroundMark x1="21231" y1="3533" x2="21385" y2="3533"/>
                        <a14:backgroundMark x1="27538" y1="26728" x2="45846" y2="68203"/>
                        <a14:backgroundMark x1="64948" y1="89921" x2="66923" y2="92166"/>
                        <a14:backgroundMark x1="45846" y1="68203" x2="63503" y2="88277"/>
                        <a14:backgroundMark x1="65735" y1="86007" x2="62154" y2="67435"/>
                        <a14:backgroundMark x1="66923" y1="92166" x2="66168" y2="88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02" y="2255622"/>
            <a:ext cx="2343150" cy="23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argen de error">
            <a:extLst>
              <a:ext uri="{FF2B5EF4-FFF2-40B4-BE49-F238E27FC236}">
                <a16:creationId xmlns:a16="http://schemas.microsoft.com/office/drawing/2014/main" id="{4A7CE098-8800-4585-B8E4-DCE30A56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07" y="3659534"/>
            <a:ext cx="840271" cy="5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C148217-3DA9-41B9-B98E-B215856B2442}"/>
              </a:ext>
            </a:extLst>
          </p:cNvPr>
          <p:cNvSpPr/>
          <p:nvPr/>
        </p:nvSpPr>
        <p:spPr>
          <a:xfrm>
            <a:off x="5190399" y="2766785"/>
            <a:ext cx="13154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MARGEN</a:t>
            </a:r>
          </a:p>
          <a:p>
            <a:pPr algn="ctr"/>
            <a:r>
              <a:rPr lang="es-E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DE ERROR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FCB2C7-8605-48A7-AC3B-ACAA44EA90E6}"/>
              </a:ext>
            </a:extLst>
          </p:cNvPr>
          <p:cNvSpPr/>
          <p:nvPr/>
        </p:nvSpPr>
        <p:spPr>
          <a:xfrm>
            <a:off x="5661555" y="3399241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>
                <a:solidFill>
                  <a:srgbClr val="0070C0"/>
                </a:solidFill>
              </a:rPr>
              <a:t>(ME)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8477C40-069E-45B9-8023-073270BA46C0}"/>
              </a:ext>
            </a:extLst>
          </p:cNvPr>
          <p:cNvSpPr/>
          <p:nvPr/>
        </p:nvSpPr>
        <p:spPr>
          <a:xfrm>
            <a:off x="3217806" y="1805368"/>
            <a:ext cx="1682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Valor “+/-” </a:t>
            </a:r>
          </a:p>
          <a:p>
            <a:r>
              <a:rPr lang="es-MX" dirty="0"/>
              <a:t>que se añade al </a:t>
            </a:r>
          </a:p>
          <a:p>
            <a:r>
              <a:rPr lang="es-MX" dirty="0"/>
              <a:t>resultado de la </a:t>
            </a:r>
          </a:p>
          <a:p>
            <a:r>
              <a:rPr lang="es-MX" dirty="0"/>
              <a:t>muestra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BCD8996-0FE5-4D01-9059-741F9C5B05BA}"/>
              </a:ext>
            </a:extLst>
          </p:cNvPr>
          <p:cNvSpPr/>
          <p:nvPr/>
        </p:nvSpPr>
        <p:spPr>
          <a:xfrm>
            <a:off x="7991999" y="4170647"/>
            <a:ext cx="1950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Mide la variación aleatoria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3EC312C-E62A-4296-BB4B-857FD6D36032}"/>
              </a:ext>
            </a:extLst>
          </p:cNvPr>
          <p:cNvSpPr/>
          <p:nvPr/>
        </p:nvSpPr>
        <p:spPr>
          <a:xfrm>
            <a:off x="8265247" y="5807987"/>
            <a:ext cx="350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No dice nada sobre la calidad </a:t>
            </a:r>
          </a:p>
          <a:p>
            <a:r>
              <a:rPr lang="es-MX" dirty="0"/>
              <a:t>de los datos en los que está basado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4477FF8-4613-4A0E-AD80-4F81537EF74C}"/>
              </a:ext>
            </a:extLst>
          </p:cNvPr>
          <p:cNvSpPr/>
          <p:nvPr/>
        </p:nvSpPr>
        <p:spPr>
          <a:xfrm>
            <a:off x="4700912" y="613214"/>
            <a:ext cx="3300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Estimar la divergencia</a:t>
            </a:r>
          </a:p>
          <a:p>
            <a:r>
              <a:rPr lang="es-MX" dirty="0"/>
              <a:t>existente entre los e. muestrales </a:t>
            </a:r>
          </a:p>
          <a:p>
            <a:r>
              <a:rPr lang="es-MX" dirty="0"/>
              <a:t>y los parámetros de población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AB575EC-AF83-4717-8C03-24A4E8270708}"/>
              </a:ext>
            </a:extLst>
          </p:cNvPr>
          <p:cNvSpPr/>
          <p:nvPr/>
        </p:nvSpPr>
        <p:spPr>
          <a:xfrm>
            <a:off x="9942945" y="4116747"/>
            <a:ext cx="1835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Exactos en un determinado intervalo de valores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D8BC5C0-1D95-4DBB-8391-44C56985F984}"/>
              </a:ext>
            </a:extLst>
          </p:cNvPr>
          <p:cNvSpPr/>
          <p:nvPr/>
        </p:nvSpPr>
        <p:spPr>
          <a:xfrm>
            <a:off x="6882197" y="4099556"/>
            <a:ext cx="1006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Error </a:t>
            </a:r>
          </a:p>
          <a:p>
            <a:pPr algn="ctr"/>
            <a:r>
              <a:rPr lang="es-MX" dirty="0">
                <a:solidFill>
                  <a:srgbClr val="0070C0"/>
                </a:solidFill>
              </a:rPr>
              <a:t>estándar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C5A1A47-9719-4B71-AF3D-BC961A428DAE}"/>
              </a:ext>
            </a:extLst>
          </p:cNvPr>
          <p:cNvSpPr/>
          <p:nvPr/>
        </p:nvSpPr>
        <p:spPr>
          <a:xfrm>
            <a:off x="5783022" y="3649059"/>
            <a:ext cx="588156" cy="55334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EE54188E-973D-4E92-A8B1-562274F99376}"/>
              </a:ext>
            </a:extLst>
          </p:cNvPr>
          <p:cNvCxnSpPr>
            <a:stCxn id="23" idx="6"/>
            <a:endCxn id="22" idx="0"/>
          </p:cNvCxnSpPr>
          <p:nvPr/>
        </p:nvCxnSpPr>
        <p:spPr>
          <a:xfrm>
            <a:off x="6371178" y="3925734"/>
            <a:ext cx="1014234" cy="17382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125BC07-EE09-4D77-9A42-AD36852710A5}"/>
              </a:ext>
            </a:extLst>
          </p:cNvPr>
          <p:cNvSpPr/>
          <p:nvPr/>
        </p:nvSpPr>
        <p:spPr>
          <a:xfrm>
            <a:off x="3410151" y="4452467"/>
            <a:ext cx="2039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Distribución normal</a:t>
            </a:r>
          </a:p>
          <a:p>
            <a:r>
              <a:rPr lang="es-MX" dirty="0"/>
              <a:t>estándar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C0DCC19-3C6B-4064-B20A-34B23CD7AE35}"/>
              </a:ext>
            </a:extLst>
          </p:cNvPr>
          <p:cNvSpPr/>
          <p:nvPr/>
        </p:nvSpPr>
        <p:spPr>
          <a:xfrm>
            <a:off x="5388199" y="3659534"/>
            <a:ext cx="231717" cy="44002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73FA3999-710B-4EF6-A251-C169BAE79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7214" y="3838823"/>
            <a:ext cx="529860" cy="358904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ultado de imagen para DistribuciÃ³n normal estÃ¡ndar">
            <a:extLst>
              <a:ext uri="{FF2B5EF4-FFF2-40B4-BE49-F238E27FC236}">
                <a16:creationId xmlns:a16="http://schemas.microsoft.com/office/drawing/2014/main" id="{2D2ED107-148A-41CA-8BBB-1978426F7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39" b="82222" l="16719" r="55625">
                        <a14:foregroundMark x1="37188" y1="35139" x2="37422" y2="36389"/>
                        <a14:foregroundMark x1="54766" y1="80972" x2="23047" y2="82361"/>
                        <a14:foregroundMark x1="16719" y1="81806" x2="18125" y2="8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2090" r="39424" b="16046"/>
          <a:stretch/>
        </p:blipFill>
        <p:spPr bwMode="auto">
          <a:xfrm>
            <a:off x="4157573" y="4178593"/>
            <a:ext cx="543339" cy="32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327378B4-0C5B-45A3-8522-3D760B6CA7B5}"/>
              </a:ext>
            </a:extLst>
          </p:cNvPr>
          <p:cNvSpPr/>
          <p:nvPr/>
        </p:nvSpPr>
        <p:spPr>
          <a:xfrm>
            <a:off x="4928607" y="5260713"/>
            <a:ext cx="2542310" cy="64633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MX" dirty="0"/>
              <a:t>z = No. de </a:t>
            </a:r>
            <a:r>
              <a:rPr lang="es-MX" dirty="0">
                <a:solidFill>
                  <a:srgbClr val="0070C0"/>
                </a:solidFill>
              </a:rPr>
              <a:t>E.E </a:t>
            </a:r>
            <a:r>
              <a:rPr lang="es-MX" dirty="0"/>
              <a:t> para ”+/-” para  justificar ese 1 - </a:t>
            </a:r>
            <a:r>
              <a:rPr lang="el-GR" dirty="0"/>
              <a:t>α</a:t>
            </a:r>
            <a:endParaRPr lang="es-MX" dirty="0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4F792A3-A6EE-40D8-8592-11B397C8A5C7}"/>
              </a:ext>
            </a:extLst>
          </p:cNvPr>
          <p:cNvGrpSpPr/>
          <p:nvPr/>
        </p:nvGrpSpPr>
        <p:grpSpPr>
          <a:xfrm>
            <a:off x="312171" y="520790"/>
            <a:ext cx="2971758" cy="3160489"/>
            <a:chOff x="8843016" y="2372493"/>
            <a:chExt cx="2971758" cy="3160489"/>
          </a:xfrm>
        </p:grpSpPr>
        <p:pic>
          <p:nvPicPr>
            <p:cNvPr id="13" name="Picture 8" descr="Resultado de imagen para estadÃ­stico muestral">
              <a:extLst>
                <a:ext uri="{FF2B5EF4-FFF2-40B4-BE49-F238E27FC236}">
                  <a16:creationId xmlns:a16="http://schemas.microsoft.com/office/drawing/2014/main" id="{479FB71E-BCC5-4990-A875-FDD8B0DF91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82" b="95210" l="756" r="41310">
                          <a14:foregroundMark x1="7053" y1="31138" x2="5038" y2="61078"/>
                          <a14:foregroundMark x1="5038" y1="61078" x2="14610" y2="85030"/>
                          <a14:foregroundMark x1="14610" y1="85030" x2="27456" y2="89222"/>
                          <a14:foregroundMark x1="27456" y1="89222" x2="35768" y2="61078"/>
                          <a14:foregroundMark x1="35768" y1="61078" x2="41310" y2="52695"/>
                          <a14:foregroundMark x1="26700" y1="91617" x2="16373" y2="96407"/>
                          <a14:foregroundMark x1="756" y1="49102" x2="4282" y2="74251"/>
                          <a14:foregroundMark x1="13602" y1="11976" x2="26196" y2="12575"/>
                          <a14:foregroundMark x1="29723" y1="12575" x2="15113" y2="12575"/>
                          <a14:foregroundMark x1="15113" y1="12575" x2="27456" y2="8982"/>
                          <a14:foregroundMark x1="27456" y1="8982" x2="18136" y2="17365"/>
                          <a14:foregroundMark x1="11839" y1="10180" x2="27960" y2="119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185"/>
            <a:stretch/>
          </p:blipFill>
          <p:spPr bwMode="auto">
            <a:xfrm>
              <a:off x="8975958" y="3963728"/>
              <a:ext cx="1058518" cy="993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Resultado de imagen para estadÃ­stico muestral">
              <a:extLst>
                <a:ext uri="{FF2B5EF4-FFF2-40B4-BE49-F238E27FC236}">
                  <a16:creationId xmlns:a16="http://schemas.microsoft.com/office/drawing/2014/main" id="{6C309F4E-DEA7-4618-8740-364B5AB22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81" b="89820" l="78086" r="98489">
                          <a14:foregroundMark x1="82116" y1="64072" x2="90680" y2="41317"/>
                          <a14:foregroundMark x1="90680" y1="41317" x2="98489" y2="65269"/>
                          <a14:foregroundMark x1="98489" y1="65269" x2="85642" y2="55090"/>
                          <a14:foregroundMark x1="85642" y1="55090" x2="83123" y2="43114"/>
                          <a14:foregroundMark x1="95970" y1="44910" x2="82872" y2="46707"/>
                          <a14:foregroundMark x1="82872" y1="46707" x2="89673" y2="47305"/>
                          <a14:foregroundMark x1="82368" y1="49701" x2="95466" y2="45509"/>
                          <a14:foregroundMark x1="95466" y1="45509" x2="84383" y2="491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54" t="35507" b="15213"/>
            <a:stretch/>
          </p:blipFill>
          <p:spPr bwMode="auto">
            <a:xfrm>
              <a:off x="10712978" y="4138609"/>
              <a:ext cx="920611" cy="783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1E76DFD-7855-4079-A422-92E61615EC07}"/>
                </a:ext>
              </a:extLst>
            </p:cNvPr>
            <p:cNvSpPr/>
            <p:nvPr/>
          </p:nvSpPr>
          <p:spPr>
            <a:xfrm>
              <a:off x="10144032" y="2372493"/>
              <a:ext cx="12840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/>
                <a:t> Estadístico </a:t>
              </a:r>
            </a:p>
            <a:p>
              <a:r>
                <a:rPr lang="es-MX" dirty="0"/>
                <a:t>muestral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19DB493-AB79-4B73-B64A-FC5DE135E7E6}"/>
                </a:ext>
              </a:extLst>
            </p:cNvPr>
            <p:cNvSpPr/>
            <p:nvPr/>
          </p:nvSpPr>
          <p:spPr>
            <a:xfrm>
              <a:off x="8843016" y="2374152"/>
              <a:ext cx="13244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/>
                <a:t>Parámetro </a:t>
              </a:r>
            </a:p>
            <a:p>
              <a:r>
                <a:rPr lang="es-MX" dirty="0"/>
                <a:t>poblacional 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A9856033-A25F-4C60-B875-EF1D24899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8702" y="3430939"/>
              <a:ext cx="1577009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4512295B-D5A5-4FDA-B684-D5BBA6BDDA39}"/>
                </a:ext>
              </a:extLst>
            </p:cNvPr>
            <p:cNvCxnSpPr/>
            <p:nvPr/>
          </p:nvCxnSpPr>
          <p:spPr>
            <a:xfrm>
              <a:off x="10126751" y="3066563"/>
              <a:ext cx="0" cy="364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B9D30BD-DCC8-4D89-B34C-A645CD90057D}"/>
                </a:ext>
              </a:extLst>
            </p:cNvPr>
            <p:cNvSpPr txBox="1"/>
            <p:nvPr/>
          </p:nvSpPr>
          <p:spPr>
            <a:xfrm>
              <a:off x="9439940" y="3507064"/>
              <a:ext cx="1682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No. que resume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7F41F4B1-BF2D-418F-AB10-AA6ABF1FF8A1}"/>
                </a:ext>
              </a:extLst>
            </p:cNvPr>
            <p:cNvSpPr/>
            <p:nvPr/>
          </p:nvSpPr>
          <p:spPr>
            <a:xfrm>
              <a:off x="9717725" y="5163650"/>
              <a:ext cx="20970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/>
                <a:t>proporción muestral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872427CE-6657-4E97-83B7-6668B5D9451F}"/>
                </a:ext>
              </a:extLst>
            </p:cNvPr>
            <p:cNvSpPr/>
            <p:nvPr/>
          </p:nvSpPr>
          <p:spPr>
            <a:xfrm>
              <a:off x="10280972" y="2922289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800" b="1" i="0" dirty="0">
                  <a:solidFill>
                    <a:srgbClr val="545454"/>
                  </a:solidFill>
                  <a:effectLst/>
                  <a:latin typeface="arial" panose="020B0604020202020204" pitchFamily="34" charset="0"/>
                </a:rPr>
                <a:t>x</a:t>
              </a:r>
              <a:endParaRPr lang="es-MX" sz="2800" b="1" dirty="0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2949376B-8BCD-4E4D-9BEC-747B53DED7E3}"/>
                </a:ext>
              </a:extLst>
            </p:cNvPr>
            <p:cNvSpPr/>
            <p:nvPr/>
          </p:nvSpPr>
          <p:spPr>
            <a:xfrm>
              <a:off x="10886883" y="2907721"/>
              <a:ext cx="3706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800" b="1" dirty="0">
                  <a:solidFill>
                    <a:srgbClr val="545454"/>
                  </a:solidFill>
                  <a:latin typeface="arial" panose="020B0604020202020204" pitchFamily="34" charset="0"/>
                </a:rPr>
                <a:t>ς</a:t>
              </a:r>
              <a:endParaRPr lang="es-MX" sz="2800" b="1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CAF49CE8-E6ED-4238-BF9E-5A11ADDE3162}"/>
                </a:ext>
              </a:extLst>
            </p:cNvPr>
            <p:cNvGrpSpPr/>
            <p:nvPr/>
          </p:nvGrpSpPr>
          <p:grpSpPr>
            <a:xfrm>
              <a:off x="10583928" y="2885238"/>
              <a:ext cx="404278" cy="583764"/>
              <a:chOff x="9936922" y="5837462"/>
              <a:chExt cx="404278" cy="583764"/>
            </a:xfrm>
          </p:grpSpPr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8014173A-7B8D-41A8-970C-82CD63753CE5}"/>
                  </a:ext>
                </a:extLst>
              </p:cNvPr>
              <p:cNvSpPr/>
              <p:nvPr/>
            </p:nvSpPr>
            <p:spPr>
              <a:xfrm>
                <a:off x="9936922" y="5898006"/>
                <a:ext cx="4042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2800" b="1" dirty="0">
                    <a:solidFill>
                      <a:srgbClr val="545454"/>
                    </a:solidFill>
                    <a:latin typeface="arial" panose="020B0604020202020204" pitchFamily="34" charset="0"/>
                  </a:rPr>
                  <a:t>p</a:t>
                </a:r>
                <a:endParaRPr lang="es-MX" sz="2800" b="1" dirty="0"/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CBA5D118-1903-4C43-94ED-B9C60FAC1098}"/>
                  </a:ext>
                </a:extLst>
              </p:cNvPr>
              <p:cNvSpPr/>
              <p:nvPr/>
            </p:nvSpPr>
            <p:spPr>
              <a:xfrm>
                <a:off x="9967092" y="583746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b="1" dirty="0">
                    <a:solidFill>
                      <a:srgbClr val="545454"/>
                    </a:solidFill>
                    <a:latin typeface="arial" panose="020B0604020202020204" pitchFamily="34" charset="0"/>
                  </a:rPr>
                  <a:t>^</a:t>
                </a:r>
                <a:endParaRPr lang="es-MX" dirty="0"/>
              </a:p>
            </p:txBody>
          </p:sp>
        </p:grp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C94F82A9-8CE0-4F93-B0E7-86DE48C38022}"/>
                </a:ext>
              </a:extLst>
            </p:cNvPr>
            <p:cNvSpPr/>
            <p:nvPr/>
          </p:nvSpPr>
          <p:spPr>
            <a:xfrm>
              <a:off x="8990795" y="2900527"/>
              <a:ext cx="4042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800" b="1" i="0" dirty="0">
                  <a:solidFill>
                    <a:srgbClr val="545454"/>
                  </a:solidFill>
                  <a:effectLst/>
                  <a:latin typeface="arial" panose="020B0604020202020204" pitchFamily="34" charset="0"/>
                </a:rPr>
                <a:t>μ</a:t>
              </a:r>
              <a:endParaRPr lang="es-MX" sz="2800" b="1" dirty="0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6D5F6782-7576-44AA-BB0B-9D5FEB055712}"/>
                </a:ext>
              </a:extLst>
            </p:cNvPr>
            <p:cNvSpPr/>
            <p:nvPr/>
          </p:nvSpPr>
          <p:spPr>
            <a:xfrm>
              <a:off x="9595764" y="2922935"/>
              <a:ext cx="4299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800" b="1" dirty="0">
                  <a:solidFill>
                    <a:srgbClr val="545454"/>
                  </a:solidFill>
                  <a:latin typeface="arial" panose="020B0604020202020204" pitchFamily="34" charset="0"/>
                </a:rPr>
                <a:t>σ</a:t>
              </a:r>
              <a:endParaRPr lang="es-MX" sz="2800" b="1" dirty="0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B9BC2AB6-28CE-42AF-8FAB-CC2A36B137B4}"/>
                </a:ext>
              </a:extLst>
            </p:cNvPr>
            <p:cNvSpPr/>
            <p:nvPr/>
          </p:nvSpPr>
          <p:spPr>
            <a:xfrm>
              <a:off x="10394623" y="3009208"/>
              <a:ext cx="194546" cy="457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6567070E-C5F8-4CD6-B7D6-8BD562908B17}"/>
                </a:ext>
              </a:extLst>
            </p:cNvPr>
            <p:cNvSpPr/>
            <p:nvPr/>
          </p:nvSpPr>
          <p:spPr>
            <a:xfrm>
              <a:off x="9304666" y="2912504"/>
              <a:ext cx="4042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800" b="1" dirty="0">
                  <a:solidFill>
                    <a:srgbClr val="545454"/>
                  </a:solidFill>
                  <a:latin typeface="arial" panose="020B0604020202020204" pitchFamily="34" charset="0"/>
                </a:rPr>
                <a:t>p</a:t>
              </a:r>
              <a:endParaRPr lang="es-MX" sz="2800" b="1" dirty="0"/>
            </a:p>
          </p:txBody>
        </p: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73B68296-A18D-4543-B809-DBAA7B82695F}"/>
                </a:ext>
              </a:extLst>
            </p:cNvPr>
            <p:cNvGrpSpPr/>
            <p:nvPr/>
          </p:nvGrpSpPr>
          <p:grpSpPr>
            <a:xfrm>
              <a:off x="8909462" y="5085105"/>
              <a:ext cx="793807" cy="444272"/>
              <a:chOff x="10164531" y="5519143"/>
              <a:chExt cx="793807" cy="444272"/>
            </a:xfrm>
          </p:grpSpPr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AFCD2A55-31FC-477B-BD44-C16FE88D9FF7}"/>
                  </a:ext>
                </a:extLst>
              </p:cNvPr>
              <p:cNvSpPr/>
              <p:nvPr/>
            </p:nvSpPr>
            <p:spPr>
              <a:xfrm>
                <a:off x="10164531" y="5594083"/>
                <a:ext cx="793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b="1" i="0" dirty="0">
                    <a:solidFill>
                      <a:srgbClr val="6A6A6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r>
                  <a:rPr lang="es-MX" b="1" i="0" dirty="0">
                    <a:solidFill>
                      <a:srgbClr val="545454"/>
                    </a:solidFill>
                    <a:effectLst/>
                    <a:latin typeface="arial" panose="020B0604020202020204" pitchFamily="34" charset="0"/>
                  </a:rPr>
                  <a:t>=x/n</a:t>
                </a:r>
                <a:endParaRPr lang="es-MX" b="1" dirty="0"/>
              </a:p>
            </p:txBody>
          </p: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0B0691DD-6090-436A-BEBE-56FC06587B67}"/>
                  </a:ext>
                </a:extLst>
              </p:cNvPr>
              <p:cNvSpPr/>
              <p:nvPr/>
            </p:nvSpPr>
            <p:spPr>
              <a:xfrm>
                <a:off x="10164531" y="5519143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b="1" dirty="0">
                    <a:solidFill>
                      <a:srgbClr val="545454"/>
                    </a:solidFill>
                    <a:latin typeface="arial" panose="020B0604020202020204" pitchFamily="34" charset="0"/>
                  </a:rPr>
                  <a:t>^</a:t>
                </a:r>
                <a:endParaRPr lang="es-MX" dirty="0"/>
              </a:p>
            </p:txBody>
          </p:sp>
        </p:grp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1FCCEB5-8649-4756-8B16-0B3D113489D3}"/>
              </a:ext>
            </a:extLst>
          </p:cNvPr>
          <p:cNvSpPr/>
          <p:nvPr/>
        </p:nvSpPr>
        <p:spPr>
          <a:xfrm>
            <a:off x="7920535" y="1973699"/>
            <a:ext cx="3668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Indica hasta qué punto los resultados de la muestra son representativos de la población entera que es objeto de estudio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2E29D76-086E-41B9-B744-5678D87D5E0B}"/>
              </a:ext>
            </a:extLst>
          </p:cNvPr>
          <p:cNvSpPr/>
          <p:nvPr/>
        </p:nvSpPr>
        <p:spPr>
          <a:xfrm>
            <a:off x="5487435" y="4640430"/>
            <a:ext cx="1590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4"/>
                </a:solidFill>
              </a:rPr>
              <a:t>Si</a:t>
            </a:r>
            <a:r>
              <a:rPr lang="es-MX" sz="2800" b="1" dirty="0">
                <a:solidFill>
                  <a:schemeClr val="accent4"/>
                </a:solidFill>
              </a:rPr>
              <a:t> n</a:t>
            </a:r>
            <a:r>
              <a:rPr lang="es-MX" dirty="0">
                <a:solidFill>
                  <a:schemeClr val="accent4"/>
                </a:solidFill>
              </a:rPr>
              <a:t> &gt; ; </a:t>
            </a:r>
            <a:r>
              <a:rPr lang="es-MX" b="1" dirty="0">
                <a:solidFill>
                  <a:schemeClr val="accent4"/>
                </a:solidFill>
              </a:rPr>
              <a:t>ME </a:t>
            </a:r>
            <a:r>
              <a:rPr lang="es-MX" dirty="0">
                <a:solidFill>
                  <a:schemeClr val="accent4"/>
                </a:solidFill>
              </a:rPr>
              <a:t>&lt;</a:t>
            </a: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2439F693-346E-4E8D-8D68-B0A3D0847F0C}"/>
              </a:ext>
            </a:extLst>
          </p:cNvPr>
          <p:cNvSpPr/>
          <p:nvPr/>
        </p:nvSpPr>
        <p:spPr>
          <a:xfrm rot="5400000">
            <a:off x="5849683" y="4360960"/>
            <a:ext cx="531412" cy="229704"/>
          </a:xfrm>
          <a:prstGeom prst="rightArrow">
            <a:avLst>
              <a:gd name="adj1" fmla="val 14118"/>
              <a:gd name="adj2" fmla="val 4282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5CC344C2-3A26-483E-A404-CBE967531608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4058838" y="3005698"/>
            <a:ext cx="1472570" cy="476663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>
            <a:extLst>
              <a:ext uri="{FF2B5EF4-FFF2-40B4-BE49-F238E27FC236}">
                <a16:creationId xmlns:a16="http://schemas.microsoft.com/office/drawing/2014/main" id="{F8D11970-1BA2-45A5-A75C-03DF3D475376}"/>
              </a:ext>
            </a:extLst>
          </p:cNvPr>
          <p:cNvGrpSpPr/>
          <p:nvPr/>
        </p:nvGrpSpPr>
        <p:grpSpPr>
          <a:xfrm>
            <a:off x="8524455" y="847561"/>
            <a:ext cx="2460855" cy="670611"/>
            <a:chOff x="994504" y="5778749"/>
            <a:chExt cx="2460855" cy="670611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1203A1D-B0E2-4C33-A328-608FB48CFE05}"/>
                </a:ext>
              </a:extLst>
            </p:cNvPr>
            <p:cNvSpPr/>
            <p:nvPr/>
          </p:nvSpPr>
          <p:spPr>
            <a:xfrm>
              <a:off x="994504" y="5803029"/>
              <a:ext cx="1076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/>
                <a:t>Más </a:t>
              </a:r>
            </a:p>
            <a:p>
              <a:pPr algn="ctr"/>
              <a:r>
                <a:rPr lang="es-MX" dirty="0"/>
                <a:t>confianza</a:t>
              </a: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FED7839A-24C9-4094-A116-EF2721CBE6D1}"/>
                </a:ext>
              </a:extLst>
            </p:cNvPr>
            <p:cNvSpPr/>
            <p:nvPr/>
          </p:nvSpPr>
          <p:spPr>
            <a:xfrm>
              <a:off x="2380007" y="5778749"/>
              <a:ext cx="10753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dirty="0"/>
                <a:t>ME más </a:t>
              </a:r>
            </a:p>
            <a:p>
              <a:pPr algn="ctr"/>
              <a:r>
                <a:rPr lang="es-MX" dirty="0"/>
                <a:t>grande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6FDB2450-B8C0-4FA9-9CE5-7019082C9695}"/>
                </a:ext>
              </a:extLst>
            </p:cNvPr>
            <p:cNvSpPr/>
            <p:nvPr/>
          </p:nvSpPr>
          <p:spPr>
            <a:xfrm>
              <a:off x="2071337" y="584030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800" dirty="0"/>
                <a:t>=</a:t>
              </a:r>
            </a:p>
          </p:txBody>
        </p:sp>
      </p:grp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A330CAD6-4058-487B-93B5-0E50A373DE7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5490238" y="1900464"/>
            <a:ext cx="1224706" cy="49686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1AD40D5F-2254-4CD6-B17A-4F12E56AEE53}"/>
              </a:ext>
            </a:extLst>
          </p:cNvPr>
          <p:cNvCxnSpPr>
            <a:cxnSpLocks/>
            <a:stCxn id="3" idx="3"/>
            <a:endCxn id="44" idx="0"/>
          </p:cNvCxnSpPr>
          <p:nvPr/>
        </p:nvCxnSpPr>
        <p:spPr>
          <a:xfrm flipV="1">
            <a:off x="6505887" y="1973699"/>
            <a:ext cx="3248996" cy="1147029"/>
          </a:xfrm>
          <a:prstGeom prst="bentConnector4">
            <a:avLst>
              <a:gd name="adj1" fmla="val 21771"/>
              <a:gd name="adj2" fmla="val 119930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B7AEE66E-5893-46C3-BFEC-07415CFCFB14}"/>
              </a:ext>
            </a:extLst>
          </p:cNvPr>
          <p:cNvCxnSpPr/>
          <p:nvPr/>
        </p:nvCxnSpPr>
        <p:spPr>
          <a:xfrm>
            <a:off x="8575680" y="3253396"/>
            <a:ext cx="0" cy="6863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524D3B98-1E8E-4258-B13A-5F83F5340F17}"/>
              </a:ext>
            </a:extLst>
          </p:cNvPr>
          <p:cNvCxnSpPr/>
          <p:nvPr/>
        </p:nvCxnSpPr>
        <p:spPr>
          <a:xfrm>
            <a:off x="10666062" y="3289499"/>
            <a:ext cx="0" cy="6863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5D997DB9-C3C1-4821-8B3A-89C8DB24DCD8}"/>
              </a:ext>
            </a:extLst>
          </p:cNvPr>
          <p:cNvSpPr/>
          <p:nvPr/>
        </p:nvSpPr>
        <p:spPr>
          <a:xfrm rot="16200000">
            <a:off x="-187138" y="4834688"/>
            <a:ext cx="180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Tamaño muestral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DB2CF0FC-10CF-4B1A-9BD6-F9D40C9299A0}"/>
              </a:ext>
            </a:extLst>
          </p:cNvPr>
          <p:cNvSpPr/>
          <p:nvPr/>
        </p:nvSpPr>
        <p:spPr>
          <a:xfrm>
            <a:off x="937642" y="4196752"/>
            <a:ext cx="22706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/>
              <a:t>El tamaño muestral</a:t>
            </a:r>
          </a:p>
          <a:p>
            <a:r>
              <a:rPr lang="es-MX" sz="1400" dirty="0"/>
              <a:t> y el margen de error</a:t>
            </a:r>
          </a:p>
          <a:p>
            <a:r>
              <a:rPr lang="es-MX" sz="1400" dirty="0"/>
              <a:t> tienen una relación inversa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B16FA40F-2CD4-4BC3-8D2F-152293AF7D15}"/>
              </a:ext>
            </a:extLst>
          </p:cNvPr>
          <p:cNvSpPr/>
          <p:nvPr/>
        </p:nvSpPr>
        <p:spPr>
          <a:xfrm>
            <a:off x="979113" y="5019354"/>
            <a:ext cx="2141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A partir de cierto punto, incrementar n deja de ser tan provechoso.</a:t>
            </a:r>
          </a:p>
        </p:txBody>
      </p:sp>
    </p:spTree>
    <p:extLst>
      <p:ext uri="{BB962C8B-B14F-4D97-AF65-F5344CB8AC3E}">
        <p14:creationId xmlns:p14="http://schemas.microsoft.com/office/powerpoint/2010/main" val="2011250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163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B M</dc:creator>
  <cp:lastModifiedBy>ERick B M</cp:lastModifiedBy>
  <cp:revision>11</cp:revision>
  <dcterms:created xsi:type="dcterms:W3CDTF">2019-04-13T18:47:00Z</dcterms:created>
  <dcterms:modified xsi:type="dcterms:W3CDTF">2019-04-13T20:31:48Z</dcterms:modified>
</cp:coreProperties>
</file>