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30E0-E970-4101-BC73-B46E9C82834B}" type="datetimeFigureOut">
              <a:rPr lang="es-MX" smtClean="0"/>
              <a:t>03/05/2019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174A-D631-42BC-BF15-99C14D5F15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6407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30E0-E970-4101-BC73-B46E9C82834B}" type="datetimeFigureOut">
              <a:rPr lang="es-MX" smtClean="0"/>
              <a:t>03/05/2019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174A-D631-42BC-BF15-99C14D5F15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30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30E0-E970-4101-BC73-B46E9C82834B}" type="datetimeFigureOut">
              <a:rPr lang="es-MX" smtClean="0"/>
              <a:t>03/05/2019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174A-D631-42BC-BF15-99C14D5F15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534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30E0-E970-4101-BC73-B46E9C82834B}" type="datetimeFigureOut">
              <a:rPr lang="es-MX" smtClean="0"/>
              <a:t>03/05/2019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174A-D631-42BC-BF15-99C14D5F15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987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30E0-E970-4101-BC73-B46E9C82834B}" type="datetimeFigureOut">
              <a:rPr lang="es-MX" smtClean="0"/>
              <a:t>03/05/2019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174A-D631-42BC-BF15-99C14D5F15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834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30E0-E970-4101-BC73-B46E9C82834B}" type="datetimeFigureOut">
              <a:rPr lang="es-MX" smtClean="0"/>
              <a:t>03/05/2019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174A-D631-42BC-BF15-99C14D5F15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0026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30E0-E970-4101-BC73-B46E9C82834B}" type="datetimeFigureOut">
              <a:rPr lang="es-MX" smtClean="0"/>
              <a:t>03/05/2019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174A-D631-42BC-BF15-99C14D5F15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613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30E0-E970-4101-BC73-B46E9C82834B}" type="datetimeFigureOut">
              <a:rPr lang="es-MX" smtClean="0"/>
              <a:t>03/05/2019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174A-D631-42BC-BF15-99C14D5F15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6387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30E0-E970-4101-BC73-B46E9C82834B}" type="datetimeFigureOut">
              <a:rPr lang="es-MX" smtClean="0"/>
              <a:t>03/05/2019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174A-D631-42BC-BF15-99C14D5F15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215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30E0-E970-4101-BC73-B46E9C82834B}" type="datetimeFigureOut">
              <a:rPr lang="es-MX" smtClean="0"/>
              <a:t>03/05/2019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174A-D631-42BC-BF15-99C14D5F15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683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30E0-E970-4101-BC73-B46E9C82834B}" type="datetimeFigureOut">
              <a:rPr lang="es-MX" smtClean="0"/>
              <a:t>03/05/2019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174A-D631-42BC-BF15-99C14D5F15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55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F30E0-E970-4101-BC73-B46E9C82834B}" type="datetimeFigureOut">
              <a:rPr lang="es-MX" smtClean="0"/>
              <a:t>03/05/2019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7174A-D631-42BC-BF15-99C14D5F15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486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13" Type="http://schemas.openxmlformats.org/officeDocument/2006/relationships/image" Target="../media/image11.JPG"/><Relationship Id="rId3" Type="http://schemas.openxmlformats.org/officeDocument/2006/relationships/image" Target="../media/image8.JPG"/><Relationship Id="rId7" Type="http://schemas.openxmlformats.org/officeDocument/2006/relationships/image" Target="../media/image5.JPG"/><Relationship Id="rId12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11" Type="http://schemas.microsoft.com/office/2007/relationships/hdphoto" Target="../media/hdphoto1.wdp"/><Relationship Id="rId5" Type="http://schemas.openxmlformats.org/officeDocument/2006/relationships/image" Target="../media/image6.JPG"/><Relationship Id="rId10" Type="http://schemas.openxmlformats.org/officeDocument/2006/relationships/image" Target="../media/image15.png"/><Relationship Id="rId4" Type="http://schemas.openxmlformats.org/officeDocument/2006/relationships/image" Target="../media/image7.JPG"/><Relationship Id="rId9" Type="http://schemas.openxmlformats.org/officeDocument/2006/relationships/image" Target="../media/image14.jpe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>
            <a:off x="0" y="301365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252" y="4342067"/>
            <a:ext cx="447795" cy="166323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>
            <a:off x="5666704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5" t="8691" r="12786"/>
          <a:stretch/>
        </p:blipFill>
        <p:spPr>
          <a:xfrm>
            <a:off x="8034881" y="968442"/>
            <a:ext cx="142876" cy="287008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398642" y="3877827"/>
            <a:ext cx="4369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200" b="1" dirty="0">
                <a:latin typeface="Helvetica "/>
              </a:rPr>
              <a:t>Para estimar la </a:t>
            </a:r>
            <a:r>
              <a:rPr lang="es-MX" sz="1200" b="1" dirty="0" smtClean="0">
                <a:latin typeface="Helvetica "/>
              </a:rPr>
              <a:t>diferencia </a:t>
            </a:r>
            <a:r>
              <a:rPr lang="es-MX" sz="1200" b="1" dirty="0" smtClean="0">
                <a:latin typeface="Helvetica "/>
              </a:rPr>
              <a:t>entre ambas medias </a:t>
            </a:r>
            <a:r>
              <a:rPr lang="es-MX" sz="1200" b="1" dirty="0" smtClean="0">
                <a:latin typeface="Helvetica "/>
              </a:rPr>
              <a:t>poblacionales se utiliza la diferencia entre ambas medias muéstrales                ± </a:t>
            </a:r>
            <a:r>
              <a:rPr lang="es-MX" sz="1200" b="1" dirty="0" smtClean="0">
                <a:latin typeface="Helvetica "/>
              </a:rPr>
              <a:t>un margen de error</a:t>
            </a:r>
            <a:endParaRPr lang="es-MX" sz="1200" b="1" dirty="0">
              <a:latin typeface="Helvetica 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436936" y="3343667"/>
            <a:ext cx="2301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1400" b="1" dirty="0" smtClean="0">
                <a:solidFill>
                  <a:srgbClr val="FFC000"/>
                </a:solidFill>
                <a:latin typeface="Helvetica "/>
              </a:rPr>
              <a:t>DIFERENCIA DE MEDIAS</a:t>
            </a:r>
            <a:endParaRPr lang="es-MX" sz="1400" b="1" dirty="0">
              <a:solidFill>
                <a:srgbClr val="FFC000"/>
              </a:solidFill>
              <a:latin typeface="Helvetica 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617966" y="3339584"/>
            <a:ext cx="3093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1400" b="1" dirty="0" smtClean="0">
                <a:solidFill>
                  <a:srgbClr val="7030A0"/>
                </a:solidFill>
                <a:latin typeface="Helvetica "/>
              </a:rPr>
              <a:t>DIFERENCIA DE PROPORCIONES</a:t>
            </a:r>
            <a:endParaRPr lang="es-MX" sz="1400" b="1" dirty="0">
              <a:solidFill>
                <a:srgbClr val="7030A0"/>
              </a:solidFill>
              <a:latin typeface="Helvetica 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2085533" y="423039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1400" b="1" dirty="0" smtClean="0">
                <a:solidFill>
                  <a:srgbClr val="0070C0"/>
                </a:solidFill>
                <a:latin typeface="Helvetica "/>
              </a:rPr>
              <a:t>MEDIAS</a:t>
            </a:r>
            <a:endParaRPr lang="es-MX" sz="1100" b="1" dirty="0">
              <a:solidFill>
                <a:srgbClr val="0070C0"/>
              </a:solidFill>
              <a:latin typeface="Helvetica 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8338388" y="245187"/>
            <a:ext cx="1653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1400" b="1" dirty="0" smtClean="0">
                <a:solidFill>
                  <a:srgbClr val="00B050"/>
                </a:solidFill>
                <a:latin typeface="Helvetica "/>
              </a:rPr>
              <a:t>PROPORCIONES</a:t>
            </a:r>
            <a:endParaRPr lang="es-MX" sz="1400" b="1" dirty="0">
              <a:solidFill>
                <a:srgbClr val="00B050"/>
              </a:solidFill>
              <a:latin typeface="Helvetica 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166895" y="4680206"/>
            <a:ext cx="267103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1100" dirty="0">
                <a:latin typeface="Helvetica "/>
              </a:rPr>
              <a:t>C</a:t>
            </a:r>
            <a:r>
              <a:rPr lang="es-MX" sz="1100" dirty="0" smtClean="0">
                <a:latin typeface="Helvetica "/>
              </a:rPr>
              <a:t>aso 1</a:t>
            </a:r>
            <a:r>
              <a:rPr lang="es-MX" sz="1100" dirty="0">
                <a:latin typeface="Helvetica "/>
              </a:rPr>
              <a:t>: Proviene de una N(0,1</a:t>
            </a:r>
            <a:r>
              <a:rPr lang="es-MX" sz="1100" dirty="0" smtClean="0">
                <a:latin typeface="Helvetica "/>
              </a:rPr>
              <a:t>), las </a:t>
            </a:r>
            <a:r>
              <a:rPr lang="es-MX" sz="1100" dirty="0" smtClean="0">
                <a:latin typeface="Helvetica "/>
              </a:rPr>
              <a:t>desviaciones estándares de las dos poblaciones son conocidas, y n1 y n2 son mayores o iguales a 30 datos</a:t>
            </a:r>
            <a:endParaRPr lang="es-MX" sz="1100" dirty="0">
              <a:latin typeface="Helvetica 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02" y="5953827"/>
            <a:ext cx="1657350" cy="523875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2837927" y="4726955"/>
            <a:ext cx="282877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1100" dirty="0" smtClean="0">
                <a:latin typeface="Helvetica "/>
              </a:rPr>
              <a:t>Caso 2</a:t>
            </a:r>
            <a:r>
              <a:rPr lang="es-MX" sz="1100" dirty="0">
                <a:latin typeface="Helvetica "/>
              </a:rPr>
              <a:t>: No se sabe si proviene de una N(0,1), las </a:t>
            </a:r>
            <a:r>
              <a:rPr lang="es-MX" sz="1100" dirty="0" smtClean="0">
                <a:latin typeface="Helvetica "/>
              </a:rPr>
              <a:t>desviaciones estándares de las dos poblaciones no son conocidas, y n1 y n2 son menores a 30 datos</a:t>
            </a:r>
            <a:endParaRPr lang="es-MX" sz="1100" dirty="0">
              <a:latin typeface="Helvetica 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960713" y="6488668"/>
            <a:ext cx="26100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MX" sz="1100" dirty="0" smtClean="0">
                <a:latin typeface="Helvetica "/>
              </a:rPr>
              <a:t>Si el límite es positivo indica que A &gt; B</a:t>
            </a:r>
            <a:endParaRPr lang="es-MX" sz="1100" dirty="0">
              <a:latin typeface="Helvetica "/>
            </a:endParaRP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794" y="6044661"/>
            <a:ext cx="3086100" cy="485775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313" y="4524158"/>
            <a:ext cx="2838450" cy="62865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651" y="1637452"/>
            <a:ext cx="1495425" cy="695325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163" y="2333007"/>
            <a:ext cx="1042129" cy="581855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8"/>
          <a:stretch/>
        </p:blipFill>
        <p:spPr>
          <a:xfrm>
            <a:off x="801602" y="2436547"/>
            <a:ext cx="906672" cy="395952"/>
          </a:xfrm>
          <a:prstGeom prst="rect">
            <a:avLst/>
          </a:prstGeom>
        </p:spPr>
      </p:pic>
      <p:sp>
        <p:nvSpPr>
          <p:cNvPr id="26" name="Rectángulo 25"/>
          <p:cNvSpPr/>
          <p:nvPr/>
        </p:nvSpPr>
        <p:spPr>
          <a:xfrm>
            <a:off x="288579" y="1472219"/>
            <a:ext cx="250300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>
                <a:latin typeface="Helvetica "/>
              </a:rPr>
              <a:t>Caso 1: Proviene de una N(0,1), se conoce la desviación estándar de la población y/o n es mayor o igual 30 datos</a:t>
            </a:r>
            <a:endParaRPr lang="es-MX" sz="1100" dirty="0">
              <a:latin typeface="Helvetica 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2793343" y="1446073"/>
            <a:ext cx="248731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1100" dirty="0">
                <a:latin typeface="Helvetica "/>
              </a:rPr>
              <a:t>Caso 2: No se sabe si proviene de una N(0,1), se desconoce la desviación estándar de la población y/o n es menor a 30 datos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379180" y="737265"/>
            <a:ext cx="426336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200" b="1" dirty="0" smtClean="0">
                <a:latin typeface="Helvetica "/>
              </a:rPr>
              <a:t>Para estimar la media poblacional, μ, se utiliza una </a:t>
            </a:r>
            <a:r>
              <a:rPr lang="es-MX" sz="1200" b="1" dirty="0">
                <a:latin typeface="Helvetica "/>
              </a:rPr>
              <a:t>media </a:t>
            </a:r>
            <a:r>
              <a:rPr lang="es-MX" sz="1200" b="1" dirty="0" err="1" smtClean="0">
                <a:latin typeface="Helvetica "/>
              </a:rPr>
              <a:t>muestral</a:t>
            </a:r>
            <a:r>
              <a:rPr lang="es-MX" sz="1200" b="1" dirty="0" smtClean="0">
                <a:latin typeface="Helvetica "/>
              </a:rPr>
              <a:t>       ± </a:t>
            </a:r>
            <a:r>
              <a:rPr lang="es-MX" sz="1200" b="1" dirty="0">
                <a:latin typeface="Helvetica "/>
              </a:rPr>
              <a:t>un margen de error</a:t>
            </a:r>
          </a:p>
          <a:p>
            <a:pPr algn="ctr"/>
            <a:endParaRPr lang="es-MX" sz="1100" dirty="0">
              <a:latin typeface="Helvetica "/>
            </a:endParaRPr>
          </a:p>
        </p:txBody>
      </p:sp>
      <p:pic>
        <p:nvPicPr>
          <p:cNvPr id="30" name="Imagen 2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581" y="964662"/>
            <a:ext cx="190500" cy="200025"/>
          </a:xfrm>
          <a:prstGeom prst="rect">
            <a:avLst/>
          </a:prstGeom>
        </p:spPr>
      </p:pic>
      <p:sp>
        <p:nvSpPr>
          <p:cNvPr id="31" name="Rectángulo 30"/>
          <p:cNvSpPr/>
          <p:nvPr/>
        </p:nvSpPr>
        <p:spPr>
          <a:xfrm>
            <a:off x="6564953" y="3857032"/>
            <a:ext cx="51019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200" b="1" dirty="0">
                <a:latin typeface="Helvetica "/>
              </a:rPr>
              <a:t>Para estimar la </a:t>
            </a:r>
            <a:r>
              <a:rPr lang="es-MX" sz="1200" b="1" dirty="0" smtClean="0">
                <a:latin typeface="Helvetica "/>
              </a:rPr>
              <a:t>diferencia </a:t>
            </a:r>
            <a:r>
              <a:rPr lang="es-MX" sz="1200" b="1" dirty="0" smtClean="0">
                <a:latin typeface="Helvetica "/>
              </a:rPr>
              <a:t>entre ambas </a:t>
            </a:r>
            <a:r>
              <a:rPr lang="es-MX" sz="1200" b="1" dirty="0" smtClean="0">
                <a:latin typeface="Helvetica "/>
              </a:rPr>
              <a:t>proporciones poblacionales se utiliza la diferencia entre ambas proporciones muéstrales                     ± </a:t>
            </a:r>
            <a:r>
              <a:rPr lang="es-MX" sz="1200" b="1" dirty="0" smtClean="0">
                <a:latin typeface="Helvetica "/>
              </a:rPr>
              <a:t>un margen de error</a:t>
            </a:r>
            <a:endParaRPr lang="es-MX" sz="1200" b="1" dirty="0">
              <a:latin typeface="Helvetica "/>
            </a:endParaRPr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5" t="53271" r="77091" b="8175"/>
          <a:stretch/>
        </p:blipFill>
        <p:spPr>
          <a:xfrm>
            <a:off x="7852931" y="4271389"/>
            <a:ext cx="506776" cy="242372"/>
          </a:xfrm>
          <a:prstGeom prst="rect">
            <a:avLst/>
          </a:prstGeom>
        </p:spPr>
      </p:pic>
      <p:sp>
        <p:nvSpPr>
          <p:cNvPr id="33" name="Rectángulo 32"/>
          <p:cNvSpPr/>
          <p:nvPr/>
        </p:nvSpPr>
        <p:spPr>
          <a:xfrm>
            <a:off x="6398452" y="575845"/>
            <a:ext cx="47156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200" b="1" dirty="0" smtClean="0">
                <a:latin typeface="Helvetica "/>
              </a:rPr>
              <a:t>Para estimar la </a:t>
            </a:r>
            <a:r>
              <a:rPr lang="es-MX" sz="1200" b="1" dirty="0" smtClean="0">
                <a:latin typeface="Helvetica "/>
              </a:rPr>
              <a:t>proporción </a:t>
            </a:r>
            <a:r>
              <a:rPr lang="es-MX" sz="1200" b="1" dirty="0" smtClean="0">
                <a:latin typeface="Helvetica "/>
              </a:rPr>
              <a:t>poblacional, </a:t>
            </a:r>
            <a:r>
              <a:rPr lang="es-MX" sz="1200" b="1" dirty="0" smtClean="0">
                <a:latin typeface="Helvetica "/>
              </a:rPr>
              <a:t>P, </a:t>
            </a:r>
            <a:r>
              <a:rPr lang="es-MX" sz="1200" b="1" dirty="0" smtClean="0">
                <a:latin typeface="Helvetica "/>
              </a:rPr>
              <a:t>se utiliza una </a:t>
            </a:r>
            <a:r>
              <a:rPr lang="es-MX" sz="1200" b="1" dirty="0" smtClean="0">
                <a:latin typeface="Helvetica "/>
              </a:rPr>
              <a:t>proporción </a:t>
            </a:r>
            <a:r>
              <a:rPr lang="es-MX" sz="1200" b="1" dirty="0" err="1" smtClean="0">
                <a:latin typeface="Helvetica "/>
              </a:rPr>
              <a:t>muestral</a:t>
            </a:r>
            <a:r>
              <a:rPr lang="es-MX" sz="1200" b="1" dirty="0" smtClean="0">
                <a:latin typeface="Helvetica "/>
              </a:rPr>
              <a:t>    </a:t>
            </a:r>
          </a:p>
          <a:p>
            <a:pPr algn="ctr"/>
            <a:r>
              <a:rPr lang="es-MX" sz="1200" b="1" dirty="0" smtClean="0">
                <a:latin typeface="Helvetica "/>
              </a:rPr>
              <a:t>         ± un margen de error</a:t>
            </a:r>
            <a:endParaRPr lang="es-MX" sz="1200" b="1" dirty="0">
              <a:latin typeface="Helvetica 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574532" y="2579073"/>
            <a:ext cx="2184344" cy="914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bg1"/>
                </a:solidFill>
                <a:latin typeface="Helvetica "/>
              </a:rPr>
              <a:t>INTERVALO DE CONFIANZA</a:t>
            </a:r>
          </a:p>
          <a:p>
            <a:pPr algn="ctr"/>
            <a:r>
              <a:rPr lang="es-MX" sz="1200" b="1" dirty="0">
                <a:solidFill>
                  <a:schemeClr val="bg1"/>
                </a:solidFill>
                <a:latin typeface="Helvetica "/>
              </a:rPr>
              <a:t>(IC)</a:t>
            </a:r>
            <a:endParaRPr lang="es-MX" sz="1200" b="1" dirty="0">
              <a:solidFill>
                <a:schemeClr val="bg1"/>
              </a:solidFill>
              <a:latin typeface="Helvetica "/>
            </a:endParaRPr>
          </a:p>
        </p:txBody>
      </p:sp>
      <p:pic>
        <p:nvPicPr>
          <p:cNvPr id="34" name="Picture 2" descr="Resultado de imagen para intervalo de confianza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31017" r="31725" b="19670"/>
          <a:stretch/>
        </p:blipFill>
        <p:spPr bwMode="auto">
          <a:xfrm>
            <a:off x="4929600" y="1809694"/>
            <a:ext cx="1468852" cy="93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upo 39"/>
          <p:cNvGrpSpPr/>
          <p:nvPr/>
        </p:nvGrpSpPr>
        <p:grpSpPr>
          <a:xfrm>
            <a:off x="7617966" y="5730336"/>
            <a:ext cx="1322300" cy="628650"/>
            <a:chOff x="10035231" y="5473514"/>
            <a:chExt cx="1322300" cy="628650"/>
          </a:xfrm>
        </p:grpSpPr>
        <p:pic>
          <p:nvPicPr>
            <p:cNvPr id="37" name="Imagen 36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42" r="-1"/>
            <a:stretch/>
          </p:blipFill>
          <p:spPr>
            <a:xfrm>
              <a:off x="10360961" y="5473514"/>
              <a:ext cx="996570" cy="628650"/>
            </a:xfrm>
            <a:prstGeom prst="rect">
              <a:avLst/>
            </a:prstGeom>
          </p:spPr>
        </p:pic>
        <p:sp>
          <p:nvSpPr>
            <p:cNvPr id="5" name="Rectángulo 4"/>
            <p:cNvSpPr/>
            <p:nvPr/>
          </p:nvSpPr>
          <p:spPr>
            <a:xfrm>
              <a:off x="10035231" y="5570952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b="1" dirty="0" smtClean="0">
                  <a:latin typeface="Helvetica "/>
                </a:rPr>
                <a:t>n</a:t>
              </a:r>
              <a:endParaRPr lang="es-MX" b="1" dirty="0">
                <a:latin typeface="Helvetica "/>
              </a:endParaRPr>
            </a:p>
          </p:txBody>
        </p:sp>
      </p:grpSp>
      <p:sp>
        <p:nvSpPr>
          <p:cNvPr id="38" name="Rectángulo 37"/>
          <p:cNvSpPr/>
          <p:nvPr/>
        </p:nvSpPr>
        <p:spPr>
          <a:xfrm>
            <a:off x="5968540" y="5739322"/>
            <a:ext cx="18262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 smtClean="0">
                <a:latin typeface="Helvetica "/>
              </a:rPr>
              <a:t>El tamaño </a:t>
            </a:r>
            <a:r>
              <a:rPr lang="es-MX" sz="1200" dirty="0" err="1" smtClean="0">
                <a:latin typeface="Helvetica "/>
              </a:rPr>
              <a:t>muestral</a:t>
            </a:r>
            <a:r>
              <a:rPr lang="es-MX" sz="1200" dirty="0" smtClean="0">
                <a:latin typeface="Helvetica "/>
              </a:rPr>
              <a:t> se puede calcular con la siguiente fórmula</a:t>
            </a:r>
            <a:endParaRPr lang="es-MX" sz="1200" dirty="0">
              <a:latin typeface="Helvetica "/>
            </a:endParaRPr>
          </a:p>
        </p:txBody>
      </p:sp>
      <p:pic>
        <p:nvPicPr>
          <p:cNvPr id="39" name="Imagen 3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346" y="5543931"/>
            <a:ext cx="2830045" cy="967500"/>
          </a:xfrm>
          <a:prstGeom prst="rect">
            <a:avLst/>
          </a:prstGeom>
        </p:spPr>
      </p:pic>
      <p:sp>
        <p:nvSpPr>
          <p:cNvPr id="41" name="CuadroTexto 40"/>
          <p:cNvSpPr txBox="1"/>
          <p:nvPr/>
        </p:nvSpPr>
        <p:spPr>
          <a:xfrm>
            <a:off x="7991091" y="5246563"/>
            <a:ext cx="2142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1400" b="1" dirty="0">
                <a:solidFill>
                  <a:srgbClr val="FF0000"/>
                </a:solidFill>
                <a:latin typeface="Helvetica "/>
              </a:rPr>
              <a:t>NOTAS IMPORTANTES</a:t>
            </a:r>
          </a:p>
          <a:p>
            <a:pPr algn="just"/>
            <a:endParaRPr lang="es-MX" sz="1400" b="1" dirty="0">
              <a:solidFill>
                <a:srgbClr val="FF0000"/>
              </a:solidFill>
              <a:latin typeface="Helvetica "/>
            </a:endParaRPr>
          </a:p>
        </p:txBody>
      </p:sp>
      <p:pic>
        <p:nvPicPr>
          <p:cNvPr id="42" name="Imagen 4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746" y="5696331"/>
            <a:ext cx="2830045" cy="9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479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275" y="952500"/>
            <a:ext cx="8931412" cy="513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ángulo redondeado 37"/>
          <p:cNvSpPr/>
          <p:nvPr/>
        </p:nvSpPr>
        <p:spPr>
          <a:xfrm>
            <a:off x="3287589" y="4888957"/>
            <a:ext cx="1734394" cy="119910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5519645" y="5037981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 smtClean="0">
                <a:latin typeface="Helvetica "/>
              </a:rPr>
              <a:t>n</a:t>
            </a:r>
            <a:endParaRPr lang="es-MX" b="1" dirty="0">
              <a:latin typeface="Helvetica "/>
            </a:endParaRPr>
          </a:p>
        </p:txBody>
      </p:sp>
      <p:sp>
        <p:nvSpPr>
          <p:cNvPr id="5" name="CuadroTexto 4"/>
          <p:cNvSpPr txBox="1"/>
          <p:nvPr/>
        </p:nvSpPr>
        <p:spPr>
          <a:xfrm rot="1973388">
            <a:off x="5004478" y="2632103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1400" b="1" dirty="0" smtClean="0">
                <a:solidFill>
                  <a:srgbClr val="0070C0"/>
                </a:solidFill>
                <a:latin typeface="Helvetica "/>
              </a:rPr>
              <a:t>MEDIAS</a:t>
            </a:r>
            <a:endParaRPr lang="es-MX" sz="1100" b="1" dirty="0">
              <a:solidFill>
                <a:srgbClr val="0070C0"/>
              </a:solidFill>
              <a:latin typeface="Helvetica "/>
            </a:endParaRPr>
          </a:p>
        </p:txBody>
      </p:sp>
      <p:sp>
        <p:nvSpPr>
          <p:cNvPr id="6" name="CuadroTexto 5"/>
          <p:cNvSpPr txBox="1"/>
          <p:nvPr/>
        </p:nvSpPr>
        <p:spPr>
          <a:xfrm rot="19809667">
            <a:off x="6099152" y="2382722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1100" b="1" dirty="0" smtClean="0">
                <a:solidFill>
                  <a:srgbClr val="00B050"/>
                </a:solidFill>
                <a:latin typeface="Helvetica "/>
              </a:rPr>
              <a:t>PROPORCIONES</a:t>
            </a:r>
            <a:endParaRPr lang="es-MX" sz="1100" b="1" dirty="0">
              <a:solidFill>
                <a:srgbClr val="00B050"/>
              </a:solidFill>
              <a:latin typeface="Helvetica 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8"/>
          <a:stretch/>
        </p:blipFill>
        <p:spPr>
          <a:xfrm>
            <a:off x="2522681" y="1450351"/>
            <a:ext cx="880539" cy="384539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 rot="2427215">
            <a:off x="2791106" y="1318384"/>
            <a:ext cx="2065853" cy="78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/>
          <p:cNvSpPr/>
          <p:nvPr/>
        </p:nvSpPr>
        <p:spPr>
          <a:xfrm rot="2427215">
            <a:off x="1771879" y="1053393"/>
            <a:ext cx="2065853" cy="78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1" name="Grupo 10"/>
          <p:cNvGrpSpPr/>
          <p:nvPr/>
        </p:nvGrpSpPr>
        <p:grpSpPr>
          <a:xfrm>
            <a:off x="3145472" y="3435708"/>
            <a:ext cx="2036568" cy="958537"/>
            <a:chOff x="3145472" y="3435708"/>
            <a:chExt cx="2036568" cy="958537"/>
          </a:xfrm>
        </p:grpSpPr>
        <p:sp>
          <p:nvSpPr>
            <p:cNvPr id="13" name="Rectángulo 12"/>
            <p:cNvSpPr/>
            <p:nvPr/>
          </p:nvSpPr>
          <p:spPr>
            <a:xfrm rot="160345">
              <a:off x="3145472" y="3435708"/>
              <a:ext cx="2036568" cy="802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" name="Rectángulo 13"/>
            <p:cNvSpPr/>
            <p:nvPr/>
          </p:nvSpPr>
          <p:spPr>
            <a:xfrm rot="160345">
              <a:off x="3284893" y="4111466"/>
              <a:ext cx="798833" cy="282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" name="CuadroTexto 6"/>
          <p:cNvSpPr txBox="1"/>
          <p:nvPr/>
        </p:nvSpPr>
        <p:spPr>
          <a:xfrm>
            <a:off x="4058423" y="3549248"/>
            <a:ext cx="1161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1200" b="1" dirty="0" smtClean="0">
                <a:solidFill>
                  <a:srgbClr val="FF0000"/>
                </a:solidFill>
                <a:latin typeface="Helvetica "/>
              </a:rPr>
              <a:t>DIFERENCIA </a:t>
            </a:r>
            <a:endParaRPr lang="es-MX" sz="1200" b="1" dirty="0" smtClean="0">
              <a:solidFill>
                <a:srgbClr val="FF0000"/>
              </a:solidFill>
              <a:latin typeface="Helvetica "/>
            </a:endParaRPr>
          </a:p>
          <a:p>
            <a:pPr algn="just"/>
            <a:r>
              <a:rPr lang="es-MX" sz="1200" b="1" dirty="0" smtClean="0">
                <a:solidFill>
                  <a:srgbClr val="FF0000"/>
                </a:solidFill>
                <a:latin typeface="Helvetica "/>
              </a:rPr>
              <a:t>DE </a:t>
            </a:r>
            <a:r>
              <a:rPr lang="es-MX" sz="1200" b="1" dirty="0" smtClean="0">
                <a:solidFill>
                  <a:srgbClr val="FF0000"/>
                </a:solidFill>
                <a:latin typeface="Helvetica "/>
              </a:rPr>
              <a:t>MEDIAS</a:t>
            </a:r>
            <a:endParaRPr lang="es-MX" sz="1200" b="1" dirty="0">
              <a:solidFill>
                <a:srgbClr val="FF0000"/>
              </a:solidFill>
              <a:latin typeface="Helvetica "/>
            </a:endParaRPr>
          </a:p>
        </p:txBody>
      </p:sp>
      <p:grpSp>
        <p:nvGrpSpPr>
          <p:cNvPr id="16" name="Grupo 15"/>
          <p:cNvGrpSpPr/>
          <p:nvPr/>
        </p:nvGrpSpPr>
        <p:grpSpPr>
          <a:xfrm>
            <a:off x="7457718" y="3461369"/>
            <a:ext cx="2036568" cy="958537"/>
            <a:chOff x="3145472" y="3435708"/>
            <a:chExt cx="2036568" cy="958537"/>
          </a:xfrm>
        </p:grpSpPr>
        <p:sp>
          <p:nvSpPr>
            <p:cNvPr id="17" name="Rectángulo 16"/>
            <p:cNvSpPr/>
            <p:nvPr/>
          </p:nvSpPr>
          <p:spPr>
            <a:xfrm rot="160345">
              <a:off x="3145472" y="3435708"/>
              <a:ext cx="2036568" cy="802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Rectángulo 17"/>
            <p:cNvSpPr/>
            <p:nvPr/>
          </p:nvSpPr>
          <p:spPr>
            <a:xfrm rot="160345">
              <a:off x="3284893" y="4111466"/>
              <a:ext cx="798833" cy="282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2" name="Grupo 21"/>
          <p:cNvGrpSpPr/>
          <p:nvPr/>
        </p:nvGrpSpPr>
        <p:grpSpPr>
          <a:xfrm rot="20185251">
            <a:off x="7189405" y="930601"/>
            <a:ext cx="3093033" cy="1098795"/>
            <a:chOff x="3145472" y="3435708"/>
            <a:chExt cx="2036568" cy="958537"/>
          </a:xfrm>
        </p:grpSpPr>
        <p:sp>
          <p:nvSpPr>
            <p:cNvPr id="23" name="Rectángulo 22"/>
            <p:cNvSpPr/>
            <p:nvPr/>
          </p:nvSpPr>
          <p:spPr>
            <a:xfrm rot="160345">
              <a:off x="3145472" y="3435708"/>
              <a:ext cx="2036568" cy="802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" name="Rectángulo 23"/>
            <p:cNvSpPr/>
            <p:nvPr/>
          </p:nvSpPr>
          <p:spPr>
            <a:xfrm rot="160345">
              <a:off x="3284893" y="4111466"/>
              <a:ext cx="798833" cy="282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5" name="Grupo 24"/>
          <p:cNvGrpSpPr/>
          <p:nvPr/>
        </p:nvGrpSpPr>
        <p:grpSpPr>
          <a:xfrm rot="20185251">
            <a:off x="6929486" y="309730"/>
            <a:ext cx="3093033" cy="1098795"/>
            <a:chOff x="3145472" y="3435708"/>
            <a:chExt cx="2036568" cy="958537"/>
          </a:xfrm>
        </p:grpSpPr>
        <p:sp>
          <p:nvSpPr>
            <p:cNvPr id="26" name="Rectángulo 25"/>
            <p:cNvSpPr/>
            <p:nvPr/>
          </p:nvSpPr>
          <p:spPr>
            <a:xfrm rot="160345">
              <a:off x="3145472" y="3435708"/>
              <a:ext cx="2036568" cy="802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ángulo 26"/>
            <p:cNvSpPr/>
            <p:nvPr/>
          </p:nvSpPr>
          <p:spPr>
            <a:xfrm rot="160345">
              <a:off x="3284893" y="4111466"/>
              <a:ext cx="798833" cy="282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8" name="Grupo 27"/>
          <p:cNvGrpSpPr/>
          <p:nvPr/>
        </p:nvGrpSpPr>
        <p:grpSpPr>
          <a:xfrm rot="20185251">
            <a:off x="7418864" y="1930481"/>
            <a:ext cx="3093033" cy="1098795"/>
            <a:chOff x="3145472" y="3435708"/>
            <a:chExt cx="2036568" cy="958537"/>
          </a:xfrm>
        </p:grpSpPr>
        <p:sp>
          <p:nvSpPr>
            <p:cNvPr id="29" name="Rectángulo 28"/>
            <p:cNvSpPr/>
            <p:nvPr/>
          </p:nvSpPr>
          <p:spPr>
            <a:xfrm rot="160345">
              <a:off x="3145472" y="3435708"/>
              <a:ext cx="2036568" cy="802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Rectángulo 29"/>
            <p:cNvSpPr/>
            <p:nvPr/>
          </p:nvSpPr>
          <p:spPr>
            <a:xfrm rot="160345">
              <a:off x="3284893" y="4111466"/>
              <a:ext cx="798833" cy="282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8" name="CuadroTexto 7"/>
          <p:cNvSpPr txBox="1"/>
          <p:nvPr/>
        </p:nvSpPr>
        <p:spPr>
          <a:xfrm>
            <a:off x="7417406" y="3890675"/>
            <a:ext cx="13365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100" b="1" dirty="0" smtClean="0">
                <a:solidFill>
                  <a:srgbClr val="FFC000"/>
                </a:solidFill>
                <a:latin typeface="Helvetica "/>
              </a:rPr>
              <a:t>DIFERENCIA DE PROPORCIONES</a:t>
            </a:r>
            <a:endParaRPr lang="es-MX" sz="1100" b="1" dirty="0">
              <a:solidFill>
                <a:srgbClr val="FFC000"/>
              </a:solidFill>
              <a:latin typeface="Helvetica "/>
            </a:endParaRPr>
          </a:p>
        </p:txBody>
      </p:sp>
      <p:grpSp>
        <p:nvGrpSpPr>
          <p:cNvPr id="31" name="Grupo 30"/>
          <p:cNvGrpSpPr/>
          <p:nvPr/>
        </p:nvGrpSpPr>
        <p:grpSpPr>
          <a:xfrm rot="20185251">
            <a:off x="7571264" y="2082881"/>
            <a:ext cx="3093033" cy="1098795"/>
            <a:chOff x="3145472" y="3435708"/>
            <a:chExt cx="2036568" cy="958537"/>
          </a:xfrm>
        </p:grpSpPr>
        <p:sp>
          <p:nvSpPr>
            <p:cNvPr id="32" name="Rectángulo 31"/>
            <p:cNvSpPr/>
            <p:nvPr/>
          </p:nvSpPr>
          <p:spPr>
            <a:xfrm rot="160345">
              <a:off x="3145472" y="3435708"/>
              <a:ext cx="2036568" cy="802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3" name="Rectángulo 32"/>
            <p:cNvSpPr/>
            <p:nvPr/>
          </p:nvSpPr>
          <p:spPr>
            <a:xfrm rot="160345">
              <a:off x="3284893" y="4111466"/>
              <a:ext cx="798833" cy="282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5" name="Rectángulo redondeado 14"/>
          <p:cNvSpPr/>
          <p:nvPr/>
        </p:nvSpPr>
        <p:spPr>
          <a:xfrm>
            <a:off x="8773424" y="838392"/>
            <a:ext cx="2602909" cy="26720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redondeado 33"/>
          <p:cNvSpPr/>
          <p:nvPr/>
        </p:nvSpPr>
        <p:spPr>
          <a:xfrm>
            <a:off x="5053869" y="1328498"/>
            <a:ext cx="1438167" cy="7384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ángulo redondeado 39"/>
          <p:cNvSpPr/>
          <p:nvPr/>
        </p:nvSpPr>
        <p:spPr>
          <a:xfrm>
            <a:off x="2092683" y="2474568"/>
            <a:ext cx="1438167" cy="16184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7" name="Imagen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018" y="1658602"/>
            <a:ext cx="1042129" cy="581855"/>
          </a:xfrm>
          <a:prstGeom prst="rect">
            <a:avLst/>
          </a:prstGeom>
        </p:spPr>
      </p:pic>
      <p:pic>
        <p:nvPicPr>
          <p:cNvPr id="44" name="Imagen 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525" y="1955082"/>
            <a:ext cx="1495425" cy="695325"/>
          </a:xfrm>
          <a:prstGeom prst="rect">
            <a:avLst/>
          </a:prstGeom>
        </p:spPr>
      </p:pic>
      <p:sp>
        <p:nvSpPr>
          <p:cNvPr id="48" name="Rectángulo redondeado 47"/>
          <p:cNvSpPr/>
          <p:nvPr/>
        </p:nvSpPr>
        <p:spPr>
          <a:xfrm>
            <a:off x="1791773" y="4290905"/>
            <a:ext cx="1734394" cy="119910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6" name="Imagen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840" y="5161753"/>
            <a:ext cx="3086100" cy="485775"/>
          </a:xfrm>
          <a:prstGeom prst="rect">
            <a:avLst/>
          </a:prstGeom>
        </p:spPr>
      </p:pic>
      <p:sp>
        <p:nvSpPr>
          <p:cNvPr id="49" name="Rectángulo redondeado 48"/>
          <p:cNvSpPr/>
          <p:nvPr/>
        </p:nvSpPr>
        <p:spPr>
          <a:xfrm>
            <a:off x="6752048" y="4899675"/>
            <a:ext cx="1541051" cy="12489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Rectángulo 46"/>
          <p:cNvSpPr/>
          <p:nvPr/>
        </p:nvSpPr>
        <p:spPr>
          <a:xfrm rot="21094555">
            <a:off x="7032969" y="4182917"/>
            <a:ext cx="172644" cy="984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Rectángulo redondeado 50"/>
          <p:cNvSpPr/>
          <p:nvPr/>
        </p:nvSpPr>
        <p:spPr>
          <a:xfrm>
            <a:off x="9252638" y="3799237"/>
            <a:ext cx="1779551" cy="19025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3" name="Imagen 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734" y="4424491"/>
            <a:ext cx="2838450" cy="628650"/>
          </a:xfrm>
          <a:prstGeom prst="rect">
            <a:avLst/>
          </a:prstGeom>
        </p:spPr>
      </p:pic>
      <p:sp>
        <p:nvSpPr>
          <p:cNvPr id="50" name="Rectángulo 49"/>
          <p:cNvSpPr/>
          <p:nvPr/>
        </p:nvSpPr>
        <p:spPr>
          <a:xfrm>
            <a:off x="3776317" y="2415984"/>
            <a:ext cx="7569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200" dirty="0">
                <a:solidFill>
                  <a:srgbClr val="00ABD7"/>
                </a:solidFill>
                <a:latin typeface="Helvetica "/>
              </a:rPr>
              <a:t>Caso </a:t>
            </a:r>
            <a:r>
              <a:rPr lang="es-MX" sz="1200" dirty="0" smtClean="0">
                <a:solidFill>
                  <a:srgbClr val="00ABD7"/>
                </a:solidFill>
                <a:latin typeface="Helvetica "/>
              </a:rPr>
              <a:t>1: </a:t>
            </a:r>
            <a:endParaRPr lang="es-MX" sz="1200" dirty="0">
              <a:solidFill>
                <a:srgbClr val="00ABD7"/>
              </a:solidFill>
            </a:endParaRPr>
          </a:p>
        </p:txBody>
      </p:sp>
      <p:sp>
        <p:nvSpPr>
          <p:cNvPr id="53" name="Rectángulo 52"/>
          <p:cNvSpPr/>
          <p:nvPr/>
        </p:nvSpPr>
        <p:spPr>
          <a:xfrm rot="19150545">
            <a:off x="4592245" y="2073568"/>
            <a:ext cx="7569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200" dirty="0">
                <a:solidFill>
                  <a:srgbClr val="00ABD7"/>
                </a:solidFill>
                <a:latin typeface="Helvetica "/>
              </a:rPr>
              <a:t>Caso 2</a:t>
            </a:r>
            <a:r>
              <a:rPr lang="es-MX" sz="1200" dirty="0" smtClean="0">
                <a:solidFill>
                  <a:srgbClr val="00ABD7"/>
                </a:solidFill>
                <a:latin typeface="Helvetica "/>
              </a:rPr>
              <a:t>: </a:t>
            </a:r>
            <a:endParaRPr lang="es-MX" sz="1200" dirty="0">
              <a:solidFill>
                <a:srgbClr val="00ABD7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3792015" y="4260330"/>
            <a:ext cx="7569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200" dirty="0">
                <a:solidFill>
                  <a:srgbClr val="FF0000"/>
                </a:solidFill>
                <a:latin typeface="Helvetica "/>
              </a:rPr>
              <a:t>Caso </a:t>
            </a:r>
            <a:r>
              <a:rPr lang="es-MX" sz="1200" dirty="0" smtClean="0">
                <a:solidFill>
                  <a:srgbClr val="FF0000"/>
                </a:solidFill>
                <a:latin typeface="Helvetica "/>
              </a:rPr>
              <a:t>1: 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4084027" y="4637831"/>
            <a:ext cx="7569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200" dirty="0">
                <a:solidFill>
                  <a:srgbClr val="FF0000"/>
                </a:solidFill>
                <a:latin typeface="Helvetica "/>
              </a:rPr>
              <a:t>Caso 2: </a:t>
            </a:r>
            <a:endParaRPr lang="es-MX" sz="1200" dirty="0">
              <a:solidFill>
                <a:srgbClr val="FF0000"/>
              </a:solidFill>
            </a:endParaRPr>
          </a:p>
        </p:txBody>
      </p:sp>
      <p:pic>
        <p:nvPicPr>
          <p:cNvPr id="39" name="Imagen 3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8"/>
          <a:stretch/>
        </p:blipFill>
        <p:spPr>
          <a:xfrm>
            <a:off x="2591956" y="2716599"/>
            <a:ext cx="906672" cy="395952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256" y="4274200"/>
            <a:ext cx="1657350" cy="523875"/>
          </a:xfrm>
          <a:prstGeom prst="rect">
            <a:avLst/>
          </a:prstGeom>
        </p:spPr>
      </p:pic>
      <p:sp>
        <p:nvSpPr>
          <p:cNvPr id="52" name="Rectángulo 51"/>
          <p:cNvSpPr/>
          <p:nvPr/>
        </p:nvSpPr>
        <p:spPr>
          <a:xfrm>
            <a:off x="1074272" y="4125458"/>
            <a:ext cx="6110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200" dirty="0">
                <a:latin typeface="Helvetica "/>
              </a:rPr>
              <a:t>N(0,1)</a:t>
            </a:r>
            <a:endParaRPr lang="es-MX" sz="1200" dirty="0"/>
          </a:p>
        </p:txBody>
      </p:sp>
      <p:pic>
        <p:nvPicPr>
          <p:cNvPr id="1028" name="Picture 4" descr="Resultado de imagen para palomit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52" y="4190038"/>
            <a:ext cx="189947" cy="18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4" descr="Resultado de imagen para palomit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52" y="4394895"/>
            <a:ext cx="189947" cy="18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Resultado de imagen para palomit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81" y="4591301"/>
            <a:ext cx="189947" cy="18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ángulo 55"/>
          <p:cNvSpPr/>
          <p:nvPr/>
        </p:nvSpPr>
        <p:spPr>
          <a:xfrm>
            <a:off x="1096424" y="4555469"/>
            <a:ext cx="6543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100" dirty="0" smtClean="0">
                <a:latin typeface="Helvetica "/>
              </a:rPr>
              <a:t>n</a:t>
            </a:r>
            <a:r>
              <a:rPr lang="es-MX" sz="500" dirty="0" smtClean="0">
                <a:latin typeface="Helvetica "/>
              </a:rPr>
              <a:t>12</a:t>
            </a:r>
            <a:r>
              <a:rPr lang="es-MX" sz="1100" dirty="0" smtClean="0">
                <a:latin typeface="Helvetica "/>
              </a:rPr>
              <a:t>&gt;=30</a:t>
            </a:r>
            <a:endParaRPr lang="es-MX" sz="1100" dirty="0"/>
          </a:p>
        </p:txBody>
      </p:sp>
      <p:sp>
        <p:nvSpPr>
          <p:cNvPr id="62" name="Rectángulo 61"/>
          <p:cNvSpPr/>
          <p:nvPr/>
        </p:nvSpPr>
        <p:spPr>
          <a:xfrm>
            <a:off x="1128004" y="4329941"/>
            <a:ext cx="2808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400" dirty="0"/>
              <a:t>σ</a:t>
            </a:r>
            <a:endParaRPr lang="es-MX" sz="1400" dirty="0"/>
          </a:p>
        </p:txBody>
      </p:sp>
      <p:sp>
        <p:nvSpPr>
          <p:cNvPr id="63" name="Rectángulo 62"/>
          <p:cNvSpPr/>
          <p:nvPr/>
        </p:nvSpPr>
        <p:spPr>
          <a:xfrm>
            <a:off x="1068639" y="5023603"/>
            <a:ext cx="12362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900" dirty="0" smtClean="0">
                <a:latin typeface="Helvetica "/>
              </a:rPr>
              <a:t>No se sabe si N(0,1</a:t>
            </a:r>
            <a:r>
              <a:rPr lang="es-MX" sz="900" dirty="0">
                <a:latin typeface="Helvetica "/>
              </a:rPr>
              <a:t>)</a:t>
            </a:r>
            <a:endParaRPr lang="es-MX" sz="900" dirty="0"/>
          </a:p>
        </p:txBody>
      </p:sp>
      <p:pic>
        <p:nvPicPr>
          <p:cNvPr id="66" name="Picture 4" descr="Resultado de imagen para palomita"/>
          <p:cNvPicPr>
            <a:picLocks noChangeAspect="1" noChangeArrowheads="1"/>
          </p:cNvPicPr>
          <p:nvPr/>
        </p:nvPicPr>
        <p:blipFill>
          <a:blip r:embed="rId10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63750" y1="38333" x2="63750" y2="38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28" y="5439681"/>
            <a:ext cx="189947" cy="18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Rectángulo 66"/>
          <p:cNvSpPr/>
          <p:nvPr/>
        </p:nvSpPr>
        <p:spPr>
          <a:xfrm>
            <a:off x="1277471" y="5403849"/>
            <a:ext cx="5902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100" dirty="0">
                <a:latin typeface="Helvetica "/>
              </a:rPr>
              <a:t>n</a:t>
            </a:r>
            <a:r>
              <a:rPr lang="es-MX" sz="500" dirty="0">
                <a:latin typeface="Helvetica "/>
              </a:rPr>
              <a:t>12 </a:t>
            </a:r>
            <a:r>
              <a:rPr lang="es-MX" sz="1100" dirty="0">
                <a:latin typeface="Helvetica "/>
              </a:rPr>
              <a:t>&lt;</a:t>
            </a:r>
            <a:r>
              <a:rPr lang="es-MX" sz="1100" dirty="0" smtClean="0">
                <a:latin typeface="Helvetica "/>
              </a:rPr>
              <a:t>30</a:t>
            </a:r>
            <a:endParaRPr lang="es-MX" sz="1100" dirty="0"/>
          </a:p>
        </p:txBody>
      </p:sp>
      <p:sp>
        <p:nvSpPr>
          <p:cNvPr id="68" name="Rectángulo 67"/>
          <p:cNvSpPr/>
          <p:nvPr/>
        </p:nvSpPr>
        <p:spPr>
          <a:xfrm>
            <a:off x="1309051" y="5178321"/>
            <a:ext cx="2584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400" dirty="0"/>
              <a:t>ς</a:t>
            </a:r>
            <a:endParaRPr lang="es-MX" sz="1400" dirty="0"/>
          </a:p>
        </p:txBody>
      </p:sp>
      <p:pic>
        <p:nvPicPr>
          <p:cNvPr id="70" name="Picture 4" descr="Resultado de imagen para palomita"/>
          <p:cNvPicPr>
            <a:picLocks noChangeAspect="1" noChangeArrowheads="1"/>
          </p:cNvPicPr>
          <p:nvPr/>
        </p:nvPicPr>
        <p:blipFill>
          <a:blip r:embed="rId1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28" y="5256730"/>
            <a:ext cx="189947" cy="18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ángulo 70"/>
          <p:cNvSpPr/>
          <p:nvPr/>
        </p:nvSpPr>
        <p:spPr>
          <a:xfrm>
            <a:off x="3931257" y="1471707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200" dirty="0">
                <a:latin typeface="Helvetica "/>
              </a:rPr>
              <a:t>No se sabe si N(0,1)</a:t>
            </a:r>
            <a:endParaRPr lang="es-MX" sz="1200" dirty="0"/>
          </a:p>
        </p:txBody>
      </p:sp>
      <p:sp>
        <p:nvSpPr>
          <p:cNvPr id="75" name="Rectángulo 74"/>
          <p:cNvSpPr/>
          <p:nvPr/>
        </p:nvSpPr>
        <p:spPr>
          <a:xfrm>
            <a:off x="4056649" y="1901624"/>
            <a:ext cx="5261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100" dirty="0" smtClean="0">
                <a:latin typeface="Helvetica "/>
              </a:rPr>
              <a:t>N&lt;30</a:t>
            </a:r>
            <a:endParaRPr lang="es-MX" sz="1100" dirty="0"/>
          </a:p>
        </p:txBody>
      </p:sp>
      <p:sp>
        <p:nvSpPr>
          <p:cNvPr id="76" name="Rectángulo 75"/>
          <p:cNvSpPr/>
          <p:nvPr/>
        </p:nvSpPr>
        <p:spPr>
          <a:xfrm>
            <a:off x="4088229" y="1676096"/>
            <a:ext cx="2584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400" dirty="0"/>
              <a:t>ς</a:t>
            </a:r>
            <a:endParaRPr lang="es-MX" sz="1400" dirty="0"/>
          </a:p>
        </p:txBody>
      </p:sp>
      <p:pic>
        <p:nvPicPr>
          <p:cNvPr id="77" name="Picture 4" descr="Resultado de imagen para palomita"/>
          <p:cNvPicPr>
            <a:picLocks noChangeAspect="1" noChangeArrowheads="1"/>
          </p:cNvPicPr>
          <p:nvPr/>
        </p:nvPicPr>
        <p:blipFill>
          <a:blip r:embed="rId10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63750" y1="38333" x2="63750" y2="38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216" y="1913136"/>
            <a:ext cx="189947" cy="18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Resultado de imagen para palomita"/>
          <p:cNvPicPr>
            <a:picLocks noChangeAspect="1" noChangeArrowheads="1"/>
          </p:cNvPicPr>
          <p:nvPr/>
        </p:nvPicPr>
        <p:blipFill>
          <a:blip r:embed="rId1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216" y="1730185"/>
            <a:ext cx="189947" cy="18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ángulo 78"/>
          <p:cNvSpPr/>
          <p:nvPr/>
        </p:nvSpPr>
        <p:spPr>
          <a:xfrm>
            <a:off x="1982371" y="2522876"/>
            <a:ext cx="6110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200" dirty="0">
                <a:latin typeface="Helvetica "/>
              </a:rPr>
              <a:t>N(0,1)</a:t>
            </a:r>
            <a:endParaRPr lang="es-MX" sz="1200" dirty="0"/>
          </a:p>
        </p:txBody>
      </p:sp>
      <p:pic>
        <p:nvPicPr>
          <p:cNvPr id="80" name="Picture 4" descr="Resultado de imagen para palomit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651" y="2587456"/>
            <a:ext cx="189947" cy="18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4" descr="Resultado de imagen para palomit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651" y="2792313"/>
            <a:ext cx="189947" cy="18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4" descr="Resultado de imagen para palomit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380" y="2988719"/>
            <a:ext cx="189947" cy="18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ángulo 82"/>
          <p:cNvSpPr/>
          <p:nvPr/>
        </p:nvSpPr>
        <p:spPr>
          <a:xfrm>
            <a:off x="2004523" y="2952887"/>
            <a:ext cx="58381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100" dirty="0" smtClean="0">
                <a:latin typeface="Helvetica "/>
              </a:rPr>
              <a:t>n&gt;=30</a:t>
            </a:r>
            <a:endParaRPr lang="es-MX" sz="1100" dirty="0"/>
          </a:p>
        </p:txBody>
      </p:sp>
      <p:sp>
        <p:nvSpPr>
          <p:cNvPr id="84" name="Rectángulo 83"/>
          <p:cNvSpPr/>
          <p:nvPr/>
        </p:nvSpPr>
        <p:spPr>
          <a:xfrm>
            <a:off x="2036103" y="2727359"/>
            <a:ext cx="2808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400" dirty="0"/>
              <a:t>σ</a:t>
            </a:r>
            <a:endParaRPr lang="es-MX" sz="1400" dirty="0"/>
          </a:p>
        </p:txBody>
      </p:sp>
      <p:sp>
        <p:nvSpPr>
          <p:cNvPr id="85" name="Rectángulo 84"/>
          <p:cNvSpPr/>
          <p:nvPr/>
        </p:nvSpPr>
        <p:spPr>
          <a:xfrm>
            <a:off x="9507059" y="1943643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200" dirty="0" smtClean="0">
                <a:latin typeface="Helvetica "/>
              </a:rPr>
              <a:t>x</a:t>
            </a:r>
            <a:endParaRPr lang="es-MX" sz="1200" dirty="0"/>
          </a:p>
        </p:txBody>
      </p:sp>
      <p:pic>
        <p:nvPicPr>
          <p:cNvPr id="86" name="Picture 4" descr="Resultado de imagen para palomit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339" y="2008223"/>
            <a:ext cx="189947" cy="18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4" descr="Resultado de imagen para palomit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339" y="2213080"/>
            <a:ext cx="189947" cy="18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4" descr="Resultado de imagen para palomit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068" y="2409486"/>
            <a:ext cx="189947" cy="18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ángulo 88"/>
          <p:cNvSpPr/>
          <p:nvPr/>
        </p:nvSpPr>
        <p:spPr>
          <a:xfrm>
            <a:off x="9529211" y="2373654"/>
            <a:ext cx="26321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100" dirty="0" smtClean="0">
                <a:latin typeface="Helvetica "/>
              </a:rPr>
              <a:t>n</a:t>
            </a:r>
            <a:endParaRPr lang="es-MX" sz="1100" dirty="0"/>
          </a:p>
        </p:txBody>
      </p:sp>
      <p:sp>
        <p:nvSpPr>
          <p:cNvPr id="90" name="Rectángulo 89"/>
          <p:cNvSpPr/>
          <p:nvPr/>
        </p:nvSpPr>
        <p:spPr>
          <a:xfrm>
            <a:off x="9560791" y="2148126"/>
            <a:ext cx="12995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400" dirty="0" smtClean="0"/>
              <a:t>p o q (muestra)</a:t>
            </a:r>
            <a:endParaRPr lang="es-MX" sz="1400" dirty="0"/>
          </a:p>
        </p:txBody>
      </p:sp>
      <p:sp>
        <p:nvSpPr>
          <p:cNvPr id="91" name="Rectángulo 90"/>
          <p:cNvSpPr/>
          <p:nvPr/>
        </p:nvSpPr>
        <p:spPr>
          <a:xfrm>
            <a:off x="8863017" y="5057984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200" dirty="0" smtClean="0">
                <a:latin typeface="Helvetica "/>
              </a:rPr>
              <a:t>x</a:t>
            </a:r>
            <a:r>
              <a:rPr lang="es-MX" sz="1000" dirty="0" smtClean="0">
                <a:latin typeface="Helvetica "/>
              </a:rPr>
              <a:t>1</a:t>
            </a:r>
            <a:r>
              <a:rPr lang="es-MX" sz="1200" dirty="0" smtClean="0">
                <a:latin typeface="Helvetica "/>
              </a:rPr>
              <a:t> y x</a:t>
            </a:r>
            <a:r>
              <a:rPr lang="es-MX" sz="900" dirty="0" smtClean="0">
                <a:latin typeface="Helvetica "/>
              </a:rPr>
              <a:t>2</a:t>
            </a:r>
            <a:endParaRPr lang="es-MX" sz="900" dirty="0"/>
          </a:p>
        </p:txBody>
      </p:sp>
      <p:pic>
        <p:nvPicPr>
          <p:cNvPr id="92" name="Picture 4" descr="Resultado de imagen para palomit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297" y="5122564"/>
            <a:ext cx="189947" cy="18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4" descr="Resultado de imagen para palomit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297" y="5327421"/>
            <a:ext cx="189947" cy="18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4" descr="Resultado de imagen para palomit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026" y="5523827"/>
            <a:ext cx="189947" cy="18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ángulo 94"/>
          <p:cNvSpPr/>
          <p:nvPr/>
        </p:nvSpPr>
        <p:spPr>
          <a:xfrm>
            <a:off x="8885169" y="5487995"/>
            <a:ext cx="6174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100" dirty="0" smtClean="0">
                <a:latin typeface="Helvetica "/>
              </a:rPr>
              <a:t>n</a:t>
            </a:r>
            <a:r>
              <a:rPr lang="es-MX" sz="900" dirty="0" smtClean="0">
                <a:latin typeface="Helvetica "/>
              </a:rPr>
              <a:t>1</a:t>
            </a:r>
            <a:r>
              <a:rPr lang="es-MX" sz="1100" dirty="0" smtClean="0">
                <a:latin typeface="Helvetica "/>
              </a:rPr>
              <a:t> y n</a:t>
            </a:r>
            <a:r>
              <a:rPr lang="es-MX" sz="900" dirty="0" smtClean="0">
                <a:latin typeface="Helvetica "/>
              </a:rPr>
              <a:t>2</a:t>
            </a:r>
            <a:endParaRPr lang="es-MX" sz="900" dirty="0"/>
          </a:p>
        </p:txBody>
      </p:sp>
      <p:sp>
        <p:nvSpPr>
          <p:cNvPr id="96" name="Rectángulo 95"/>
          <p:cNvSpPr/>
          <p:nvPr/>
        </p:nvSpPr>
        <p:spPr>
          <a:xfrm>
            <a:off x="8916749" y="5262467"/>
            <a:ext cx="12995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400" dirty="0" smtClean="0"/>
              <a:t>p o q (muestra)</a:t>
            </a:r>
            <a:endParaRPr lang="es-MX" sz="1400" dirty="0"/>
          </a:p>
        </p:txBody>
      </p:sp>
      <p:sp>
        <p:nvSpPr>
          <p:cNvPr id="57" name="Rectángulo redondeado 56"/>
          <p:cNvSpPr/>
          <p:nvPr/>
        </p:nvSpPr>
        <p:spPr>
          <a:xfrm>
            <a:off x="5771996" y="4537329"/>
            <a:ext cx="870542" cy="69770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/>
          <p:cNvSpPr/>
          <p:nvPr/>
        </p:nvSpPr>
        <p:spPr>
          <a:xfrm>
            <a:off x="5373492" y="4583164"/>
            <a:ext cx="17457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200" b="1" dirty="0" smtClean="0">
                <a:solidFill>
                  <a:srgbClr val="7030A0"/>
                </a:solidFill>
                <a:latin typeface="Helvetica "/>
              </a:rPr>
              <a:t>TAMAÑO MUESTRAL</a:t>
            </a:r>
            <a:endParaRPr lang="es-MX" sz="1200" b="1" dirty="0">
              <a:solidFill>
                <a:srgbClr val="7030A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2" r="-1"/>
          <a:stretch/>
        </p:blipFill>
        <p:spPr>
          <a:xfrm>
            <a:off x="5792509" y="4940467"/>
            <a:ext cx="996570" cy="628650"/>
          </a:xfrm>
          <a:prstGeom prst="rect">
            <a:avLst/>
          </a:prstGeom>
        </p:spPr>
      </p:pic>
      <p:sp>
        <p:nvSpPr>
          <p:cNvPr id="61" name="Nube 60"/>
          <p:cNvSpPr/>
          <p:nvPr/>
        </p:nvSpPr>
        <p:spPr>
          <a:xfrm>
            <a:off x="5249414" y="2908443"/>
            <a:ext cx="1963104" cy="1589374"/>
          </a:xfrm>
          <a:prstGeom prst="cloud">
            <a:avLst/>
          </a:prstGeom>
          <a:solidFill>
            <a:schemeClr val="bg1"/>
          </a:solidFill>
          <a:ln>
            <a:solidFill>
              <a:srgbClr val="FF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Rectángulo 68"/>
          <p:cNvSpPr/>
          <p:nvPr/>
        </p:nvSpPr>
        <p:spPr>
          <a:xfrm>
            <a:off x="4783927" y="3456420"/>
            <a:ext cx="30137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FF66CC"/>
                </a:solidFill>
                <a:latin typeface="Helvetica "/>
              </a:rPr>
              <a:t>INTERVALO DE CONFIANZA</a:t>
            </a:r>
          </a:p>
          <a:p>
            <a:pPr algn="ctr"/>
            <a:r>
              <a:rPr lang="es-MX" sz="2400" b="1" dirty="0">
                <a:solidFill>
                  <a:srgbClr val="FF66CC"/>
                </a:solidFill>
                <a:latin typeface="Helvetica "/>
              </a:rPr>
              <a:t>(IC)</a:t>
            </a:r>
            <a:endParaRPr lang="es-MX" sz="2400" b="1" dirty="0">
              <a:solidFill>
                <a:srgbClr val="FF66CC"/>
              </a:solidFill>
              <a:latin typeface="Helvetica "/>
            </a:endParaRPr>
          </a:p>
        </p:txBody>
      </p:sp>
      <p:pic>
        <p:nvPicPr>
          <p:cNvPr id="100" name="Picture 2" descr="Resultado de imagen para intervalo de confianza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31017" r="31725" b="19670"/>
          <a:stretch/>
        </p:blipFill>
        <p:spPr bwMode="auto">
          <a:xfrm>
            <a:off x="5449482" y="2736166"/>
            <a:ext cx="1468852" cy="93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5902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Microsoft Office PowerPoint</Application>
  <PresentationFormat>Panorámica</PresentationFormat>
  <Paragraphs>50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 </vt:lpstr>
      <vt:lpstr>Tema de Office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ERICK IVAN BARCENAS MARTINEZ</dc:creator>
  <cp:lastModifiedBy>ERICK IVAN BARCENAS MARTINEZ</cp:lastModifiedBy>
  <cp:revision>1</cp:revision>
  <dcterms:created xsi:type="dcterms:W3CDTF">2019-05-03T14:18:51Z</dcterms:created>
  <dcterms:modified xsi:type="dcterms:W3CDTF">2019-05-03T14:19:14Z</dcterms:modified>
</cp:coreProperties>
</file>