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A167-79DB-4E24-887D-6A890EF94E90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FF73-74C6-4CD6-B661-AEF7A1B5D0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84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A167-79DB-4E24-887D-6A890EF94E90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FF73-74C6-4CD6-B661-AEF7A1B5D0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501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A167-79DB-4E24-887D-6A890EF94E90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FF73-74C6-4CD6-B661-AEF7A1B5D0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520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A167-79DB-4E24-887D-6A890EF94E90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FF73-74C6-4CD6-B661-AEF7A1B5D0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46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A167-79DB-4E24-887D-6A890EF94E90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FF73-74C6-4CD6-B661-AEF7A1B5D0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173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A167-79DB-4E24-887D-6A890EF94E90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FF73-74C6-4CD6-B661-AEF7A1B5D0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832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A167-79DB-4E24-887D-6A890EF94E90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FF73-74C6-4CD6-B661-AEF7A1B5D0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3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A167-79DB-4E24-887D-6A890EF94E90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FF73-74C6-4CD6-B661-AEF7A1B5D0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245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A167-79DB-4E24-887D-6A890EF94E90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FF73-74C6-4CD6-B661-AEF7A1B5D0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74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A167-79DB-4E24-887D-6A890EF94E90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FF73-74C6-4CD6-B661-AEF7A1B5D0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576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A167-79DB-4E24-887D-6A890EF94E90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FF73-74C6-4CD6-B661-AEF7A1B5D0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927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4A167-79DB-4E24-887D-6A890EF94E90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FFF73-74C6-4CD6-B661-AEF7A1B5D0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117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853680" y="1212083"/>
            <a:ext cx="4381609" cy="3860612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Resultado de imagen para distribucion norm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4" r="3538"/>
          <a:stretch/>
        </p:blipFill>
        <p:spPr bwMode="auto">
          <a:xfrm>
            <a:off x="8930103" y="127995"/>
            <a:ext cx="2380660" cy="137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488" y="2244779"/>
            <a:ext cx="2197994" cy="124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4780593" y="1659568"/>
            <a:ext cx="2342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rgbClr val="0070C0"/>
                </a:solidFill>
                <a:latin typeface="HelveticaNeueLT Com 55 Roman" panose="020B0804020202020204" pitchFamily="34" charset="0"/>
              </a:rPr>
              <a:t>DISTRIBUCIÓN NORMAL</a:t>
            </a:r>
            <a:endParaRPr lang="es-MX" sz="1400" b="1" dirty="0">
              <a:solidFill>
                <a:srgbClr val="0070C0"/>
              </a:solidFill>
              <a:latin typeface="HelveticaNeueLT Com 55 Roman" panose="020B08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704517" y="371537"/>
            <a:ext cx="27966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 smtClean="0">
                <a:solidFill>
                  <a:schemeClr val="accent5"/>
                </a:solidFill>
              </a:rPr>
              <a:t>Una variable aleatoria continua X tiene una distribución normal si sus valores forman una curva continua acampanada</a:t>
            </a:r>
            <a:r>
              <a:rPr lang="es-MX" sz="1200" dirty="0" smtClean="0"/>
              <a:t>.</a:t>
            </a:r>
            <a:endParaRPr lang="es-MX" sz="1200" dirty="0"/>
          </a:p>
        </p:txBody>
      </p:sp>
      <p:grpSp>
        <p:nvGrpSpPr>
          <p:cNvPr id="12" name="Grupo 11"/>
          <p:cNvGrpSpPr/>
          <p:nvPr/>
        </p:nvGrpSpPr>
        <p:grpSpPr>
          <a:xfrm>
            <a:off x="5330549" y="4001906"/>
            <a:ext cx="1453543" cy="479467"/>
            <a:chOff x="8078140" y="3456582"/>
            <a:chExt cx="1930748" cy="636878"/>
          </a:xfrm>
        </p:grpSpPr>
        <p:pic>
          <p:nvPicPr>
            <p:cNvPr id="1030" name="Picture 6" descr="Resultado de imagen para moda simbolo estadistica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2" t="68000" r="80885" b="6525"/>
            <a:stretch/>
          </p:blipFill>
          <p:spPr bwMode="auto">
            <a:xfrm>
              <a:off x="9562085" y="3456582"/>
              <a:ext cx="446803" cy="636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Resultado de imagen para moda simbolo estadistica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21" t="34000" r="81754" b="46020"/>
            <a:stretch/>
          </p:blipFill>
          <p:spPr bwMode="auto">
            <a:xfrm>
              <a:off x="8078140" y="3593958"/>
              <a:ext cx="463976" cy="499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uadroTexto 9"/>
            <p:cNvSpPr txBox="1"/>
            <p:nvPr/>
          </p:nvSpPr>
          <p:spPr>
            <a:xfrm>
              <a:off x="8419814" y="3710033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b="1" dirty="0" smtClean="0">
                  <a:latin typeface="Arial Black" panose="020B0A04020102020204" pitchFamily="34" charset="0"/>
                </a:rPr>
                <a:t>=</a:t>
              </a:r>
              <a:endParaRPr lang="es-MX" b="1" dirty="0">
                <a:latin typeface="Arial Black" panose="020B0A04020102020204" pitchFamily="34" charset="0"/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9225147" y="3724128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b="1" dirty="0" smtClean="0">
                  <a:latin typeface="Arial Black" panose="020B0A04020102020204" pitchFamily="34" charset="0"/>
                </a:rPr>
                <a:t>=</a:t>
              </a:r>
              <a:endParaRPr lang="es-MX" b="1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8777660" y="3576508"/>
              <a:ext cx="4427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2400" b="1" dirty="0" smtClean="0">
                  <a:latin typeface="Arial Black" panose="020B0A04020102020204" pitchFamily="34" charset="0"/>
                </a:rPr>
                <a:t>μ</a:t>
              </a:r>
              <a:r>
                <a:rPr lang="es-MX" dirty="0" smtClean="0"/>
                <a:t> </a:t>
              </a:r>
              <a:endParaRPr lang="es-MX" dirty="0"/>
            </a:p>
          </p:txBody>
        </p:sp>
      </p:grpSp>
      <p:sp>
        <p:nvSpPr>
          <p:cNvPr id="16" name="Rectángulo 15"/>
          <p:cNvSpPr/>
          <p:nvPr/>
        </p:nvSpPr>
        <p:spPr>
          <a:xfrm>
            <a:off x="5272115" y="261485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latin typeface="Arial Black" panose="020B0A04020102020204" pitchFamily="34" charset="0"/>
              </a:rPr>
              <a:t>μ</a:t>
            </a:r>
            <a:endParaRPr lang="es-MX" dirty="0">
              <a:latin typeface="Arial Black" panose="020B0A04020102020204" pitchFamily="3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6567940" y="2625769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latin typeface="Arial Black" panose="020B0A04020102020204" pitchFamily="34" charset="0"/>
              </a:rPr>
              <a:t>σ</a:t>
            </a:r>
            <a:endParaRPr lang="es-MX" dirty="0">
              <a:latin typeface="Arial Black" panose="020B0A04020102020204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4350535" y="2402541"/>
            <a:ext cx="8538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dirty="0" smtClean="0">
                <a:solidFill>
                  <a:srgbClr val="FFC000"/>
                </a:solidFill>
              </a:rPr>
              <a:t>forma </a:t>
            </a:r>
          </a:p>
          <a:p>
            <a:r>
              <a:rPr lang="es-MX" sz="1400" dirty="0" smtClean="0">
                <a:solidFill>
                  <a:srgbClr val="FFC000"/>
                </a:solidFill>
              </a:rPr>
              <a:t>simétrica</a:t>
            </a:r>
          </a:p>
        </p:txBody>
      </p:sp>
      <p:sp>
        <p:nvSpPr>
          <p:cNvPr id="22" name="Flecha abajo 21"/>
          <p:cNvSpPr/>
          <p:nvPr/>
        </p:nvSpPr>
        <p:spPr>
          <a:xfrm>
            <a:off x="5898789" y="3757951"/>
            <a:ext cx="257662" cy="341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4" name="Conector curvado 23"/>
          <p:cNvCxnSpPr/>
          <p:nvPr/>
        </p:nvCxnSpPr>
        <p:spPr>
          <a:xfrm flipV="1">
            <a:off x="6190495" y="620225"/>
            <a:ext cx="3349032" cy="2046426"/>
          </a:xfrm>
          <a:prstGeom prst="curvedConnector3">
            <a:avLst>
              <a:gd name="adj1" fmla="val 50000"/>
            </a:avLst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5328867" y="1902291"/>
            <a:ext cx="1362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rgbClr val="0070C0"/>
                </a:solidFill>
                <a:latin typeface="HelveticaNeueLT Com 55 Roman" panose="020B0804020202020204" pitchFamily="34" charset="0"/>
              </a:rPr>
              <a:t>O </a:t>
            </a:r>
            <a:r>
              <a:rPr lang="es-MX" sz="1400" dirty="0" smtClean="0">
                <a:solidFill>
                  <a:schemeClr val="accent6"/>
                </a:solidFill>
              </a:rPr>
              <a:t>distribución Z</a:t>
            </a:r>
          </a:p>
          <a:p>
            <a:pPr algn="ctr"/>
            <a:r>
              <a:rPr lang="es-MX" sz="1400" b="1" dirty="0" smtClean="0">
                <a:solidFill>
                  <a:srgbClr val="0070C0"/>
                </a:solidFill>
                <a:latin typeface="HelveticaNeueLT Com 55 Roman" panose="020B0804020202020204" pitchFamily="34" charset="0"/>
              </a:rPr>
              <a:t> </a:t>
            </a:r>
            <a:endParaRPr lang="es-MX" sz="1400" b="1" dirty="0">
              <a:solidFill>
                <a:srgbClr val="0070C0"/>
              </a:solidFill>
              <a:latin typeface="HelveticaNeueLT Com 55 Roman" panose="020B0804020202020204" pitchFamily="34" charset="0"/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3377077" y="3218127"/>
            <a:ext cx="5306096" cy="457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CuadroTexto 29"/>
          <p:cNvSpPr txBox="1"/>
          <p:nvPr/>
        </p:nvSpPr>
        <p:spPr>
          <a:xfrm>
            <a:off x="8698131" y="302916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0070C0"/>
                </a:solidFill>
              </a:rPr>
              <a:t>X</a:t>
            </a:r>
            <a:endParaRPr lang="es-MX" b="1" dirty="0">
              <a:solidFill>
                <a:srgbClr val="0070C0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3403845" y="3421639"/>
            <a:ext cx="5306096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accent6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8721517" y="325052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chemeClr val="accent6"/>
                </a:solidFill>
              </a:rPr>
              <a:t>Z</a:t>
            </a:r>
            <a:endParaRPr lang="es-MX" b="1" dirty="0">
              <a:solidFill>
                <a:schemeClr val="accent6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5984406" y="2183267"/>
            <a:ext cx="75254" cy="1348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36"/>
          <p:cNvSpPr/>
          <p:nvPr/>
        </p:nvSpPr>
        <p:spPr>
          <a:xfrm>
            <a:off x="5204423" y="3435195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latin typeface="Arial Black" panose="020B0A04020102020204" pitchFamily="34" charset="0"/>
              </a:rPr>
              <a:t>μ = 0</a:t>
            </a:r>
            <a:endParaRPr lang="es-MX" dirty="0">
              <a:latin typeface="Arial Black" panose="020B0A04020102020204" pitchFamily="34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6140645" y="3409639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latin typeface="Arial Black" panose="020B0A04020102020204" pitchFamily="34" charset="0"/>
              </a:rPr>
              <a:t>σ = 1</a:t>
            </a:r>
            <a:endParaRPr lang="es-MX" dirty="0">
              <a:latin typeface="Arial Black" panose="020B0A04020102020204" pitchFamily="34" charset="0"/>
            </a:endParaRPr>
          </a:p>
        </p:txBody>
      </p:sp>
      <p:sp>
        <p:nvSpPr>
          <p:cNvPr id="40" name="Abrir llave 39"/>
          <p:cNvSpPr/>
          <p:nvPr/>
        </p:nvSpPr>
        <p:spPr>
          <a:xfrm>
            <a:off x="3128189" y="2907195"/>
            <a:ext cx="355577" cy="890692"/>
          </a:xfrm>
          <a:prstGeom prst="leftBrace">
            <a:avLst>
              <a:gd name="adj1" fmla="val 8333"/>
              <a:gd name="adj2" fmla="val 49607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Rectángulo 42"/>
          <p:cNvSpPr/>
          <p:nvPr/>
        </p:nvSpPr>
        <p:spPr>
          <a:xfrm>
            <a:off x="8721517" y="1486041"/>
            <a:ext cx="305807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900" dirty="0" smtClean="0">
                <a:solidFill>
                  <a:schemeClr val="accent5"/>
                </a:solidFill>
              </a:rPr>
              <a:t>Para hallar las probabilidades de una distribución continua tienes que determinar el área que hay bajo una curva pero los matemático elaboraron una tabla con todas sus probabilidades</a:t>
            </a:r>
          </a:p>
          <a:p>
            <a:endParaRPr lang="es-MX" sz="900" dirty="0"/>
          </a:p>
        </p:txBody>
      </p:sp>
      <p:grpSp>
        <p:nvGrpSpPr>
          <p:cNvPr id="57" name="Grupo 56"/>
          <p:cNvGrpSpPr/>
          <p:nvPr/>
        </p:nvGrpSpPr>
        <p:grpSpPr>
          <a:xfrm>
            <a:off x="158184" y="663425"/>
            <a:ext cx="3242095" cy="5036030"/>
            <a:chOff x="227107" y="1083977"/>
            <a:chExt cx="3242095" cy="5036030"/>
          </a:xfrm>
        </p:grpSpPr>
        <p:pic>
          <p:nvPicPr>
            <p:cNvPr id="63" name="Imagen 6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974" y="1296735"/>
              <a:ext cx="2798698" cy="1307084"/>
            </a:xfrm>
            <a:prstGeom prst="rect">
              <a:avLst/>
            </a:prstGeom>
          </p:spPr>
        </p:pic>
        <p:sp>
          <p:nvSpPr>
            <p:cNvPr id="64" name="Rectángulo 63"/>
            <p:cNvSpPr/>
            <p:nvPr/>
          </p:nvSpPr>
          <p:spPr>
            <a:xfrm>
              <a:off x="796501" y="2786909"/>
              <a:ext cx="20018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dirty="0" smtClean="0">
                  <a:solidFill>
                    <a:srgbClr val="FFC000"/>
                  </a:solidFill>
                </a:rPr>
                <a:t>Normalizar</a:t>
              </a:r>
              <a:r>
                <a:rPr lang="es-MX" dirty="0" smtClean="0"/>
                <a:t> de </a:t>
              </a:r>
              <a:r>
                <a:rPr lang="es-MX" b="1" dirty="0" smtClean="0">
                  <a:solidFill>
                    <a:srgbClr val="0070C0"/>
                  </a:solidFill>
                </a:rPr>
                <a:t>X</a:t>
              </a:r>
              <a:r>
                <a:rPr lang="es-MX" dirty="0" smtClean="0"/>
                <a:t> a </a:t>
              </a:r>
              <a:r>
                <a:rPr lang="es-MX" b="1" i="1" dirty="0" smtClean="0">
                  <a:solidFill>
                    <a:schemeClr val="accent6"/>
                  </a:solidFill>
                </a:rPr>
                <a:t>Z</a:t>
              </a:r>
              <a:endParaRPr lang="es-MX" b="1" i="1" dirty="0">
                <a:solidFill>
                  <a:schemeClr val="accent6"/>
                </a:solidFill>
              </a:endParaRPr>
            </a:p>
          </p:txBody>
        </p:sp>
        <p:sp>
          <p:nvSpPr>
            <p:cNvPr id="65" name="Rectángulo 64"/>
            <p:cNvSpPr/>
            <p:nvPr/>
          </p:nvSpPr>
          <p:spPr>
            <a:xfrm>
              <a:off x="1221930" y="1083977"/>
              <a:ext cx="12698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100" dirty="0" smtClean="0">
                  <a:solidFill>
                    <a:srgbClr val="FFC000"/>
                  </a:solidFill>
                </a:rPr>
                <a:t>Campana de Gauss</a:t>
              </a:r>
              <a:endParaRPr lang="es-MX" sz="1100" dirty="0">
                <a:solidFill>
                  <a:srgbClr val="FFC000"/>
                </a:solidFill>
              </a:endParaRPr>
            </a:p>
          </p:txBody>
        </p:sp>
        <p:sp>
          <p:nvSpPr>
            <p:cNvPr id="66" name="Rectángulo 65"/>
            <p:cNvSpPr/>
            <p:nvPr/>
          </p:nvSpPr>
          <p:spPr>
            <a:xfrm>
              <a:off x="2249899" y="3226926"/>
              <a:ext cx="927428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050" dirty="0" smtClean="0"/>
                <a:t>“fórmula z”</a:t>
              </a:r>
              <a:endParaRPr lang="es-MX" sz="1050" dirty="0"/>
            </a:p>
          </p:txBody>
        </p:sp>
        <p:pic>
          <p:nvPicPr>
            <p:cNvPr id="67" name="Imagen 6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376" y="3094328"/>
              <a:ext cx="781050" cy="457200"/>
            </a:xfrm>
            <a:prstGeom prst="rect">
              <a:avLst/>
            </a:prstGeom>
          </p:spPr>
        </p:pic>
        <p:sp>
          <p:nvSpPr>
            <p:cNvPr id="68" name="Rectángulo 67"/>
            <p:cNvSpPr/>
            <p:nvPr/>
          </p:nvSpPr>
          <p:spPr>
            <a:xfrm>
              <a:off x="2505571" y="4318050"/>
              <a:ext cx="963631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100" dirty="0" smtClean="0"/>
                <a:t>Encontrar probabilidades para Z con la tabla Z</a:t>
              </a:r>
              <a:endParaRPr lang="es-MX" sz="1100" dirty="0"/>
            </a:p>
          </p:txBody>
        </p:sp>
        <p:pic>
          <p:nvPicPr>
            <p:cNvPr id="69" name="Picture 8" descr="Resultado de imagen para tabla z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3835" y="4001906"/>
              <a:ext cx="934409" cy="1369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CuadroTexto 69"/>
            <p:cNvSpPr txBox="1"/>
            <p:nvPr/>
          </p:nvSpPr>
          <p:spPr>
            <a:xfrm>
              <a:off x="227107" y="4374999"/>
              <a:ext cx="63359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100" dirty="0" smtClean="0"/>
                <a:t>Unidad y decimal</a:t>
              </a:r>
              <a:endParaRPr lang="es-MX" sz="1100" dirty="0"/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1391309" y="3583846"/>
              <a:ext cx="9820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100" dirty="0" smtClean="0"/>
                <a:t>Centesimal</a:t>
              </a:r>
              <a:endParaRPr lang="es-MX" sz="1100" dirty="0"/>
            </a:p>
          </p:txBody>
        </p:sp>
        <p:sp>
          <p:nvSpPr>
            <p:cNvPr id="72" name="Flecha derecha 71"/>
            <p:cNvSpPr/>
            <p:nvPr/>
          </p:nvSpPr>
          <p:spPr>
            <a:xfrm>
              <a:off x="812964" y="4486153"/>
              <a:ext cx="483140" cy="3778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3" name="Flecha abajo 72"/>
            <p:cNvSpPr/>
            <p:nvPr/>
          </p:nvSpPr>
          <p:spPr>
            <a:xfrm>
              <a:off x="1740133" y="3813277"/>
              <a:ext cx="290720" cy="37309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410375" y="5519843"/>
              <a:ext cx="63359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100" dirty="0" smtClean="0"/>
                <a:t>Unidad y decimal</a:t>
              </a:r>
              <a:endParaRPr lang="es-MX" sz="1100" dirty="0"/>
            </a:p>
          </p:txBody>
        </p:sp>
        <p:sp>
          <p:nvSpPr>
            <p:cNvPr id="75" name="Cruz 74"/>
            <p:cNvSpPr/>
            <p:nvPr/>
          </p:nvSpPr>
          <p:spPr>
            <a:xfrm>
              <a:off x="1054534" y="5668815"/>
              <a:ext cx="296867" cy="302220"/>
            </a:xfrm>
            <a:prstGeom prst="plus">
              <a:avLst>
                <a:gd name="adj" fmla="val 4754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6" name="CuadroTexto 75"/>
            <p:cNvSpPr txBox="1"/>
            <p:nvPr/>
          </p:nvSpPr>
          <p:spPr>
            <a:xfrm>
              <a:off x="1370024" y="5689120"/>
              <a:ext cx="9820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100" dirty="0" smtClean="0"/>
                <a:t>Centesimal</a:t>
              </a:r>
              <a:endParaRPr lang="es-MX" sz="1100" dirty="0"/>
            </a:p>
          </p:txBody>
        </p:sp>
        <p:sp>
          <p:nvSpPr>
            <p:cNvPr id="77" name="Igual que 76"/>
            <p:cNvSpPr/>
            <p:nvPr/>
          </p:nvSpPr>
          <p:spPr>
            <a:xfrm>
              <a:off x="2250229" y="5713552"/>
              <a:ext cx="549421" cy="226665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78" name="Rectángulo 77"/>
            <p:cNvSpPr/>
            <p:nvPr/>
          </p:nvSpPr>
          <p:spPr>
            <a:xfrm>
              <a:off x="2817652" y="5676118"/>
              <a:ext cx="5966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b="1" dirty="0" smtClean="0">
                  <a:solidFill>
                    <a:schemeClr val="accent6"/>
                  </a:solidFill>
                </a:rPr>
                <a:t>P (z)</a:t>
              </a:r>
              <a:endParaRPr lang="es-MX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79" name="Grupo 78"/>
          <p:cNvGrpSpPr/>
          <p:nvPr/>
        </p:nvGrpSpPr>
        <p:grpSpPr>
          <a:xfrm>
            <a:off x="474980" y="5805050"/>
            <a:ext cx="2584047" cy="775998"/>
            <a:chOff x="9395856" y="5826985"/>
            <a:chExt cx="2584047" cy="775998"/>
          </a:xfrm>
        </p:grpSpPr>
        <p:sp>
          <p:nvSpPr>
            <p:cNvPr id="7" name="Rectángulo 6"/>
            <p:cNvSpPr/>
            <p:nvPr/>
          </p:nvSpPr>
          <p:spPr>
            <a:xfrm>
              <a:off x="10784693" y="6025902"/>
              <a:ext cx="1195210" cy="577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050" dirty="0" smtClean="0"/>
                <a:t>Distancia entre la media y el punto de inflexión</a:t>
              </a:r>
              <a:endParaRPr lang="es-MX" sz="1050" dirty="0"/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9625502" y="5826985"/>
              <a:ext cx="49244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100" b="1" dirty="0" smtClean="0">
                  <a:latin typeface="Arial "/>
                </a:rPr>
                <a:t>z =1 </a:t>
              </a:r>
              <a:endParaRPr lang="es-MX" sz="1100" b="1" dirty="0">
                <a:latin typeface="Arial "/>
              </a:endParaRPr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9395856" y="6090006"/>
              <a:ext cx="1196230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una desviación estándar por encima de la media</a:t>
              </a:r>
              <a:endParaRPr lang="es-MX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ángulo 61"/>
            <p:cNvSpPr/>
            <p:nvPr/>
          </p:nvSpPr>
          <p:spPr>
            <a:xfrm>
              <a:off x="11082216" y="5826985"/>
              <a:ext cx="3000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200" dirty="0" smtClean="0">
                  <a:latin typeface="Arial Black" panose="020B0A04020102020204" pitchFamily="34" charset="0"/>
                </a:rPr>
                <a:t>σ</a:t>
              </a:r>
              <a:endParaRPr lang="es-MX" sz="1200" dirty="0"/>
            </a:p>
          </p:txBody>
        </p:sp>
      </p:grpSp>
      <p:pic>
        <p:nvPicPr>
          <p:cNvPr id="83" name="Imagen 8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653" y="5235088"/>
            <a:ext cx="1448298" cy="1029560"/>
          </a:xfrm>
          <a:prstGeom prst="rect">
            <a:avLst/>
          </a:prstGeom>
        </p:spPr>
      </p:pic>
      <p:cxnSp>
        <p:nvCxnSpPr>
          <p:cNvPr id="85" name="Conector recto 84"/>
          <p:cNvCxnSpPr/>
          <p:nvPr/>
        </p:nvCxnSpPr>
        <p:spPr>
          <a:xfrm>
            <a:off x="3840428" y="5067571"/>
            <a:ext cx="612303" cy="71623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/>
          <p:cNvCxnSpPr/>
          <p:nvPr/>
        </p:nvCxnSpPr>
        <p:spPr>
          <a:xfrm flipV="1">
            <a:off x="3723697" y="5752121"/>
            <a:ext cx="740894" cy="63325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/>
          <p:cNvSpPr txBox="1"/>
          <p:nvPr/>
        </p:nvSpPr>
        <p:spPr>
          <a:xfrm>
            <a:off x="5136625" y="6280919"/>
            <a:ext cx="152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accent6"/>
                </a:solidFill>
              </a:rPr>
              <a:t>Interpretación</a:t>
            </a:r>
            <a:endParaRPr lang="es-MX" dirty="0">
              <a:solidFill>
                <a:schemeClr val="accent6"/>
              </a:solidFill>
            </a:endParaRPr>
          </a:p>
        </p:txBody>
      </p:sp>
      <p:sp>
        <p:nvSpPr>
          <p:cNvPr id="88" name="Rectángulo 87"/>
          <p:cNvSpPr/>
          <p:nvPr/>
        </p:nvSpPr>
        <p:spPr>
          <a:xfrm>
            <a:off x="662193" y="156190"/>
            <a:ext cx="27380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smtClean="0">
                <a:solidFill>
                  <a:schemeClr val="accent5"/>
                </a:solidFill>
              </a:rPr>
              <a:t>Encontrar probabilidades para una distribución normal </a:t>
            </a:r>
            <a:endParaRPr lang="es-MX" sz="1600" b="1" dirty="0">
              <a:solidFill>
                <a:schemeClr val="accent5"/>
              </a:solidFill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278452" y="136143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 smtClean="0">
                <a:solidFill>
                  <a:schemeClr val="accent5"/>
                </a:solidFill>
              </a:rPr>
              <a:t>1-</a:t>
            </a:r>
            <a:endParaRPr lang="es-MX" sz="3200" b="1" dirty="0">
              <a:solidFill>
                <a:schemeClr val="accent5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9050806" y="2321040"/>
            <a:ext cx="27380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smtClean="0">
                <a:solidFill>
                  <a:schemeClr val="accent5"/>
                </a:solidFill>
              </a:rPr>
              <a:t>Encontrar X cuando conoces el porcentaje</a:t>
            </a:r>
            <a:endParaRPr lang="es-MX" sz="1600" b="1" dirty="0">
              <a:solidFill>
                <a:schemeClr val="accent5"/>
              </a:solidFill>
            </a:endParaRPr>
          </a:p>
        </p:txBody>
      </p:sp>
      <p:sp>
        <p:nvSpPr>
          <p:cNvPr id="96" name="CuadroTexto 95"/>
          <p:cNvSpPr txBox="1"/>
          <p:nvPr/>
        </p:nvSpPr>
        <p:spPr>
          <a:xfrm>
            <a:off x="8667065" y="2300993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 smtClean="0">
                <a:solidFill>
                  <a:schemeClr val="accent5"/>
                </a:solidFill>
              </a:rPr>
              <a:t>2-</a:t>
            </a:r>
            <a:endParaRPr lang="es-MX" sz="3200" b="1" dirty="0">
              <a:solidFill>
                <a:schemeClr val="accent5"/>
              </a:solidFill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7061268" y="2410112"/>
            <a:ext cx="8538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dirty="0" smtClean="0">
                <a:solidFill>
                  <a:srgbClr val="FFC000"/>
                </a:solidFill>
              </a:rPr>
              <a:t>forma </a:t>
            </a:r>
          </a:p>
          <a:p>
            <a:r>
              <a:rPr lang="es-MX" sz="1400" dirty="0" smtClean="0">
                <a:solidFill>
                  <a:srgbClr val="FFC000"/>
                </a:solidFill>
              </a:rPr>
              <a:t>simétrica</a:t>
            </a:r>
          </a:p>
        </p:txBody>
      </p:sp>
      <p:pic>
        <p:nvPicPr>
          <p:cNvPr id="91" name="Imagen 9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156" y="3025365"/>
            <a:ext cx="1753190" cy="928744"/>
          </a:xfrm>
          <a:prstGeom prst="rect">
            <a:avLst/>
          </a:prstGeom>
        </p:spPr>
      </p:pic>
      <p:sp>
        <p:nvSpPr>
          <p:cNvPr id="100" name="CuadroTexto 99"/>
          <p:cNvSpPr txBox="1"/>
          <p:nvPr/>
        </p:nvSpPr>
        <p:spPr>
          <a:xfrm>
            <a:off x="7332971" y="4644254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 smtClean="0">
                <a:solidFill>
                  <a:schemeClr val="accent5"/>
                </a:solidFill>
              </a:rPr>
              <a:t>3-</a:t>
            </a:r>
            <a:endParaRPr lang="es-MX" sz="3200" b="1" dirty="0">
              <a:solidFill>
                <a:schemeClr val="accent5"/>
              </a:solidFill>
            </a:endParaRPr>
          </a:p>
        </p:txBody>
      </p:sp>
      <p:sp>
        <p:nvSpPr>
          <p:cNvPr id="101" name="Rectángulo 100"/>
          <p:cNvSpPr/>
          <p:nvPr/>
        </p:nvSpPr>
        <p:spPr>
          <a:xfrm>
            <a:off x="7851062" y="4749202"/>
            <a:ext cx="43409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smtClean="0">
                <a:solidFill>
                  <a:schemeClr val="accent5"/>
                </a:solidFill>
              </a:rPr>
              <a:t>Aproximación normal a la distribución binomial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9302039" y="4011344"/>
            <a:ext cx="1914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>
                <a:latin typeface="Arial "/>
              </a:rPr>
              <a:t>2.1 Buscar la probabilidad en la tabla </a:t>
            </a:r>
            <a:endParaRPr lang="es-MX" sz="800" dirty="0">
              <a:latin typeface="Arial "/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9302039" y="4124670"/>
            <a:ext cx="811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>
                <a:latin typeface="Arial "/>
              </a:rPr>
              <a:t>2.2 Obtener z</a:t>
            </a:r>
            <a:endParaRPr lang="es-MX" sz="800" dirty="0">
              <a:latin typeface="Arial "/>
            </a:endParaRPr>
          </a:p>
        </p:txBody>
      </p:sp>
      <p:sp>
        <p:nvSpPr>
          <p:cNvPr id="104" name="CuadroTexto 103"/>
          <p:cNvSpPr txBox="1"/>
          <p:nvPr/>
        </p:nvSpPr>
        <p:spPr>
          <a:xfrm>
            <a:off x="9302039" y="4254131"/>
            <a:ext cx="19559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>
                <a:latin typeface="Arial "/>
              </a:rPr>
              <a:t>2.3 Despejar y sustituir en la fórmula z</a:t>
            </a:r>
            <a:endParaRPr lang="es-MX" sz="800" dirty="0">
              <a:latin typeface="Arial "/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7143482" y="5201512"/>
            <a:ext cx="416728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 smtClean="0"/>
              <a:t>si n es suficientemente grande debe de cumplir dos condiciones:</a:t>
            </a:r>
            <a:endParaRPr lang="es-MX" sz="1100" dirty="0"/>
          </a:p>
        </p:txBody>
      </p:sp>
      <p:sp>
        <p:nvSpPr>
          <p:cNvPr id="99" name="Rectángulo 98"/>
          <p:cNvSpPr/>
          <p:nvPr/>
        </p:nvSpPr>
        <p:spPr>
          <a:xfrm>
            <a:off x="7143482" y="5506409"/>
            <a:ext cx="48613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 smtClean="0"/>
              <a:t>a) n×p ≥ 10 (mayor o igual que 10), donde p es la probabilidad de éxito. </a:t>
            </a:r>
          </a:p>
          <a:p>
            <a:r>
              <a:rPr lang="es-MX" sz="1100" dirty="0"/>
              <a:t>b</a:t>
            </a:r>
            <a:r>
              <a:rPr lang="es-MX" sz="1100" dirty="0" smtClean="0"/>
              <a:t>) n×(1–p) ≥ 10 (mayor o igual que 10), donde 1–p es la probabilidad de fracaso. </a:t>
            </a:r>
            <a:endParaRPr lang="es-MX" sz="1100" dirty="0"/>
          </a:p>
        </p:txBody>
      </p:sp>
      <p:pic>
        <p:nvPicPr>
          <p:cNvPr id="108" name="Imagen 10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803" y="6141000"/>
            <a:ext cx="781050" cy="457200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631" y="6175339"/>
            <a:ext cx="992324" cy="362064"/>
          </a:xfrm>
          <a:prstGeom prst="rect">
            <a:avLst/>
          </a:prstGeom>
        </p:spPr>
      </p:pic>
      <p:sp>
        <p:nvSpPr>
          <p:cNvPr id="105" name="Rectángulo 104"/>
          <p:cNvSpPr/>
          <p:nvPr/>
        </p:nvSpPr>
        <p:spPr>
          <a:xfrm>
            <a:off x="10339751" y="6171283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 smtClean="0"/>
              <a:t>μ=</a:t>
            </a:r>
            <a:r>
              <a:rPr lang="es-MX" b="1" dirty="0" smtClean="0"/>
              <a:t>np 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8692368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218</Words>
  <Application>Microsoft Office PowerPoint</Application>
  <PresentationFormat>Panorámica</PresentationFormat>
  <Paragraphs>45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Arial </vt:lpstr>
      <vt:lpstr>Arial Black</vt:lpstr>
      <vt:lpstr>Calibri</vt:lpstr>
      <vt:lpstr>Calibri Light</vt:lpstr>
      <vt:lpstr>HelveticaNeueLT Com 55 Roman</vt:lpstr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ERICK IVAN BARCENAS MARTINEZ</dc:creator>
  <cp:lastModifiedBy>ERICK IVAN BARCENAS MARTINEZ</cp:lastModifiedBy>
  <cp:revision>11</cp:revision>
  <dcterms:created xsi:type="dcterms:W3CDTF">2019-03-20T00:49:31Z</dcterms:created>
  <dcterms:modified xsi:type="dcterms:W3CDTF">2019-05-03T15:27:58Z</dcterms:modified>
</cp:coreProperties>
</file>