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62" r:id="rId3"/>
    <p:sldId id="273" r:id="rId4"/>
    <p:sldId id="274" r:id="rId5"/>
    <p:sldId id="263" r:id="rId6"/>
    <p:sldId id="261" r:id="rId7"/>
    <p:sldId id="264" r:id="rId8"/>
    <p:sldId id="265" r:id="rId9"/>
    <p:sldId id="275" r:id="rId10"/>
    <p:sldId id="266" r:id="rId11"/>
    <p:sldId id="267" r:id="rId12"/>
    <p:sldId id="268" r:id="rId13"/>
    <p:sldId id="258" r:id="rId14"/>
    <p:sldId id="271" r:id="rId15"/>
    <p:sldId id="259" r:id="rId16"/>
    <p:sldId id="257" r:id="rId17"/>
    <p:sldId id="260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3"/>
    <p:restoredTop sz="94715"/>
  </p:normalViewPr>
  <p:slideViewPr>
    <p:cSldViewPr snapToGrid="0" snapToObjects="1">
      <p:cViewPr>
        <p:scale>
          <a:sx n="70" d="100"/>
          <a:sy n="70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ED02AE-B9A4-47BD-AF8E-97E16144138B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0FD78B-DB02-4362-BCDC-98A55456977C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240" y="4681728"/>
            <a:ext cx="3962400" cy="142379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Group</a:t>
            </a:r>
            <a:br>
              <a:rPr lang="en-US" sz="2800" dirty="0" smtClean="0"/>
            </a:br>
            <a:r>
              <a:rPr lang="en-US" sz="2800" dirty="0" smtClean="0"/>
              <a:t>Erick  Calzadilla</a:t>
            </a:r>
            <a:br>
              <a:rPr lang="en-US" sz="2800" dirty="0" smtClean="0"/>
            </a:br>
            <a:r>
              <a:rPr lang="en-US" sz="2800" dirty="0" smtClean="0"/>
              <a:t>Clayton Ragsdale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46" y="465221"/>
            <a:ext cx="6753988" cy="39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random sample half and half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errror</a:t>
            </a:r>
            <a:r>
              <a:rPr lang="en-US" dirty="0" smtClean="0"/>
              <a:t> rate was 10.2% on the training data</a:t>
            </a:r>
          </a:p>
          <a:p>
            <a:endParaRPr lang="en-US" dirty="0" smtClean="0"/>
          </a:p>
          <a:p>
            <a:r>
              <a:rPr lang="en-US" dirty="0" smtClean="0"/>
              <a:t>The error rate on the testing data was 8.53%</a:t>
            </a:r>
          </a:p>
          <a:p>
            <a:endParaRPr lang="en-US" dirty="0" smtClean="0"/>
          </a:p>
          <a:p>
            <a:r>
              <a:rPr lang="en-US" dirty="0" smtClean="0"/>
              <a:t>Next goal to test on 2015 tournament teams based on their averages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tournament we now use season averages of 2015, instead of post game data to predict outcome </a:t>
            </a:r>
          </a:p>
          <a:p>
            <a:endParaRPr lang="en-US" dirty="0" smtClean="0"/>
          </a:p>
          <a:p>
            <a:r>
              <a:rPr lang="en-US" dirty="0" smtClean="0"/>
              <a:t>By doing so we expect a higher error rate since we are now feeding the model average season data instead of post game data</a:t>
            </a:r>
          </a:p>
          <a:p>
            <a:endParaRPr lang="en-US" dirty="0"/>
          </a:p>
          <a:p>
            <a:r>
              <a:rPr lang="en-US" dirty="0" smtClean="0"/>
              <a:t>We took the Average of the 2015 Season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17" y="4612105"/>
            <a:ext cx="2552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Round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round was run separately, and does not include wins from  previous rounds.</a:t>
            </a:r>
          </a:p>
          <a:p>
            <a:endParaRPr lang="en-US" dirty="0" smtClean="0"/>
          </a:p>
          <a:p>
            <a:r>
              <a:rPr lang="en-US" dirty="0" smtClean="0"/>
              <a:t>Even if game in previous round is incorrect, the next round is reset with all correct winners.</a:t>
            </a:r>
          </a:p>
          <a:p>
            <a:endParaRPr lang="en-US" dirty="0" smtClean="0"/>
          </a:p>
          <a:p>
            <a:r>
              <a:rPr lang="en-US" dirty="0" smtClean="0"/>
              <a:t>This allows model to perform better than it would on the traditional bracket</a:t>
            </a:r>
          </a:p>
        </p:txBody>
      </p:sp>
    </p:spTree>
    <p:extLst>
      <p:ext uri="{BB962C8B-B14F-4D97-AF65-F5344CB8AC3E}">
        <p14:creationId xmlns:p14="http://schemas.microsoft.com/office/powerpoint/2010/main" val="8751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 by 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80633"/>
            <a:ext cx="10617200" cy="4974168"/>
          </a:xfrm>
        </p:spPr>
      </p:pic>
      <p:sp>
        <p:nvSpPr>
          <p:cNvPr id="5" name="TextBox 4"/>
          <p:cNvSpPr txBox="1"/>
          <p:nvPr/>
        </p:nvSpPr>
        <p:spPr>
          <a:xfrm>
            <a:off x="711200" y="2213811"/>
            <a:ext cx="204804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7296" y="973668"/>
            <a:ext cx="27249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65.67% Correct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by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Winner Duke Blue Devils</a:t>
            </a:r>
          </a:p>
          <a:p>
            <a:r>
              <a:rPr lang="en-US" dirty="0" smtClean="0"/>
              <a:t>¼ - play in round</a:t>
            </a:r>
          </a:p>
          <a:p>
            <a:r>
              <a:rPr lang="en-US" dirty="0" smtClean="0"/>
              <a:t>22/32</a:t>
            </a:r>
            <a:r>
              <a:rPr lang="mr-IN" dirty="0" smtClean="0"/>
              <a:t>–</a:t>
            </a:r>
            <a:r>
              <a:rPr lang="en-US" dirty="0" smtClean="0"/>
              <a:t> first round</a:t>
            </a:r>
          </a:p>
          <a:p>
            <a:r>
              <a:rPr lang="en-US" dirty="0" smtClean="0"/>
              <a:t>11/16- second round</a:t>
            </a:r>
          </a:p>
          <a:p>
            <a:r>
              <a:rPr lang="en-US" dirty="0"/>
              <a:t>6</a:t>
            </a:r>
            <a:r>
              <a:rPr lang="en-US" dirty="0" smtClean="0"/>
              <a:t>/8- Sweet Sixteen</a:t>
            </a:r>
          </a:p>
          <a:p>
            <a:r>
              <a:rPr lang="en-US" dirty="0" smtClean="0"/>
              <a:t>¾- Elite Eight</a:t>
            </a:r>
          </a:p>
          <a:p>
            <a:r>
              <a:rPr lang="en-US" dirty="0" smtClean="0"/>
              <a:t>½-Final Four</a:t>
            </a:r>
          </a:p>
          <a:p>
            <a:r>
              <a:rPr lang="en-US" dirty="0" smtClean="0"/>
              <a:t>Winner predicted correctly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Tournament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game elimination</a:t>
            </a:r>
          </a:p>
          <a:p>
            <a:endParaRPr lang="en-US" dirty="0" smtClean="0"/>
          </a:p>
          <a:p>
            <a:r>
              <a:rPr lang="en-US" dirty="0" smtClean="0"/>
              <a:t>Fill out bracket entirely even if previous winners are incorrect</a:t>
            </a:r>
          </a:p>
          <a:p>
            <a:endParaRPr lang="en-US" dirty="0" smtClean="0"/>
          </a:p>
          <a:p>
            <a:r>
              <a:rPr lang="en-US" dirty="0" smtClean="0"/>
              <a:t>Assumption: error rate will be greater than by Round bracket since games are conditional upon previous 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80632"/>
            <a:ext cx="11582400" cy="5177368"/>
          </a:xfrm>
        </p:spPr>
      </p:pic>
    </p:spTree>
    <p:extLst>
      <p:ext uri="{BB962C8B-B14F-4D97-AF65-F5344CB8AC3E}">
        <p14:creationId xmlns:p14="http://schemas.microsoft.com/office/powerpoint/2010/main" val="10810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 Duke Blue Devils</a:t>
            </a:r>
          </a:p>
          <a:p>
            <a:r>
              <a:rPr lang="en-US" dirty="0"/>
              <a:t>¼ - play in round</a:t>
            </a:r>
          </a:p>
          <a:p>
            <a:r>
              <a:rPr lang="en-US" dirty="0" smtClean="0"/>
              <a:t>21/32</a:t>
            </a:r>
            <a:r>
              <a:rPr lang="mr-IN" dirty="0"/>
              <a:t>–</a:t>
            </a:r>
            <a:r>
              <a:rPr lang="en-US" dirty="0"/>
              <a:t> first round</a:t>
            </a:r>
          </a:p>
          <a:p>
            <a:r>
              <a:rPr lang="en-US" dirty="0" smtClean="0"/>
              <a:t>10/16- </a:t>
            </a:r>
            <a:r>
              <a:rPr lang="en-US" dirty="0"/>
              <a:t>second round</a:t>
            </a:r>
          </a:p>
          <a:p>
            <a:r>
              <a:rPr lang="en-US" dirty="0"/>
              <a:t>6/8- Sweet Sixteen</a:t>
            </a:r>
          </a:p>
          <a:p>
            <a:r>
              <a:rPr lang="en-US" dirty="0" smtClean="0"/>
              <a:t>2/4- </a:t>
            </a:r>
            <a:r>
              <a:rPr lang="en-US" dirty="0"/>
              <a:t>Elite Eight</a:t>
            </a:r>
          </a:p>
          <a:p>
            <a:r>
              <a:rPr lang="en-US" dirty="0"/>
              <a:t>½-Final Four</a:t>
            </a:r>
          </a:p>
          <a:p>
            <a:r>
              <a:rPr lang="en-US" dirty="0"/>
              <a:t>Winner predicted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mas </a:t>
            </a:r>
            <a:r>
              <a:rPr lang="en-US" dirty="0" err="1" smtClean="0"/>
              <a:t>tiempo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March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9542"/>
            <a:ext cx="8825659" cy="3416300"/>
          </a:xfrm>
        </p:spPr>
        <p:txBody>
          <a:bodyPr/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March Madness- the “holy grail” of basketball tournaments 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68 teams competing , single game elimination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Fans and Analysts around the country decide to compete in their own way.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Scientific formulas, dumb luck, favorite teams, and historical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89" y="5048248"/>
            <a:ext cx="5390148" cy="18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650821"/>
            <a:ext cx="7202905" cy="5582251"/>
          </a:xfrm>
        </p:spPr>
      </p:pic>
    </p:spTree>
    <p:extLst>
      <p:ext uri="{BB962C8B-B14F-4D97-AF65-F5344CB8AC3E}">
        <p14:creationId xmlns:p14="http://schemas.microsoft.com/office/powerpoint/2010/main" val="3190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 of 67 games try to create a model using historical data</a:t>
            </a:r>
          </a:p>
          <a:p>
            <a:endParaRPr lang="en-US" dirty="0" smtClean="0"/>
          </a:p>
          <a:p>
            <a:r>
              <a:rPr lang="en-US" dirty="0" smtClean="0"/>
              <a:t>From that model we will try to predict as many games possible correct</a:t>
            </a:r>
          </a:p>
          <a:p>
            <a:endParaRPr lang="en-US" dirty="0" smtClean="0"/>
          </a:p>
          <a:p>
            <a:r>
              <a:rPr lang="en-US" dirty="0" smtClean="0"/>
              <a:t>To be able to predict the 2015 champion Duke University Blue Devils</a:t>
            </a:r>
          </a:p>
          <a:p>
            <a:endParaRPr lang="en-US" dirty="0" smtClean="0"/>
          </a:p>
          <a:p>
            <a:r>
              <a:rPr lang="en-US" dirty="0" smtClean="0"/>
              <a:t>In order to establish a highly successful model using Random Forrest algorithm for classification</a:t>
            </a:r>
          </a:p>
          <a:p>
            <a:r>
              <a:rPr lang="en-US" dirty="0" smtClean="0"/>
              <a:t>1 = Win, 0=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Gathered data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Regular season data from 2003-2016</a:t>
            </a:r>
          </a:p>
          <a:p>
            <a:r>
              <a:rPr lang="en-US" dirty="0" smtClean="0"/>
              <a:t>Post season data from 2015 tested on</a:t>
            </a:r>
          </a:p>
          <a:p>
            <a:r>
              <a:rPr lang="en-US" dirty="0" smtClean="0"/>
              <a:t>71242 observations</a:t>
            </a:r>
          </a:p>
          <a:p>
            <a:r>
              <a:rPr lang="en-US" dirty="0" smtClean="0"/>
              <a:t>Started with 33 variables </a:t>
            </a:r>
          </a:p>
          <a:p>
            <a:r>
              <a:rPr lang="en-US" dirty="0" smtClean="0"/>
              <a:t>Ended with 23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3" y="3233821"/>
            <a:ext cx="3048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</a:t>
            </a:r>
            <a:r>
              <a:rPr lang="en-US" sz="4000" dirty="0" smtClean="0"/>
              <a:t>ependent Variable &amp; Independent 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438399"/>
            <a:ext cx="11785600" cy="4175051"/>
          </a:xfrm>
        </p:spPr>
        <p:txBody>
          <a:bodyPr numCol="3">
            <a:normAutofit/>
          </a:bodyPr>
          <a:lstStyle/>
          <a:p>
            <a:r>
              <a:rPr lang="en-US" dirty="0" smtClean="0"/>
              <a:t>Dependent Variables</a:t>
            </a:r>
          </a:p>
          <a:p>
            <a:r>
              <a:rPr lang="en-US" dirty="0" smtClean="0"/>
              <a:t>Win</a:t>
            </a:r>
          </a:p>
          <a:p>
            <a:endParaRPr lang="en-US" dirty="0" smtClean="0"/>
          </a:p>
          <a:p>
            <a:r>
              <a:rPr lang="en-US" dirty="0" smtClean="0"/>
              <a:t>Independent Variables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tm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ta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st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tl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lk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f</a:t>
            </a:r>
          </a:p>
          <a:p>
            <a:r>
              <a:rPr lang="en-US" dirty="0" err="1" smtClean="0"/>
              <a:t>Oftm</a:t>
            </a:r>
            <a:endParaRPr lang="en-US" dirty="0" smtClean="0"/>
          </a:p>
          <a:p>
            <a:r>
              <a:rPr lang="en-US" dirty="0" err="1" smtClean="0"/>
              <a:t>Ofta</a:t>
            </a:r>
            <a:endParaRPr lang="en-US" dirty="0" smtClean="0"/>
          </a:p>
          <a:p>
            <a:r>
              <a:rPr lang="en-US" dirty="0" err="1" smtClean="0"/>
              <a:t>Oor</a:t>
            </a:r>
            <a:endParaRPr lang="en-US" dirty="0" smtClean="0"/>
          </a:p>
          <a:p>
            <a:r>
              <a:rPr lang="en-US" dirty="0" err="1" smtClean="0"/>
              <a:t>Odr</a:t>
            </a:r>
            <a:endParaRPr lang="en-US" dirty="0" smtClean="0"/>
          </a:p>
          <a:p>
            <a:r>
              <a:rPr lang="en-US" dirty="0" err="1" smtClean="0"/>
              <a:t>Oast</a:t>
            </a:r>
            <a:endParaRPr lang="en-US" dirty="0" smtClean="0"/>
          </a:p>
          <a:p>
            <a:r>
              <a:rPr lang="en-US" dirty="0" smtClean="0"/>
              <a:t>Oto</a:t>
            </a:r>
          </a:p>
          <a:p>
            <a:r>
              <a:rPr lang="en-US" dirty="0" err="1" smtClean="0"/>
              <a:t>Ostl</a:t>
            </a:r>
            <a:endParaRPr lang="en-US" dirty="0" smtClean="0"/>
          </a:p>
          <a:p>
            <a:r>
              <a:rPr lang="en-US" dirty="0" err="1" smtClean="0"/>
              <a:t>Oblk</a:t>
            </a:r>
            <a:endParaRPr lang="en-US" dirty="0" smtClean="0"/>
          </a:p>
          <a:p>
            <a:r>
              <a:rPr lang="en-US" dirty="0" err="1" smtClean="0"/>
              <a:t>Opf</a:t>
            </a:r>
            <a:endParaRPr lang="en-US" dirty="0" smtClean="0"/>
          </a:p>
          <a:p>
            <a:r>
              <a:rPr lang="en-US" dirty="0" smtClean="0"/>
              <a:t>FGP</a:t>
            </a:r>
          </a:p>
          <a:p>
            <a:r>
              <a:rPr lang="en-US" dirty="0" smtClean="0"/>
              <a:t>OFGP</a:t>
            </a:r>
          </a:p>
          <a:p>
            <a:r>
              <a:rPr lang="en-US" dirty="0" smtClean="0"/>
              <a:t>FGP3</a:t>
            </a:r>
          </a:p>
          <a:p>
            <a:r>
              <a:rPr lang="en-US" dirty="0" smtClean="0"/>
              <a:t>OFGP3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41" y="5049345"/>
            <a:ext cx="2732584" cy="15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develops lots of decision tree based on randomly selecting random variables from a random selection of data</a:t>
            </a:r>
          </a:p>
          <a:p>
            <a:endParaRPr lang="en-US" dirty="0"/>
          </a:p>
          <a:p>
            <a:r>
              <a:rPr lang="en-US" dirty="0" smtClean="0"/>
              <a:t>Two principles</a:t>
            </a:r>
          </a:p>
          <a:p>
            <a:r>
              <a:rPr lang="en-US" dirty="0" smtClean="0"/>
              <a:t>- most of the trees are predicting correctly</a:t>
            </a:r>
          </a:p>
          <a:p>
            <a:r>
              <a:rPr lang="en-US" dirty="0" smtClean="0"/>
              <a:t>-Trees are making mistakes at different nodes</a:t>
            </a:r>
          </a:p>
          <a:p>
            <a:r>
              <a:rPr lang="en-US" dirty="0" smtClean="0"/>
              <a:t>Majority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58" y="4311649"/>
            <a:ext cx="4563310" cy="22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9" y="775135"/>
            <a:ext cx="5710989" cy="5567581"/>
          </a:xfrm>
        </p:spPr>
      </p:pic>
    </p:spTree>
    <p:extLst>
      <p:ext uri="{BB962C8B-B14F-4D97-AF65-F5344CB8AC3E}">
        <p14:creationId xmlns:p14="http://schemas.microsoft.com/office/powerpoint/2010/main" val="11613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9" y="784387"/>
            <a:ext cx="6176209" cy="5488076"/>
          </a:xfrm>
        </p:spPr>
      </p:pic>
    </p:spTree>
    <p:extLst>
      <p:ext uri="{BB962C8B-B14F-4D97-AF65-F5344CB8AC3E}">
        <p14:creationId xmlns:p14="http://schemas.microsoft.com/office/powerpoint/2010/main" val="21026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2002</TotalTime>
  <Words>467</Words>
  <Application>Microsoft Macintosh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Mangal</vt:lpstr>
      <vt:lpstr>Wingdings 3</vt:lpstr>
      <vt:lpstr>Arial</vt:lpstr>
      <vt:lpstr>Ion Boardroom</vt:lpstr>
      <vt:lpstr>Group Erick  Calzadilla Clayton Ragsdale</vt:lpstr>
      <vt:lpstr>What is March Madness</vt:lpstr>
      <vt:lpstr>PowerPoint Presentation</vt:lpstr>
      <vt:lpstr>Objective</vt:lpstr>
      <vt:lpstr>DATA</vt:lpstr>
      <vt:lpstr>Dependent Variable &amp; Independent Variables</vt:lpstr>
      <vt:lpstr>Random Forrest</vt:lpstr>
      <vt:lpstr>Graph</vt:lpstr>
      <vt:lpstr>Graph</vt:lpstr>
      <vt:lpstr>Training and Testing</vt:lpstr>
      <vt:lpstr>Explaining Averages</vt:lpstr>
      <vt:lpstr>By Round Model</vt:lpstr>
      <vt:lpstr>Bracket by Round</vt:lpstr>
      <vt:lpstr>Results by Round</vt:lpstr>
      <vt:lpstr>Traditional Tournament</vt:lpstr>
      <vt:lpstr>Next</vt:lpstr>
      <vt:lpstr>Results 2</vt:lpstr>
      <vt:lpstr>What to do with mas tiempo</vt:lpstr>
      <vt:lpstr>What to take away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Erick  Calzadilla Clayton Ragsdale</dc:title>
  <dc:creator>Erick Calzadilla</dc:creator>
  <cp:lastModifiedBy>Erick Calzadilla</cp:lastModifiedBy>
  <cp:revision>16</cp:revision>
  <dcterms:created xsi:type="dcterms:W3CDTF">2016-12-10T19:36:20Z</dcterms:created>
  <dcterms:modified xsi:type="dcterms:W3CDTF">2016-12-12T04:58:57Z</dcterms:modified>
</cp:coreProperties>
</file>