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3" r:id="rId4"/>
    <p:sldId id="279" r:id="rId5"/>
    <p:sldId id="280" r:id="rId6"/>
    <p:sldId id="281" r:id="rId7"/>
    <p:sldId id="284" r:id="rId8"/>
    <p:sldId id="282" r:id="rId9"/>
    <p:sldId id="285" r:id="rId10"/>
    <p:sldId id="286" r:id="rId11"/>
    <p:sldId id="288" r:id="rId12"/>
    <p:sldId id="287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9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3DD0-C6C8-4443-B864-B4BFD8DD81BC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8C9-878F-4C10-8CE0-C323C659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MODIFIKASI DATA 2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LATIPAH</a:t>
            </a:r>
            <a:endParaRPr lang="en-US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43608" y="16002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3600" dirty="0" smtClean="0"/>
              <a:t>select </a:t>
            </a:r>
            <a:r>
              <a:rPr lang="en-US" sz="3600" dirty="0" err="1"/>
              <a:t>avg</a:t>
            </a:r>
            <a:r>
              <a:rPr lang="en-US" sz="3600" dirty="0"/>
              <a:t>(</a:t>
            </a:r>
            <a:r>
              <a:rPr lang="en-US" sz="3600" dirty="0" err="1"/>
              <a:t>gaji</a:t>
            </a:r>
            <a:r>
              <a:rPr lang="en-US" sz="3600" dirty="0"/>
              <a:t>) from </a:t>
            </a:r>
            <a:r>
              <a:rPr lang="en-US" sz="3600" dirty="0" err="1" smtClean="0"/>
              <a:t>dosen</a:t>
            </a:r>
            <a:endParaRPr lang="en-US" sz="3600" dirty="0" smtClean="0"/>
          </a:p>
          <a:p>
            <a:pPr marL="514350" indent="-514350">
              <a:buAutoNum type="arabicPeriod"/>
            </a:pPr>
            <a:r>
              <a:rPr lang="en-US" sz="3600" dirty="0"/>
              <a:t>select count(*) from </a:t>
            </a:r>
            <a:r>
              <a:rPr lang="en-US" sz="3600" dirty="0" err="1" smtClean="0"/>
              <a:t>dosen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err="1" smtClean="0"/>
              <a:t>Cobalah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sum, min, max </a:t>
            </a:r>
            <a:endParaRPr lang="en-US" sz="3600" dirty="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AGREGASI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143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43608" y="16002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3600" dirty="0"/>
              <a:t>LEFT() 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ini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mengambil</a:t>
            </a:r>
            <a:r>
              <a:rPr lang="en-US" sz="3600" dirty="0"/>
              <a:t> </a:t>
            </a:r>
            <a:r>
              <a:rPr lang="en-US" sz="3600" dirty="0" err="1"/>
              <a:t>karekter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sebuah</a:t>
            </a:r>
            <a:r>
              <a:rPr lang="en-US" sz="3600" dirty="0"/>
              <a:t> string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panjang</a:t>
            </a:r>
            <a:r>
              <a:rPr lang="en-US" sz="3600" dirty="0"/>
              <a:t> </a:t>
            </a:r>
            <a:r>
              <a:rPr lang="en-US" sz="3600" dirty="0" err="1"/>
              <a:t>tertentu</a:t>
            </a:r>
            <a:r>
              <a:rPr lang="en-US" sz="3600" dirty="0"/>
              <a:t> yang di </a:t>
            </a:r>
            <a:r>
              <a:rPr lang="en-US" sz="3600" dirty="0" err="1"/>
              <a:t>mulai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kiri</a:t>
            </a:r>
            <a:r>
              <a:rPr lang="en-US" sz="3600" dirty="0"/>
              <a:t>. </a:t>
            </a:r>
            <a:br>
              <a:rPr lang="en-US" sz="3600" dirty="0"/>
            </a:br>
            <a:r>
              <a:rPr lang="en-US" sz="3600" dirty="0" err="1" smtClean="0"/>
              <a:t>Contoh</a:t>
            </a:r>
            <a:r>
              <a:rPr lang="en-US" sz="3600" dirty="0" smtClean="0"/>
              <a:t>: </a:t>
            </a:r>
            <a:r>
              <a:rPr lang="en-US" sz="3600" dirty="0"/>
              <a:t>select LEFT(nis,3) </a:t>
            </a:r>
            <a:r>
              <a:rPr lang="en-US" sz="3600" dirty="0" smtClean="0"/>
              <a:t>from </a:t>
            </a:r>
            <a:r>
              <a:rPr lang="en-US" sz="3600" dirty="0" err="1" smtClean="0"/>
              <a:t>siswa</a:t>
            </a:r>
            <a:r>
              <a:rPr lang="en-US" sz="3600" smtClean="0"/>
              <a:t>;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AGREGASI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02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9552" y="1600200"/>
            <a:ext cx="84969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>
                <a:latin typeface="Arial" charset="0"/>
              </a:rPr>
              <a:t>DISTINCT </a:t>
            </a:r>
            <a:r>
              <a:rPr lang="en-US" sz="2400" dirty="0" err="1">
                <a:latin typeface="Arial" charset="0"/>
              </a:rPr>
              <a:t>digunakan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menghilangkan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duplikasi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pada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saat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menampilkan</a:t>
            </a:r>
            <a:r>
              <a:rPr lang="en-US" sz="2400" dirty="0">
                <a:latin typeface="Arial" charset="0"/>
              </a:rPr>
              <a:t> data.</a:t>
            </a:r>
            <a:endParaRPr lang="en-US" sz="2400" u="sng" dirty="0">
              <a:latin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400" u="sng" dirty="0" err="1">
                <a:latin typeface="Arial" charset="0"/>
              </a:rPr>
              <a:t>Contoh</a:t>
            </a:r>
            <a:r>
              <a:rPr lang="en-US" sz="2400" dirty="0">
                <a:latin typeface="Arial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SELECT  DISTINCT JBT_FNG FROM  WALI</a:t>
            </a:r>
          </a:p>
          <a:p>
            <a:pPr marL="742950" lvl="1" indent="-285750">
              <a:lnSpc>
                <a:spcPct val="80000"/>
              </a:lnSpc>
              <a:spcBef>
                <a:spcPct val="25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SELECT  DISTINCT NILAI FROM  NILAIMHS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smtClean="0">
                <a:latin typeface="Arial" charset="0"/>
              </a:rPr>
              <a:t>TOP </a:t>
            </a:r>
            <a:r>
              <a:rPr lang="en-US" sz="2400" i="1" dirty="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digunakan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menampilkan</a:t>
            </a:r>
            <a:r>
              <a:rPr lang="en-US" sz="2400" dirty="0">
                <a:latin typeface="Arial" charset="0"/>
              </a:rPr>
              <a:t> data </a:t>
            </a:r>
            <a:r>
              <a:rPr lang="en-US" sz="2400" dirty="0" err="1">
                <a:latin typeface="Arial" charset="0"/>
              </a:rPr>
              <a:t>sebanyak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i="1" dirty="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baris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pertama</a:t>
            </a:r>
            <a:r>
              <a:rPr lang="en-US" sz="2400" dirty="0">
                <a:latin typeface="Arial" charset="0"/>
              </a:rPr>
              <a:t>.</a:t>
            </a:r>
            <a:endParaRPr lang="en-US" sz="2400" u="sng" dirty="0">
              <a:latin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400" u="sng" dirty="0" err="1">
                <a:latin typeface="Arial" charset="0"/>
              </a:rPr>
              <a:t>Contoh</a:t>
            </a:r>
            <a:r>
              <a:rPr lang="en-US" sz="2400" dirty="0">
                <a:latin typeface="Arial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10000"/>
              </a:spcAft>
              <a:buFont typeface="Symbol" pitchFamily="18" charset="2"/>
              <a:buNone/>
            </a:pPr>
            <a:r>
              <a:rPr lang="en-US" sz="2400" dirty="0"/>
              <a:t>SELECT  TOP 10 NAMA, NIP FROM WALI</a:t>
            </a:r>
          </a:p>
          <a:p>
            <a:pPr marL="742950" lvl="1" indent="-285750">
              <a:lnSpc>
                <a:spcPct val="80000"/>
              </a:lnSpc>
              <a:spcBef>
                <a:spcPct val="4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SELECT  TOP 10 NOMHS, NAMA, IPK FROM MAHASISWA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DISTINCT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147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9552" y="1600200"/>
            <a:ext cx="849694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smtClean="0"/>
              <a:t>Kita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query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endParaRPr lang="en-US" sz="2400" dirty="0" smtClean="0"/>
          </a:p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</a:pPr>
            <a:r>
              <a:rPr lang="en-US" sz="2400" dirty="0" smtClean="0"/>
              <a:t>Syntax: </a:t>
            </a:r>
            <a:r>
              <a:rPr lang="en-US" sz="2400" dirty="0"/>
              <a:t>select </a:t>
            </a:r>
            <a:r>
              <a:rPr lang="en-US" sz="2400" dirty="0" smtClean="0"/>
              <a:t>nmtabel1.fieldtabel1, nmtabel2.fieldtabel2 </a:t>
            </a:r>
            <a:r>
              <a:rPr lang="en-US" sz="2400" dirty="0"/>
              <a:t>from </a:t>
            </a:r>
            <a:r>
              <a:rPr lang="en-US" sz="2400" dirty="0" smtClean="0"/>
              <a:t>nmtabel1, nmtabel2</a:t>
            </a:r>
            <a:endParaRPr lang="en-US" sz="2400" dirty="0"/>
          </a:p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endParaRPr lang="en-US" sz="2400" dirty="0" smtClean="0"/>
          </a:p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err="1" smtClean="0"/>
              <a:t>Contoh</a:t>
            </a:r>
            <a:r>
              <a:rPr lang="en-US" sz="2400" dirty="0" smtClean="0"/>
              <a:t>: select </a:t>
            </a:r>
            <a:r>
              <a:rPr lang="en-US" sz="2400" dirty="0" err="1" smtClean="0"/>
              <a:t>penjual.IDPenjual</a:t>
            </a:r>
            <a:r>
              <a:rPr lang="en-US" sz="2400" dirty="0" smtClean="0"/>
              <a:t>, </a:t>
            </a:r>
            <a:r>
              <a:rPr lang="en-US" sz="2400" dirty="0" err="1" smtClean="0"/>
              <a:t>barang.Idbarang</a:t>
            </a:r>
            <a:r>
              <a:rPr lang="en-US" sz="2400" dirty="0" smtClean="0"/>
              <a:t> from </a:t>
            </a:r>
            <a:r>
              <a:rPr lang="en-US" sz="2400" dirty="0" err="1" smtClean="0"/>
              <a:t>penjual</a:t>
            </a:r>
            <a:r>
              <a:rPr lang="en-US" sz="2400" dirty="0" smtClean="0"/>
              <a:t>, </a:t>
            </a:r>
            <a:r>
              <a:rPr lang="en-US" sz="2400" dirty="0" err="1" smtClean="0"/>
              <a:t>barang</a:t>
            </a:r>
            <a:endParaRPr lang="en-US" sz="2400" dirty="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QUERIES LEBIH DARI 1 TABEL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28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39552" y="1600200"/>
            <a:ext cx="8496944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dibawah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LATIHAN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90" y="2138353"/>
            <a:ext cx="8243732" cy="182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5623" y="2158788"/>
            <a:ext cx="574667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smtClean="0"/>
              <a:t>1.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9" y="4419633"/>
            <a:ext cx="5311126" cy="17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52218" y="4419633"/>
            <a:ext cx="574667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2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3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727807" y="692696"/>
            <a:ext cx="574667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smtClean="0"/>
              <a:t>3.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64" y="3140968"/>
            <a:ext cx="560133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55" y="548680"/>
            <a:ext cx="369598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27807" y="3140968"/>
            <a:ext cx="574667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4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119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48" y="1196752"/>
            <a:ext cx="85689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9552" y="548680"/>
            <a:ext cx="8496944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87313" lvl="1" indent="-63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sql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dibawah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between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7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GROUP BY DAN  HAVING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group by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ascending.</a:t>
            </a:r>
          </a:p>
          <a:p>
            <a:pPr marL="363538" indent="-363538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Contoh</a:t>
            </a:r>
            <a:r>
              <a:rPr lang="en-US" dirty="0" smtClean="0"/>
              <a:t> : select </a:t>
            </a:r>
            <a:r>
              <a:rPr lang="en-US" dirty="0" err="1" smtClean="0"/>
              <a:t>NmDosen</a:t>
            </a:r>
            <a:r>
              <a:rPr lang="en-US" dirty="0" smtClean="0"/>
              <a:t> from </a:t>
            </a:r>
            <a:r>
              <a:rPr lang="en-US" dirty="0" err="1" smtClean="0"/>
              <a:t>dosen</a:t>
            </a:r>
            <a:r>
              <a:rPr lang="en-US" dirty="0" smtClean="0"/>
              <a:t> group by </a:t>
            </a:r>
            <a:r>
              <a:rPr lang="en-US" dirty="0" err="1" smtClean="0"/>
              <a:t>NmDosen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having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yang </a:t>
            </a:r>
            <a:r>
              <a:rPr lang="en-US" dirty="0" err="1" smtClean="0"/>
              <a:t>mengikuti</a:t>
            </a:r>
            <a:r>
              <a:rPr lang="en-US" dirty="0" smtClean="0"/>
              <a:t> group by</a:t>
            </a:r>
          </a:p>
          <a:p>
            <a:pPr marL="363538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select </a:t>
            </a:r>
            <a:r>
              <a:rPr lang="en-US" dirty="0" err="1" smtClean="0"/>
              <a:t>NmDosen</a:t>
            </a:r>
            <a:r>
              <a:rPr lang="en-US" dirty="0" smtClean="0"/>
              <a:t>, </a:t>
            </a:r>
            <a:r>
              <a:rPr lang="en-US" dirty="0" err="1" smtClean="0"/>
              <a:t>Harga</a:t>
            </a:r>
            <a:r>
              <a:rPr lang="en-US" dirty="0" smtClean="0"/>
              <a:t> from </a:t>
            </a:r>
            <a:r>
              <a:rPr lang="en-US" dirty="0" err="1" smtClean="0"/>
              <a:t>dosen</a:t>
            </a:r>
            <a:r>
              <a:rPr lang="en-US" dirty="0" smtClean="0"/>
              <a:t> group by </a:t>
            </a:r>
            <a:r>
              <a:rPr lang="en-US" dirty="0" err="1" smtClean="0"/>
              <a:t>NmDosen</a:t>
            </a:r>
            <a:r>
              <a:rPr lang="en-US" dirty="0" smtClean="0"/>
              <a:t> having </a:t>
            </a:r>
            <a:r>
              <a:rPr lang="en-US" dirty="0" err="1" smtClean="0"/>
              <a:t>harga</a:t>
            </a:r>
            <a:r>
              <a:rPr lang="en-US" dirty="0" smtClean="0"/>
              <a:t> = 1500;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1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ORDER BY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Klausa</a:t>
            </a:r>
            <a:r>
              <a:rPr lang="en-US" dirty="0"/>
              <a:t> ORDER BY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hasil</a:t>
            </a:r>
            <a:r>
              <a:rPr lang="en-US" dirty="0"/>
              <a:t> query.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smtClean="0"/>
              <a:t>2(</a:t>
            </a:r>
            <a:r>
              <a:rPr lang="en-US" dirty="0" err="1" smtClean="0"/>
              <a:t>dua</a:t>
            </a:r>
            <a:r>
              <a:rPr lang="en-US" dirty="0"/>
              <a:t>) </a:t>
            </a:r>
            <a:r>
              <a:rPr lang="en-US" dirty="0" err="1"/>
              <a:t>jenis</a:t>
            </a:r>
            <a:r>
              <a:rPr lang="en-US" dirty="0"/>
              <a:t> : ASC (Ascending –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DESC (Descending –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).</a:t>
            </a:r>
          </a:p>
          <a:p>
            <a:r>
              <a:rPr lang="en-US" dirty="0" err="1"/>
              <a:t>Secara</a:t>
            </a:r>
            <a:r>
              <a:rPr lang="en-US" dirty="0"/>
              <a:t> default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ASC </a:t>
            </a:r>
            <a:r>
              <a:rPr lang="en-US" dirty="0" err="1"/>
              <a:t>atau</a:t>
            </a:r>
            <a:r>
              <a:rPr lang="en-US" dirty="0"/>
              <a:t> DESC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ascending.</a:t>
            </a:r>
          </a:p>
        </p:txBody>
      </p:sp>
    </p:spTree>
    <p:extLst>
      <p:ext uri="{BB962C8B-B14F-4D97-AF65-F5344CB8AC3E}">
        <p14:creationId xmlns:p14="http://schemas.microsoft.com/office/powerpoint/2010/main" val="385211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250933" y="8001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dirty="0"/>
              <a:t>QUERIES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043608" y="1772816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b="1" dirty="0">
                <a:latin typeface="Arial" charset="0"/>
              </a:rPr>
              <a:t>BETWEEN </a:t>
            </a:r>
            <a:r>
              <a:rPr lang="en-US" sz="2400" b="1" dirty="0" err="1">
                <a:latin typeface="Arial" charset="0"/>
              </a:rPr>
              <a:t>digunakan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untuk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menentukan</a:t>
            </a:r>
            <a:r>
              <a:rPr lang="en-US" sz="2400" b="1" dirty="0">
                <a:latin typeface="Arial" charset="0"/>
              </a:rPr>
              <a:t> range </a:t>
            </a:r>
            <a:r>
              <a:rPr lang="en-US" sz="2400" b="1" dirty="0" err="1">
                <a:latin typeface="Arial" charset="0"/>
              </a:rPr>
              <a:t>nilai</a:t>
            </a:r>
            <a:endParaRPr lang="en-US" sz="2400" b="1" u="sng" dirty="0">
              <a:latin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400" b="1" u="sng" dirty="0" err="1">
                <a:latin typeface="Arial" charset="0"/>
              </a:rPr>
              <a:t>Contoh</a:t>
            </a:r>
            <a:r>
              <a:rPr lang="en-US" sz="2400" b="1" dirty="0">
                <a:latin typeface="Arial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b="1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b="1" dirty="0"/>
              <a:t>    FROM  MAHASISWA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b="1" dirty="0"/>
              <a:t>    WHERE  IPK  BETWEEN  2.00  AND  3.00;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b="1" dirty="0"/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b="1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b="1" dirty="0"/>
              <a:t>    FROM  MAHASISWA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b="1" dirty="0"/>
              <a:t>    WHERE  IPK&gt;=2.00  AND  IPK&lt;= 3.00;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46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971600" y="5334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/>
              <a:t>QUERIES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971600" y="14478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>
                <a:latin typeface="Arial" charset="0"/>
              </a:rPr>
              <a:t>IS NULL </a:t>
            </a:r>
            <a:r>
              <a:rPr lang="en-US" sz="2400" dirty="0" err="1">
                <a:latin typeface="Arial" charset="0"/>
              </a:rPr>
              <a:t>digunakan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mengecek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apakah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suatu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atribut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bernilai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kosong</a:t>
            </a:r>
            <a:r>
              <a:rPr lang="en-US" sz="2400" dirty="0">
                <a:latin typeface="Arial" charset="0"/>
              </a:rPr>
              <a:t> (NULL)</a:t>
            </a:r>
            <a:endParaRPr lang="en-US" sz="2400" u="sng" dirty="0">
              <a:latin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400" u="sng" dirty="0" err="1">
                <a:latin typeface="Arial" charset="0"/>
              </a:rPr>
              <a:t>Contoh</a:t>
            </a:r>
            <a:r>
              <a:rPr lang="en-US" sz="2400" dirty="0">
                <a:latin typeface="Arial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FROM  WALI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WHERE  JBT_FNG  IS NULL;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FROM  MAHASISWA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WHERE  ALAMAT IS NULL;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778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187624" y="17145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>
                <a:latin typeface="Arial" charset="0"/>
              </a:rPr>
              <a:t>LIKE </a:t>
            </a:r>
            <a:r>
              <a:rPr lang="en-US" sz="2400" dirty="0" err="1">
                <a:latin typeface="Arial" charset="0"/>
              </a:rPr>
              <a:t>digunakan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mengecek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apakah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suatu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atribut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mengandung</a:t>
            </a:r>
            <a:r>
              <a:rPr lang="en-US" sz="2400" dirty="0">
                <a:latin typeface="Arial" charset="0"/>
              </a:rPr>
              <a:t> string/ </a:t>
            </a:r>
            <a:r>
              <a:rPr lang="en-US" sz="2400" dirty="0" err="1">
                <a:latin typeface="Arial" charset="0"/>
              </a:rPr>
              <a:t>karaker</a:t>
            </a:r>
            <a:r>
              <a:rPr lang="en-US" sz="2400" dirty="0">
                <a:latin typeface="Arial" charset="0"/>
              </a:rPr>
              <a:t> yang </a:t>
            </a:r>
            <a:r>
              <a:rPr lang="en-US" sz="2400" dirty="0" err="1">
                <a:latin typeface="Arial" charset="0"/>
              </a:rPr>
              <a:t>mirip</a:t>
            </a:r>
            <a:endParaRPr lang="en-US" sz="2400" u="sng" dirty="0">
              <a:latin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400" u="sng" dirty="0" err="1">
                <a:latin typeface="Arial" charset="0"/>
              </a:rPr>
              <a:t>Contoh</a:t>
            </a:r>
            <a:r>
              <a:rPr lang="en-US" sz="2400" dirty="0">
                <a:latin typeface="Arial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FROM  WALI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WHERE  NAMA  LIKE  ‘%SANTO%’;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FROM  MAHASISWA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WHERE  ALAMAT LIKE ‘KOMPLEK%;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dirty="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187624" y="8001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6123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96752"/>
            <a:ext cx="7416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Like </a:t>
            </a:r>
            <a:r>
              <a:rPr lang="en-US" sz="3200" dirty="0" err="1"/>
              <a:t>pada</a:t>
            </a:r>
            <a:r>
              <a:rPr lang="en-US" sz="3200" dirty="0"/>
              <a:t> MySQL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dasarnya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perintah</a:t>
            </a:r>
            <a:r>
              <a:rPr lang="en-US" sz="3200" dirty="0"/>
              <a:t> </a:t>
            </a:r>
            <a:r>
              <a:rPr lang="en-US" sz="3200" dirty="0" err="1"/>
              <a:t>pencarian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umumnya</a:t>
            </a:r>
            <a:r>
              <a:rPr lang="en-US" sz="3200" dirty="0"/>
              <a:t>, </a:t>
            </a:r>
            <a:r>
              <a:rPr lang="en-US" sz="3200" dirty="0" err="1"/>
              <a:t>perintah</a:t>
            </a:r>
            <a:r>
              <a:rPr lang="en-US" sz="3200" dirty="0"/>
              <a:t> like di </a:t>
            </a:r>
            <a:r>
              <a:rPr lang="en-US" sz="3200" dirty="0" err="1"/>
              <a:t>gunakan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mengambil</a:t>
            </a:r>
            <a:r>
              <a:rPr lang="en-US" sz="3200" dirty="0"/>
              <a:t> data </a:t>
            </a:r>
            <a:r>
              <a:rPr lang="en-US" sz="3200" dirty="0" err="1"/>
              <a:t>berdasarkan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tertentu</a:t>
            </a:r>
            <a:r>
              <a:rPr lang="en-US" sz="3200" dirty="0"/>
              <a:t>.</a:t>
            </a:r>
          </a:p>
          <a:p>
            <a:r>
              <a:rPr lang="en-US" sz="3200" dirty="0"/>
              <a:t>Di </a:t>
            </a:r>
            <a:r>
              <a:rPr lang="en-US" sz="3200" dirty="0" err="1"/>
              <a:t>sini</a:t>
            </a:r>
            <a:r>
              <a:rPr lang="en-US" sz="3200" dirty="0"/>
              <a:t>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mengenal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:</a:t>
            </a:r>
          </a:p>
          <a:p>
            <a:r>
              <a:rPr lang="en-US" sz="3200" b="1" dirty="0"/>
              <a:t>%a</a:t>
            </a:r>
            <a:endParaRPr lang="en-US" sz="3200" dirty="0"/>
          </a:p>
          <a:p>
            <a:r>
              <a:rPr lang="en-US" sz="3200" b="1" dirty="0"/>
              <a:t>%a%</a:t>
            </a:r>
            <a:endParaRPr lang="en-US" sz="3200" dirty="0"/>
          </a:p>
          <a:p>
            <a:r>
              <a:rPr lang="en-US" sz="3200" b="1" dirty="0"/>
              <a:t>a%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93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43608" y="16002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>
                <a:latin typeface="Arial" charset="0"/>
              </a:rPr>
              <a:t>IN </a:t>
            </a:r>
            <a:r>
              <a:rPr lang="en-US" sz="2400" dirty="0" err="1">
                <a:latin typeface="Arial" charset="0"/>
              </a:rPr>
              <a:t>digunakan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untuk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mengecek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apakah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suatu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nilai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suatu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atribut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terdapat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dalam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suatu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daftar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himpunan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nilai</a:t>
            </a:r>
            <a:endParaRPr lang="en-US" sz="2400" u="sng" dirty="0">
              <a:latin typeface="Arial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Char char="·"/>
            </a:pPr>
            <a:r>
              <a:rPr lang="en-US" sz="2400" u="sng" dirty="0" err="1">
                <a:latin typeface="Arial" charset="0"/>
              </a:rPr>
              <a:t>Contoh</a:t>
            </a:r>
            <a:r>
              <a:rPr lang="en-US" sz="2400" dirty="0">
                <a:latin typeface="Arial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ct val="50000"/>
              </a:spcBef>
              <a:spcAft>
                <a:spcPct val="20000"/>
              </a:spcAft>
              <a:buFont typeface="Symbol" pitchFamily="18" charset="2"/>
              <a:buNone/>
            </a:pPr>
            <a:r>
              <a:rPr lang="en-US" sz="2400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FROM  WALI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Font typeface="Symbol" pitchFamily="18" charset="2"/>
              <a:buNone/>
            </a:pPr>
            <a:r>
              <a:rPr lang="en-US" sz="2400" dirty="0"/>
              <a:t>    WHERE  JBT_FNG  IN (‘ASISTEN AHLI’, ‘LEKTOR’);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2400" dirty="0"/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SELECT  * 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FROM  MAHASISWA 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Font typeface="Symbol" pitchFamily="18" charset="2"/>
              <a:buNone/>
            </a:pPr>
            <a:r>
              <a:rPr lang="en-US" sz="2400" dirty="0"/>
              <a:t>    WHERE IPK  IN (2.00, 2.50, 3.00, 3.50);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228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43608" y="1600200"/>
            <a:ext cx="7239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Agregasi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MySQL </a:t>
            </a:r>
            <a:r>
              <a:rPr lang="en-US" sz="3200" dirty="0" err="1"/>
              <a:t>adalah</a:t>
            </a:r>
            <a:r>
              <a:rPr lang="en-US" sz="3200" dirty="0"/>
              <a:t> :</a:t>
            </a:r>
          </a:p>
          <a:p>
            <a:r>
              <a:rPr lang="en-US" sz="3200" dirty="0"/>
              <a:t>Ø  AVG = rata – rata</a:t>
            </a:r>
          </a:p>
          <a:p>
            <a:r>
              <a:rPr lang="en-US" sz="3200" dirty="0"/>
              <a:t>Ø  COUNT = </a:t>
            </a:r>
            <a:r>
              <a:rPr lang="en-US" sz="3200" dirty="0" err="1"/>
              <a:t>Jumlah</a:t>
            </a:r>
            <a:r>
              <a:rPr lang="en-US" sz="3200" dirty="0"/>
              <a:t> data</a:t>
            </a:r>
          </a:p>
          <a:p>
            <a:r>
              <a:rPr lang="en-US" sz="3200" dirty="0"/>
              <a:t>Ø  MAX = </a:t>
            </a:r>
            <a:r>
              <a:rPr lang="en-US" sz="3200" dirty="0" err="1"/>
              <a:t>Terbesar</a:t>
            </a:r>
            <a:r>
              <a:rPr lang="en-US" sz="3200" dirty="0"/>
              <a:t>/</a:t>
            </a:r>
            <a:r>
              <a:rPr lang="en-US" sz="3200" dirty="0" err="1"/>
              <a:t>tertinggi</a:t>
            </a:r>
            <a:endParaRPr lang="en-US" sz="3200" dirty="0"/>
          </a:p>
          <a:p>
            <a:r>
              <a:rPr lang="en-US" sz="3200" dirty="0"/>
              <a:t>Ø  MIN = </a:t>
            </a:r>
            <a:r>
              <a:rPr lang="en-US" sz="3200" dirty="0" err="1"/>
              <a:t>Terkecil</a:t>
            </a:r>
            <a:r>
              <a:rPr lang="en-US" sz="3200" dirty="0"/>
              <a:t>/</a:t>
            </a:r>
            <a:r>
              <a:rPr lang="en-US" sz="3200" dirty="0" err="1"/>
              <a:t>terendah</a:t>
            </a:r>
            <a:endParaRPr lang="en-US" sz="3200" dirty="0"/>
          </a:p>
          <a:p>
            <a:r>
              <a:rPr lang="en-US" sz="3200" dirty="0"/>
              <a:t>Ø  SUM =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 smtClean="0"/>
              <a:t>Nilai</a:t>
            </a:r>
            <a:endParaRPr lang="en-US" sz="3200" dirty="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43608" y="685800"/>
            <a:ext cx="7010400" cy="533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5F5F5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3200" b="1" dirty="0" smtClean="0"/>
              <a:t>AGREGASI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97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467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MODIFIKASI DATA 2</vt:lpstr>
      <vt:lpstr>GROUP BY DAN  HAVING</vt:lpstr>
      <vt:lpstr>ORDER 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SQL</dc:title>
  <dc:creator>HP</dc:creator>
  <cp:lastModifiedBy>HP</cp:lastModifiedBy>
  <cp:revision>29</cp:revision>
  <dcterms:created xsi:type="dcterms:W3CDTF">2017-11-16T16:14:50Z</dcterms:created>
  <dcterms:modified xsi:type="dcterms:W3CDTF">2017-12-15T01:45:00Z</dcterms:modified>
</cp:coreProperties>
</file>