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4"/>
    <p:restoredTop sz="94712"/>
  </p:normalViewPr>
  <p:slideViewPr>
    <p:cSldViewPr snapToGrid="0" snapToObjects="1">
      <p:cViewPr>
        <p:scale>
          <a:sx n="86" d="100"/>
          <a:sy n="86" d="100"/>
        </p:scale>
        <p:origin x="45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7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Merge</a:t>
            </a:r>
            <a:r>
              <a:rPr lang="es-ES_tradnl" dirty="0" smtClean="0"/>
              <a:t> </a:t>
            </a:r>
            <a:r>
              <a:rPr lang="es-ES_tradnl" dirty="0" err="1" smtClean="0"/>
              <a:t>Sort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9428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0000">
              <a:srgbClr val="C365AB"/>
            </a:gs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71000">
              <a:srgbClr val="282A35"/>
            </a:gs>
            <a:gs pos="100000">
              <a:srgbClr val="282A35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952" t="14074" r="51505" b="29937"/>
          <a:stretch/>
        </p:blipFill>
        <p:spPr>
          <a:xfrm>
            <a:off x="6128473" y="0"/>
            <a:ext cx="5364162" cy="68151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2486" y="2644346"/>
            <a:ext cx="54151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19.-Declaramos un numero alto </a:t>
            </a:r>
          </a:p>
          <a:p>
            <a:r>
              <a:rPr lang="es-ES_tradnl" sz="2400" dirty="0" smtClean="0"/>
              <a:t>20.- Declaramos un </a:t>
            </a:r>
            <a:r>
              <a:rPr lang="es-ES_tradnl" sz="2400" dirty="0" err="1" smtClean="0"/>
              <a:t>if</a:t>
            </a:r>
            <a:r>
              <a:rPr lang="es-ES_tradnl" sz="2400" dirty="0" smtClean="0"/>
              <a:t> para salir de la</a:t>
            </a:r>
          </a:p>
          <a:p>
            <a:r>
              <a:rPr lang="es-ES_tradnl" sz="2400" dirty="0"/>
              <a:t>f</a:t>
            </a:r>
            <a:r>
              <a:rPr lang="es-ES_tradnl" sz="2400" dirty="0" smtClean="0"/>
              <a:t>unción cuando llegue a ser igual o menor el</a:t>
            </a:r>
          </a:p>
          <a:p>
            <a:r>
              <a:rPr lang="es-ES_tradnl" sz="2400" dirty="0" smtClean="0"/>
              <a:t>Numero alto que el bajo</a:t>
            </a:r>
          </a:p>
          <a:p>
            <a:r>
              <a:rPr lang="es-ES_tradnl" sz="2400" dirty="0" smtClean="0"/>
              <a:t>24.-Declaramos un numero medio en base al que</a:t>
            </a:r>
          </a:p>
          <a:p>
            <a:r>
              <a:rPr lang="es-ES_tradnl" sz="2400" dirty="0" smtClean="0"/>
              <a:t>Vamos a dividir los arreglos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3989" y="3521676"/>
            <a:ext cx="1149179" cy="210065"/>
          </a:xfrm>
          <a:prstGeom prst="rect">
            <a:avLst/>
          </a:prstGeom>
          <a:solidFill>
            <a:srgbClr val="28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884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0000">
              <a:srgbClr val="C365AB"/>
            </a:gs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71000">
              <a:srgbClr val="282A35"/>
            </a:gs>
            <a:gs pos="100000">
              <a:srgbClr val="282A35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952" t="14074" r="51505" b="29937"/>
          <a:stretch/>
        </p:blipFill>
        <p:spPr>
          <a:xfrm>
            <a:off x="6128473" y="0"/>
            <a:ext cx="5364162" cy="68151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5064" y="2181502"/>
            <a:ext cx="54151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25 y 26.-Invocamos la función para dos nuevos</a:t>
            </a:r>
          </a:p>
          <a:p>
            <a:r>
              <a:rPr lang="es-ES_tradnl" sz="2400" dirty="0"/>
              <a:t>Arreglos divididos a partir del </a:t>
            </a:r>
            <a:r>
              <a:rPr lang="es-ES_tradnl" sz="2400" dirty="0" err="1"/>
              <a:t>mid</a:t>
            </a:r>
            <a:endParaRPr lang="es-ES_tradnl" sz="2400" dirty="0"/>
          </a:p>
          <a:p>
            <a:r>
              <a:rPr lang="es-ES_tradnl" sz="2400" dirty="0"/>
              <a:t>27.-Declaramos los dos nuevos arreglos</a:t>
            </a:r>
          </a:p>
          <a:p>
            <a:r>
              <a:rPr lang="es-ES_tradnl" sz="2400" dirty="0"/>
              <a:t>28 y 32.-Copiamos los valores a los nuevos arreglos</a:t>
            </a:r>
          </a:p>
          <a:p>
            <a:r>
              <a:rPr lang="es-ES_tradnl" sz="2400" dirty="0"/>
              <a:t>38.</a:t>
            </a:r>
            <a:r>
              <a:rPr lang="mr-IN" sz="2400" dirty="0"/>
              <a:t>–</a:t>
            </a:r>
            <a:r>
              <a:rPr lang="es-ES_tradnl" sz="2400" dirty="0"/>
              <a:t> Declaramos </a:t>
            </a:r>
            <a:r>
              <a:rPr lang="es-ES_tradnl" sz="2400" dirty="0" smtClean="0"/>
              <a:t>variables control para cada vez que un numero sea asignado en uno de los arreglos se mueva al </a:t>
            </a:r>
            <a:r>
              <a:rPr lang="es-ES_tradnl" sz="2400" dirty="0" err="1" smtClean="0"/>
              <a:t>proximo</a:t>
            </a:r>
            <a:r>
              <a:rPr lang="es-ES_tradnl" sz="2400" dirty="0" smtClean="0"/>
              <a:t> espacio en memoria</a:t>
            </a:r>
            <a:endParaRPr lang="es-ES_tradnl" sz="2400" dirty="0"/>
          </a:p>
        </p:txBody>
      </p:sp>
      <p:sp>
        <p:nvSpPr>
          <p:cNvPr id="7" name="Rectangle 6"/>
          <p:cNvSpPr/>
          <p:nvPr/>
        </p:nvSpPr>
        <p:spPr>
          <a:xfrm>
            <a:off x="7203989" y="3521676"/>
            <a:ext cx="1149179" cy="210065"/>
          </a:xfrm>
          <a:prstGeom prst="rect">
            <a:avLst/>
          </a:prstGeom>
          <a:solidFill>
            <a:srgbClr val="28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815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311" y="237066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2489200" y="237066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7</a:t>
            </a:r>
            <a:endParaRPr lang="es-ES_tradnl" dirty="0"/>
          </a:p>
        </p:txBody>
      </p:sp>
      <p:sp>
        <p:nvSpPr>
          <p:cNvPr id="6" name="Rectangle 5"/>
          <p:cNvSpPr/>
          <p:nvPr/>
        </p:nvSpPr>
        <p:spPr>
          <a:xfrm>
            <a:off x="3364089" y="237066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4238978" y="237066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5113867" y="237066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8756" y="237066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63645" y="237066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2</a:t>
            </a:r>
            <a:endParaRPr lang="es-ES_tradnl" dirty="0"/>
          </a:p>
        </p:txBody>
      </p:sp>
      <p:sp>
        <p:nvSpPr>
          <p:cNvPr id="11" name="Rectangle 10"/>
          <p:cNvSpPr/>
          <p:nvPr/>
        </p:nvSpPr>
        <p:spPr>
          <a:xfrm>
            <a:off x="7738534" y="237066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39539" y="3239912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m</a:t>
            </a:r>
            <a:r>
              <a:rPr lang="es-ES_tradnl" dirty="0" err="1" smtClean="0"/>
              <a:t>ergesort</a:t>
            </a:r>
            <a:r>
              <a:rPr lang="es-ES_tradnl" dirty="0" smtClean="0"/>
              <a:t>(a, 0, 7)</a:t>
            </a:r>
          </a:p>
          <a:p>
            <a:r>
              <a:rPr lang="es-ES_tradnl" dirty="0" smtClean="0"/>
              <a:t>lo= 0</a:t>
            </a:r>
          </a:p>
          <a:p>
            <a:r>
              <a:rPr lang="es-ES_tradnl" dirty="0" smtClean="0"/>
              <a:t>hi=7</a:t>
            </a:r>
          </a:p>
          <a:p>
            <a:r>
              <a:rPr lang="es-ES_tradnl" dirty="0" err="1" smtClean="0"/>
              <a:t>mid</a:t>
            </a:r>
            <a:r>
              <a:rPr lang="es-ES_tradnl" dirty="0" smtClean="0"/>
              <a:t>=3 </a:t>
            </a:r>
            <a:endParaRPr lang="es-ES_tradnl" dirty="0"/>
          </a:p>
        </p:txBody>
      </p:sp>
      <p:sp>
        <p:nvSpPr>
          <p:cNvPr id="13" name="Rectangle 12"/>
          <p:cNvSpPr/>
          <p:nvPr/>
        </p:nvSpPr>
        <p:spPr>
          <a:xfrm>
            <a:off x="541866" y="464537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16755" y="464537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7</a:t>
            </a:r>
            <a:endParaRPr lang="es-ES_tradnl" dirty="0"/>
          </a:p>
        </p:txBody>
      </p:sp>
      <p:sp>
        <p:nvSpPr>
          <p:cNvPr id="15" name="Rectangle 14"/>
          <p:cNvSpPr/>
          <p:nvPr/>
        </p:nvSpPr>
        <p:spPr>
          <a:xfrm>
            <a:off x="2291644" y="464537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66533" y="464537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27422" y="464537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02311" y="464537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77200" y="464537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2</a:t>
            </a:r>
            <a:endParaRPr lang="es-ES_tradnl" dirty="0"/>
          </a:p>
        </p:txBody>
      </p:sp>
      <p:sp>
        <p:nvSpPr>
          <p:cNvPr id="20" name="Rectangle 19"/>
          <p:cNvSpPr/>
          <p:nvPr/>
        </p:nvSpPr>
        <p:spPr>
          <a:xfrm>
            <a:off x="8952089" y="464537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8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709333" y="3081867"/>
            <a:ext cx="1134533" cy="125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91200" y="3081867"/>
            <a:ext cx="1072445" cy="135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55613" y="5249330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m</a:t>
            </a:r>
            <a:r>
              <a:rPr lang="es-ES_tradnl" dirty="0" err="1" smtClean="0"/>
              <a:t>ergesort</a:t>
            </a:r>
            <a:r>
              <a:rPr lang="es-ES_tradnl" dirty="0" smtClean="0"/>
              <a:t>(a, 0, 3)</a:t>
            </a:r>
          </a:p>
          <a:p>
            <a:r>
              <a:rPr lang="es-ES_tradnl" dirty="0" smtClean="0"/>
              <a:t>lo= 0</a:t>
            </a:r>
          </a:p>
          <a:p>
            <a:r>
              <a:rPr lang="es-ES_tradnl" dirty="0" smtClean="0"/>
              <a:t>hi=3</a:t>
            </a:r>
          </a:p>
          <a:p>
            <a:r>
              <a:rPr lang="es-ES_tradnl" dirty="0" err="1" smtClean="0"/>
              <a:t>mid</a:t>
            </a:r>
            <a:r>
              <a:rPr lang="es-ES_tradnl" dirty="0" smtClean="0"/>
              <a:t>=1 </a:t>
            </a:r>
            <a:endParaRPr lang="es-ES_tradnl" dirty="0"/>
          </a:p>
        </p:txBody>
      </p:sp>
      <p:sp>
        <p:nvSpPr>
          <p:cNvPr id="27" name="TextBox 26"/>
          <p:cNvSpPr txBox="1"/>
          <p:nvPr/>
        </p:nvSpPr>
        <p:spPr>
          <a:xfrm>
            <a:off x="7202311" y="5254976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m</a:t>
            </a:r>
            <a:r>
              <a:rPr lang="es-ES_tradnl" dirty="0" err="1" smtClean="0"/>
              <a:t>ergesort</a:t>
            </a:r>
            <a:r>
              <a:rPr lang="es-ES_tradnl" dirty="0" smtClean="0"/>
              <a:t>(a, 4, 7)</a:t>
            </a:r>
          </a:p>
          <a:p>
            <a:r>
              <a:rPr lang="es-ES_tradnl" dirty="0" smtClean="0"/>
              <a:t>lo= 4</a:t>
            </a:r>
          </a:p>
          <a:p>
            <a:r>
              <a:rPr lang="es-ES_tradnl" dirty="0" smtClean="0"/>
              <a:t>hi=7</a:t>
            </a:r>
          </a:p>
          <a:p>
            <a:r>
              <a:rPr lang="es-ES_tradnl" dirty="0" err="1" smtClean="0"/>
              <a:t>mid</a:t>
            </a:r>
            <a:r>
              <a:rPr lang="es-ES_tradnl" dirty="0" smtClean="0"/>
              <a:t>=5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0616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15303" y="2413621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90192" y="2413621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7</a:t>
            </a:r>
            <a:endParaRPr lang="es-ES_tradnl" dirty="0"/>
          </a:p>
        </p:txBody>
      </p:sp>
      <p:sp>
        <p:nvSpPr>
          <p:cNvPr id="15" name="Rectangle 14"/>
          <p:cNvSpPr/>
          <p:nvPr/>
        </p:nvSpPr>
        <p:spPr>
          <a:xfrm>
            <a:off x="2865081" y="2413621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39970" y="2413621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04913" y="47047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79802" y="47047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6582" y="47047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2</a:t>
            </a:r>
            <a:endParaRPr lang="es-ES_tradnl" dirty="0"/>
          </a:p>
        </p:txBody>
      </p:sp>
      <p:sp>
        <p:nvSpPr>
          <p:cNvPr id="20" name="Rectangle 19"/>
          <p:cNvSpPr/>
          <p:nvPr/>
        </p:nvSpPr>
        <p:spPr>
          <a:xfrm>
            <a:off x="10021471" y="47047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29050" y="3017574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m</a:t>
            </a:r>
            <a:r>
              <a:rPr lang="es-ES_tradnl" dirty="0" err="1" smtClean="0"/>
              <a:t>ergesort</a:t>
            </a:r>
            <a:r>
              <a:rPr lang="es-ES_tradnl" dirty="0" smtClean="0"/>
              <a:t>(a, 0, 3)</a:t>
            </a:r>
          </a:p>
          <a:p>
            <a:r>
              <a:rPr lang="es-ES_tradnl" dirty="0" smtClean="0"/>
              <a:t>lo= 0</a:t>
            </a:r>
          </a:p>
          <a:p>
            <a:r>
              <a:rPr lang="es-ES_tradnl" dirty="0" smtClean="0"/>
              <a:t>hi=3</a:t>
            </a:r>
          </a:p>
          <a:p>
            <a:r>
              <a:rPr lang="es-ES_tradnl" dirty="0" err="1" smtClean="0"/>
              <a:t>mid</a:t>
            </a:r>
            <a:r>
              <a:rPr lang="es-ES_tradnl" dirty="0" smtClean="0"/>
              <a:t>=1 </a:t>
            </a:r>
            <a:endParaRPr lang="es-ES_tradnl" dirty="0"/>
          </a:p>
        </p:txBody>
      </p:sp>
      <p:sp>
        <p:nvSpPr>
          <p:cNvPr id="27" name="TextBox 26"/>
          <p:cNvSpPr txBox="1"/>
          <p:nvPr/>
        </p:nvSpPr>
        <p:spPr>
          <a:xfrm>
            <a:off x="7775748" y="3023220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m</a:t>
            </a:r>
            <a:r>
              <a:rPr lang="es-ES_tradnl" dirty="0" err="1" smtClean="0"/>
              <a:t>ergesort</a:t>
            </a:r>
            <a:r>
              <a:rPr lang="es-ES_tradnl" dirty="0" smtClean="0"/>
              <a:t>(a, 4, 7)</a:t>
            </a:r>
          </a:p>
          <a:p>
            <a:r>
              <a:rPr lang="es-ES_tradnl" dirty="0" smtClean="0"/>
              <a:t>lo= 4</a:t>
            </a:r>
          </a:p>
          <a:p>
            <a:r>
              <a:rPr lang="es-ES_tradnl" dirty="0" smtClean="0"/>
              <a:t>hi=7</a:t>
            </a:r>
          </a:p>
          <a:p>
            <a:r>
              <a:rPr lang="es-ES_tradnl" dirty="0" err="1" smtClean="0"/>
              <a:t>mid</a:t>
            </a:r>
            <a:r>
              <a:rPr lang="es-ES_tradnl" dirty="0" smtClean="0"/>
              <a:t>=5 </a:t>
            </a:r>
            <a:endParaRPr lang="es-ES_tradnl" dirty="0"/>
          </a:p>
        </p:txBody>
      </p:sp>
      <p:sp>
        <p:nvSpPr>
          <p:cNvPr id="23" name="Rectangle 22"/>
          <p:cNvSpPr/>
          <p:nvPr/>
        </p:nvSpPr>
        <p:spPr>
          <a:xfrm>
            <a:off x="696849" y="47047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71738" y="47047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7</a:t>
            </a:r>
            <a:endParaRPr lang="es-ES_tradnl" dirty="0"/>
          </a:p>
        </p:txBody>
      </p:sp>
      <p:sp>
        <p:nvSpPr>
          <p:cNvPr id="28" name="Rectangle 27"/>
          <p:cNvSpPr/>
          <p:nvPr/>
        </p:nvSpPr>
        <p:spPr>
          <a:xfrm>
            <a:off x="3345528" y="47047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20417" y="47047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00859" y="2413621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775748" y="2413621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50637" y="2413621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2</a:t>
            </a:r>
            <a:endParaRPr lang="es-ES_tradnl" dirty="0"/>
          </a:p>
        </p:txBody>
      </p:sp>
      <p:sp>
        <p:nvSpPr>
          <p:cNvPr id="37" name="Rectangle 36"/>
          <p:cNvSpPr/>
          <p:nvPr/>
        </p:nvSpPr>
        <p:spPr>
          <a:xfrm>
            <a:off x="9525526" y="2413621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3633" y="5385575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m</a:t>
            </a:r>
            <a:r>
              <a:rPr lang="es-ES_tradnl" dirty="0" err="1" smtClean="0"/>
              <a:t>ergesort</a:t>
            </a:r>
            <a:r>
              <a:rPr lang="es-ES_tradnl" dirty="0" smtClean="0"/>
              <a:t>(a, 0, 1)</a:t>
            </a:r>
          </a:p>
          <a:p>
            <a:r>
              <a:rPr lang="es-ES_tradnl" dirty="0" smtClean="0"/>
              <a:t>lo= 0</a:t>
            </a:r>
          </a:p>
          <a:p>
            <a:r>
              <a:rPr lang="es-ES_tradnl" dirty="0" smtClean="0"/>
              <a:t>hi=1</a:t>
            </a:r>
          </a:p>
          <a:p>
            <a:r>
              <a:rPr lang="es-ES_tradnl" dirty="0" err="1" smtClean="0"/>
              <a:t>mid</a:t>
            </a:r>
            <a:r>
              <a:rPr lang="es-ES_tradnl" dirty="0" smtClean="0"/>
              <a:t>=0</a:t>
            </a:r>
            <a:endParaRPr lang="es-ES_tradnl" dirty="0"/>
          </a:p>
        </p:txBody>
      </p:sp>
      <p:sp>
        <p:nvSpPr>
          <p:cNvPr id="39" name="TextBox 38"/>
          <p:cNvSpPr txBox="1"/>
          <p:nvPr/>
        </p:nvSpPr>
        <p:spPr>
          <a:xfrm>
            <a:off x="3040531" y="5370077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m</a:t>
            </a:r>
            <a:r>
              <a:rPr lang="es-ES_tradnl" dirty="0" err="1" smtClean="0"/>
              <a:t>ergesort</a:t>
            </a:r>
            <a:r>
              <a:rPr lang="es-ES_tradnl" dirty="0" smtClean="0"/>
              <a:t>(a, 2, 3)</a:t>
            </a:r>
          </a:p>
          <a:p>
            <a:r>
              <a:rPr lang="es-ES_tradnl" dirty="0" smtClean="0"/>
              <a:t>lo= 2</a:t>
            </a:r>
          </a:p>
          <a:p>
            <a:r>
              <a:rPr lang="es-ES_tradnl" dirty="0" smtClean="0"/>
              <a:t>hi=3</a:t>
            </a:r>
          </a:p>
          <a:p>
            <a:r>
              <a:rPr lang="es-ES_tradnl" dirty="0" err="1" smtClean="0"/>
              <a:t>mid</a:t>
            </a:r>
            <a:r>
              <a:rPr lang="es-ES_tradnl" dirty="0" smtClean="0"/>
              <a:t>= 2</a:t>
            </a:r>
            <a:endParaRPr lang="es-ES_tradnl" dirty="0"/>
          </a:p>
        </p:txBody>
      </p:sp>
      <p:sp>
        <p:nvSpPr>
          <p:cNvPr id="41" name="TextBox 40"/>
          <p:cNvSpPr txBox="1"/>
          <p:nvPr/>
        </p:nvSpPr>
        <p:spPr>
          <a:xfrm>
            <a:off x="6241697" y="5370076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m</a:t>
            </a:r>
            <a:r>
              <a:rPr lang="es-ES_tradnl" dirty="0" err="1" smtClean="0"/>
              <a:t>ergesort</a:t>
            </a:r>
            <a:r>
              <a:rPr lang="es-ES_tradnl" dirty="0" smtClean="0"/>
              <a:t>(a, 4, 5)</a:t>
            </a:r>
          </a:p>
          <a:p>
            <a:r>
              <a:rPr lang="es-ES_tradnl" dirty="0" smtClean="0"/>
              <a:t>lo= 4</a:t>
            </a:r>
          </a:p>
          <a:p>
            <a:r>
              <a:rPr lang="es-ES_tradnl" dirty="0" smtClean="0"/>
              <a:t>hi=5</a:t>
            </a:r>
          </a:p>
          <a:p>
            <a:r>
              <a:rPr lang="es-ES_tradnl" dirty="0" err="1" smtClean="0"/>
              <a:t>mid</a:t>
            </a:r>
            <a:r>
              <a:rPr lang="es-ES_tradnl" dirty="0" smtClean="0"/>
              <a:t>= 4</a:t>
            </a:r>
            <a:endParaRPr lang="es-ES_tradnl" dirty="0"/>
          </a:p>
        </p:txBody>
      </p:sp>
      <p:sp>
        <p:nvSpPr>
          <p:cNvPr id="42" name="TextBox 41"/>
          <p:cNvSpPr txBox="1"/>
          <p:nvPr/>
        </p:nvSpPr>
        <p:spPr>
          <a:xfrm>
            <a:off x="8983366" y="5385575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m</a:t>
            </a:r>
            <a:r>
              <a:rPr lang="es-ES_tradnl" dirty="0" err="1" smtClean="0"/>
              <a:t>ergesort</a:t>
            </a:r>
            <a:r>
              <a:rPr lang="es-ES_tradnl" dirty="0" smtClean="0"/>
              <a:t>(a, 6, 7)</a:t>
            </a:r>
          </a:p>
          <a:p>
            <a:r>
              <a:rPr lang="es-ES_tradnl" dirty="0" smtClean="0"/>
              <a:t>lo= 6</a:t>
            </a:r>
          </a:p>
          <a:p>
            <a:r>
              <a:rPr lang="es-ES_tradnl" dirty="0" smtClean="0"/>
              <a:t>hi=7</a:t>
            </a:r>
          </a:p>
          <a:p>
            <a:r>
              <a:rPr lang="es-ES_tradnl" dirty="0" err="1" smtClean="0"/>
              <a:t>mid</a:t>
            </a:r>
            <a:r>
              <a:rPr lang="es-ES_tradnl" dirty="0" smtClean="0"/>
              <a:t>= 6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425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04913" y="22282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79802" y="22282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6582" y="22282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2</a:t>
            </a:r>
            <a:endParaRPr lang="es-ES_tradnl" dirty="0"/>
          </a:p>
        </p:txBody>
      </p:sp>
      <p:sp>
        <p:nvSpPr>
          <p:cNvPr id="20" name="Rectangle 19"/>
          <p:cNvSpPr/>
          <p:nvPr/>
        </p:nvSpPr>
        <p:spPr>
          <a:xfrm>
            <a:off x="10021471" y="22282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6849" y="22282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71738" y="22282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7</a:t>
            </a:r>
            <a:endParaRPr lang="es-ES_tradnl" dirty="0"/>
          </a:p>
        </p:txBody>
      </p:sp>
      <p:sp>
        <p:nvSpPr>
          <p:cNvPr id="28" name="Rectangle 27"/>
          <p:cNvSpPr/>
          <p:nvPr/>
        </p:nvSpPr>
        <p:spPr>
          <a:xfrm>
            <a:off x="3345528" y="22282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20417" y="22282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3633" y="2909075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m</a:t>
            </a:r>
            <a:r>
              <a:rPr lang="es-ES_tradnl" dirty="0" err="1" smtClean="0"/>
              <a:t>ergesort</a:t>
            </a:r>
            <a:r>
              <a:rPr lang="es-ES_tradnl" dirty="0" smtClean="0"/>
              <a:t>(a, 0, 1)</a:t>
            </a:r>
          </a:p>
          <a:p>
            <a:r>
              <a:rPr lang="es-ES_tradnl" dirty="0" smtClean="0"/>
              <a:t>lo= 0</a:t>
            </a:r>
          </a:p>
          <a:p>
            <a:r>
              <a:rPr lang="es-ES_tradnl" dirty="0" smtClean="0"/>
              <a:t>hi=1</a:t>
            </a:r>
          </a:p>
          <a:p>
            <a:r>
              <a:rPr lang="es-ES_tradnl" dirty="0" err="1" smtClean="0"/>
              <a:t>mid</a:t>
            </a:r>
            <a:r>
              <a:rPr lang="es-ES_tradnl" dirty="0" smtClean="0"/>
              <a:t>=0</a:t>
            </a:r>
            <a:endParaRPr lang="es-ES_tradnl" dirty="0"/>
          </a:p>
        </p:txBody>
      </p:sp>
      <p:sp>
        <p:nvSpPr>
          <p:cNvPr id="39" name="TextBox 38"/>
          <p:cNvSpPr txBox="1"/>
          <p:nvPr/>
        </p:nvSpPr>
        <p:spPr>
          <a:xfrm>
            <a:off x="3040531" y="2893577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m</a:t>
            </a:r>
            <a:r>
              <a:rPr lang="es-ES_tradnl" dirty="0" err="1" smtClean="0"/>
              <a:t>ergesort</a:t>
            </a:r>
            <a:r>
              <a:rPr lang="es-ES_tradnl" dirty="0" smtClean="0"/>
              <a:t>(a, 2, 3)</a:t>
            </a:r>
          </a:p>
          <a:p>
            <a:r>
              <a:rPr lang="es-ES_tradnl" dirty="0" smtClean="0"/>
              <a:t>lo= 2</a:t>
            </a:r>
          </a:p>
          <a:p>
            <a:r>
              <a:rPr lang="es-ES_tradnl" dirty="0" smtClean="0"/>
              <a:t>hi=3</a:t>
            </a:r>
          </a:p>
          <a:p>
            <a:r>
              <a:rPr lang="es-ES_tradnl" dirty="0" err="1" smtClean="0"/>
              <a:t>mid</a:t>
            </a:r>
            <a:r>
              <a:rPr lang="es-ES_tradnl" dirty="0" smtClean="0"/>
              <a:t>= 2</a:t>
            </a:r>
            <a:endParaRPr lang="es-ES_tradnl" dirty="0"/>
          </a:p>
        </p:txBody>
      </p:sp>
      <p:sp>
        <p:nvSpPr>
          <p:cNvPr id="41" name="TextBox 40"/>
          <p:cNvSpPr txBox="1"/>
          <p:nvPr/>
        </p:nvSpPr>
        <p:spPr>
          <a:xfrm>
            <a:off x="6241697" y="2893576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m</a:t>
            </a:r>
            <a:r>
              <a:rPr lang="es-ES_tradnl" dirty="0" err="1" smtClean="0"/>
              <a:t>ergesort</a:t>
            </a:r>
            <a:r>
              <a:rPr lang="es-ES_tradnl" dirty="0" smtClean="0"/>
              <a:t>(a, 4, 5)</a:t>
            </a:r>
          </a:p>
          <a:p>
            <a:r>
              <a:rPr lang="es-ES_tradnl" dirty="0" smtClean="0"/>
              <a:t>lo= 4</a:t>
            </a:r>
          </a:p>
          <a:p>
            <a:r>
              <a:rPr lang="es-ES_tradnl" dirty="0" smtClean="0"/>
              <a:t>hi=5</a:t>
            </a:r>
          </a:p>
          <a:p>
            <a:r>
              <a:rPr lang="es-ES_tradnl" dirty="0" err="1" smtClean="0"/>
              <a:t>mid</a:t>
            </a:r>
            <a:r>
              <a:rPr lang="es-ES_tradnl" dirty="0" smtClean="0"/>
              <a:t>= 4</a:t>
            </a:r>
            <a:endParaRPr lang="es-ES_tradnl" dirty="0"/>
          </a:p>
        </p:txBody>
      </p:sp>
      <p:sp>
        <p:nvSpPr>
          <p:cNvPr id="42" name="TextBox 41"/>
          <p:cNvSpPr txBox="1"/>
          <p:nvPr/>
        </p:nvSpPr>
        <p:spPr>
          <a:xfrm>
            <a:off x="8983366" y="2909075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m</a:t>
            </a:r>
            <a:r>
              <a:rPr lang="es-ES_tradnl" dirty="0" err="1" smtClean="0"/>
              <a:t>ergesort</a:t>
            </a:r>
            <a:r>
              <a:rPr lang="es-ES_tradnl" dirty="0" smtClean="0"/>
              <a:t>(a, 6, 7)</a:t>
            </a:r>
          </a:p>
          <a:p>
            <a:r>
              <a:rPr lang="es-ES_tradnl" dirty="0" smtClean="0"/>
              <a:t>lo= 6</a:t>
            </a:r>
          </a:p>
          <a:p>
            <a:r>
              <a:rPr lang="es-ES_tradnl" dirty="0" smtClean="0"/>
              <a:t>hi=7</a:t>
            </a:r>
          </a:p>
          <a:p>
            <a:r>
              <a:rPr lang="es-ES_tradnl" dirty="0" err="1" smtClean="0"/>
              <a:t>mid</a:t>
            </a:r>
            <a:r>
              <a:rPr lang="es-ES_tradnl" dirty="0" smtClean="0"/>
              <a:t>= 6</a:t>
            </a:r>
            <a:endParaRPr lang="es-ES_tradnl" dirty="0"/>
          </a:p>
        </p:txBody>
      </p:sp>
      <p:sp>
        <p:nvSpPr>
          <p:cNvPr id="24" name="Rectangle 23"/>
          <p:cNvSpPr/>
          <p:nvPr/>
        </p:nvSpPr>
        <p:spPr>
          <a:xfrm>
            <a:off x="5909613" y="45015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029102" y="45015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879882" y="45015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2</a:t>
            </a:r>
            <a:endParaRPr lang="es-ES_tradnl" dirty="0"/>
          </a:p>
        </p:txBody>
      </p:sp>
      <p:sp>
        <p:nvSpPr>
          <p:cNvPr id="32" name="Rectangle 31"/>
          <p:cNvSpPr/>
          <p:nvPr/>
        </p:nvSpPr>
        <p:spPr>
          <a:xfrm>
            <a:off x="10872371" y="45015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76149" y="45015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14638" y="45015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7</a:t>
            </a:r>
            <a:endParaRPr lang="es-ES_tradnl" dirty="0"/>
          </a:p>
        </p:txBody>
      </p:sp>
      <p:sp>
        <p:nvSpPr>
          <p:cNvPr id="43" name="Rectangle 42"/>
          <p:cNvSpPr/>
          <p:nvPr/>
        </p:nvSpPr>
        <p:spPr>
          <a:xfrm>
            <a:off x="2951828" y="45015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69717" y="45015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8532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909613" y="23425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029102" y="23425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879882" y="23425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2</a:t>
            </a:r>
            <a:endParaRPr lang="es-ES_tradnl" dirty="0"/>
          </a:p>
        </p:txBody>
      </p:sp>
      <p:sp>
        <p:nvSpPr>
          <p:cNvPr id="32" name="Rectangle 31"/>
          <p:cNvSpPr/>
          <p:nvPr/>
        </p:nvSpPr>
        <p:spPr>
          <a:xfrm>
            <a:off x="10872371" y="23425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76149" y="23425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14638" y="23425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7</a:t>
            </a:r>
            <a:endParaRPr lang="es-ES_tradnl" dirty="0"/>
          </a:p>
        </p:txBody>
      </p:sp>
      <p:sp>
        <p:nvSpPr>
          <p:cNvPr id="43" name="Rectangle 42"/>
          <p:cNvSpPr/>
          <p:nvPr/>
        </p:nvSpPr>
        <p:spPr>
          <a:xfrm>
            <a:off x="2951828" y="23425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69717" y="2342587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36333" y="3988611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11222" y="3988611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078002" y="3988611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2</a:t>
            </a:r>
            <a:endParaRPr lang="es-ES_tradnl" dirty="0"/>
          </a:p>
        </p:txBody>
      </p:sp>
      <p:sp>
        <p:nvSpPr>
          <p:cNvPr id="34" name="Rectangle 33"/>
          <p:cNvSpPr/>
          <p:nvPr/>
        </p:nvSpPr>
        <p:spPr>
          <a:xfrm>
            <a:off x="9952891" y="3988611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8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8269" y="3988611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03158" y="3988611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7</a:t>
            </a:r>
            <a:endParaRPr lang="es-ES_tradnl" dirty="0"/>
          </a:p>
        </p:txBody>
      </p:sp>
      <p:sp>
        <p:nvSpPr>
          <p:cNvPr id="37" name="Rectangle 36"/>
          <p:cNvSpPr/>
          <p:nvPr/>
        </p:nvSpPr>
        <p:spPr>
          <a:xfrm>
            <a:off x="3276948" y="3988611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151837" y="3988611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8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04800" y="5457172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416668" y="5467621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98866" y="5457172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2</a:t>
            </a:r>
            <a:endParaRPr lang="es-ES_tradnl" dirty="0"/>
          </a:p>
        </p:txBody>
      </p:sp>
      <p:sp>
        <p:nvSpPr>
          <p:cNvPr id="49" name="Rectangle 48"/>
          <p:cNvSpPr/>
          <p:nvPr/>
        </p:nvSpPr>
        <p:spPr>
          <a:xfrm>
            <a:off x="8510734" y="5457172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8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094492" y="5430043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848479" y="5430043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7</a:t>
            </a:r>
            <a:endParaRPr lang="es-ES_tradnl" dirty="0"/>
          </a:p>
        </p:txBody>
      </p:sp>
      <p:sp>
        <p:nvSpPr>
          <p:cNvPr id="52" name="Rectangle 51"/>
          <p:cNvSpPr/>
          <p:nvPr/>
        </p:nvSpPr>
        <p:spPr>
          <a:xfrm>
            <a:off x="1969381" y="5430043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723368" y="5430043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910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844643" y="2384189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656511" y="2394638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938709" y="2384189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2</a:t>
            </a:r>
            <a:endParaRPr lang="es-ES_tradnl" dirty="0"/>
          </a:p>
        </p:txBody>
      </p:sp>
      <p:sp>
        <p:nvSpPr>
          <p:cNvPr id="49" name="Rectangle 48"/>
          <p:cNvSpPr/>
          <p:nvPr/>
        </p:nvSpPr>
        <p:spPr>
          <a:xfrm>
            <a:off x="8750577" y="2384189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8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34335" y="2357060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088322" y="2357060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7</a:t>
            </a:r>
            <a:endParaRPr lang="es-ES_tradnl" dirty="0"/>
          </a:p>
        </p:txBody>
      </p:sp>
      <p:sp>
        <p:nvSpPr>
          <p:cNvPr id="52" name="Rectangle 51"/>
          <p:cNvSpPr/>
          <p:nvPr/>
        </p:nvSpPr>
        <p:spPr>
          <a:xfrm>
            <a:off x="2209224" y="2357060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963211" y="2357060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31039" y="4713014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49101" y="4713014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9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15762" y="4713014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2</a:t>
            </a:r>
            <a:endParaRPr lang="es-ES_tradnl" dirty="0"/>
          </a:p>
        </p:txBody>
      </p:sp>
      <p:sp>
        <p:nvSpPr>
          <p:cNvPr id="39" name="Rectangle 38"/>
          <p:cNvSpPr/>
          <p:nvPr/>
        </p:nvSpPr>
        <p:spPr>
          <a:xfrm>
            <a:off x="7943167" y="4713014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498032" y="4713014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1299" y="4713014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7</a:t>
            </a:r>
            <a:endParaRPr lang="es-ES_tradnl" dirty="0"/>
          </a:p>
        </p:txBody>
      </p:sp>
      <p:sp>
        <p:nvSpPr>
          <p:cNvPr id="54" name="Rectangle 53"/>
          <p:cNvSpPr/>
          <p:nvPr/>
        </p:nvSpPr>
        <p:spPr>
          <a:xfrm>
            <a:off x="5251797" y="4713014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37233" y="4713014"/>
            <a:ext cx="677333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529649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7682</TotalTime>
  <Words>349</Words>
  <Application>Microsoft Macintosh PowerPoint</Application>
  <PresentationFormat>Widescreen</PresentationFormat>
  <Paragraphs>152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Mangal</vt:lpstr>
      <vt:lpstr>Trebuchet MS</vt:lpstr>
      <vt:lpstr>Arial</vt:lpstr>
      <vt:lpstr>Berlin</vt:lpstr>
      <vt:lpstr>Merge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Erick Dominguez</dc:creator>
  <cp:lastModifiedBy>Erick Dominguez</cp:lastModifiedBy>
  <cp:revision>8</cp:revision>
  <dcterms:created xsi:type="dcterms:W3CDTF">2019-04-02T16:25:11Z</dcterms:created>
  <dcterms:modified xsi:type="dcterms:W3CDTF">2019-04-08T00:28:04Z</dcterms:modified>
</cp:coreProperties>
</file>