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024" r:id="rId2"/>
    <p:sldId id="4040" r:id="rId3"/>
    <p:sldId id="4084" r:id="rId4"/>
    <p:sldId id="4087" r:id="rId5"/>
    <p:sldId id="4042" r:id="rId6"/>
    <p:sldId id="4088" r:id="rId7"/>
    <p:sldId id="4041" r:id="rId8"/>
    <p:sldId id="4027" r:id="rId9"/>
    <p:sldId id="4089" r:id="rId10"/>
    <p:sldId id="4044" r:id="rId11"/>
    <p:sldId id="4090" r:id="rId12"/>
    <p:sldId id="4108" r:id="rId13"/>
    <p:sldId id="4112" r:id="rId14"/>
    <p:sldId id="4114" r:id="rId15"/>
    <p:sldId id="4113" r:id="rId16"/>
    <p:sldId id="4115" r:id="rId17"/>
    <p:sldId id="4116" r:id="rId18"/>
    <p:sldId id="4117" r:id="rId19"/>
    <p:sldId id="4118" r:id="rId20"/>
    <p:sldId id="4111"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827" autoAdjust="0"/>
  </p:normalViewPr>
  <p:slideViewPr>
    <p:cSldViewPr snapToGrid="0" snapToObjects="1">
      <p:cViewPr varScale="1">
        <p:scale>
          <a:sx n="35" d="100"/>
          <a:sy n="35" d="100"/>
        </p:scale>
        <p:origin x="19" y="77"/>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10/31/2021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91719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21480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423140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319460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88473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9737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5925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240451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331339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965872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340803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51714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943353"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405CC57B-29B6-3C4A-8BA5-51C9480D5C1A}"/>
              </a:ext>
            </a:extLst>
          </p:cNvPr>
          <p:cNvSpPr>
            <a:spLocks noGrp="1"/>
          </p:cNvSpPr>
          <p:nvPr>
            <p:ph type="pic" sz="quarter" idx="16"/>
          </p:nvPr>
        </p:nvSpPr>
        <p:spPr>
          <a:xfrm>
            <a:off x="12311298"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943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1203311"/>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545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6168229"/>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507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0605670" y="-90399"/>
            <a:ext cx="5131891" cy="905705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F38817F5-8A89-8747-8BA9-B90650CAD510}"/>
              </a:ext>
            </a:extLst>
          </p:cNvPr>
          <p:cNvSpPr>
            <a:spLocks noGrp="1"/>
          </p:cNvSpPr>
          <p:nvPr>
            <p:ph type="pic" sz="quarter" idx="16"/>
          </p:nvPr>
        </p:nvSpPr>
        <p:spPr>
          <a:xfrm>
            <a:off x="17132957" y="4726111"/>
            <a:ext cx="5131891" cy="90570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221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833395" y="2483620"/>
            <a:ext cx="6614714" cy="88450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0717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AF0FB38-8E11-A940-A7EA-CB6375F89C25}"/>
              </a:ext>
            </a:extLst>
          </p:cNvPr>
          <p:cNvSpPr>
            <a:spLocks noGrp="1"/>
          </p:cNvSpPr>
          <p:nvPr>
            <p:ph type="pic" sz="quarter" idx="14"/>
          </p:nvPr>
        </p:nvSpPr>
        <p:spPr>
          <a:xfrm>
            <a:off x="-409903" y="-378371"/>
            <a:ext cx="25138460" cy="1102404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4127416" y="2075490"/>
            <a:ext cx="14398695" cy="89332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47844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8657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9903" y="-378371"/>
            <a:ext cx="25138460"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9242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322407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00A7D36F-C04B-C649-B9DD-2049411D6FC3}"/>
              </a:ext>
            </a:extLst>
          </p:cNvPr>
          <p:cNvSpPr>
            <a:spLocks noGrp="1"/>
          </p:cNvSpPr>
          <p:nvPr>
            <p:ph type="pic" sz="quarter" idx="16"/>
          </p:nvPr>
        </p:nvSpPr>
        <p:spPr>
          <a:xfrm>
            <a:off x="10444659"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638CB93-EBE2-824F-B574-951D77F67B54}"/>
              </a:ext>
            </a:extLst>
          </p:cNvPr>
          <p:cNvSpPr>
            <a:spLocks noGrp="1"/>
          </p:cNvSpPr>
          <p:nvPr>
            <p:ph type="pic" sz="quarter" idx="17"/>
          </p:nvPr>
        </p:nvSpPr>
        <p:spPr>
          <a:xfrm>
            <a:off x="1766524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59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EA86DA-4FF4-F941-8C87-21E5FB58D0D1}"/>
              </a:ext>
            </a:extLst>
          </p:cNvPr>
          <p:cNvSpPr/>
          <p:nvPr userDrawn="1"/>
        </p:nvSpPr>
        <p:spPr>
          <a:xfrm>
            <a:off x="1997112" y="4841616"/>
            <a:ext cx="5017310" cy="5017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D9F59383-44E2-6648-8A1A-C7A2BDF78F5D}"/>
              </a:ext>
            </a:extLst>
          </p:cNvPr>
          <p:cNvSpPr>
            <a:spLocks noGrp="1"/>
          </p:cNvSpPr>
          <p:nvPr>
            <p:ph type="pic" sz="quarter" idx="14"/>
          </p:nvPr>
        </p:nvSpPr>
        <p:spPr>
          <a:xfrm>
            <a:off x="1997112" y="4841616"/>
            <a:ext cx="5017310" cy="50173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617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4832346" y="8003001"/>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DBC451B2-1D7A-0A4D-95B0-3EBBDA31E79B}"/>
              </a:ext>
            </a:extLst>
          </p:cNvPr>
          <p:cNvSpPr>
            <a:spLocks noGrp="1"/>
          </p:cNvSpPr>
          <p:nvPr>
            <p:ph type="pic" sz="quarter" idx="16"/>
          </p:nvPr>
        </p:nvSpPr>
        <p:spPr>
          <a:xfrm>
            <a:off x="17021171" y="849209"/>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D6710FAB-AF9A-3D4E-9BFD-2FDF26143C17}"/>
              </a:ext>
            </a:extLst>
          </p:cNvPr>
          <p:cNvSpPr>
            <a:spLocks noGrp="1"/>
          </p:cNvSpPr>
          <p:nvPr>
            <p:ph type="pic" sz="quarter" idx="14"/>
          </p:nvPr>
        </p:nvSpPr>
        <p:spPr>
          <a:xfrm>
            <a:off x="0" y="0"/>
            <a:ext cx="12188824" cy="68572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AD2302CA-F32E-F14B-AB41-716456642713}"/>
              </a:ext>
            </a:extLst>
          </p:cNvPr>
          <p:cNvSpPr>
            <a:spLocks noGrp="1"/>
          </p:cNvSpPr>
          <p:nvPr>
            <p:ph type="pic" sz="quarter" idx="17"/>
          </p:nvPr>
        </p:nvSpPr>
        <p:spPr>
          <a:xfrm>
            <a:off x="12188826" y="6857228"/>
            <a:ext cx="12188824" cy="68572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8358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409903" y="-378371"/>
            <a:ext cx="25138460" cy="102000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627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1" y="-1"/>
            <a:ext cx="12188825" cy="840105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88825" y="-1"/>
            <a:ext cx="12188825" cy="840105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201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 y="4686299"/>
            <a:ext cx="24377649" cy="57149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AF20753D-1761-F54C-A6A2-ED9097823C11}"/>
              </a:ext>
            </a:extLst>
          </p:cNvPr>
          <p:cNvSpPr>
            <a:spLocks noGrp="1"/>
          </p:cNvSpPr>
          <p:nvPr>
            <p:ph type="pic" sz="quarter" idx="16"/>
          </p:nvPr>
        </p:nvSpPr>
        <p:spPr>
          <a:xfrm>
            <a:off x="2032001"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0EE2BBFE-358D-0747-94FD-BB2DF2485348}"/>
              </a:ext>
            </a:extLst>
          </p:cNvPr>
          <p:cNvSpPr>
            <a:spLocks noGrp="1"/>
          </p:cNvSpPr>
          <p:nvPr>
            <p:ph type="pic" sz="quarter" idx="17"/>
          </p:nvPr>
        </p:nvSpPr>
        <p:spPr>
          <a:xfrm>
            <a:off x="7276125"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737B267-EDF1-FD4D-A7A5-128615A7B29D}"/>
              </a:ext>
            </a:extLst>
          </p:cNvPr>
          <p:cNvSpPr>
            <a:spLocks noGrp="1"/>
          </p:cNvSpPr>
          <p:nvPr>
            <p:ph type="pic" sz="quarter" idx="18"/>
          </p:nvPr>
        </p:nvSpPr>
        <p:spPr>
          <a:xfrm>
            <a:off x="12520252"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3ECC528-329D-6C4C-B8BF-6D3E50AAC41E}"/>
              </a:ext>
            </a:extLst>
          </p:cNvPr>
          <p:cNvSpPr>
            <a:spLocks noGrp="1"/>
          </p:cNvSpPr>
          <p:nvPr>
            <p:ph type="pic" sz="quarter" idx="19"/>
          </p:nvPr>
        </p:nvSpPr>
        <p:spPr>
          <a:xfrm>
            <a:off x="17764377"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072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10/31/2021</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212" b="4212"/>
          <a:stretch>
            <a:fillRect/>
          </a:stretch>
        </p:blipFill>
        <p:spPr>
          <a:xfrm>
            <a:off x="-5" y="-193431"/>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 y="7902132"/>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9" y="7673788"/>
            <a:ext cx="24377649" cy="473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44B383-15EE-F242-BA74-0FE8DF209DB0}"/>
              </a:ext>
            </a:extLst>
          </p:cNvPr>
          <p:cNvSpPr txBox="1"/>
          <p:nvPr/>
        </p:nvSpPr>
        <p:spPr>
          <a:xfrm>
            <a:off x="1211796" y="10808160"/>
            <a:ext cx="8581945" cy="1651093"/>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A Machine learning based EDA &amp; </a:t>
            </a:r>
            <a:r>
              <a:rPr lang="en-US" dirty="0" err="1">
                <a:solidFill>
                  <a:schemeClr val="bg1"/>
                </a:solidFill>
                <a:latin typeface="Lato Light" panose="020F0502020204030203" pitchFamily="34" charset="0"/>
                <a:ea typeface="Lato Light" panose="020F0502020204030203" pitchFamily="34" charset="0"/>
                <a:cs typeface="Lato Light" panose="020F0502020204030203" pitchFamily="34" charset="0"/>
              </a:rPr>
              <a:t>Sklearn</a:t>
            </a: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 Pipeline building project. </a:t>
            </a:r>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a:solidFill>
                  <a:schemeClr val="bg1"/>
                </a:solidFill>
                <a:latin typeface="Poppins SemiBold" pitchFamily="2" charset="77"/>
                <a:ea typeface="Roboto Medium" panose="02000000000000000000" pitchFamily="2" charset="0"/>
                <a:cs typeface="Poppins SemiBold" pitchFamily="2" charset="77"/>
              </a:rPr>
              <a:t>INCOME CLASSIFICATION</a:t>
            </a:r>
          </a:p>
        </p:txBody>
      </p:sp>
    </p:spTree>
    <p:extLst>
      <p:ext uri="{BB962C8B-B14F-4D97-AF65-F5344CB8AC3E}">
        <p14:creationId xmlns:p14="http://schemas.microsoft.com/office/powerpoint/2010/main" val="274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341608" y="4315672"/>
            <a:ext cx="7769984" cy="5086768"/>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670416"/>
            <a:ext cx="4369698" cy="625607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PROJECT</a:t>
            </a:r>
            <a:br>
              <a:rPr lang="en-US" sz="6600" dirty="0"/>
            </a:br>
            <a:r>
              <a:rPr lang="en-US" sz="6600" dirty="0"/>
              <a:t>PROCESS</a:t>
            </a:r>
          </a:p>
        </p:txBody>
      </p:sp>
      <p:grpSp>
        <p:nvGrpSpPr>
          <p:cNvPr id="28" name="Group 27">
            <a:extLst>
              <a:ext uri="{FF2B5EF4-FFF2-40B4-BE49-F238E27FC236}">
                <a16:creationId xmlns:a16="http://schemas.microsoft.com/office/drawing/2014/main" id="{4CF90C52-6A19-AD47-8005-C859A55B5209}"/>
              </a:ext>
            </a:extLst>
          </p:cNvPr>
          <p:cNvGrpSpPr/>
          <p:nvPr/>
        </p:nvGrpSpPr>
        <p:grpSpPr>
          <a:xfrm>
            <a:off x="7398296" y="3709099"/>
            <a:ext cx="16159555" cy="1796964"/>
            <a:chOff x="1307732" y="4875754"/>
            <a:chExt cx="13011909" cy="231601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1669688"/>
            </a:xfrm>
            <a:prstGeom prst="rect">
              <a:avLst/>
            </a:prstGeom>
            <a:noFill/>
          </p:spPr>
          <p:txBody>
            <a:bodyPr wrap="square" rtlCol="0">
              <a:spAutoFit/>
            </a:bodyPr>
            <a:lstStyle/>
            <a:p>
              <a:pPr>
                <a:lnSpc>
                  <a:spcPts val="4080"/>
                </a:lnSpc>
              </a:pPr>
              <a:r>
                <a:rPr lang="en-US" sz="2800" dirty="0"/>
                <a:t>Data preprocessing can refer to manipulation or dropping of data before it is used in order to ensure or enhance performance, and is an important step in the data mining process.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6681448"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Data pre-processing</a:t>
              </a:r>
            </a:p>
          </p:txBody>
        </p:sp>
      </p:grpSp>
      <p:sp>
        <p:nvSpPr>
          <p:cNvPr id="8" name="Oval 7">
            <a:extLst>
              <a:ext uri="{FF2B5EF4-FFF2-40B4-BE49-F238E27FC236}">
                <a16:creationId xmlns:a16="http://schemas.microsoft.com/office/drawing/2014/main" id="{977CD8AA-67FA-2242-9E71-FEF779F96D0F}"/>
              </a:ext>
            </a:extLst>
          </p:cNvPr>
          <p:cNvSpPr/>
          <p:nvPr/>
        </p:nvSpPr>
        <p:spPr>
          <a:xfrm>
            <a:off x="5514395" y="3901668"/>
            <a:ext cx="1411461" cy="1411827"/>
          </a:xfrm>
          <a:prstGeom prst="ellipse">
            <a:avLst/>
          </a:prstGeom>
          <a:solidFill>
            <a:schemeClr val="accent5"/>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2</a:t>
            </a:r>
          </a:p>
        </p:txBody>
      </p:sp>
      <p:sp>
        <p:nvSpPr>
          <p:cNvPr id="9" name="Triangle 22">
            <a:extLst>
              <a:ext uri="{FF2B5EF4-FFF2-40B4-BE49-F238E27FC236}">
                <a16:creationId xmlns:a16="http://schemas.microsoft.com/office/drawing/2014/main" id="{59BAEDEA-0F86-E345-B1AD-C7544D0E7670}"/>
              </a:ext>
            </a:extLst>
          </p:cNvPr>
          <p:cNvSpPr/>
          <p:nvPr/>
        </p:nvSpPr>
        <p:spPr>
          <a:xfrm rot="5400000">
            <a:off x="6851377" y="4455478"/>
            <a:ext cx="326898" cy="30420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7CD8AA-67FA-2242-9E71-FEF779F96D0F}"/>
              </a:ext>
            </a:extLst>
          </p:cNvPr>
          <p:cNvSpPr/>
          <p:nvPr/>
        </p:nvSpPr>
        <p:spPr>
          <a:xfrm>
            <a:off x="5559821" y="6190066"/>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3</a:t>
            </a:r>
          </a:p>
        </p:txBody>
      </p:sp>
      <p:sp>
        <p:nvSpPr>
          <p:cNvPr id="11" name="Triangle 22">
            <a:extLst>
              <a:ext uri="{FF2B5EF4-FFF2-40B4-BE49-F238E27FC236}">
                <a16:creationId xmlns:a16="http://schemas.microsoft.com/office/drawing/2014/main" id="{59BAEDEA-0F86-E345-B1AD-C7544D0E7670}"/>
              </a:ext>
            </a:extLst>
          </p:cNvPr>
          <p:cNvSpPr/>
          <p:nvPr/>
        </p:nvSpPr>
        <p:spPr>
          <a:xfrm rot="5400000">
            <a:off x="6896803" y="6743876"/>
            <a:ext cx="326898" cy="30420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F90C52-6A19-AD47-8005-C859A55B5209}"/>
              </a:ext>
            </a:extLst>
          </p:cNvPr>
          <p:cNvGrpSpPr/>
          <p:nvPr/>
        </p:nvGrpSpPr>
        <p:grpSpPr>
          <a:xfrm>
            <a:off x="7415480" y="5921091"/>
            <a:ext cx="16159555" cy="1645381"/>
            <a:chOff x="1307732" y="4875754"/>
            <a:chExt cx="13011909" cy="2120650"/>
          </a:xfrm>
        </p:grpSpPr>
        <p:sp>
          <p:nvSpPr>
            <p:cNvPr id="13" name="TextBox 12">
              <a:extLst>
                <a:ext uri="{FF2B5EF4-FFF2-40B4-BE49-F238E27FC236}">
                  <a16:creationId xmlns:a16="http://schemas.microsoft.com/office/drawing/2014/main" id="{E32A18A4-57F3-FA4E-96C8-C6AFB954D531}"/>
                </a:ext>
              </a:extLst>
            </p:cNvPr>
            <p:cNvSpPr txBox="1"/>
            <p:nvPr/>
          </p:nvSpPr>
          <p:spPr>
            <a:xfrm>
              <a:off x="1307732" y="5522084"/>
              <a:ext cx="13011909" cy="1474320"/>
            </a:xfrm>
            <a:prstGeom prst="rect">
              <a:avLst/>
            </a:prstGeom>
            <a:noFill/>
          </p:spPr>
          <p:txBody>
            <a:bodyPr wrap="square" rtlCol="0">
              <a:spAutoFit/>
            </a:bodyPr>
            <a:lstStyle/>
            <a:p>
              <a:pPr>
                <a:lnSpc>
                  <a:spcPts val="4080"/>
                </a:lnSpc>
              </a:pPr>
              <a:r>
                <a:rPr lang="en-US" sz="2800" dirty="0"/>
                <a:t>Exploratory data analysis is an approach of analyzing data sets to summarize their main characteristics, often using statistical graphics and other data visualization methods.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TextBox 13">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Exploratory Data analysis</a:t>
              </a:r>
            </a:p>
          </p:txBody>
        </p:sp>
      </p:grpSp>
      <p:sp>
        <p:nvSpPr>
          <p:cNvPr id="15" name="Oval 14">
            <a:extLst>
              <a:ext uri="{FF2B5EF4-FFF2-40B4-BE49-F238E27FC236}">
                <a16:creationId xmlns:a16="http://schemas.microsoft.com/office/drawing/2014/main" id="{977CD8AA-67FA-2242-9E71-FEF779F96D0F}"/>
              </a:ext>
            </a:extLst>
          </p:cNvPr>
          <p:cNvSpPr/>
          <p:nvPr/>
        </p:nvSpPr>
        <p:spPr>
          <a:xfrm>
            <a:off x="5559821" y="8467212"/>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4</a:t>
            </a:r>
          </a:p>
        </p:txBody>
      </p:sp>
      <p:sp>
        <p:nvSpPr>
          <p:cNvPr id="16" name="Triangle 22">
            <a:extLst>
              <a:ext uri="{FF2B5EF4-FFF2-40B4-BE49-F238E27FC236}">
                <a16:creationId xmlns:a16="http://schemas.microsoft.com/office/drawing/2014/main" id="{59BAEDEA-0F86-E345-B1AD-C7544D0E7670}"/>
              </a:ext>
            </a:extLst>
          </p:cNvPr>
          <p:cNvSpPr/>
          <p:nvPr/>
        </p:nvSpPr>
        <p:spPr>
          <a:xfrm rot="5400000">
            <a:off x="6896803" y="9021022"/>
            <a:ext cx="326898" cy="30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CF90C52-6A19-AD47-8005-C859A55B5209}"/>
              </a:ext>
            </a:extLst>
          </p:cNvPr>
          <p:cNvGrpSpPr/>
          <p:nvPr/>
        </p:nvGrpSpPr>
        <p:grpSpPr>
          <a:xfrm>
            <a:off x="7415480" y="8198239"/>
            <a:ext cx="16159555" cy="1645381"/>
            <a:chOff x="1307732" y="4875754"/>
            <a:chExt cx="13011909" cy="2120649"/>
          </a:xfrm>
        </p:grpSpPr>
        <p:sp>
          <p:nvSpPr>
            <p:cNvPr id="18" name="TextBox 17">
              <a:extLst>
                <a:ext uri="{FF2B5EF4-FFF2-40B4-BE49-F238E27FC236}">
                  <a16:creationId xmlns:a16="http://schemas.microsoft.com/office/drawing/2014/main" id="{E32A18A4-57F3-FA4E-96C8-C6AFB954D531}"/>
                </a:ext>
              </a:extLst>
            </p:cNvPr>
            <p:cNvSpPr txBox="1"/>
            <p:nvPr/>
          </p:nvSpPr>
          <p:spPr>
            <a:xfrm>
              <a:off x="1307732" y="5522084"/>
              <a:ext cx="13011909" cy="1474319"/>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Model building process where different machine learning algorithms are used to make different machine learning models for various applications.</a:t>
              </a:r>
            </a:p>
          </p:txBody>
        </p:sp>
        <p:sp>
          <p:nvSpPr>
            <p:cNvPr id="19" name="TextBox 18">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Model Building </a:t>
              </a:r>
            </a:p>
          </p:txBody>
        </p:sp>
      </p:grpSp>
      <p:grpSp>
        <p:nvGrpSpPr>
          <p:cNvPr id="20" name="Group 19">
            <a:extLst>
              <a:ext uri="{FF2B5EF4-FFF2-40B4-BE49-F238E27FC236}">
                <a16:creationId xmlns:a16="http://schemas.microsoft.com/office/drawing/2014/main" id="{4CF90C52-6A19-AD47-8005-C859A55B5209}"/>
              </a:ext>
            </a:extLst>
          </p:cNvPr>
          <p:cNvGrpSpPr/>
          <p:nvPr/>
        </p:nvGrpSpPr>
        <p:grpSpPr>
          <a:xfrm>
            <a:off x="7398296" y="1400811"/>
            <a:ext cx="16159555" cy="1645381"/>
            <a:chOff x="1307732" y="4875754"/>
            <a:chExt cx="13011909" cy="2120652"/>
          </a:xfrm>
        </p:grpSpPr>
        <p:sp>
          <p:nvSpPr>
            <p:cNvPr id="21" name="TextBox 20">
              <a:extLst>
                <a:ext uri="{FF2B5EF4-FFF2-40B4-BE49-F238E27FC236}">
                  <a16:creationId xmlns:a16="http://schemas.microsoft.com/office/drawing/2014/main" id="{E32A18A4-57F3-FA4E-96C8-C6AFB954D531}"/>
                </a:ext>
              </a:extLst>
            </p:cNvPr>
            <p:cNvSpPr txBox="1"/>
            <p:nvPr/>
          </p:nvSpPr>
          <p:spPr>
            <a:xfrm>
              <a:off x="1307732" y="5522085"/>
              <a:ext cx="13011909" cy="1474321"/>
            </a:xfrm>
            <a:prstGeom prst="rect">
              <a:avLst/>
            </a:prstGeom>
            <a:noFill/>
          </p:spPr>
          <p:txBody>
            <a:bodyPr wrap="square" rtlCol="0">
              <a:spAutoFit/>
            </a:bodyPr>
            <a:lstStyle/>
            <a:p>
              <a:pPr>
                <a:lnSpc>
                  <a:spcPts val="4080"/>
                </a:lnSpc>
              </a:pPr>
              <a:r>
                <a:rPr lang="en-US" sz="2800" dirty="0"/>
                <a:t>The first thing you have to do before you solve a problem is to define exactly what it is. You need to be able to translate data questions into something actionable.</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Research and business understanding</a:t>
              </a:r>
            </a:p>
          </p:txBody>
        </p:sp>
      </p:grpSp>
      <p:sp>
        <p:nvSpPr>
          <p:cNvPr id="23" name="Oval 22">
            <a:extLst>
              <a:ext uri="{FF2B5EF4-FFF2-40B4-BE49-F238E27FC236}">
                <a16:creationId xmlns:a16="http://schemas.microsoft.com/office/drawing/2014/main" id="{977CD8AA-67FA-2242-9E71-FEF779F96D0F}"/>
              </a:ext>
            </a:extLst>
          </p:cNvPr>
          <p:cNvSpPr/>
          <p:nvPr/>
        </p:nvSpPr>
        <p:spPr>
          <a:xfrm>
            <a:off x="5514395" y="1593382"/>
            <a:ext cx="1411461" cy="1411827"/>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1</a:t>
            </a:r>
          </a:p>
        </p:txBody>
      </p:sp>
      <p:sp>
        <p:nvSpPr>
          <p:cNvPr id="24" name="Triangle 22">
            <a:extLst>
              <a:ext uri="{FF2B5EF4-FFF2-40B4-BE49-F238E27FC236}">
                <a16:creationId xmlns:a16="http://schemas.microsoft.com/office/drawing/2014/main" id="{59BAEDEA-0F86-E345-B1AD-C7544D0E7670}"/>
              </a:ext>
            </a:extLst>
          </p:cNvPr>
          <p:cNvSpPr/>
          <p:nvPr/>
        </p:nvSpPr>
        <p:spPr>
          <a:xfrm rot="5400000">
            <a:off x="6851377" y="2147192"/>
            <a:ext cx="326898" cy="30420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77CD8AA-67FA-2242-9E71-FEF779F96D0F}"/>
              </a:ext>
            </a:extLst>
          </p:cNvPr>
          <p:cNvSpPr/>
          <p:nvPr/>
        </p:nvSpPr>
        <p:spPr>
          <a:xfrm>
            <a:off x="5559821" y="10697685"/>
            <a:ext cx="1411461" cy="1411827"/>
          </a:xfrm>
          <a:prstGeom prst="ellipse">
            <a:avLst/>
          </a:prstGeom>
          <a:solidFill>
            <a:srgbClr val="0070C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5</a:t>
            </a:r>
          </a:p>
        </p:txBody>
      </p:sp>
      <p:sp>
        <p:nvSpPr>
          <p:cNvPr id="26" name="Triangle 22">
            <a:extLst>
              <a:ext uri="{FF2B5EF4-FFF2-40B4-BE49-F238E27FC236}">
                <a16:creationId xmlns:a16="http://schemas.microsoft.com/office/drawing/2014/main" id="{59BAEDEA-0F86-E345-B1AD-C7544D0E7670}"/>
              </a:ext>
            </a:extLst>
          </p:cNvPr>
          <p:cNvSpPr/>
          <p:nvPr/>
        </p:nvSpPr>
        <p:spPr>
          <a:xfrm rot="5400000">
            <a:off x="6896803" y="11251495"/>
            <a:ext cx="326898" cy="30420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415480" y="10428711"/>
            <a:ext cx="16159555" cy="1069454"/>
            <a:chOff x="1307732" y="4875754"/>
            <a:chExt cx="13011909" cy="1378366"/>
          </a:xfrm>
        </p:grpSpPr>
        <p:sp>
          <p:nvSpPr>
            <p:cNvPr id="31" name="TextBox 30">
              <a:extLst>
                <a:ext uri="{FF2B5EF4-FFF2-40B4-BE49-F238E27FC236}">
                  <a16:creationId xmlns:a16="http://schemas.microsoft.com/office/drawing/2014/main" id="{E32A18A4-57F3-FA4E-96C8-C6AFB954D531}"/>
                </a:ext>
              </a:extLst>
            </p:cNvPr>
            <p:cNvSpPr txBox="1"/>
            <p:nvPr/>
          </p:nvSpPr>
          <p:spPr>
            <a:xfrm>
              <a:off x="1307732" y="5522084"/>
              <a:ext cx="13011909" cy="732036"/>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Building a </a:t>
              </a:r>
              <a:r>
                <a:rPr lang="en-US" sz="2800" dirty="0" err="1">
                  <a:latin typeface="Lato Light" panose="020F0502020204030203" pitchFamily="34" charset="0"/>
                  <a:ea typeface="Lato Light" panose="020F0502020204030203" pitchFamily="34" charset="0"/>
                  <a:cs typeface="Lato Light" panose="020F0502020204030203" pitchFamily="34" charset="0"/>
                </a:rPr>
                <a:t>sklearn</a:t>
              </a:r>
              <a:r>
                <a:rPr lang="en-US" sz="2800" dirty="0">
                  <a:latin typeface="Lato Light" panose="020F0502020204030203" pitchFamily="34" charset="0"/>
                  <a:ea typeface="Lato Light" panose="020F0502020204030203" pitchFamily="34" charset="0"/>
                  <a:cs typeface="Lato Light" panose="020F0502020204030203" pitchFamily="34" charset="0"/>
                </a:rPr>
                <a:t> pipeline for preventing the data leakage. Hyperparameter tuning using the pipeline</a:t>
              </a:r>
            </a:p>
          </p:txBody>
        </p:sp>
        <p:sp>
          <p:nvSpPr>
            <p:cNvPr id="32" name="TextBox 3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err="1">
                  <a:solidFill>
                    <a:schemeClr val="tx2"/>
                  </a:solidFill>
                  <a:latin typeface="Poppins Medium" pitchFamily="2" charset="77"/>
                  <a:ea typeface="Lato" panose="020F0502020204030203" pitchFamily="34" charset="0"/>
                  <a:cs typeface="Poppins Medium" pitchFamily="2" charset="77"/>
                </a:rPr>
                <a:t>Sklearn</a:t>
              </a:r>
              <a:r>
                <a:rPr lang="en-US" dirty="0">
                  <a:solidFill>
                    <a:schemeClr val="tx2"/>
                  </a:solidFill>
                  <a:latin typeface="Poppins Medium" pitchFamily="2" charset="77"/>
                  <a:ea typeface="Lato" panose="020F0502020204030203" pitchFamily="34" charset="0"/>
                  <a:cs typeface="Poppins Medium" pitchFamily="2" charset="77"/>
                </a:rPr>
                <a:t> Pipeline</a:t>
              </a:r>
            </a:p>
          </p:txBody>
        </p:sp>
      </p:grpSp>
    </p:spTree>
    <p:extLst>
      <p:ext uri="{BB962C8B-B14F-4D97-AF65-F5344CB8AC3E}">
        <p14:creationId xmlns:p14="http://schemas.microsoft.com/office/powerpoint/2010/main" val="363285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0498406" y="5965670"/>
            <a:ext cx="14054695" cy="1784657"/>
            <a:chOff x="12723247" y="5226783"/>
            <a:chExt cx="9395964" cy="31700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INSIGHTS GENERATED</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251647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0931246-5F68-4E5F-A8C0-BFAB9952A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901" y="2957877"/>
            <a:ext cx="18953749" cy="816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75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pic>
        <p:nvPicPr>
          <p:cNvPr id="8194" name="Picture 2">
            <a:extLst>
              <a:ext uri="{FF2B5EF4-FFF2-40B4-BE49-F238E27FC236}">
                <a16:creationId xmlns:a16="http://schemas.microsoft.com/office/drawing/2014/main" id="{DB4C3A2C-2ED3-4832-82C6-965E74F94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12" y="3974328"/>
            <a:ext cx="16887825" cy="702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1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pic>
        <p:nvPicPr>
          <p:cNvPr id="6146" name="Picture 2">
            <a:extLst>
              <a:ext uri="{FF2B5EF4-FFF2-40B4-BE49-F238E27FC236}">
                <a16:creationId xmlns:a16="http://schemas.microsoft.com/office/drawing/2014/main" id="{197139CC-5348-4B84-A6E7-3CE4DCECD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551" y="4245430"/>
            <a:ext cx="19744356" cy="688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1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pic>
        <p:nvPicPr>
          <p:cNvPr id="7170" name="Picture 2">
            <a:extLst>
              <a:ext uri="{FF2B5EF4-FFF2-40B4-BE49-F238E27FC236}">
                <a16:creationId xmlns:a16="http://schemas.microsoft.com/office/drawing/2014/main" id="{355D4536-9BE6-443F-B256-7EB7AA834F4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48256" y="2835389"/>
            <a:ext cx="13712430" cy="51895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D3E7699-8ED7-4071-8B88-FC805140BE7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748257" y="8204084"/>
            <a:ext cx="14126085" cy="518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5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Rectangle 2">
            <a:extLst>
              <a:ext uri="{FF2B5EF4-FFF2-40B4-BE49-F238E27FC236}">
                <a16:creationId xmlns:a16="http://schemas.microsoft.com/office/drawing/2014/main" id="{89BDE6C7-0F67-40D3-BDD7-04442AF0E45E}"/>
              </a:ext>
            </a:extLst>
          </p:cNvPr>
          <p:cNvSpPr/>
          <p:nvPr/>
        </p:nvSpPr>
        <p:spPr>
          <a:xfrm>
            <a:off x="2866817" y="3287903"/>
            <a:ext cx="16635622" cy="8402300"/>
          </a:xfrm>
          <a:prstGeom prst="rect">
            <a:avLst/>
          </a:prstGeom>
        </p:spPr>
        <p:txBody>
          <a:bodyPr wrap="square">
            <a:spAutoFit/>
          </a:bodyPr>
          <a:lstStyle/>
          <a:p>
            <a:pPr marL="742950" indent="-742950">
              <a:buAutoNum type="arabicPeriod"/>
            </a:pPr>
            <a:r>
              <a:rPr lang="en-IN" dirty="0"/>
              <a:t>Main occupation of People are Prof-specialty, Craft repair, exec-managerial, </a:t>
            </a:r>
            <a:r>
              <a:rPr lang="en-IN" dirty="0" err="1"/>
              <a:t>Adm</a:t>
            </a:r>
            <a:r>
              <a:rPr lang="en-IN" dirty="0"/>
              <a:t>-clerical, Sales </a:t>
            </a:r>
          </a:p>
          <a:p>
            <a:pPr marL="742950" indent="-742950">
              <a:buAutoNum type="arabicPeriod"/>
            </a:pPr>
            <a:r>
              <a:rPr lang="en-IN" dirty="0"/>
              <a:t> Mostly people's Native country is from United States</a:t>
            </a:r>
          </a:p>
          <a:p>
            <a:r>
              <a:rPr lang="en-IN" dirty="0"/>
              <a:t>3. People having income less than 50K is more</a:t>
            </a:r>
          </a:p>
          <a:p>
            <a:r>
              <a:rPr lang="en-IN" dirty="0"/>
              <a:t>4. AVG Working hours per week is 40</a:t>
            </a:r>
          </a:p>
          <a:p>
            <a:r>
              <a:rPr lang="en-IN" dirty="0"/>
              <a:t>5. Capital Loss having 31018 number of rows zero which is large in number so other values are treated as outliers</a:t>
            </a:r>
          </a:p>
          <a:p>
            <a:r>
              <a:rPr lang="en-IN" dirty="0"/>
              <a:t>6. Capital Gain having 29825 number of rows zero which is large in number so other values are treated as outliers</a:t>
            </a:r>
          </a:p>
          <a:p>
            <a:r>
              <a:rPr lang="en-IN" dirty="0"/>
              <a:t>7. In the </a:t>
            </a:r>
            <a:r>
              <a:rPr lang="en-IN" dirty="0" err="1"/>
              <a:t>dataframe</a:t>
            </a:r>
            <a:r>
              <a:rPr lang="en-IN" dirty="0"/>
              <a:t> percentage of Male's are approximately double of Female's</a:t>
            </a:r>
          </a:p>
          <a:p>
            <a:r>
              <a:rPr lang="en-IN" dirty="0"/>
              <a:t>8. Half of the male's are married</a:t>
            </a:r>
          </a:p>
          <a:p>
            <a:r>
              <a:rPr lang="en-IN" dirty="0"/>
              <a:t>9. Mostly Race of the people is White </a:t>
            </a:r>
          </a:p>
          <a:p>
            <a:r>
              <a:rPr lang="en-IN" dirty="0"/>
              <a:t>10. </a:t>
            </a:r>
            <a:r>
              <a:rPr lang="en-IN" dirty="0" err="1"/>
              <a:t>Approxmately</a:t>
            </a:r>
            <a:r>
              <a:rPr lang="en-IN" dirty="0"/>
              <a:t> 10K people are not married</a:t>
            </a:r>
          </a:p>
          <a:p>
            <a:r>
              <a:rPr lang="en-IN" dirty="0"/>
              <a:t>11. Mostly people are high school graduate or in some college or completed bachelors</a:t>
            </a:r>
          </a:p>
          <a:p>
            <a:r>
              <a:rPr lang="en-IN" dirty="0"/>
              <a:t>12. </a:t>
            </a:r>
            <a:r>
              <a:rPr lang="en-IN" dirty="0" err="1"/>
              <a:t>Workclass</a:t>
            </a:r>
            <a:r>
              <a:rPr lang="en-IN" dirty="0"/>
              <a:t> of majority of people's is Private.</a:t>
            </a:r>
          </a:p>
        </p:txBody>
      </p:sp>
    </p:spTree>
    <p:extLst>
      <p:ext uri="{BB962C8B-B14F-4D97-AF65-F5344CB8AC3E}">
        <p14:creationId xmlns:p14="http://schemas.microsoft.com/office/powerpoint/2010/main" val="280743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pic>
        <p:nvPicPr>
          <p:cNvPr id="4098" name="Picture 2">
            <a:extLst>
              <a:ext uri="{FF2B5EF4-FFF2-40B4-BE49-F238E27FC236}">
                <a16:creationId xmlns:a16="http://schemas.microsoft.com/office/drawing/2014/main" id="{91E4B02D-586E-4994-A3F9-93D885151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75" y="3876711"/>
            <a:ext cx="7660595" cy="76605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260E671-53D7-4C3B-9D78-EEA7F78CA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384" y="4033311"/>
            <a:ext cx="7493757" cy="73075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9706014-9DFE-4431-BAEC-0EB0CFFFA0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5968" y="4033311"/>
            <a:ext cx="7403672" cy="815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705868"/>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pic>
        <p:nvPicPr>
          <p:cNvPr id="3074" name="Picture 2">
            <a:extLst>
              <a:ext uri="{FF2B5EF4-FFF2-40B4-BE49-F238E27FC236}">
                <a16:creationId xmlns:a16="http://schemas.microsoft.com/office/drawing/2014/main" id="{F4548826-A9CF-4239-865F-4D4EC8FB3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60" y="3912135"/>
            <a:ext cx="7097939" cy="74506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802063-BF5B-4284-9703-A350711BE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8633" y="3912135"/>
            <a:ext cx="7161690" cy="701712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8531CCB-D3BE-47EE-9AEB-6AB3F577D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957" y="3912135"/>
            <a:ext cx="7488060" cy="643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52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923582"/>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OVERALL ANALYSIS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Rectangle 2">
            <a:extLst>
              <a:ext uri="{FF2B5EF4-FFF2-40B4-BE49-F238E27FC236}">
                <a16:creationId xmlns:a16="http://schemas.microsoft.com/office/drawing/2014/main" id="{775F770C-8A5F-4190-92A3-7E2C15A36C2B}"/>
              </a:ext>
            </a:extLst>
          </p:cNvPr>
          <p:cNvSpPr/>
          <p:nvPr/>
        </p:nvSpPr>
        <p:spPr>
          <a:xfrm>
            <a:off x="3580606" y="3564902"/>
            <a:ext cx="17216438" cy="7848302"/>
          </a:xfrm>
          <a:prstGeom prst="rect">
            <a:avLst/>
          </a:prstGeom>
        </p:spPr>
        <p:txBody>
          <a:bodyPr wrap="square">
            <a:spAutoFit/>
          </a:bodyPr>
          <a:lstStyle/>
          <a:p>
            <a:r>
              <a:rPr lang="en-IN" dirty="0"/>
              <a:t>1. If the person </a:t>
            </a:r>
            <a:r>
              <a:rPr lang="en-IN" dirty="0" err="1"/>
              <a:t>workclass</a:t>
            </a:r>
            <a:r>
              <a:rPr lang="en-IN" dirty="0"/>
              <a:t> is private then there is high probability that income of the person is less than 50k</a:t>
            </a:r>
          </a:p>
          <a:p>
            <a:r>
              <a:rPr lang="en-IN" dirty="0"/>
              <a:t>2. If the person's education is HS-grad or some college then there is high probability that income of the person is less than 50k</a:t>
            </a:r>
          </a:p>
          <a:p>
            <a:r>
              <a:rPr lang="en-IN" dirty="0"/>
              <a:t>3. If the person's education is masters, </a:t>
            </a:r>
            <a:r>
              <a:rPr lang="en-IN" dirty="0" err="1"/>
              <a:t>doctorat</a:t>
            </a:r>
            <a:r>
              <a:rPr lang="en-IN" dirty="0"/>
              <a:t> or prof-school then there is high probability that income of the person is more than 50k</a:t>
            </a:r>
          </a:p>
          <a:p>
            <a:r>
              <a:rPr lang="en-IN" dirty="0"/>
              <a:t>4. probability of income of never-married, </a:t>
            </a:r>
            <a:r>
              <a:rPr lang="en-IN" dirty="0" err="1"/>
              <a:t>divoreced</a:t>
            </a:r>
            <a:r>
              <a:rPr lang="en-IN" dirty="0"/>
              <a:t>, separated or widowed persons is less than 50k</a:t>
            </a:r>
          </a:p>
          <a:p>
            <a:r>
              <a:rPr lang="en-IN" dirty="0"/>
              <a:t>5. People having occupation Adam-clerical, other services, Handlers-</a:t>
            </a:r>
            <a:r>
              <a:rPr lang="en-IN" dirty="0" err="1"/>
              <a:t>cleaners,sales</a:t>
            </a:r>
            <a:r>
              <a:rPr lang="en-IN" dirty="0"/>
              <a:t>, Transport moving, farming-fishing or machine-op-</a:t>
            </a:r>
            <a:r>
              <a:rPr lang="en-IN" dirty="0" err="1"/>
              <a:t>inspct</a:t>
            </a:r>
            <a:r>
              <a:rPr lang="en-IN" dirty="0"/>
              <a:t> have high probability that there will be income less than 50k</a:t>
            </a:r>
          </a:p>
          <a:p>
            <a:r>
              <a:rPr lang="en-IN" dirty="0"/>
              <a:t>6. People </a:t>
            </a:r>
            <a:r>
              <a:rPr lang="en-IN" dirty="0" err="1"/>
              <a:t>haing</a:t>
            </a:r>
            <a:r>
              <a:rPr lang="en-IN" dirty="0"/>
              <a:t> relationship status as not-in-</a:t>
            </a:r>
            <a:r>
              <a:rPr lang="en-IN" dirty="0" err="1"/>
              <a:t>familty</a:t>
            </a:r>
            <a:r>
              <a:rPr lang="en-IN" dirty="0"/>
              <a:t>, own-child, unmarried or relatives have high probability that there will be income less than 50k</a:t>
            </a:r>
          </a:p>
          <a:p>
            <a:r>
              <a:rPr lang="en-IN" dirty="0"/>
              <a:t>7. More than 50k is the income of the person that persons gender might be male.</a:t>
            </a:r>
          </a:p>
        </p:txBody>
      </p:sp>
    </p:spTree>
    <p:extLst>
      <p:ext uri="{BB962C8B-B14F-4D97-AF65-F5344CB8AC3E}">
        <p14:creationId xmlns:p14="http://schemas.microsoft.com/office/powerpoint/2010/main" val="223850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PROJECT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334911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9030" b="29030"/>
          <a:stretch>
            <a:fillRect/>
          </a:stretch>
        </p:blipFill>
        <p:spPr>
          <a:xfrm>
            <a:off x="-10" y="-485410"/>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9" y="7921529"/>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1" y="7248809"/>
            <a:ext cx="24377649" cy="898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44B383-15EE-F242-BA74-0FE8DF209DB0}"/>
              </a:ext>
            </a:extLst>
          </p:cNvPr>
          <p:cNvSpPr txBox="1"/>
          <p:nvPr/>
        </p:nvSpPr>
        <p:spPr>
          <a:xfrm>
            <a:off x="1211796" y="10808160"/>
            <a:ext cx="8581945" cy="1651093"/>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A Machine learning based EDA &amp; </a:t>
            </a:r>
            <a:r>
              <a:rPr lang="en-US" dirty="0" err="1">
                <a:solidFill>
                  <a:schemeClr val="bg1"/>
                </a:solidFill>
                <a:latin typeface="Lato Light" panose="020F0502020204030203" pitchFamily="34" charset="0"/>
                <a:ea typeface="Lato Light" panose="020F0502020204030203" pitchFamily="34" charset="0"/>
                <a:cs typeface="Lato Light" panose="020F0502020204030203" pitchFamily="34" charset="0"/>
              </a:rPr>
              <a:t>SKLearn</a:t>
            </a: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 Pipeline building Project</a:t>
            </a:r>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a:solidFill>
                  <a:schemeClr val="bg1"/>
                </a:solidFill>
                <a:latin typeface="Poppins SemiBold" pitchFamily="2" charset="77"/>
                <a:ea typeface="Roboto Medium" panose="02000000000000000000" pitchFamily="2" charset="0"/>
                <a:cs typeface="Poppins SemiBold" pitchFamily="2" charset="77"/>
              </a:rPr>
              <a:t>INCOME CLASSIFICATION</a:t>
            </a:r>
          </a:p>
        </p:txBody>
      </p:sp>
    </p:spTree>
    <p:extLst>
      <p:ext uri="{BB962C8B-B14F-4D97-AF65-F5344CB8AC3E}">
        <p14:creationId xmlns:p14="http://schemas.microsoft.com/office/powerpoint/2010/main" val="376114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OBJECTIVE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2732286"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ABOUT PROJECT</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2743201" y="4340070"/>
            <a:ext cx="19800277" cy="5226722"/>
            <a:chOff x="1307731" y="4875754"/>
            <a:chExt cx="13011910" cy="3152070"/>
          </a:xfrm>
        </p:grpSpPr>
        <p:sp>
          <p:nvSpPr>
            <p:cNvPr id="28" name="TextBox 27">
              <a:extLst>
                <a:ext uri="{FF2B5EF4-FFF2-40B4-BE49-F238E27FC236}">
                  <a16:creationId xmlns:a16="http://schemas.microsoft.com/office/drawing/2014/main" id="{E32A18A4-57F3-FA4E-96C8-C6AFB954D531}"/>
                </a:ext>
              </a:extLst>
            </p:cNvPr>
            <p:cNvSpPr txBox="1"/>
            <p:nvPr/>
          </p:nvSpPr>
          <p:spPr>
            <a:xfrm>
              <a:off x="1307732" y="5522085"/>
              <a:ext cx="13011909" cy="2505739"/>
            </a:xfrm>
            <a:prstGeom prst="rect">
              <a:avLst/>
            </a:prstGeom>
            <a:noFill/>
          </p:spPr>
          <p:txBody>
            <a:bodyPr wrap="square" rtlCol="0">
              <a:spAutoFit/>
            </a:bodyPr>
            <a:lstStyle/>
            <a:p>
              <a:r>
                <a:rPr lang="en-US" sz="6600" dirty="0">
                  <a:latin typeface="Lato Light" panose="020F0502020204030203" pitchFamily="34" charset="0"/>
                  <a:ea typeface="Lato Light" panose="020F0502020204030203" pitchFamily="34" charset="0"/>
                  <a:cs typeface="Lato Light" panose="020F0502020204030203" pitchFamily="34" charset="0"/>
                </a:rPr>
                <a:t>We are going to take a deep dive into the data of income of various persons and going to build a </a:t>
              </a:r>
              <a:r>
                <a:rPr lang="en-US" sz="6600" dirty="0" err="1">
                  <a:latin typeface="Lato Light" panose="020F0502020204030203" pitchFamily="34" charset="0"/>
                  <a:ea typeface="Lato Light" panose="020F0502020204030203" pitchFamily="34" charset="0"/>
                  <a:cs typeface="Lato Light" panose="020F0502020204030203" pitchFamily="34" charset="0"/>
                </a:rPr>
                <a:t>Sklearn</a:t>
              </a:r>
              <a:r>
                <a:rPr lang="en-US" sz="6600" dirty="0">
                  <a:latin typeface="Lato Light" panose="020F0502020204030203" pitchFamily="34" charset="0"/>
                  <a:ea typeface="Lato Light" panose="020F0502020204030203" pitchFamily="34" charset="0"/>
                  <a:cs typeface="Lato Light" panose="020F0502020204030203" pitchFamily="34" charset="0"/>
                </a:rPr>
                <a:t> Pipeline for finding the best classification model using hyperparameter tuning.</a:t>
              </a:r>
            </a:p>
          </p:txBody>
        </p:sp>
        <p:sp>
          <p:nvSpPr>
            <p:cNvPr id="29" name="TextBox 28">
              <a:extLst>
                <a:ext uri="{FF2B5EF4-FFF2-40B4-BE49-F238E27FC236}">
                  <a16:creationId xmlns:a16="http://schemas.microsoft.com/office/drawing/2014/main" id="{CFAC1F10-7199-594F-AC83-E85028CD4542}"/>
                </a:ext>
              </a:extLst>
            </p:cNvPr>
            <p:cNvSpPr txBox="1"/>
            <p:nvPr/>
          </p:nvSpPr>
          <p:spPr>
            <a:xfrm>
              <a:off x="1307731" y="4875754"/>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239263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DATASET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56368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D9DA185-2F5F-CC4F-9811-1F3BC57AB672}"/>
              </a:ext>
            </a:extLst>
          </p:cNvPr>
          <p:cNvGrpSpPr/>
          <p:nvPr/>
        </p:nvGrpSpPr>
        <p:grpSpPr>
          <a:xfrm>
            <a:off x="0" y="2974064"/>
            <a:ext cx="5086768" cy="7769984"/>
            <a:chOff x="0" y="2350763"/>
            <a:chExt cx="5902880" cy="9016586"/>
          </a:xfrm>
          <a:solidFill>
            <a:schemeClr val="accent3"/>
          </a:solidFill>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556853" y="3907616"/>
              <a:ext cx="9016586" cy="5902880"/>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158836"/>
              <a:ext cx="5070764" cy="72597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ABOUT DATASET</a:t>
              </a:r>
            </a:p>
          </p:txBody>
        </p:sp>
      </p:grpSp>
      <p:grpSp>
        <p:nvGrpSpPr>
          <p:cNvPr id="28" name="Group 27">
            <a:extLst>
              <a:ext uri="{FF2B5EF4-FFF2-40B4-BE49-F238E27FC236}">
                <a16:creationId xmlns:a16="http://schemas.microsoft.com/office/drawing/2014/main" id="{4CF90C52-6A19-AD47-8005-C859A55B5209}"/>
              </a:ext>
            </a:extLst>
          </p:cNvPr>
          <p:cNvGrpSpPr/>
          <p:nvPr/>
        </p:nvGrpSpPr>
        <p:grpSpPr>
          <a:xfrm>
            <a:off x="7139353" y="1233569"/>
            <a:ext cx="15896492" cy="1790234"/>
            <a:chOff x="1307732" y="4875754"/>
            <a:chExt cx="13011909" cy="1790234"/>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1143903"/>
            </a:xfrm>
            <a:prstGeom prst="rect">
              <a:avLst/>
            </a:prstGeom>
            <a:noFill/>
          </p:spPr>
          <p:txBody>
            <a:bodyPr wrap="square" rtlCol="0">
              <a:spAutoFit/>
            </a:bodyPr>
            <a:lstStyle/>
            <a:p>
              <a:pPr>
                <a:lnSpc>
                  <a:spcPts val="4080"/>
                </a:lnSpc>
              </a:pPr>
              <a:r>
                <a:rPr lang="en-US" dirty="0"/>
                <a:t>The sample Dataset consist of around 32.6k records of users having income either greater than 50k or less than 50k </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4032032" cy="646331"/>
            </a:xfrm>
            <a:prstGeom prst="rect">
              <a:avLst/>
            </a:prstGeom>
            <a:noFill/>
          </p:spPr>
          <p:txBody>
            <a:bodyPr wrap="square" rtlCol="0">
              <a:spAutoFit/>
            </a:bodyPr>
            <a:lstStyle/>
            <a:p>
              <a:r>
                <a:rPr lang="en-US" b="1" dirty="0">
                  <a:solidFill>
                    <a:schemeClr val="tx2"/>
                  </a:solidFill>
                  <a:latin typeface="Poppins Medium" pitchFamily="2" charset="77"/>
                  <a:ea typeface="Lato" panose="020F0502020204030203" pitchFamily="34" charset="0"/>
                  <a:cs typeface="Poppins Medium" pitchFamily="2" charset="77"/>
                </a:rPr>
                <a:t>Dataset</a:t>
              </a:r>
            </a:p>
          </p:txBody>
        </p:sp>
      </p:grpSp>
      <p:sp>
        <p:nvSpPr>
          <p:cNvPr id="2" name="TextBox 1"/>
          <p:cNvSpPr txBox="1"/>
          <p:nvPr/>
        </p:nvSpPr>
        <p:spPr>
          <a:xfrm>
            <a:off x="7139353" y="5222631"/>
            <a:ext cx="7471498" cy="8125301"/>
          </a:xfrm>
          <a:prstGeom prst="rect">
            <a:avLst/>
          </a:prstGeom>
          <a:noFill/>
        </p:spPr>
        <p:txBody>
          <a:bodyPr wrap="square" numCol="1" rtlCol="0">
            <a:spAutoFit/>
          </a:bodyPr>
          <a:lstStyle/>
          <a:p>
            <a:pPr marL="571500" indent="-571500">
              <a:lnSpc>
                <a:spcPct val="150000"/>
              </a:lnSpc>
              <a:buFont typeface="Wingdings" panose="05000000000000000000" pitchFamily="2" charset="2"/>
              <a:buChar char="§"/>
            </a:pPr>
            <a:r>
              <a:rPr lang="en-US" dirty="0"/>
              <a:t>Age</a:t>
            </a:r>
          </a:p>
          <a:p>
            <a:pPr marL="571500" indent="-571500">
              <a:lnSpc>
                <a:spcPct val="150000"/>
              </a:lnSpc>
              <a:buFont typeface="Wingdings" panose="05000000000000000000" pitchFamily="2" charset="2"/>
              <a:buChar char="§"/>
            </a:pPr>
            <a:r>
              <a:rPr lang="en-US" dirty="0" err="1"/>
              <a:t>WorkClass</a:t>
            </a:r>
            <a:endParaRPr lang="en-US" dirty="0"/>
          </a:p>
          <a:p>
            <a:pPr marL="571500" indent="-571500">
              <a:lnSpc>
                <a:spcPct val="150000"/>
              </a:lnSpc>
              <a:buFont typeface="Wingdings" panose="05000000000000000000" pitchFamily="2" charset="2"/>
              <a:buChar char="§"/>
            </a:pPr>
            <a:r>
              <a:rPr lang="en-US" dirty="0" err="1"/>
              <a:t>Fnlwgt</a:t>
            </a:r>
            <a:endParaRPr lang="en-US" dirty="0"/>
          </a:p>
          <a:p>
            <a:pPr marL="571500" indent="-571500">
              <a:lnSpc>
                <a:spcPct val="150000"/>
              </a:lnSpc>
              <a:buFont typeface="Wingdings" panose="05000000000000000000" pitchFamily="2" charset="2"/>
              <a:buChar char="§"/>
            </a:pPr>
            <a:r>
              <a:rPr lang="en-US" dirty="0"/>
              <a:t>Education Num</a:t>
            </a:r>
          </a:p>
          <a:p>
            <a:pPr marL="571500" indent="-571500">
              <a:lnSpc>
                <a:spcPct val="150000"/>
              </a:lnSpc>
              <a:buFont typeface="Wingdings" panose="05000000000000000000" pitchFamily="2" charset="2"/>
              <a:buChar char="§"/>
            </a:pPr>
            <a:r>
              <a:rPr lang="en-US" dirty="0"/>
              <a:t>Marital Status</a:t>
            </a:r>
          </a:p>
          <a:p>
            <a:pPr marL="571500" indent="-571500">
              <a:lnSpc>
                <a:spcPct val="150000"/>
              </a:lnSpc>
              <a:buFont typeface="Wingdings" panose="05000000000000000000" pitchFamily="2" charset="2"/>
              <a:buChar char="§"/>
            </a:pPr>
            <a:r>
              <a:rPr lang="en-US" dirty="0"/>
              <a:t>Occupation</a:t>
            </a:r>
          </a:p>
          <a:p>
            <a:pPr marL="571500" indent="-571500">
              <a:lnSpc>
                <a:spcPct val="150000"/>
              </a:lnSpc>
              <a:buFont typeface="Wingdings" panose="05000000000000000000" pitchFamily="2" charset="2"/>
              <a:buChar char="§"/>
            </a:pPr>
            <a:r>
              <a:rPr lang="en-US" dirty="0"/>
              <a:t>Relationship</a:t>
            </a:r>
          </a:p>
          <a:p>
            <a:pPr marL="571500" indent="-571500">
              <a:lnSpc>
                <a:spcPct val="150000"/>
              </a:lnSpc>
              <a:buFont typeface="Wingdings" panose="05000000000000000000" pitchFamily="2" charset="2"/>
              <a:buChar char="§"/>
            </a:pPr>
            <a:r>
              <a:rPr lang="en-US" dirty="0"/>
              <a:t>Race</a:t>
            </a:r>
          </a:p>
          <a:p>
            <a:pPr marL="571500" indent="-571500">
              <a:lnSpc>
                <a:spcPct val="150000"/>
              </a:lnSpc>
              <a:buFont typeface="Wingdings" panose="05000000000000000000" pitchFamily="2" charset="2"/>
              <a:buChar char="§"/>
            </a:pPr>
            <a:r>
              <a:rPr lang="en-US" dirty="0"/>
              <a:t>Sex  </a:t>
            </a:r>
          </a:p>
          <a:p>
            <a:endParaRPr lang="en-US" dirty="0"/>
          </a:p>
        </p:txBody>
      </p:sp>
      <p:sp>
        <p:nvSpPr>
          <p:cNvPr id="11" name="TextBox 10">
            <a:extLst>
              <a:ext uri="{FF2B5EF4-FFF2-40B4-BE49-F238E27FC236}">
                <a16:creationId xmlns:a16="http://schemas.microsoft.com/office/drawing/2014/main" id="{CFAC1F10-7199-594F-AC83-E85028CD4542}"/>
              </a:ext>
            </a:extLst>
          </p:cNvPr>
          <p:cNvSpPr txBox="1"/>
          <p:nvPr/>
        </p:nvSpPr>
        <p:spPr>
          <a:xfrm>
            <a:off x="10665422" y="4215217"/>
            <a:ext cx="6875584" cy="646331"/>
          </a:xfrm>
          <a:prstGeom prst="rect">
            <a:avLst/>
          </a:prstGeom>
          <a:noFill/>
        </p:spPr>
        <p:txBody>
          <a:bodyPr wrap="square" rtlCol="0">
            <a:spAutoFit/>
          </a:bodyPr>
          <a:lstStyle/>
          <a:p>
            <a:pPr algn="ctr"/>
            <a:r>
              <a:rPr lang="en-US" b="1" dirty="0">
                <a:solidFill>
                  <a:schemeClr val="tx2"/>
                </a:solidFill>
                <a:latin typeface="Poppins Medium" pitchFamily="2" charset="77"/>
                <a:ea typeface="Lato" panose="020F0502020204030203" pitchFamily="34" charset="0"/>
                <a:cs typeface="Poppins Medium" pitchFamily="2" charset="77"/>
              </a:rPr>
              <a:t>Variables of Dataset</a:t>
            </a:r>
          </a:p>
        </p:txBody>
      </p:sp>
      <p:sp>
        <p:nvSpPr>
          <p:cNvPr id="3" name="Rectangle 2">
            <a:extLst>
              <a:ext uri="{FF2B5EF4-FFF2-40B4-BE49-F238E27FC236}">
                <a16:creationId xmlns:a16="http://schemas.microsoft.com/office/drawing/2014/main" id="{FA1444EE-8C31-446F-BA4F-D9DE6FDD0BC4}"/>
              </a:ext>
            </a:extLst>
          </p:cNvPr>
          <p:cNvSpPr/>
          <p:nvPr/>
        </p:nvSpPr>
        <p:spPr>
          <a:xfrm>
            <a:off x="14662686" y="6358224"/>
            <a:ext cx="12188825" cy="4992457"/>
          </a:xfrm>
          <a:prstGeom prst="rect">
            <a:avLst/>
          </a:prstGeom>
        </p:spPr>
        <p:txBody>
          <a:bodyPr>
            <a:spAutoFit/>
          </a:bodyPr>
          <a:lstStyle/>
          <a:p>
            <a:pPr marL="571500" indent="-571500">
              <a:lnSpc>
                <a:spcPct val="150000"/>
              </a:lnSpc>
              <a:buFont typeface="Wingdings" panose="05000000000000000000" pitchFamily="2" charset="2"/>
              <a:buChar char="§"/>
            </a:pPr>
            <a:r>
              <a:rPr lang="en-US" dirty="0"/>
              <a:t>Capital Gain</a:t>
            </a:r>
          </a:p>
          <a:p>
            <a:pPr marL="571500" indent="-571500">
              <a:lnSpc>
                <a:spcPct val="150000"/>
              </a:lnSpc>
              <a:buFont typeface="Wingdings" panose="05000000000000000000" pitchFamily="2" charset="2"/>
              <a:buChar char="§"/>
            </a:pPr>
            <a:r>
              <a:rPr lang="en-US" dirty="0"/>
              <a:t>Capital Loss</a:t>
            </a:r>
          </a:p>
          <a:p>
            <a:pPr marL="571500" indent="-571500">
              <a:lnSpc>
                <a:spcPct val="150000"/>
              </a:lnSpc>
              <a:buFont typeface="Wingdings" panose="05000000000000000000" pitchFamily="2" charset="2"/>
              <a:buChar char="§"/>
            </a:pPr>
            <a:r>
              <a:rPr lang="en-US" dirty="0"/>
              <a:t>Hours Per Week</a:t>
            </a:r>
          </a:p>
          <a:p>
            <a:pPr marL="571500" indent="-571500">
              <a:lnSpc>
                <a:spcPct val="150000"/>
              </a:lnSpc>
              <a:buFont typeface="Wingdings" panose="05000000000000000000" pitchFamily="2" charset="2"/>
              <a:buChar char="§"/>
            </a:pPr>
            <a:r>
              <a:rPr lang="en-US" dirty="0" err="1"/>
              <a:t>Nativee</a:t>
            </a:r>
            <a:r>
              <a:rPr lang="en-US" dirty="0"/>
              <a:t> Country</a:t>
            </a:r>
          </a:p>
          <a:p>
            <a:pPr marL="571500" indent="-571500">
              <a:lnSpc>
                <a:spcPct val="150000"/>
              </a:lnSpc>
              <a:buFont typeface="Wingdings" panose="05000000000000000000" pitchFamily="2" charset="2"/>
              <a:buChar char="§"/>
            </a:pPr>
            <a:r>
              <a:rPr lang="en-US" dirty="0"/>
              <a:t>Income</a:t>
            </a:r>
          </a:p>
          <a:p>
            <a:pPr>
              <a:lnSpc>
                <a:spcPct val="150000"/>
              </a:lnSpc>
            </a:pPr>
            <a:endParaRPr lang="en-US" dirty="0"/>
          </a:p>
        </p:txBody>
      </p:sp>
    </p:spTree>
    <p:extLst>
      <p:ext uri="{BB962C8B-B14F-4D97-AF65-F5344CB8AC3E}">
        <p14:creationId xmlns:p14="http://schemas.microsoft.com/office/powerpoint/2010/main" val="9556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6321851"/>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015663"/>
            </a:xfrm>
            <a:prstGeom prst="rect">
              <a:avLst/>
            </a:prstGeom>
            <a:noFill/>
            <a:ln>
              <a:noFill/>
            </a:ln>
          </p:spPr>
          <p:txBody>
            <a:bodyPr wrap="square" rtlCol="0">
              <a:spAutoFit/>
            </a:bodyPr>
            <a:lstStyle/>
            <a:p>
              <a:r>
                <a:rPr lang="en-US" sz="6000" b="1" dirty="0">
                  <a:solidFill>
                    <a:schemeClr val="bg1"/>
                  </a:solidFill>
                  <a:latin typeface="Poppins SemiBold" pitchFamily="2" charset="77"/>
                  <a:ea typeface="Roboto Medium" panose="02000000000000000000" pitchFamily="2" charset="0"/>
                  <a:cs typeface="Poppins SemiBold" pitchFamily="2" charset="77"/>
                </a:rPr>
                <a:t>TOOLKIT AND ALGORITHMS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404341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92358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TECH TOOLKITS USED </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4058740"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MARKET SEGMENTATION</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3846">
            <a:extLst>
              <a:ext uri="{FF2B5EF4-FFF2-40B4-BE49-F238E27FC236}">
                <a16:creationId xmlns:a16="http://schemas.microsoft.com/office/drawing/2014/main" id="{37CC3E99-28BA-3E4D-83FC-03561DD8BA9B}"/>
              </a:ext>
            </a:extLst>
          </p:cNvPr>
          <p:cNvSpPr/>
          <p:nvPr/>
        </p:nvSpPr>
        <p:spPr>
          <a:xfrm>
            <a:off x="13788031"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3847">
            <a:extLst>
              <a:ext uri="{FF2B5EF4-FFF2-40B4-BE49-F238E27FC236}">
                <a16:creationId xmlns:a16="http://schemas.microsoft.com/office/drawing/2014/main" id="{C8D6B23E-C2EE-C245-B2F1-7A729D042CFB}"/>
              </a:ext>
            </a:extLst>
          </p:cNvPr>
          <p:cNvSpPr/>
          <p:nvPr/>
        </p:nvSpPr>
        <p:spPr>
          <a:xfrm>
            <a:off x="15805785"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Shape 3848">
            <a:extLst>
              <a:ext uri="{FF2B5EF4-FFF2-40B4-BE49-F238E27FC236}">
                <a16:creationId xmlns:a16="http://schemas.microsoft.com/office/drawing/2014/main" id="{CDD5BD05-0FF1-7340-BB6D-8A83556A07E8}"/>
              </a:ext>
            </a:extLst>
          </p:cNvPr>
          <p:cNvSpPr/>
          <p:nvPr/>
        </p:nvSpPr>
        <p:spPr>
          <a:xfrm>
            <a:off x="5774449"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Shape 3849">
            <a:extLst>
              <a:ext uri="{FF2B5EF4-FFF2-40B4-BE49-F238E27FC236}">
                <a16:creationId xmlns:a16="http://schemas.microsoft.com/office/drawing/2014/main" id="{0DB197D9-E012-584F-8661-B2BFE86AF337}"/>
              </a:ext>
            </a:extLst>
          </p:cNvPr>
          <p:cNvSpPr/>
          <p:nvPr/>
        </p:nvSpPr>
        <p:spPr>
          <a:xfrm>
            <a:off x="7792204"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Shape 3852">
            <a:extLst>
              <a:ext uri="{FF2B5EF4-FFF2-40B4-BE49-F238E27FC236}">
                <a16:creationId xmlns:a16="http://schemas.microsoft.com/office/drawing/2014/main" id="{324C5A5B-BA97-8241-9789-1BF82A2990B6}"/>
              </a:ext>
            </a:extLst>
          </p:cNvPr>
          <p:cNvSpPr/>
          <p:nvPr/>
        </p:nvSpPr>
        <p:spPr>
          <a:xfrm>
            <a:off x="9783916" y="5515953"/>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Shape 3853">
            <a:extLst>
              <a:ext uri="{FF2B5EF4-FFF2-40B4-BE49-F238E27FC236}">
                <a16:creationId xmlns:a16="http://schemas.microsoft.com/office/drawing/2014/main" id="{BEBF1E76-FD51-684E-BD0C-8091C48D777F}"/>
              </a:ext>
            </a:extLst>
          </p:cNvPr>
          <p:cNvSpPr/>
          <p:nvPr/>
        </p:nvSpPr>
        <p:spPr>
          <a:xfrm>
            <a:off x="11800129" y="9247926"/>
            <a:ext cx="737182" cy="449114"/>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Subtitle 2">
            <a:extLst>
              <a:ext uri="{FF2B5EF4-FFF2-40B4-BE49-F238E27FC236}">
                <a16:creationId xmlns:a16="http://schemas.microsoft.com/office/drawing/2014/main" id="{3A734131-7FF3-C744-A9C5-1CC483961618}"/>
              </a:ext>
            </a:extLst>
          </p:cNvPr>
          <p:cNvSpPr txBox="1">
            <a:spLocks/>
          </p:cNvSpPr>
          <p:nvPr/>
        </p:nvSpPr>
        <p:spPr>
          <a:xfrm>
            <a:off x="9322112" y="10422429"/>
            <a:ext cx="6430398"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Jupyter notebook is the effective IDE used for coding in Python. It is very easy to use and widely used over the industry.</a:t>
            </a:r>
          </a:p>
        </p:txBody>
      </p:sp>
      <p:sp>
        <p:nvSpPr>
          <p:cNvPr id="90" name="Rectangle 89">
            <a:extLst>
              <a:ext uri="{FF2B5EF4-FFF2-40B4-BE49-F238E27FC236}">
                <a16:creationId xmlns:a16="http://schemas.microsoft.com/office/drawing/2014/main" id="{5B76E4ED-4B24-234B-B2AE-A57CEA5E4224}"/>
              </a:ext>
            </a:extLst>
          </p:cNvPr>
          <p:cNvSpPr/>
          <p:nvPr/>
        </p:nvSpPr>
        <p:spPr>
          <a:xfrm>
            <a:off x="10010471" y="9825577"/>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Jupyter Notebook </a:t>
            </a:r>
          </a:p>
        </p:txBody>
      </p:sp>
      <p:sp>
        <p:nvSpPr>
          <p:cNvPr id="92" name="Subtitle 2">
            <a:extLst>
              <a:ext uri="{FF2B5EF4-FFF2-40B4-BE49-F238E27FC236}">
                <a16:creationId xmlns:a16="http://schemas.microsoft.com/office/drawing/2014/main" id="{5FFB33E5-9F8D-D24C-B8B3-53579C2606EA}"/>
              </a:ext>
            </a:extLst>
          </p:cNvPr>
          <p:cNvSpPr txBox="1">
            <a:spLocks/>
          </p:cNvSpPr>
          <p:nvPr/>
        </p:nvSpPr>
        <p:spPr>
          <a:xfrm>
            <a:off x="12684702" y="3564520"/>
            <a:ext cx="6981612"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93" name="Rectangle 92">
            <a:extLst>
              <a:ext uri="{FF2B5EF4-FFF2-40B4-BE49-F238E27FC236}">
                <a16:creationId xmlns:a16="http://schemas.microsoft.com/office/drawing/2014/main" id="{CA674FFB-1B91-8249-82A1-3F78987B4C2D}"/>
              </a:ext>
            </a:extLst>
          </p:cNvPr>
          <p:cNvSpPr/>
          <p:nvPr/>
        </p:nvSpPr>
        <p:spPr>
          <a:xfrm>
            <a:off x="13788031" y="2947147"/>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SK-Learn</a:t>
            </a:r>
          </a:p>
        </p:txBody>
      </p:sp>
      <p:grpSp>
        <p:nvGrpSpPr>
          <p:cNvPr id="5" name="Group 4">
            <a:extLst>
              <a:ext uri="{FF2B5EF4-FFF2-40B4-BE49-F238E27FC236}">
                <a16:creationId xmlns:a16="http://schemas.microsoft.com/office/drawing/2014/main" id="{8E4D53AB-8753-3C43-9418-F8CF192C49AB}"/>
              </a:ext>
            </a:extLst>
          </p:cNvPr>
          <p:cNvGrpSpPr/>
          <p:nvPr/>
        </p:nvGrpSpPr>
        <p:grpSpPr>
          <a:xfrm>
            <a:off x="5284161" y="2908809"/>
            <a:ext cx="5602612" cy="3667077"/>
            <a:chOff x="3828296" y="3980756"/>
            <a:chExt cx="4703356" cy="3667077"/>
          </a:xfrm>
        </p:grpSpPr>
        <p:sp>
          <p:nvSpPr>
            <p:cNvPr id="98" name="Subtitle 2">
              <a:extLst>
                <a:ext uri="{FF2B5EF4-FFF2-40B4-BE49-F238E27FC236}">
                  <a16:creationId xmlns:a16="http://schemas.microsoft.com/office/drawing/2014/main" id="{D7389A6F-976E-084B-956E-6961757A2664}"/>
                </a:ext>
              </a:extLst>
            </p:cNvPr>
            <p:cNvSpPr txBox="1">
              <a:spLocks/>
            </p:cNvSpPr>
            <p:nvPr/>
          </p:nvSpPr>
          <p:spPr>
            <a:xfrm>
              <a:off x="3828298" y="4671109"/>
              <a:ext cx="4703354" cy="297672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Python is the programming language which is used to code the project. Various algorithms used are coded in Python</a:t>
              </a:r>
            </a:p>
          </p:txBody>
        </p:sp>
        <p:sp>
          <p:nvSpPr>
            <p:cNvPr id="99" name="Rectangle 98">
              <a:extLst>
                <a:ext uri="{FF2B5EF4-FFF2-40B4-BE49-F238E27FC236}">
                  <a16:creationId xmlns:a16="http://schemas.microsoft.com/office/drawing/2014/main" id="{8B71AED7-E8CE-284A-93CB-83190EE46226}"/>
                </a:ext>
              </a:extLst>
            </p:cNvPr>
            <p:cNvSpPr/>
            <p:nvPr/>
          </p:nvSpPr>
          <p:spPr>
            <a:xfrm>
              <a:off x="3828296" y="3980756"/>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Python</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6982" y="6970218"/>
            <a:ext cx="1971072" cy="19710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931" y="6937344"/>
            <a:ext cx="1971072" cy="197107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4635" y="6712369"/>
            <a:ext cx="1971072" cy="1971072"/>
          </a:xfrm>
          <a:prstGeom prst="rect">
            <a:avLst/>
          </a:prstGeom>
        </p:spPr>
      </p:pic>
      <p:sp>
        <p:nvSpPr>
          <p:cNvPr id="7" name="Rectangle 6">
            <a:extLst>
              <a:ext uri="{FF2B5EF4-FFF2-40B4-BE49-F238E27FC236}">
                <a16:creationId xmlns:a16="http://schemas.microsoft.com/office/drawing/2014/main" id="{7BF46BB5-1212-4FE9-9750-49AB31E79383}"/>
              </a:ext>
            </a:extLst>
          </p:cNvPr>
          <p:cNvSpPr/>
          <p:nvPr/>
        </p:nvSpPr>
        <p:spPr>
          <a:xfrm>
            <a:off x="13145537" y="3611976"/>
            <a:ext cx="6799400" cy="2252091"/>
          </a:xfrm>
          <a:prstGeom prst="rect">
            <a:avLst/>
          </a:prstGeom>
        </p:spPr>
        <p:txBody>
          <a:bodyPr wrap="square">
            <a:spAutoFit/>
          </a:bodyPr>
          <a:lstStyle/>
          <a:p>
            <a:pPr>
              <a:lnSpc>
                <a:spcPts val="4299"/>
              </a:lnSpc>
            </a:pPr>
            <a:r>
              <a:rPr lang="en-US" sz="2800" dirty="0" err="1"/>
              <a:t>Scikit</a:t>
            </a:r>
            <a:r>
              <a:rPr lang="en-US" sz="2800" dirty="0"/>
              <a:t>-learn is a free software machine learning library for the Python programming language. It features various classification, regression and clustering algorithms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10280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Algorithms used in the project</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B75224-FF12-D041-8388-A81E4294E582}"/>
              </a:ext>
            </a:extLst>
          </p:cNvPr>
          <p:cNvGrpSpPr/>
          <p:nvPr/>
        </p:nvGrpSpPr>
        <p:grpSpPr>
          <a:xfrm flipV="1">
            <a:off x="15431983" y="6886984"/>
            <a:ext cx="3985435" cy="1673002"/>
            <a:chOff x="0" y="5997388"/>
            <a:chExt cx="4869116" cy="2043953"/>
          </a:xfrm>
          <a:solidFill>
            <a:schemeClr val="accent4"/>
          </a:solidFill>
        </p:grpSpPr>
        <p:sp>
          <p:nvSpPr>
            <p:cNvPr id="19" name="Chevron 18">
              <a:extLst>
                <a:ext uri="{FF2B5EF4-FFF2-40B4-BE49-F238E27FC236}">
                  <a16:creationId xmlns:a16="http://schemas.microsoft.com/office/drawing/2014/main" id="{0D64EBC3-45E5-8444-A1E6-2FE7D85B0DB0}"/>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E38B01A-909D-204A-BFFB-EC0B9FC1BA08}"/>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60CA869-A6DB-DE4C-BF8F-1D52298F5CCB}"/>
              </a:ext>
            </a:extLst>
          </p:cNvPr>
          <p:cNvGrpSpPr/>
          <p:nvPr/>
        </p:nvGrpSpPr>
        <p:grpSpPr>
          <a:xfrm>
            <a:off x="12204245" y="6900616"/>
            <a:ext cx="3985435" cy="1673002"/>
            <a:chOff x="0" y="5997388"/>
            <a:chExt cx="4869116" cy="2043953"/>
          </a:xfrm>
          <a:solidFill>
            <a:schemeClr val="accent3"/>
          </a:solidFill>
        </p:grpSpPr>
        <p:sp>
          <p:nvSpPr>
            <p:cNvPr id="17" name="Chevron 16">
              <a:extLst>
                <a:ext uri="{FF2B5EF4-FFF2-40B4-BE49-F238E27FC236}">
                  <a16:creationId xmlns:a16="http://schemas.microsoft.com/office/drawing/2014/main" id="{15B9F483-8D2F-BD45-9045-C1238A18ED1B}"/>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FBE0AE1-324F-124C-AA93-61AC786417BA}"/>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F99417C-89F5-284C-8AD2-66C90DB4311C}"/>
              </a:ext>
            </a:extLst>
          </p:cNvPr>
          <p:cNvGrpSpPr/>
          <p:nvPr/>
        </p:nvGrpSpPr>
        <p:grpSpPr>
          <a:xfrm flipV="1">
            <a:off x="9030218" y="6900615"/>
            <a:ext cx="3985435" cy="1673002"/>
            <a:chOff x="0" y="5997388"/>
            <a:chExt cx="4869116" cy="2043953"/>
          </a:xfrm>
          <a:solidFill>
            <a:schemeClr val="accent2"/>
          </a:solidFill>
        </p:grpSpPr>
        <p:sp>
          <p:nvSpPr>
            <p:cNvPr id="15" name="Chevron 14">
              <a:extLst>
                <a:ext uri="{FF2B5EF4-FFF2-40B4-BE49-F238E27FC236}">
                  <a16:creationId xmlns:a16="http://schemas.microsoft.com/office/drawing/2014/main" id="{3847F8A8-4F2C-D646-B8D5-FF8AD675975A}"/>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C142EDC5-96B3-B54B-969C-503E4DAAF50E}"/>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99AEC8-BB3C-CC49-9D5E-69C6DE597CC0}"/>
              </a:ext>
            </a:extLst>
          </p:cNvPr>
          <p:cNvGrpSpPr/>
          <p:nvPr/>
        </p:nvGrpSpPr>
        <p:grpSpPr>
          <a:xfrm>
            <a:off x="5975410" y="6900616"/>
            <a:ext cx="3985435" cy="1673002"/>
            <a:chOff x="0" y="5997388"/>
            <a:chExt cx="4869116" cy="2043953"/>
          </a:xfrm>
          <a:solidFill>
            <a:schemeClr val="accent1"/>
          </a:solidFill>
        </p:grpSpPr>
        <p:sp>
          <p:nvSpPr>
            <p:cNvPr id="13" name="Chevron 12">
              <a:extLst>
                <a:ext uri="{FF2B5EF4-FFF2-40B4-BE49-F238E27FC236}">
                  <a16:creationId xmlns:a16="http://schemas.microsoft.com/office/drawing/2014/main" id="{C78D6CB8-AD3F-3449-8B52-D5D1747D1C8F}"/>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A3F438C-1C3D-074F-A1F3-A6BD3EA708DB}"/>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977CD8AA-67FA-2242-9E71-FEF779F96D0F}"/>
              </a:ext>
            </a:extLst>
          </p:cNvPr>
          <p:cNvSpPr/>
          <p:nvPr/>
        </p:nvSpPr>
        <p:spPr>
          <a:xfrm>
            <a:off x="12435872" y="5012005"/>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3" name="Triangle 22">
            <a:extLst>
              <a:ext uri="{FF2B5EF4-FFF2-40B4-BE49-F238E27FC236}">
                <a16:creationId xmlns:a16="http://schemas.microsoft.com/office/drawing/2014/main" id="{59BAEDEA-0F86-E345-B1AD-C7544D0E7670}"/>
              </a:ext>
            </a:extLst>
          </p:cNvPr>
          <p:cNvSpPr/>
          <p:nvPr/>
        </p:nvSpPr>
        <p:spPr>
          <a:xfrm rot="10800000">
            <a:off x="12993917" y="6364746"/>
            <a:ext cx="231539" cy="1996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B0B14DE-5649-7B42-B84E-179DB785AA15}"/>
              </a:ext>
            </a:extLst>
          </p:cNvPr>
          <p:cNvSpPr/>
          <p:nvPr/>
        </p:nvSpPr>
        <p:spPr>
          <a:xfrm rot="10800000">
            <a:off x="8848717" y="8890556"/>
            <a:ext cx="1411461" cy="14118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7" name="Triangle 26">
            <a:extLst>
              <a:ext uri="{FF2B5EF4-FFF2-40B4-BE49-F238E27FC236}">
                <a16:creationId xmlns:a16="http://schemas.microsoft.com/office/drawing/2014/main" id="{CAAACC6C-C082-5046-B5E8-0169CCEAE8C9}"/>
              </a:ext>
            </a:extLst>
          </p:cNvPr>
          <p:cNvSpPr/>
          <p:nvPr/>
        </p:nvSpPr>
        <p:spPr>
          <a:xfrm>
            <a:off x="9533244" y="8825665"/>
            <a:ext cx="231539" cy="19960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A1442-D94C-2844-8913-CBADE197201F}"/>
              </a:ext>
            </a:extLst>
          </p:cNvPr>
          <p:cNvSpPr/>
          <p:nvPr/>
        </p:nvSpPr>
        <p:spPr>
          <a:xfrm>
            <a:off x="6000109" y="5102976"/>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3" name="Triangle 32">
            <a:extLst>
              <a:ext uri="{FF2B5EF4-FFF2-40B4-BE49-F238E27FC236}">
                <a16:creationId xmlns:a16="http://schemas.microsoft.com/office/drawing/2014/main" id="{EBEC4747-6BA7-F84A-8F64-C0B311362DDC}"/>
              </a:ext>
            </a:extLst>
          </p:cNvPr>
          <p:cNvSpPr/>
          <p:nvPr/>
        </p:nvSpPr>
        <p:spPr>
          <a:xfrm rot="10800000">
            <a:off x="6556401" y="6450918"/>
            <a:ext cx="231539" cy="1996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8B2DDA-1980-A84B-B70E-1CF02124D7E5}"/>
              </a:ext>
            </a:extLst>
          </p:cNvPr>
          <p:cNvSpPr/>
          <p:nvPr/>
        </p:nvSpPr>
        <p:spPr>
          <a:xfrm rot="10800000">
            <a:off x="15194712" y="8890556"/>
            <a:ext cx="1411461" cy="14118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Triangle 35">
            <a:extLst>
              <a:ext uri="{FF2B5EF4-FFF2-40B4-BE49-F238E27FC236}">
                <a16:creationId xmlns:a16="http://schemas.microsoft.com/office/drawing/2014/main" id="{D78610BC-CDDC-0348-9122-B88BB0517AB8}"/>
              </a:ext>
            </a:extLst>
          </p:cNvPr>
          <p:cNvSpPr/>
          <p:nvPr/>
        </p:nvSpPr>
        <p:spPr>
          <a:xfrm>
            <a:off x="15899425" y="8773463"/>
            <a:ext cx="231539" cy="19960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1F6B7F7-7D37-4A49-A842-5EED12304BB6}"/>
              </a:ext>
            </a:extLst>
          </p:cNvPr>
          <p:cNvSpPr txBox="1"/>
          <p:nvPr/>
        </p:nvSpPr>
        <p:spPr>
          <a:xfrm>
            <a:off x="2782507" y="3995452"/>
            <a:ext cx="4972763"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Logistic Regression</a:t>
            </a:r>
          </a:p>
        </p:txBody>
      </p:sp>
      <p:sp>
        <p:nvSpPr>
          <p:cNvPr id="53" name="TextBox 52">
            <a:extLst>
              <a:ext uri="{FF2B5EF4-FFF2-40B4-BE49-F238E27FC236}">
                <a16:creationId xmlns:a16="http://schemas.microsoft.com/office/drawing/2014/main" id="{CA7BF332-95BF-6B4B-80D7-156B82D6EF28}"/>
              </a:ext>
            </a:extLst>
          </p:cNvPr>
          <p:cNvSpPr txBox="1"/>
          <p:nvPr/>
        </p:nvSpPr>
        <p:spPr>
          <a:xfrm>
            <a:off x="14096826" y="4077652"/>
            <a:ext cx="418570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Random Forest</a:t>
            </a:r>
          </a:p>
        </p:txBody>
      </p:sp>
      <p:sp>
        <p:nvSpPr>
          <p:cNvPr id="56" name="TextBox 55">
            <a:extLst>
              <a:ext uri="{FF2B5EF4-FFF2-40B4-BE49-F238E27FC236}">
                <a16:creationId xmlns:a16="http://schemas.microsoft.com/office/drawing/2014/main" id="{8C6B7DE8-AEAC-5F4C-97BB-13E8A5987557}"/>
              </a:ext>
            </a:extLst>
          </p:cNvPr>
          <p:cNvSpPr txBox="1"/>
          <p:nvPr/>
        </p:nvSpPr>
        <p:spPr>
          <a:xfrm>
            <a:off x="16820353" y="10310844"/>
            <a:ext cx="5628578"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XGboost</a:t>
            </a:r>
            <a:endParaRPr lang="en-US" dirty="0">
              <a:solidFill>
                <a:schemeClr val="tx2"/>
              </a:solidFill>
              <a:latin typeface="Poppins Medium" pitchFamily="2" charset="77"/>
              <a:ea typeface="Roboto Medium" panose="02000000000000000000" pitchFamily="2" charset="0"/>
              <a:cs typeface="Poppins Medium" pitchFamily="2" charset="77"/>
            </a:endParaRPr>
          </a:p>
        </p:txBody>
      </p:sp>
      <p:sp>
        <p:nvSpPr>
          <p:cNvPr id="59" name="TextBox 58">
            <a:extLst>
              <a:ext uri="{FF2B5EF4-FFF2-40B4-BE49-F238E27FC236}">
                <a16:creationId xmlns:a16="http://schemas.microsoft.com/office/drawing/2014/main" id="{A0F91F6D-8453-3C48-A6A7-95540D34A12E}"/>
              </a:ext>
            </a:extLst>
          </p:cNvPr>
          <p:cNvSpPr txBox="1"/>
          <p:nvPr/>
        </p:nvSpPr>
        <p:spPr>
          <a:xfrm>
            <a:off x="6335713" y="10544902"/>
            <a:ext cx="5389010"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Decision Tree</a:t>
            </a:r>
          </a:p>
        </p:txBody>
      </p:sp>
      <p:grpSp>
        <p:nvGrpSpPr>
          <p:cNvPr id="61" name="Group 60">
            <a:extLst>
              <a:ext uri="{FF2B5EF4-FFF2-40B4-BE49-F238E27FC236}">
                <a16:creationId xmlns:a16="http://schemas.microsoft.com/office/drawing/2014/main" id="{710768C2-0E87-5148-81D8-00EE0A79E2BC}"/>
              </a:ext>
            </a:extLst>
          </p:cNvPr>
          <p:cNvGrpSpPr/>
          <p:nvPr/>
        </p:nvGrpSpPr>
        <p:grpSpPr>
          <a:xfrm>
            <a:off x="12873796" y="5281309"/>
            <a:ext cx="635890" cy="766260"/>
            <a:chOff x="7017506" y="4378177"/>
            <a:chExt cx="894682" cy="1078109"/>
          </a:xfrm>
          <a:solidFill>
            <a:schemeClr val="bg1"/>
          </a:solidFill>
        </p:grpSpPr>
        <p:sp>
          <p:nvSpPr>
            <p:cNvPr id="62"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CF4C5B1D-CFAD-4C48-8097-704640F47969}"/>
              </a:ext>
            </a:extLst>
          </p:cNvPr>
          <p:cNvGrpSpPr/>
          <p:nvPr/>
        </p:nvGrpSpPr>
        <p:grpSpPr>
          <a:xfrm>
            <a:off x="6289507" y="5434942"/>
            <a:ext cx="766259" cy="715706"/>
            <a:chOff x="3330350" y="5415673"/>
            <a:chExt cx="1078109" cy="1006982"/>
          </a:xfrm>
        </p:grpSpPr>
        <p:sp>
          <p:nvSpPr>
            <p:cNvPr id="69" name="Freeform 68">
              <a:extLst>
                <a:ext uri="{FF2B5EF4-FFF2-40B4-BE49-F238E27FC236}">
                  <a16:creationId xmlns:a16="http://schemas.microsoft.com/office/drawing/2014/main" id="{8C61164C-ACDD-7747-89EA-9CB24027CE2C}"/>
                </a:ext>
              </a:extLst>
            </p:cNvPr>
            <p:cNvSpPr>
              <a:spLocks noChangeArrowheads="1"/>
            </p:cNvSpPr>
            <p:nvPr/>
          </p:nvSpPr>
          <p:spPr bwMode="auto">
            <a:xfrm>
              <a:off x="3330350" y="5415673"/>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AFACAEB-248B-1B45-B357-00F5C9EEC4EE}"/>
                </a:ext>
              </a:extLst>
            </p:cNvPr>
            <p:cNvSpPr>
              <a:spLocks noChangeArrowheads="1"/>
            </p:cNvSpPr>
            <p:nvPr/>
          </p:nvSpPr>
          <p:spPr bwMode="auto">
            <a:xfrm>
              <a:off x="3551213" y="5722634"/>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A7166C81-E626-394B-8E67-4B871D6B98FB}"/>
              </a:ext>
            </a:extLst>
          </p:cNvPr>
          <p:cNvGrpSpPr/>
          <p:nvPr/>
        </p:nvGrpSpPr>
        <p:grpSpPr>
          <a:xfrm>
            <a:off x="15667982" y="9293439"/>
            <a:ext cx="694423" cy="694423"/>
            <a:chOff x="17177183" y="6609263"/>
            <a:chExt cx="977037" cy="977037"/>
          </a:xfrm>
          <a:solidFill>
            <a:schemeClr val="bg1"/>
          </a:solidFill>
        </p:grpSpPr>
        <p:sp>
          <p:nvSpPr>
            <p:cNvPr id="73" name="Freeform 72">
              <a:extLst>
                <a:ext uri="{FF2B5EF4-FFF2-40B4-BE49-F238E27FC236}">
                  <a16:creationId xmlns:a16="http://schemas.microsoft.com/office/drawing/2014/main" id="{A30ECDE6-148F-9747-8696-7DC95C63BB9B}"/>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38CE911-441B-A642-823A-BA4EE9675EBC}"/>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049A1229-E386-1849-8353-F9D1BA40A56A}"/>
              </a:ext>
            </a:extLst>
          </p:cNvPr>
          <p:cNvSpPr>
            <a:spLocks noChangeArrowheads="1"/>
          </p:cNvSpPr>
          <p:nvPr/>
        </p:nvSpPr>
        <p:spPr bwMode="auto">
          <a:xfrm>
            <a:off x="9317752" y="9199136"/>
            <a:ext cx="678460" cy="678458"/>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nvGrpSpPr>
          <p:cNvPr id="58" name="Group 57">
            <a:extLst>
              <a:ext uri="{FF2B5EF4-FFF2-40B4-BE49-F238E27FC236}">
                <a16:creationId xmlns:a16="http://schemas.microsoft.com/office/drawing/2014/main" id="{710768C2-0E87-5148-81D8-00EE0A79E2BC}"/>
              </a:ext>
            </a:extLst>
          </p:cNvPr>
          <p:cNvGrpSpPr/>
          <p:nvPr/>
        </p:nvGrpSpPr>
        <p:grpSpPr>
          <a:xfrm>
            <a:off x="18998752" y="5419394"/>
            <a:ext cx="635890" cy="766260"/>
            <a:chOff x="7017506" y="4378177"/>
            <a:chExt cx="894682" cy="1078109"/>
          </a:xfrm>
          <a:solidFill>
            <a:schemeClr val="bg1"/>
          </a:solidFill>
        </p:grpSpPr>
        <p:sp>
          <p:nvSpPr>
            <p:cNvPr id="68"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47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0533185" y="5811897"/>
            <a:ext cx="12819185" cy="3170099"/>
            <a:chOff x="12723247" y="5226783"/>
            <a:chExt cx="9395964" cy="31700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STEPS AND PROCESS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57789319"/>
      </p:ext>
    </p:extLst>
  </p:cSld>
  <p:clrMapOvr>
    <a:masterClrMapping/>
  </p:clrMapOvr>
</p:sld>
</file>

<file path=ppt/theme/theme1.xml><?xml version="1.0" encoding="utf-8"?>
<a:theme xmlns:a="http://schemas.openxmlformats.org/drawingml/2006/main" name="Office Theme">
  <a:themeElements>
    <a:clrScheme name="TSQ - Skyline Light">
      <a:dk1>
        <a:srgbClr val="999999"/>
      </a:dk1>
      <a:lt1>
        <a:srgbClr val="FFFFFF"/>
      </a:lt1>
      <a:dk2>
        <a:srgbClr val="363E48"/>
      </a:dk2>
      <a:lt2>
        <a:srgbClr val="FFFFFF"/>
      </a:lt2>
      <a:accent1>
        <a:srgbClr val="199645"/>
      </a:accent1>
      <a:accent2>
        <a:srgbClr val="02A7AD"/>
      </a:accent2>
      <a:accent3>
        <a:srgbClr val="D32023"/>
      </a:accent3>
      <a:accent4>
        <a:srgbClr val="FF9A45"/>
      </a:accent4>
      <a:accent5>
        <a:srgbClr val="AF3686"/>
      </a:accent5>
      <a:accent6>
        <a:srgbClr val="8FC63E"/>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86178</TotalTime>
  <Words>699</Words>
  <Application>Microsoft Office PowerPoint</Application>
  <PresentationFormat>Custom</PresentationFormat>
  <Paragraphs>99</Paragraphs>
  <Slides>20</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Arial</vt:lpstr>
      <vt:lpstr>Arial Unicode MS</vt:lpstr>
      <vt:lpstr>Calibri</vt:lpstr>
      <vt:lpstr>Calibri Light</vt:lpstr>
      <vt:lpstr>Lato</vt:lpstr>
      <vt:lpstr>Lato Light</vt:lpstr>
      <vt:lpstr>Lato Medium</vt:lpstr>
      <vt:lpstr>Montserrat</vt:lpstr>
      <vt:lpstr>Montserrat Light</vt:lpstr>
      <vt:lpstr>Poppins Medium</vt:lpstr>
      <vt:lpstr>Poppins SemiBold</vt:lpstr>
      <vt:lpstr>Roboto</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Jay</dc:creator>
  <cp:keywords/>
  <dc:description/>
  <cp:lastModifiedBy>KALASH JINDAL</cp:lastModifiedBy>
  <cp:revision>15353</cp:revision>
  <dcterms:created xsi:type="dcterms:W3CDTF">2014-11-12T21:47:38Z</dcterms:created>
  <dcterms:modified xsi:type="dcterms:W3CDTF">2021-10-31T11:48:48Z</dcterms:modified>
  <cp:category/>
</cp:coreProperties>
</file>