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C1F5A-4837-ECFA-0B69-C71B6A7AE7C9}" v="33" dt="2025-04-21T00:02:23.024"/>
    <p1510:client id="{200C7B5C-94B4-41F0-B3E0-33A7DCF79CA2}" v="1" dt="2025-04-29T19:42:31.524"/>
    <p1510:client id="{411EB86F-C717-A62C-3B9F-B6A1CFFF9ACE}" v="5" dt="2025-04-20T11:17:30.513"/>
    <p1510:client id="{45C0F31A-2DA5-7D54-099A-B2DD090059A4}" v="12" dt="2025-04-20T01:35:36.198"/>
    <p1510:client id="{4C39C377-97A8-3AFD-0200-F225757032F0}" v="3" dt="2025-04-21T01:40:45.912"/>
    <p1510:client id="{59EB862F-B7F1-7BCE-DA88-098BC0764A43}" v="19" dt="2025-04-21T01:44:30.136"/>
    <p1510:client id="{625C1F66-F0AE-72D3-E6F1-25869BB4A1EE}" v="1" dt="2025-04-21T01:25:49.656"/>
    <p1510:client id="{8549F156-AFF8-0B76-BFCD-0D0957F2A6E3}" v="7" dt="2025-04-21T01:31:21.015"/>
    <p1510:client id="{8D0DAAE4-9EB3-AF69-76F6-E1A0334B6567}" v="60" dt="2025-04-20T23:06:35.279"/>
    <p1510:client id="{8D5FF12F-D12F-0919-64E1-84F973A17BE5}" v="15" dt="2025-04-20T20:55:38.807"/>
    <p1510:client id="{AD983A53-A894-C4EC-F872-72A8EB9E5020}" v="13" dt="2025-04-21T01:39:08.839"/>
    <p1510:client id="{B3B050CA-F28D-86B6-569B-CBCEDDFB60AC}" v="124" dt="2025-04-20T18:06:16.653"/>
    <p1510:client id="{B769F208-DA7F-4E6B-A031-FFB4CF194D95}" v="61" dt="2025-04-21T01:28:47.355"/>
    <p1510:client id="{DEE5C285-F322-4888-A060-DC3B54D4AB9E}" v="500" dt="2025-04-20T21:59:29.249"/>
    <p1510:client id="{E39F3731-225C-C227-04B2-61C635DF1FA0}" v="34" dt="2025-04-20T20:53:52.951"/>
    <p1510:client id="{FCA7500E-6CF1-FAD8-D780-E714355FC14F}" v="178" dt="2025-04-20T13:48:34.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 d="100"/>
          <a:sy n="20" d="100"/>
        </p:scale>
        <p:origin x="30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990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0826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351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5345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tint val="82000"/>
                  </a:schemeClr>
                </a:solidFill>
              </a:defRPr>
            </a:lvl1pPr>
            <a:lvl2pPr marL="1371600" indent="0">
              <a:buNone/>
              <a:defRPr sz="6000">
                <a:solidFill>
                  <a:schemeClr val="tx1">
                    <a:tint val="82000"/>
                  </a:schemeClr>
                </a:solidFill>
              </a:defRPr>
            </a:lvl2pPr>
            <a:lvl3pPr marL="2743200" indent="0">
              <a:buNone/>
              <a:defRPr sz="5400">
                <a:solidFill>
                  <a:schemeClr val="tx1">
                    <a:tint val="82000"/>
                  </a:schemeClr>
                </a:solidFill>
              </a:defRPr>
            </a:lvl3pPr>
            <a:lvl4pPr marL="4114800" indent="0">
              <a:buNone/>
              <a:defRPr sz="4800">
                <a:solidFill>
                  <a:schemeClr val="tx1">
                    <a:tint val="82000"/>
                  </a:schemeClr>
                </a:solidFill>
              </a:defRPr>
            </a:lvl4pPr>
            <a:lvl5pPr marL="5486400" indent="0">
              <a:buNone/>
              <a:defRPr sz="4800">
                <a:solidFill>
                  <a:schemeClr val="tx1">
                    <a:tint val="82000"/>
                  </a:schemeClr>
                </a:solidFill>
              </a:defRPr>
            </a:lvl5pPr>
            <a:lvl6pPr marL="6858000" indent="0">
              <a:buNone/>
              <a:defRPr sz="4800">
                <a:solidFill>
                  <a:schemeClr val="tx1">
                    <a:tint val="82000"/>
                  </a:schemeClr>
                </a:solidFill>
              </a:defRPr>
            </a:lvl6pPr>
            <a:lvl7pPr marL="8229600" indent="0">
              <a:buNone/>
              <a:defRPr sz="4800">
                <a:solidFill>
                  <a:schemeClr val="tx1">
                    <a:tint val="82000"/>
                  </a:schemeClr>
                </a:solidFill>
              </a:defRPr>
            </a:lvl7pPr>
            <a:lvl8pPr marL="9601200" indent="0">
              <a:buNone/>
              <a:defRPr sz="4800">
                <a:solidFill>
                  <a:schemeClr val="tx1">
                    <a:tint val="82000"/>
                  </a:schemeClr>
                </a:solidFill>
              </a:defRPr>
            </a:lvl8pPr>
            <a:lvl9pPr marL="10972800" indent="0">
              <a:buNone/>
              <a:defRPr sz="48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3210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4386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4453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0664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34508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162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29874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82000"/>
                  </a:schemeClr>
                </a:solidFill>
              </a:defRPr>
            </a:lvl1pPr>
          </a:lstStyle>
          <a:p>
            <a:fld id="{846CE7D5-CF57-46EF-B807-FDD0502418D4}" type="datetimeFigureOut">
              <a:rPr lang="en-US" smtClean="0"/>
              <a:t>4/29/2025</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2829491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D516387-6000-2DBA-4B65-3B333CACF208}"/>
              </a:ext>
            </a:extLst>
          </p:cNvPr>
          <p:cNvSpPr>
            <a:spLocks/>
          </p:cNvSpPr>
          <p:nvPr/>
        </p:nvSpPr>
        <p:spPr>
          <a:xfrm>
            <a:off x="0" y="-12991"/>
            <a:ext cx="27436329" cy="3444152"/>
          </a:xfrm>
          <a:prstGeom prst="rect">
            <a:avLst/>
          </a:prstGeom>
          <a:effectLst>
            <a:outerShdw blurRad="63500" dist="38100" dir="2700000">
              <a:srgbClr val="000000">
                <a:alpha val="4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600" b="1"/>
              <a:t>Predicting and Visualizing NFL Player Salaries</a:t>
            </a:r>
          </a:p>
          <a:p>
            <a:pPr algn="ctr"/>
            <a:r>
              <a:rPr lang="en-US" sz="5400"/>
              <a:t>Ivan Eduardo Del Valle, </a:t>
            </a:r>
            <a:r>
              <a:rPr lang="en-US" sz="5400">
                <a:solidFill>
                  <a:srgbClr val="FFFFFF"/>
                </a:solidFill>
                <a:latin typeface="Aptos"/>
                <a:cs typeface="Arial"/>
              </a:rPr>
              <a:t>Walker Harrison Butin, Roman Erick Emde, Faiza Mehboob Jamani</a:t>
            </a:r>
            <a:endParaRPr lang="en-US" sz="5400">
              <a:solidFill>
                <a:srgbClr val="FFFFFF"/>
              </a:solidFill>
              <a:latin typeface="Aptos"/>
            </a:endParaRPr>
          </a:p>
        </p:txBody>
      </p:sp>
      <p:sp>
        <p:nvSpPr>
          <p:cNvPr id="3" name="Subtitle 2"/>
          <p:cNvSpPr>
            <a:spLocks noGrp="1"/>
          </p:cNvSpPr>
          <p:nvPr>
            <p:ph type="subTitle" idx="1"/>
          </p:nvPr>
        </p:nvSpPr>
        <p:spPr>
          <a:xfrm>
            <a:off x="498765" y="3870760"/>
            <a:ext cx="8246340" cy="5292698"/>
          </a:xfrm>
        </p:spPr>
        <p:txBody>
          <a:bodyPr vert="horz" lIns="91440" tIns="45720" rIns="91440" bIns="45720" rtlCol="0" anchor="t">
            <a:normAutofit fontScale="92500" lnSpcReduction="20000"/>
          </a:bodyPr>
          <a:lstStyle/>
          <a:p>
            <a:r>
              <a:rPr lang="en-US" sz="5400" b="1"/>
              <a:t>Motivation &amp; Introduction</a:t>
            </a:r>
          </a:p>
          <a:p>
            <a:pPr algn="l"/>
            <a:r>
              <a:rPr lang="en-US" sz="3500"/>
              <a:t>NFL player salary is highly volatile and therefore subject to disparity. Utilizing historical NFL salaries and player performance statistics, we applied various normalization methods and trained regression models with the goal of predicting a player’s true market value, as measured by the average annual value of their contracts. Using this valuation, teams could then identify which players are undervalued by the market and pursue them in free agency.</a:t>
            </a:r>
          </a:p>
        </p:txBody>
      </p:sp>
      <p:sp>
        <p:nvSpPr>
          <p:cNvPr id="4" name="Subtitle 2">
            <a:extLst>
              <a:ext uri="{FF2B5EF4-FFF2-40B4-BE49-F238E27FC236}">
                <a16:creationId xmlns:a16="http://schemas.microsoft.com/office/drawing/2014/main" id="{28CE9906-5A90-DBA5-1D12-07267C205F81}"/>
              </a:ext>
            </a:extLst>
          </p:cNvPr>
          <p:cNvSpPr txBox="1">
            <a:spLocks/>
          </p:cNvSpPr>
          <p:nvPr/>
        </p:nvSpPr>
        <p:spPr>
          <a:xfrm>
            <a:off x="19102598" y="3876412"/>
            <a:ext cx="7847670" cy="3973389"/>
          </a:xfrm>
          <a:prstGeom prst="rect">
            <a:avLst/>
          </a:prstGeom>
        </p:spPr>
        <p:txBody>
          <a:bodyPr vert="horz" lIns="91440" tIns="45720" rIns="91440" bIns="45720" rtlCol="0" anchor="t">
            <a:normAutofit lnSpcReduction="10000"/>
          </a:bodyPr>
          <a:lstStyle>
            <a:lvl1pPr marL="0" indent="0" algn="ctr" defTabSz="2743200" rtl="0" eaLnBrk="1" latinLnBrk="0" hangingPunct="1">
              <a:lnSpc>
                <a:spcPct val="90000"/>
              </a:lnSpc>
              <a:spcBef>
                <a:spcPts val="3000"/>
              </a:spcBef>
              <a:buFont typeface="Arial" panose="020B0604020202020204" pitchFamily="34" charset="0"/>
              <a:buNone/>
              <a:defRPr sz="7200" kern="1200">
                <a:solidFill>
                  <a:schemeClr val="tx1"/>
                </a:solidFill>
                <a:latin typeface="+mn-lt"/>
                <a:ea typeface="+mn-ea"/>
                <a:cs typeface="+mn-cs"/>
              </a:defRPr>
            </a:lvl1pPr>
            <a:lvl2pPr marL="1371600" indent="0" algn="ctr" defTabSz="2743200" rtl="0" eaLnBrk="1" latinLnBrk="0" hangingPunct="1">
              <a:lnSpc>
                <a:spcPct val="90000"/>
              </a:lnSpc>
              <a:spcBef>
                <a:spcPts val="1500"/>
              </a:spcBef>
              <a:buFont typeface="Arial" panose="020B0604020202020204" pitchFamily="34" charset="0"/>
              <a:buNone/>
              <a:defRPr sz="6000" kern="1200">
                <a:solidFill>
                  <a:schemeClr val="tx1"/>
                </a:solidFill>
                <a:latin typeface="+mn-lt"/>
                <a:ea typeface="+mn-ea"/>
                <a:cs typeface="+mn-cs"/>
              </a:defRPr>
            </a:lvl2pPr>
            <a:lvl3pPr marL="2743200" indent="0" algn="ctr" defTabSz="2743200" rtl="0" eaLnBrk="1" latinLnBrk="0" hangingPunct="1">
              <a:lnSpc>
                <a:spcPct val="90000"/>
              </a:lnSpc>
              <a:spcBef>
                <a:spcPts val="1500"/>
              </a:spcBef>
              <a:buFont typeface="Arial" panose="020B0604020202020204" pitchFamily="34" charset="0"/>
              <a:buNone/>
              <a:defRPr sz="5400" kern="1200">
                <a:solidFill>
                  <a:schemeClr val="tx1"/>
                </a:solidFill>
                <a:latin typeface="+mn-lt"/>
                <a:ea typeface="+mn-ea"/>
                <a:cs typeface="+mn-cs"/>
              </a:defRPr>
            </a:lvl3pPr>
            <a:lvl4pPr marL="41148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4pPr>
            <a:lvl5pPr marL="54864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5pPr>
            <a:lvl6pPr marL="68580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6pPr>
            <a:lvl7pPr marL="82296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7pPr>
            <a:lvl8pPr marL="96012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8pPr>
            <a:lvl9pPr marL="109728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9pPr>
          </a:lstStyle>
          <a:p>
            <a:r>
              <a:rPr lang="en-US" sz="5400" b="1"/>
              <a:t>Data</a:t>
            </a:r>
          </a:p>
          <a:p>
            <a:pPr algn="l"/>
            <a:r>
              <a:rPr lang="en-US" sz="3200"/>
              <a:t>Player performance statistics, team performance, and contract data was collected from the open-source </a:t>
            </a:r>
            <a:r>
              <a:rPr lang="en-US" sz="3200" b="1" i="1" err="1"/>
              <a:t>nflverse</a:t>
            </a:r>
            <a:r>
              <a:rPr lang="en-US" sz="3200" b="1" i="1"/>
              <a:t> </a:t>
            </a:r>
            <a:r>
              <a:rPr lang="en-US" sz="3200"/>
              <a:t>GitHub page. The most widely available performance data were for quarterbacks, running backs, and wide receivers.</a:t>
            </a:r>
          </a:p>
        </p:txBody>
      </p:sp>
      <p:sp>
        <p:nvSpPr>
          <p:cNvPr id="5" name="Subtitle 2">
            <a:extLst>
              <a:ext uri="{FF2B5EF4-FFF2-40B4-BE49-F238E27FC236}">
                <a16:creationId xmlns:a16="http://schemas.microsoft.com/office/drawing/2014/main" id="{01D0F964-EBCF-9D02-B37C-7F7CB14318EC}"/>
              </a:ext>
            </a:extLst>
          </p:cNvPr>
          <p:cNvSpPr txBox="1">
            <a:spLocks/>
          </p:cNvSpPr>
          <p:nvPr/>
        </p:nvSpPr>
        <p:spPr>
          <a:xfrm>
            <a:off x="18686894" y="9156962"/>
            <a:ext cx="8415160" cy="4738000"/>
          </a:xfrm>
          <a:prstGeom prst="rect">
            <a:avLst/>
          </a:prstGeom>
        </p:spPr>
        <p:txBody>
          <a:bodyPr vert="horz" lIns="91440" tIns="45720" rIns="91440" bIns="45720" rtlCol="0" anchor="t">
            <a:noAutofit/>
          </a:bodyPr>
          <a:lstStyle>
            <a:lvl1pPr marL="0" indent="0" algn="ctr" defTabSz="2743200" rtl="0" eaLnBrk="1" latinLnBrk="0" hangingPunct="1">
              <a:lnSpc>
                <a:spcPct val="90000"/>
              </a:lnSpc>
              <a:spcBef>
                <a:spcPts val="3000"/>
              </a:spcBef>
              <a:buFont typeface="Arial" panose="020B0604020202020204" pitchFamily="34" charset="0"/>
              <a:buNone/>
              <a:defRPr sz="7200" kern="1200">
                <a:solidFill>
                  <a:schemeClr val="tx1"/>
                </a:solidFill>
                <a:latin typeface="+mn-lt"/>
                <a:ea typeface="+mn-ea"/>
                <a:cs typeface="+mn-cs"/>
              </a:defRPr>
            </a:lvl1pPr>
            <a:lvl2pPr marL="1371600" indent="0" algn="ctr" defTabSz="2743200" rtl="0" eaLnBrk="1" latinLnBrk="0" hangingPunct="1">
              <a:lnSpc>
                <a:spcPct val="90000"/>
              </a:lnSpc>
              <a:spcBef>
                <a:spcPts val="1500"/>
              </a:spcBef>
              <a:buFont typeface="Arial" panose="020B0604020202020204" pitchFamily="34" charset="0"/>
              <a:buNone/>
              <a:defRPr sz="6000" kern="1200">
                <a:solidFill>
                  <a:schemeClr val="tx1"/>
                </a:solidFill>
                <a:latin typeface="+mn-lt"/>
                <a:ea typeface="+mn-ea"/>
                <a:cs typeface="+mn-cs"/>
              </a:defRPr>
            </a:lvl2pPr>
            <a:lvl3pPr marL="2743200" indent="0" algn="ctr" defTabSz="2743200" rtl="0" eaLnBrk="1" latinLnBrk="0" hangingPunct="1">
              <a:lnSpc>
                <a:spcPct val="90000"/>
              </a:lnSpc>
              <a:spcBef>
                <a:spcPts val="1500"/>
              </a:spcBef>
              <a:buFont typeface="Arial" panose="020B0604020202020204" pitchFamily="34" charset="0"/>
              <a:buNone/>
              <a:defRPr sz="5400" kern="1200">
                <a:solidFill>
                  <a:schemeClr val="tx1"/>
                </a:solidFill>
                <a:latin typeface="+mn-lt"/>
                <a:ea typeface="+mn-ea"/>
                <a:cs typeface="+mn-cs"/>
              </a:defRPr>
            </a:lvl3pPr>
            <a:lvl4pPr marL="41148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4pPr>
            <a:lvl5pPr marL="54864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5pPr>
            <a:lvl6pPr marL="68580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6pPr>
            <a:lvl7pPr marL="82296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7pPr>
            <a:lvl8pPr marL="96012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8pPr>
            <a:lvl9pPr marL="10972800" indent="0" algn="ctr" defTabSz="2743200" rtl="0" eaLnBrk="1" latinLnBrk="0" hangingPunct="1">
              <a:lnSpc>
                <a:spcPct val="90000"/>
              </a:lnSpc>
              <a:spcBef>
                <a:spcPts val="1500"/>
              </a:spcBef>
              <a:buFont typeface="Arial" panose="020B0604020202020204" pitchFamily="34" charset="0"/>
              <a:buNone/>
              <a:defRPr sz="4800" kern="1200">
                <a:solidFill>
                  <a:schemeClr val="tx1"/>
                </a:solidFill>
                <a:latin typeface="+mn-lt"/>
                <a:ea typeface="+mn-ea"/>
                <a:cs typeface="+mn-cs"/>
              </a:defRPr>
            </a:lvl9pPr>
          </a:lstStyle>
          <a:p>
            <a:endParaRPr lang="en-US" sz="3200"/>
          </a:p>
          <a:p>
            <a:pPr>
              <a:spcBef>
                <a:spcPts val="0"/>
              </a:spcBef>
            </a:pPr>
            <a:r>
              <a:rPr lang="en-US" sz="3200" i="1"/>
              <a:t>Visualization</a:t>
            </a:r>
          </a:p>
          <a:p>
            <a:pPr algn="l">
              <a:spcBef>
                <a:spcPts val="0"/>
              </a:spcBef>
            </a:pPr>
            <a:r>
              <a:rPr lang="en-US" sz="3200"/>
              <a:t>Results were visualized using  the following methods:</a:t>
            </a:r>
          </a:p>
          <a:p>
            <a:pPr marL="514350" indent="-514350" algn="l">
              <a:buAutoNum type="arabicPeriod"/>
            </a:pPr>
            <a:r>
              <a:rPr lang="en-US" sz="3200"/>
              <a:t>A </a:t>
            </a:r>
            <a:r>
              <a:rPr lang="en-US" sz="3200" b="1"/>
              <a:t>heatmap</a:t>
            </a:r>
            <a:r>
              <a:rPr lang="en-US" sz="3200"/>
              <a:t> to convey player valuation status by comparing actual and model-predicted salary, as well as the degree of over/undervaluation with interactive filters for Position, Salary Range,  and Valuation Status.</a:t>
            </a:r>
          </a:p>
          <a:p>
            <a:pPr marL="457200" indent="-457200" algn="l">
              <a:buFontTx/>
              <a:buAutoNum type="arabicPeriod"/>
            </a:pPr>
            <a:r>
              <a:rPr lang="en-US" sz="3200"/>
              <a:t>An </a:t>
            </a:r>
            <a:r>
              <a:rPr lang="en-US" sz="3200" b="1"/>
              <a:t>interactive dashboard</a:t>
            </a:r>
            <a:r>
              <a:rPr lang="en-US" sz="3200"/>
              <a:t> that </a:t>
            </a:r>
            <a:r>
              <a:rPr lang="en-US" sz="3200">
                <a:ea typeface="+mn-lt"/>
                <a:cs typeface="+mn-lt"/>
              </a:rPr>
              <a:t>visualizes the difference between players' actual and predicted salaries, using scatter plots and radar charts to identify undervalued and overvalued NFL players based on position-specific performance metrics.</a:t>
            </a:r>
          </a:p>
        </p:txBody>
      </p:sp>
      <p:graphicFrame>
        <p:nvGraphicFramePr>
          <p:cNvPr id="6" name="Table 5">
            <a:extLst>
              <a:ext uri="{FF2B5EF4-FFF2-40B4-BE49-F238E27FC236}">
                <a16:creationId xmlns:a16="http://schemas.microsoft.com/office/drawing/2014/main" id="{77D55ECC-3AE9-CB06-6A5D-4CCBD1F33B35}"/>
              </a:ext>
            </a:extLst>
          </p:cNvPr>
          <p:cNvGraphicFramePr>
            <a:graphicFrameLocks noGrp="1"/>
          </p:cNvGraphicFramePr>
          <p:nvPr>
            <p:extLst>
              <p:ext uri="{D42A27DB-BD31-4B8C-83A1-F6EECF244321}">
                <p14:modId xmlns:p14="http://schemas.microsoft.com/office/powerpoint/2010/main" val="338431844"/>
              </p:ext>
            </p:extLst>
          </p:nvPr>
        </p:nvGraphicFramePr>
        <p:xfrm>
          <a:off x="704795" y="30334614"/>
          <a:ext cx="9168245" cy="4262029"/>
        </p:xfrm>
        <a:graphic>
          <a:graphicData uri="http://schemas.openxmlformats.org/drawingml/2006/table">
            <a:tbl>
              <a:tblPr firstRow="1" bandRow="1">
                <a:tableStyleId>{5C22544A-7EE6-4342-B048-85BDC9FD1C3A}</a:tableStyleId>
              </a:tblPr>
              <a:tblGrid>
                <a:gridCol w="2099127">
                  <a:extLst>
                    <a:ext uri="{9D8B030D-6E8A-4147-A177-3AD203B41FA5}">
                      <a16:colId xmlns:a16="http://schemas.microsoft.com/office/drawing/2014/main" val="3097684238"/>
                    </a:ext>
                  </a:extLst>
                </a:gridCol>
                <a:gridCol w="1913080">
                  <a:extLst>
                    <a:ext uri="{9D8B030D-6E8A-4147-A177-3AD203B41FA5}">
                      <a16:colId xmlns:a16="http://schemas.microsoft.com/office/drawing/2014/main" val="1035058784"/>
                    </a:ext>
                  </a:extLst>
                </a:gridCol>
                <a:gridCol w="2454957">
                  <a:extLst>
                    <a:ext uri="{9D8B030D-6E8A-4147-A177-3AD203B41FA5}">
                      <a16:colId xmlns:a16="http://schemas.microsoft.com/office/drawing/2014/main" val="483044952"/>
                    </a:ext>
                  </a:extLst>
                </a:gridCol>
                <a:gridCol w="2701081">
                  <a:extLst>
                    <a:ext uri="{9D8B030D-6E8A-4147-A177-3AD203B41FA5}">
                      <a16:colId xmlns:a16="http://schemas.microsoft.com/office/drawing/2014/main" val="3262218506"/>
                    </a:ext>
                  </a:extLst>
                </a:gridCol>
              </a:tblGrid>
              <a:tr h="1022887">
                <a:tc>
                  <a:txBody>
                    <a:bodyPr/>
                    <a:lstStyle/>
                    <a:p>
                      <a:endParaRPr lang="en-US" sz="2800"/>
                    </a:p>
                  </a:txBody>
                  <a:tcPr anchor="ctr">
                    <a:solidFill>
                      <a:schemeClr val="bg1"/>
                    </a:solidFill>
                  </a:tcPr>
                </a:tc>
                <a:tc>
                  <a:txBody>
                    <a:bodyPr/>
                    <a:lstStyle/>
                    <a:p>
                      <a:pPr algn="ctr"/>
                      <a:r>
                        <a:rPr lang="en-US" sz="2000"/>
                        <a:t>Quarterback</a:t>
                      </a:r>
                    </a:p>
                  </a:txBody>
                  <a:tcPr anchor="ctr"/>
                </a:tc>
                <a:tc>
                  <a:txBody>
                    <a:bodyPr/>
                    <a:lstStyle/>
                    <a:p>
                      <a:pPr algn="ctr"/>
                      <a:r>
                        <a:rPr lang="en-US" sz="2000"/>
                        <a:t>Running Back</a:t>
                      </a:r>
                    </a:p>
                  </a:txBody>
                  <a:tcPr anchor="ctr"/>
                </a:tc>
                <a:tc>
                  <a:txBody>
                    <a:bodyPr/>
                    <a:lstStyle/>
                    <a:p>
                      <a:pPr algn="ctr"/>
                      <a:r>
                        <a:rPr lang="en-US" sz="2000"/>
                        <a:t>Wide Receiver</a:t>
                      </a:r>
                    </a:p>
                  </a:txBody>
                  <a:tcPr anchor="ctr"/>
                </a:tc>
                <a:extLst>
                  <a:ext uri="{0D108BD9-81ED-4DB2-BD59-A6C34878D82A}">
                    <a16:rowId xmlns:a16="http://schemas.microsoft.com/office/drawing/2014/main" val="951420352"/>
                  </a:ext>
                </a:extLst>
              </a:tr>
              <a:tr h="1079714">
                <a:tc>
                  <a:txBody>
                    <a:bodyPr/>
                    <a:lstStyle/>
                    <a:p>
                      <a:pPr algn="ctr"/>
                      <a:r>
                        <a:rPr lang="en-US" sz="2000" b="1"/>
                        <a:t>Mean- centered</a:t>
                      </a:r>
                    </a:p>
                  </a:txBody>
                  <a:tcPr anchor="ctr"/>
                </a:tc>
                <a:tc>
                  <a:txBody>
                    <a:bodyPr/>
                    <a:lstStyle/>
                    <a:p>
                      <a:r>
                        <a:rPr lang="en-US" sz="2000"/>
                        <a:t>R</a:t>
                      </a:r>
                      <a:r>
                        <a:rPr lang="en-US" sz="2000" baseline="30000"/>
                        <a:t>2</a:t>
                      </a:r>
                      <a:r>
                        <a:rPr lang="en-US" sz="2000" baseline="0"/>
                        <a:t>:  0.83</a:t>
                      </a:r>
                    </a:p>
                    <a:p>
                      <a:r>
                        <a:rPr lang="en-US" sz="2000" baseline="0"/>
                        <a:t>MSE:  1.27</a:t>
                      </a:r>
                      <a:endParaRPr lang="en-US" sz="2000"/>
                    </a:p>
                  </a:txBody>
                  <a:tcPr anchor="ctr"/>
                </a:tc>
                <a:tc>
                  <a:txBody>
                    <a:bodyPr/>
                    <a:lstStyle/>
                    <a:p>
                      <a:r>
                        <a:rPr lang="en-US" sz="2000"/>
                        <a:t>R</a:t>
                      </a:r>
                      <a:r>
                        <a:rPr lang="en-US" sz="2000" baseline="30000"/>
                        <a:t>2</a:t>
                      </a:r>
                      <a:r>
                        <a:rPr lang="en-US" sz="2000" baseline="0"/>
                        <a:t>:  0.66</a:t>
                      </a:r>
                    </a:p>
                    <a:p>
                      <a:r>
                        <a:rPr lang="en-US" sz="2000" baseline="0"/>
                        <a:t>MSE:  1.62    </a:t>
                      </a:r>
                      <a:endParaRPr lang="en-US" sz="2000"/>
                    </a:p>
                  </a:txBody>
                  <a:tcPr anchor="ctr"/>
                </a:tc>
                <a:tc>
                  <a:txBody>
                    <a:bodyPr/>
                    <a:lstStyle/>
                    <a:p>
                      <a:r>
                        <a:rPr lang="en-US" sz="2000"/>
                        <a:t>R</a:t>
                      </a:r>
                      <a:r>
                        <a:rPr lang="en-US" sz="2000" baseline="30000"/>
                        <a:t>2</a:t>
                      </a:r>
                      <a:r>
                        <a:rPr lang="en-US" sz="2000" baseline="0"/>
                        <a:t>:  0.82</a:t>
                      </a:r>
                    </a:p>
                    <a:p>
                      <a:r>
                        <a:rPr lang="en-US" sz="2000" baseline="0"/>
                        <a:t>MSE:  1.73</a:t>
                      </a:r>
                      <a:endParaRPr lang="en-US" sz="2000"/>
                    </a:p>
                  </a:txBody>
                  <a:tcPr anchor="ctr"/>
                </a:tc>
                <a:extLst>
                  <a:ext uri="{0D108BD9-81ED-4DB2-BD59-A6C34878D82A}">
                    <a16:rowId xmlns:a16="http://schemas.microsoft.com/office/drawing/2014/main" val="3437826354"/>
                  </a:ext>
                </a:extLst>
              </a:tr>
              <a:tr h="1079714">
                <a:tc>
                  <a:txBody>
                    <a:bodyPr/>
                    <a:lstStyle/>
                    <a:p>
                      <a:pPr algn="ctr"/>
                      <a:r>
                        <a:rPr lang="en-US" sz="2000" b="1"/>
                        <a:t>Median-center</a:t>
                      </a:r>
                    </a:p>
                  </a:txBody>
                  <a:tcPr anchor="ctr"/>
                </a:tc>
                <a:tc>
                  <a:txBody>
                    <a:bodyPr/>
                    <a:lstStyle/>
                    <a:p>
                      <a:r>
                        <a:rPr lang="en-US" sz="2000"/>
                        <a:t>R</a:t>
                      </a:r>
                      <a:r>
                        <a:rPr lang="en-US" sz="2000" baseline="30000"/>
                        <a:t>2</a:t>
                      </a:r>
                      <a:r>
                        <a:rPr lang="en-US" sz="2000" baseline="0"/>
                        <a:t>:  0.81</a:t>
                      </a:r>
                    </a:p>
                    <a:p>
                      <a:r>
                        <a:rPr lang="en-US" sz="2000" baseline="0"/>
                        <a:t>MSE:  191.29</a:t>
                      </a:r>
                      <a:endParaRPr lang="en-US" sz="2000"/>
                    </a:p>
                  </a:txBody>
                  <a:tcPr anchor="ctr"/>
                </a:tc>
                <a:tc>
                  <a:txBody>
                    <a:bodyPr/>
                    <a:lstStyle/>
                    <a:p>
                      <a:r>
                        <a:rPr lang="en-US" sz="2000"/>
                        <a:t>R</a:t>
                      </a:r>
                      <a:r>
                        <a:rPr lang="en-US" sz="2000" baseline="30000"/>
                        <a:t>2</a:t>
                      </a:r>
                      <a:r>
                        <a:rPr lang="en-US" sz="2000" baseline="0"/>
                        <a:t>:  0.76</a:t>
                      </a:r>
                    </a:p>
                    <a:p>
                      <a:r>
                        <a:rPr lang="en-US" sz="2000" baseline="0"/>
                        <a:t>MSE:  16.02</a:t>
                      </a:r>
                      <a:endParaRPr lang="en-US" sz="2000"/>
                    </a:p>
                  </a:txBody>
                  <a:tcPr anchor="ctr"/>
                </a:tc>
                <a:tc>
                  <a:txBody>
                    <a:bodyPr/>
                    <a:lstStyle/>
                    <a:p>
                      <a:r>
                        <a:rPr lang="en-US" sz="2000"/>
                        <a:t>R</a:t>
                      </a:r>
                      <a:r>
                        <a:rPr lang="en-US" sz="2000" baseline="30000"/>
                        <a:t>2</a:t>
                      </a:r>
                      <a:r>
                        <a:rPr lang="en-US" sz="2000" baseline="0"/>
                        <a:t>:  0.76</a:t>
                      </a:r>
                    </a:p>
                    <a:p>
                      <a:r>
                        <a:rPr lang="en-US" sz="2000" baseline="0"/>
                        <a:t>MSE:  83.36</a:t>
                      </a:r>
                      <a:endParaRPr lang="en-US" sz="2000"/>
                    </a:p>
                  </a:txBody>
                  <a:tcPr anchor="ctr"/>
                </a:tc>
                <a:extLst>
                  <a:ext uri="{0D108BD9-81ED-4DB2-BD59-A6C34878D82A}">
                    <a16:rowId xmlns:a16="http://schemas.microsoft.com/office/drawing/2014/main" val="3996459320"/>
                  </a:ext>
                </a:extLst>
              </a:tr>
              <a:tr h="1079714">
                <a:tc>
                  <a:txBody>
                    <a:bodyPr/>
                    <a:lstStyle/>
                    <a:p>
                      <a:pPr algn="ctr"/>
                      <a:r>
                        <a:rPr lang="en-US" sz="2000" b="1"/>
                        <a:t>Smoothed-centered</a:t>
                      </a:r>
                    </a:p>
                  </a:txBody>
                  <a:tcPr anchor="ctr"/>
                </a:tc>
                <a:tc>
                  <a:txBody>
                    <a:bodyPr/>
                    <a:lstStyle/>
                    <a:p>
                      <a:r>
                        <a:rPr lang="en-US" sz="2000"/>
                        <a:t>R</a:t>
                      </a:r>
                      <a:r>
                        <a:rPr lang="en-US" sz="2000" baseline="30000"/>
                        <a:t>2</a:t>
                      </a:r>
                      <a:r>
                        <a:rPr lang="en-US" sz="2000" baseline="0"/>
                        <a:t>:  0.84</a:t>
                      </a:r>
                    </a:p>
                    <a:p>
                      <a:r>
                        <a:rPr lang="en-US" sz="2000" baseline="0"/>
                        <a:t>MSE:  3.64</a:t>
                      </a:r>
                      <a:endParaRPr lang="en-US" sz="2000"/>
                    </a:p>
                  </a:txBody>
                  <a:tcPr anchor="ctr"/>
                </a:tc>
                <a:tc>
                  <a:txBody>
                    <a:bodyPr/>
                    <a:lstStyle/>
                    <a:p>
                      <a:pPr lvl="0">
                        <a:buNone/>
                      </a:pPr>
                      <a:r>
                        <a:rPr lang="en-US" sz="2000"/>
                        <a:t>R</a:t>
                      </a:r>
                      <a:r>
                        <a:rPr lang="en-US" sz="2000" baseline="30000"/>
                        <a:t>2</a:t>
                      </a:r>
                      <a:r>
                        <a:rPr lang="en-US" sz="2000" baseline="0"/>
                        <a:t>:  0.75</a:t>
                      </a:r>
                      <a:endParaRPr lang="en-US"/>
                    </a:p>
                    <a:p>
                      <a:pPr lvl="0">
                        <a:buNone/>
                      </a:pPr>
                      <a:r>
                        <a:rPr lang="en-US" sz="2000" baseline="0"/>
                        <a:t>MSE:  5.84</a:t>
                      </a:r>
                      <a:endParaRPr lang="en-US" sz="2000"/>
                    </a:p>
                  </a:txBody>
                  <a:tcPr anchor="ctr"/>
                </a:tc>
                <a:tc>
                  <a:txBody>
                    <a:bodyPr/>
                    <a:lstStyle/>
                    <a:p>
                      <a:r>
                        <a:rPr lang="en-US" sz="2000"/>
                        <a:t>R</a:t>
                      </a:r>
                      <a:r>
                        <a:rPr lang="en-US" sz="2000" baseline="30000"/>
                        <a:t>2</a:t>
                      </a:r>
                      <a:r>
                        <a:rPr lang="en-US" sz="2000" baseline="0"/>
                        <a:t>:  0.9</a:t>
                      </a:r>
                    </a:p>
                    <a:p>
                      <a:r>
                        <a:rPr lang="en-US" sz="2000" baseline="0"/>
                        <a:t>MSE:  1.21</a:t>
                      </a:r>
                      <a:endParaRPr lang="en-US" sz="2000"/>
                    </a:p>
                  </a:txBody>
                  <a:tcPr anchor="ctr"/>
                </a:tc>
                <a:extLst>
                  <a:ext uri="{0D108BD9-81ED-4DB2-BD59-A6C34878D82A}">
                    <a16:rowId xmlns:a16="http://schemas.microsoft.com/office/drawing/2014/main" val="1624639530"/>
                  </a:ext>
                </a:extLst>
              </a:tr>
            </a:tbl>
          </a:graphicData>
        </a:graphic>
      </p:graphicFrame>
      <p:sp>
        <p:nvSpPr>
          <p:cNvPr id="7" name="TextBox 6">
            <a:extLst>
              <a:ext uri="{FF2B5EF4-FFF2-40B4-BE49-F238E27FC236}">
                <a16:creationId xmlns:a16="http://schemas.microsoft.com/office/drawing/2014/main" id="{880E37F2-F4DA-B022-C43C-707BC0B13B5F}"/>
              </a:ext>
            </a:extLst>
          </p:cNvPr>
          <p:cNvSpPr txBox="1"/>
          <p:nvPr/>
        </p:nvSpPr>
        <p:spPr>
          <a:xfrm>
            <a:off x="897808" y="28895506"/>
            <a:ext cx="9168245" cy="923330"/>
          </a:xfrm>
          <a:prstGeom prst="rect">
            <a:avLst/>
          </a:prstGeom>
          <a:noFill/>
        </p:spPr>
        <p:txBody>
          <a:bodyPr wrap="square" lIns="91440" tIns="45720" rIns="91440" bIns="45720" rtlCol="0" anchor="t">
            <a:spAutoFit/>
          </a:bodyPr>
          <a:lstStyle/>
          <a:p>
            <a:pPr algn="ctr"/>
            <a:r>
              <a:rPr lang="en-US" sz="5400" b="1"/>
              <a:t>Experiments and Results</a:t>
            </a:r>
          </a:p>
        </p:txBody>
      </p:sp>
      <p:pic>
        <p:nvPicPr>
          <p:cNvPr id="2" name="Picture 1" descr="National Football League - Wikipedia">
            <a:extLst>
              <a:ext uri="{FF2B5EF4-FFF2-40B4-BE49-F238E27FC236}">
                <a16:creationId xmlns:a16="http://schemas.microsoft.com/office/drawing/2014/main" id="{F7C5474C-1318-1A0C-4A08-56C2D3D05579}"/>
              </a:ext>
            </a:extLst>
          </p:cNvPr>
          <p:cNvPicPr>
            <a:picLocks noChangeAspect="1"/>
          </p:cNvPicPr>
          <p:nvPr/>
        </p:nvPicPr>
        <p:blipFill>
          <a:blip r:embed="rId2"/>
          <a:stretch>
            <a:fillRect/>
          </a:stretch>
        </p:blipFill>
        <p:spPr>
          <a:xfrm>
            <a:off x="12037744" y="3873084"/>
            <a:ext cx="3356512" cy="4467389"/>
          </a:xfrm>
          <a:prstGeom prst="rect">
            <a:avLst/>
          </a:prstGeom>
        </p:spPr>
      </p:pic>
      <p:sp>
        <p:nvSpPr>
          <p:cNvPr id="9" name="TextBox 8">
            <a:extLst>
              <a:ext uri="{FF2B5EF4-FFF2-40B4-BE49-F238E27FC236}">
                <a16:creationId xmlns:a16="http://schemas.microsoft.com/office/drawing/2014/main" id="{7A5C83A6-29A7-05DD-F7A2-14D5225951D7}"/>
              </a:ext>
            </a:extLst>
          </p:cNvPr>
          <p:cNvSpPr txBox="1"/>
          <p:nvPr/>
        </p:nvSpPr>
        <p:spPr>
          <a:xfrm>
            <a:off x="20236242" y="28895506"/>
            <a:ext cx="5877321"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5400" b="1"/>
              <a:t>Conclusion</a:t>
            </a:r>
          </a:p>
          <a:p>
            <a:r>
              <a:rPr lang="en-US" sz="3200"/>
              <a:t>Using our most performant centering methodology and regression model, we can capture a fair valuation of a player’s salary recommendation based on past performance. This can then be used by NFL teams to better negotiate with or target players.</a:t>
            </a:r>
          </a:p>
          <a:p>
            <a:endParaRPr lang="en-US" sz="5400"/>
          </a:p>
        </p:txBody>
      </p:sp>
      <p:pic>
        <p:nvPicPr>
          <p:cNvPr id="16" name="Picture 15">
            <a:extLst>
              <a:ext uri="{FF2B5EF4-FFF2-40B4-BE49-F238E27FC236}">
                <a16:creationId xmlns:a16="http://schemas.microsoft.com/office/drawing/2014/main" id="{A343D1B3-22A2-F891-8104-0CDE88094CD0}"/>
              </a:ext>
            </a:extLst>
          </p:cNvPr>
          <p:cNvPicPr>
            <a:picLocks noChangeAspect="1"/>
          </p:cNvPicPr>
          <p:nvPr/>
        </p:nvPicPr>
        <p:blipFill>
          <a:blip r:embed="rId3"/>
          <a:stretch>
            <a:fillRect/>
          </a:stretch>
        </p:blipFill>
        <p:spPr>
          <a:xfrm>
            <a:off x="9284585" y="13717915"/>
            <a:ext cx="7525247" cy="5636322"/>
          </a:xfrm>
          <a:prstGeom prst="rect">
            <a:avLst/>
          </a:prstGeom>
        </p:spPr>
      </p:pic>
      <p:pic>
        <p:nvPicPr>
          <p:cNvPr id="10" name="Picture 9">
            <a:extLst>
              <a:ext uri="{FF2B5EF4-FFF2-40B4-BE49-F238E27FC236}">
                <a16:creationId xmlns:a16="http://schemas.microsoft.com/office/drawing/2014/main" id="{9345AD65-78EC-9AA2-2F54-D9B3946AA446}"/>
              </a:ext>
            </a:extLst>
          </p:cNvPr>
          <p:cNvPicPr>
            <a:picLocks noChangeAspect="1"/>
          </p:cNvPicPr>
          <p:nvPr/>
        </p:nvPicPr>
        <p:blipFill>
          <a:blip r:embed="rId4"/>
          <a:stretch>
            <a:fillRect/>
          </a:stretch>
        </p:blipFill>
        <p:spPr>
          <a:xfrm>
            <a:off x="10151900" y="30334614"/>
            <a:ext cx="8891406" cy="4296088"/>
          </a:xfrm>
          <a:prstGeom prst="rect">
            <a:avLst/>
          </a:prstGeom>
        </p:spPr>
      </p:pic>
      <p:pic>
        <p:nvPicPr>
          <p:cNvPr id="12" name="Picture 11" descr="A graph with red green and yellow dots&#10;&#10;AI-generated content may be incorrect.">
            <a:extLst>
              <a:ext uri="{FF2B5EF4-FFF2-40B4-BE49-F238E27FC236}">
                <a16:creationId xmlns:a16="http://schemas.microsoft.com/office/drawing/2014/main" id="{CE701261-0EFB-DED4-630E-C3F20483A78C}"/>
              </a:ext>
            </a:extLst>
          </p:cNvPr>
          <p:cNvPicPr>
            <a:picLocks noChangeAspect="1"/>
          </p:cNvPicPr>
          <p:nvPr/>
        </p:nvPicPr>
        <p:blipFill>
          <a:blip r:embed="rId5"/>
          <a:stretch>
            <a:fillRect/>
          </a:stretch>
        </p:blipFill>
        <p:spPr>
          <a:xfrm>
            <a:off x="11997017" y="19944726"/>
            <a:ext cx="12255804" cy="4150949"/>
          </a:xfrm>
          <a:prstGeom prst="rect">
            <a:avLst/>
          </a:prstGeom>
        </p:spPr>
      </p:pic>
      <p:pic>
        <p:nvPicPr>
          <p:cNvPr id="19" name="Picture 18">
            <a:extLst>
              <a:ext uri="{FF2B5EF4-FFF2-40B4-BE49-F238E27FC236}">
                <a16:creationId xmlns:a16="http://schemas.microsoft.com/office/drawing/2014/main" id="{68B7482D-5C12-C6ED-3953-B1A90AACECAB}"/>
              </a:ext>
            </a:extLst>
          </p:cNvPr>
          <p:cNvPicPr>
            <a:picLocks noChangeAspect="1"/>
          </p:cNvPicPr>
          <p:nvPr/>
        </p:nvPicPr>
        <p:blipFill>
          <a:blip r:embed="rId6"/>
          <a:stretch>
            <a:fillRect/>
          </a:stretch>
        </p:blipFill>
        <p:spPr>
          <a:xfrm>
            <a:off x="464126" y="13738064"/>
            <a:ext cx="7581900" cy="6181725"/>
          </a:xfrm>
          <a:prstGeom prst="rect">
            <a:avLst/>
          </a:prstGeom>
        </p:spPr>
      </p:pic>
      <p:sp>
        <p:nvSpPr>
          <p:cNvPr id="20" name="TextBox 19">
            <a:extLst>
              <a:ext uri="{FF2B5EF4-FFF2-40B4-BE49-F238E27FC236}">
                <a16:creationId xmlns:a16="http://schemas.microsoft.com/office/drawing/2014/main" id="{297D1621-F9DE-E6CC-DDF2-189C3596EB5F}"/>
              </a:ext>
            </a:extLst>
          </p:cNvPr>
          <p:cNvSpPr txBox="1"/>
          <p:nvPr/>
        </p:nvSpPr>
        <p:spPr>
          <a:xfrm>
            <a:off x="10792046" y="8682997"/>
            <a:ext cx="5847907" cy="1754326"/>
          </a:xfrm>
          <a:prstGeom prst="rect">
            <a:avLst/>
          </a:prstGeom>
          <a:noFill/>
        </p:spPr>
        <p:txBody>
          <a:bodyPr wrap="square" rtlCol="0">
            <a:spAutoFit/>
          </a:bodyPr>
          <a:lstStyle/>
          <a:p>
            <a:pPr algn="ctr"/>
            <a:r>
              <a:rPr lang="en-US" sz="5400" b="1"/>
              <a:t>Our</a:t>
            </a:r>
            <a:r>
              <a:rPr lang="en-US" sz="4400" b="1"/>
              <a:t> </a:t>
            </a:r>
            <a:r>
              <a:rPr lang="en-US" sz="5400" b="1"/>
              <a:t>Approach</a:t>
            </a:r>
            <a:endParaRPr lang="en-US" sz="4400" b="1"/>
          </a:p>
          <a:p>
            <a:endParaRPr lang="en-US" sz="5400" b="1"/>
          </a:p>
        </p:txBody>
      </p:sp>
      <p:sp>
        <p:nvSpPr>
          <p:cNvPr id="21" name="TextBox 20">
            <a:extLst>
              <a:ext uri="{FF2B5EF4-FFF2-40B4-BE49-F238E27FC236}">
                <a16:creationId xmlns:a16="http://schemas.microsoft.com/office/drawing/2014/main" id="{EFB82856-3ED9-4865-16FA-BC3807A6A098}"/>
              </a:ext>
            </a:extLst>
          </p:cNvPr>
          <p:cNvSpPr txBox="1"/>
          <p:nvPr/>
        </p:nvSpPr>
        <p:spPr>
          <a:xfrm>
            <a:off x="632561" y="9602930"/>
            <a:ext cx="7547263" cy="3539430"/>
          </a:xfrm>
          <a:prstGeom prst="rect">
            <a:avLst/>
          </a:prstGeom>
          <a:noFill/>
        </p:spPr>
        <p:txBody>
          <a:bodyPr wrap="square" lIns="91440" tIns="45720" rIns="91440" bIns="45720" rtlCol="0" anchor="t">
            <a:spAutoFit/>
          </a:bodyPr>
          <a:lstStyle/>
          <a:p>
            <a:pPr algn="ctr"/>
            <a:r>
              <a:rPr lang="en-US" sz="3200" i="1">
                <a:solidFill>
                  <a:srgbClr val="000000"/>
                </a:solidFill>
              </a:rPr>
              <a:t>Data Normalization</a:t>
            </a:r>
          </a:p>
          <a:p>
            <a:r>
              <a:rPr lang="en-US" sz="3200"/>
              <a:t>With the volatility year-to-year of NFL salary data, we tested </a:t>
            </a:r>
            <a:r>
              <a:rPr lang="en-US" sz="3200" b="1"/>
              <a:t>mean centering, median centering, </a:t>
            </a:r>
            <a:r>
              <a:rPr lang="en-US" sz="3200"/>
              <a:t>and</a:t>
            </a:r>
            <a:r>
              <a:rPr lang="en-US" sz="3200" b="1"/>
              <a:t> exponentially smoothed average centering</a:t>
            </a:r>
            <a:r>
              <a:rPr lang="en-US" sz="3200"/>
              <a:t> (novel approach developed by team). </a:t>
            </a:r>
            <a:r>
              <a:rPr lang="en-US" sz="3200">
                <a:ea typeface="+mn-lt"/>
                <a:cs typeface="+mn-lt"/>
              </a:rPr>
              <a:t>We found the best results with this third method.</a:t>
            </a:r>
          </a:p>
        </p:txBody>
      </p:sp>
      <p:pic>
        <p:nvPicPr>
          <p:cNvPr id="23" name="Picture 22">
            <a:extLst>
              <a:ext uri="{FF2B5EF4-FFF2-40B4-BE49-F238E27FC236}">
                <a16:creationId xmlns:a16="http://schemas.microsoft.com/office/drawing/2014/main" id="{B32F93FA-A547-610D-AB34-4073ACE9E4AE}"/>
              </a:ext>
            </a:extLst>
          </p:cNvPr>
          <p:cNvPicPr>
            <a:picLocks noChangeAspect="1"/>
          </p:cNvPicPr>
          <p:nvPr/>
        </p:nvPicPr>
        <p:blipFill>
          <a:blip r:embed="rId7"/>
          <a:stretch>
            <a:fillRect/>
          </a:stretch>
        </p:blipFill>
        <p:spPr>
          <a:xfrm>
            <a:off x="515246" y="21188934"/>
            <a:ext cx="7581899" cy="5796793"/>
          </a:xfrm>
          <a:prstGeom prst="rect">
            <a:avLst/>
          </a:prstGeom>
        </p:spPr>
      </p:pic>
      <p:sp>
        <p:nvSpPr>
          <p:cNvPr id="24" name="TextBox 23">
            <a:extLst>
              <a:ext uri="{FF2B5EF4-FFF2-40B4-BE49-F238E27FC236}">
                <a16:creationId xmlns:a16="http://schemas.microsoft.com/office/drawing/2014/main" id="{CE6D2F18-DC03-9319-B4FA-45E67B73447B}"/>
              </a:ext>
            </a:extLst>
          </p:cNvPr>
          <p:cNvSpPr txBox="1"/>
          <p:nvPr/>
        </p:nvSpPr>
        <p:spPr>
          <a:xfrm>
            <a:off x="632561" y="20431860"/>
            <a:ext cx="8181225" cy="707886"/>
          </a:xfrm>
          <a:prstGeom prst="rect">
            <a:avLst/>
          </a:prstGeom>
          <a:noFill/>
        </p:spPr>
        <p:txBody>
          <a:bodyPr wrap="square" rtlCol="0">
            <a:spAutoFit/>
          </a:bodyPr>
          <a:lstStyle/>
          <a:p>
            <a:r>
              <a:rPr lang="en-US" sz="2000"/>
              <a:t>Using exponential smoothing, we were able to capture market trends without the extreme volatility of using annual mean salary values</a:t>
            </a:r>
          </a:p>
        </p:txBody>
      </p:sp>
      <p:sp>
        <p:nvSpPr>
          <p:cNvPr id="25" name="TextBox 24">
            <a:extLst>
              <a:ext uri="{FF2B5EF4-FFF2-40B4-BE49-F238E27FC236}">
                <a16:creationId xmlns:a16="http://schemas.microsoft.com/office/drawing/2014/main" id="{4B144868-AD1B-0662-EEB8-4230C71B90D1}"/>
              </a:ext>
            </a:extLst>
          </p:cNvPr>
          <p:cNvSpPr txBox="1"/>
          <p:nvPr/>
        </p:nvSpPr>
        <p:spPr>
          <a:xfrm>
            <a:off x="9284585" y="9586860"/>
            <a:ext cx="8862827" cy="3539430"/>
          </a:xfrm>
          <a:prstGeom prst="rect">
            <a:avLst/>
          </a:prstGeom>
          <a:noFill/>
        </p:spPr>
        <p:txBody>
          <a:bodyPr wrap="square" lIns="91440" tIns="45720" rIns="91440" bIns="45720" rtlCol="0" anchor="t">
            <a:spAutoFit/>
          </a:bodyPr>
          <a:lstStyle/>
          <a:p>
            <a:pPr algn="ctr"/>
            <a:r>
              <a:rPr lang="en-US" sz="3200" i="1">
                <a:solidFill>
                  <a:srgbClr val="000000"/>
                </a:solidFill>
              </a:rPr>
              <a:t>Models</a:t>
            </a:r>
          </a:p>
          <a:p>
            <a:r>
              <a:rPr lang="en-US" sz="3200"/>
              <a:t>Centered data was then fed into a various regression models, with results evaluated using R-squared and Mean Squared Error to select the best model. These models included</a:t>
            </a:r>
            <a:r>
              <a:rPr lang="en-US" sz="3200" b="1"/>
              <a:t> Linear Regression with LASSO </a:t>
            </a:r>
            <a:r>
              <a:rPr lang="en-US" sz="3200"/>
              <a:t>used for feature selection</a:t>
            </a:r>
            <a:r>
              <a:rPr lang="en-US" sz="3200" b="1"/>
              <a:t>,  </a:t>
            </a:r>
            <a:r>
              <a:rPr lang="en-US" sz="3200"/>
              <a:t>and</a:t>
            </a:r>
            <a:r>
              <a:rPr lang="en-US" sz="3200" b="1"/>
              <a:t> Gradient Boosting Machines.</a:t>
            </a:r>
          </a:p>
        </p:txBody>
      </p:sp>
      <p:pic>
        <p:nvPicPr>
          <p:cNvPr id="27" name="Picture 26">
            <a:extLst>
              <a:ext uri="{FF2B5EF4-FFF2-40B4-BE49-F238E27FC236}">
                <a16:creationId xmlns:a16="http://schemas.microsoft.com/office/drawing/2014/main" id="{96AE5AFB-2B17-83AC-E207-5ABC1B6275C5}"/>
              </a:ext>
            </a:extLst>
          </p:cNvPr>
          <p:cNvPicPr>
            <a:picLocks noChangeAspect="1"/>
          </p:cNvPicPr>
          <p:nvPr/>
        </p:nvPicPr>
        <p:blipFill>
          <a:blip r:embed="rId8"/>
          <a:stretch>
            <a:fillRect/>
          </a:stretch>
        </p:blipFill>
        <p:spPr>
          <a:xfrm>
            <a:off x="13565652" y="24522957"/>
            <a:ext cx="9163521" cy="4121362"/>
          </a:xfrm>
          <a:prstGeom prst="rect">
            <a:avLst/>
          </a:prstGeom>
        </p:spPr>
      </p:pic>
      <p:sp>
        <p:nvSpPr>
          <p:cNvPr id="28" name="TextBox 27">
            <a:extLst>
              <a:ext uri="{FF2B5EF4-FFF2-40B4-BE49-F238E27FC236}">
                <a16:creationId xmlns:a16="http://schemas.microsoft.com/office/drawing/2014/main" id="{E41964BB-59D9-A05A-0A0C-9F39EB28CF20}"/>
              </a:ext>
            </a:extLst>
          </p:cNvPr>
          <p:cNvSpPr txBox="1"/>
          <p:nvPr/>
        </p:nvSpPr>
        <p:spPr>
          <a:xfrm>
            <a:off x="731815" y="29780756"/>
            <a:ext cx="9084781" cy="400110"/>
          </a:xfrm>
          <a:prstGeom prst="rect">
            <a:avLst/>
          </a:prstGeom>
          <a:noFill/>
        </p:spPr>
        <p:txBody>
          <a:bodyPr wrap="square" lIns="91440" tIns="45720" rIns="91440" bIns="45720" rtlCol="0" anchor="t">
            <a:spAutoFit/>
          </a:bodyPr>
          <a:lstStyle/>
          <a:p>
            <a:r>
              <a:rPr lang="en-US" sz="2000"/>
              <a:t>Models and centering methods were evaluated using R-squared values and MSE. </a:t>
            </a:r>
          </a:p>
        </p:txBody>
      </p:sp>
      <p:sp>
        <p:nvSpPr>
          <p:cNvPr id="29" name="TextBox 28">
            <a:extLst>
              <a:ext uri="{FF2B5EF4-FFF2-40B4-BE49-F238E27FC236}">
                <a16:creationId xmlns:a16="http://schemas.microsoft.com/office/drawing/2014/main" id="{4C784980-3431-3599-C3C1-90ACB86EA8F7}"/>
              </a:ext>
            </a:extLst>
          </p:cNvPr>
          <p:cNvSpPr txBox="1"/>
          <p:nvPr/>
        </p:nvSpPr>
        <p:spPr>
          <a:xfrm>
            <a:off x="10230822" y="29579777"/>
            <a:ext cx="8921854" cy="707886"/>
          </a:xfrm>
          <a:prstGeom prst="rect">
            <a:avLst/>
          </a:prstGeom>
          <a:noFill/>
        </p:spPr>
        <p:txBody>
          <a:bodyPr wrap="square" rtlCol="0">
            <a:spAutoFit/>
          </a:bodyPr>
          <a:lstStyle/>
          <a:p>
            <a:r>
              <a:rPr lang="en-US" sz="2000"/>
              <a:t>Feature importance metrics were gathered to ensure models had an intuitive method of predicting player salary</a:t>
            </a:r>
          </a:p>
        </p:txBody>
      </p:sp>
      <p:pic>
        <p:nvPicPr>
          <p:cNvPr id="11" name="Picture 10" descr="A graph of a number of people&#10;&#10;AI-generated content may be incorrect.">
            <a:extLst>
              <a:ext uri="{FF2B5EF4-FFF2-40B4-BE49-F238E27FC236}">
                <a16:creationId xmlns:a16="http://schemas.microsoft.com/office/drawing/2014/main" id="{CC13DC9B-739F-638E-0F39-77AC08A9F67F}"/>
              </a:ext>
            </a:extLst>
          </p:cNvPr>
          <p:cNvPicPr>
            <a:picLocks noChangeAspect="1"/>
          </p:cNvPicPr>
          <p:nvPr/>
        </p:nvPicPr>
        <p:blipFill>
          <a:blip r:embed="rId9"/>
          <a:srcRect r="3110"/>
          <a:stretch/>
        </p:blipFill>
        <p:spPr>
          <a:xfrm>
            <a:off x="17237600" y="17505438"/>
            <a:ext cx="9779127" cy="2031450"/>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460</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Erick Emde</dc:creator>
  <cp:lastModifiedBy>Emde, Roman E</cp:lastModifiedBy>
  <cp:revision>2</cp:revision>
  <dcterms:created xsi:type="dcterms:W3CDTF">2025-04-17T22:56:10Z</dcterms:created>
  <dcterms:modified xsi:type="dcterms:W3CDTF">2025-04-29T19:42:31Z</dcterms:modified>
</cp:coreProperties>
</file>