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9839-BB02-4371-9A9F-19CD62F41B8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CB27-20B5-4B9F-A0F0-905DDF720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798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9839-BB02-4371-9A9F-19CD62F41B8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CB27-20B5-4B9F-A0F0-905DDF720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018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9839-BB02-4371-9A9F-19CD62F41B8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CB27-20B5-4B9F-A0F0-905DDF720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3652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9839-BB02-4371-9A9F-19CD62F41B8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CB27-20B5-4B9F-A0F0-905DDF720735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5557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9839-BB02-4371-9A9F-19CD62F41B8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CB27-20B5-4B9F-A0F0-905DDF720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5176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9839-BB02-4371-9A9F-19CD62F41B8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CB27-20B5-4B9F-A0F0-905DDF720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185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9839-BB02-4371-9A9F-19CD62F41B8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CB27-20B5-4B9F-A0F0-905DDF720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511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9839-BB02-4371-9A9F-19CD62F41B8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CB27-20B5-4B9F-A0F0-905DDF720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93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9839-BB02-4371-9A9F-19CD62F41B8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CB27-20B5-4B9F-A0F0-905DDF720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79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9839-BB02-4371-9A9F-19CD62F41B8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CB27-20B5-4B9F-A0F0-905DDF720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185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9839-BB02-4371-9A9F-19CD62F41B8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CB27-20B5-4B9F-A0F0-905DDF720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06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9839-BB02-4371-9A9F-19CD62F41B8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CB27-20B5-4B9F-A0F0-905DDF720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274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9839-BB02-4371-9A9F-19CD62F41B8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CB27-20B5-4B9F-A0F0-905DDF720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541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9839-BB02-4371-9A9F-19CD62F41B8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CB27-20B5-4B9F-A0F0-905DDF720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83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9839-BB02-4371-9A9F-19CD62F41B8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CB27-20B5-4B9F-A0F0-905DDF720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20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9839-BB02-4371-9A9F-19CD62F41B8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CB27-20B5-4B9F-A0F0-905DDF720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19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9839-BB02-4371-9A9F-19CD62F41B8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CB27-20B5-4B9F-A0F0-905DDF720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385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EE9839-BB02-4371-9A9F-19CD62F41B86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DCB27-20B5-4B9F-A0F0-905DDF7207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269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2ED51-F40D-0096-5FF6-950074B17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Cryptography</a:t>
            </a:r>
            <a:r>
              <a:rPr lang="es-MX" dirty="0"/>
              <a:t>： </a:t>
            </a:r>
            <a:r>
              <a:rPr lang="es-MX" dirty="0" err="1"/>
              <a:t>Crash</a:t>
            </a:r>
            <a:r>
              <a:rPr lang="es-MX" dirty="0"/>
              <a:t> </a:t>
            </a:r>
            <a:r>
              <a:rPr lang="es-MX" dirty="0" err="1"/>
              <a:t>Course</a:t>
            </a:r>
            <a:r>
              <a:rPr lang="es-MX" dirty="0"/>
              <a:t> </a:t>
            </a: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Science</a:t>
            </a:r>
            <a:r>
              <a:rPr lang="es-MX" dirty="0"/>
              <a:t> #33 - </a:t>
            </a:r>
            <a:r>
              <a:rPr lang="es-MX" dirty="0" err="1"/>
              <a:t>CrashCourse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4CE173-59EF-CBD5-AA9A-C82821FBC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Eric Ernesto flores </a:t>
            </a:r>
            <a:r>
              <a:rPr lang="es-MX" dirty="0" err="1"/>
              <a:t>lopez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691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95F55-B4CD-2E5A-3451-18CE0CAD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9C8A30-5F41-075D-8EC9-1B60399E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715" y="2493739"/>
            <a:ext cx="8934934" cy="4040978"/>
          </a:xfrm>
        </p:spPr>
        <p:txBody>
          <a:bodyPr/>
          <a:lstStyle/>
          <a:p>
            <a:r>
              <a:rPr lang="es-MX" b="1" dirty="0"/>
              <a:t>1. Introducción a la criptografía</a:t>
            </a:r>
          </a:p>
          <a:p>
            <a:r>
              <a:rPr lang="es-MX" b="1" dirty="0"/>
              <a:t>Definición</a:t>
            </a:r>
            <a:r>
              <a:rPr lang="es-MX" dirty="0"/>
              <a:t>: “</a:t>
            </a:r>
            <a:r>
              <a:rPr lang="es-MX" dirty="0" err="1"/>
              <a:t>Cryptography</a:t>
            </a:r>
            <a:r>
              <a:rPr lang="es-MX" dirty="0"/>
              <a:t>” significa </a:t>
            </a:r>
            <a:r>
              <a:rPr lang="es-MX" b="1" dirty="0"/>
              <a:t>escritura secreta</a:t>
            </a:r>
            <a:r>
              <a:rPr lang="es-MX" dirty="0"/>
              <a:t>. Consiste en convertir texto plano en texto cifrado usando algoritmos (cifras) y claves. El proceso inverso permite descifrarlo </a:t>
            </a:r>
          </a:p>
          <a:p>
            <a:endParaRPr lang="es-MX" dirty="0"/>
          </a:p>
        </p:txBody>
      </p:sp>
      <p:pic>
        <p:nvPicPr>
          <p:cNvPr id="1026" name="Picture 2" descr="Qué es criptografía? | NIC Argentina">
            <a:extLst>
              <a:ext uri="{FF2B5EF4-FFF2-40B4-BE49-F238E27FC236}">
                <a16:creationId xmlns:a16="http://schemas.microsoft.com/office/drawing/2014/main" id="{E23716A8-F23E-D48B-64BA-F169CE437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67" y="3912433"/>
            <a:ext cx="6140910" cy="236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80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67396-EAE1-7B5D-970E-FED2850D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Metodos</a:t>
            </a:r>
            <a:r>
              <a:rPr lang="es-MX" dirty="0"/>
              <a:t> </a:t>
            </a:r>
            <a:r>
              <a:rPr lang="es-MX" dirty="0" err="1"/>
              <a:t>historicos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003FF-6316-5D34-BE1C-EEEB9726D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Primeros métodos históricos</a:t>
            </a:r>
          </a:p>
          <a:p>
            <a:r>
              <a:rPr lang="es-MX" b="1" dirty="0"/>
              <a:t>Cifrado César</a:t>
            </a:r>
            <a:r>
              <a:rPr lang="es-MX" dirty="0"/>
              <a:t> (entorno a Julio César): desplazamiento de letras (ej. A→D). Es un cifrado de sustitución que puede romperse contando frecuencias de letras </a:t>
            </a:r>
          </a:p>
          <a:p>
            <a:r>
              <a:rPr lang="es-MX" b="1" dirty="0"/>
              <a:t>Cifrado por transposición</a:t>
            </a:r>
            <a:r>
              <a:rPr lang="es-MX" dirty="0"/>
              <a:t>: reorganización de letras en una cuadrícula (ej. columnas) y lectura en un orden distinto .</a:t>
            </a:r>
          </a:p>
          <a:p>
            <a:r>
              <a:rPr lang="es-MX" b="1" dirty="0"/>
              <a:t>Máquina Enigma (Segunda Guerra Mundial)</a:t>
            </a:r>
            <a:r>
              <a:rPr lang="es-MX" dirty="0"/>
              <a:t>: combinación de varios rotores, reflector y tablero de conexiones. Cada pulsación avanzaba los rotores, complicando el avance del cifrado; sin embargo, su debilidad criptográfica permitió que Turing la descifrara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227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EB6DA-A48D-76A3-636F-9852BDE6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Criptografia</a:t>
            </a:r>
            <a:r>
              <a:rPr lang="es-MX" dirty="0"/>
              <a:t> moderna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F926F9-CCC3-5315-FDDF-8FF98891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Criptografía moderna</a:t>
            </a:r>
          </a:p>
          <a:p>
            <a:r>
              <a:rPr lang="es-MX" b="1" dirty="0"/>
              <a:t>Data </a:t>
            </a:r>
            <a:r>
              <a:rPr lang="es-MX" b="1" dirty="0" err="1"/>
              <a:t>Encryption</a:t>
            </a:r>
            <a:r>
              <a:rPr lang="es-MX" b="1" dirty="0"/>
              <a:t> Standard (DES)</a:t>
            </a:r>
            <a:r>
              <a:rPr lang="es-MX" dirty="0"/>
              <a:t>: cifrado de clave simétrica de 56 bits, seguro en 1977 pero vulnerable en 1999 (ataques por fuerza bruta)</a:t>
            </a:r>
          </a:p>
          <a:p>
            <a:r>
              <a:rPr lang="es-MX" b="1" dirty="0" err="1"/>
              <a:t>Advanced</a:t>
            </a:r>
            <a:r>
              <a:rPr lang="es-MX" b="1" dirty="0"/>
              <a:t> </a:t>
            </a:r>
            <a:r>
              <a:rPr lang="es-MX" b="1" dirty="0" err="1"/>
              <a:t>Encryption</a:t>
            </a:r>
            <a:r>
              <a:rPr lang="es-MX" b="1" dirty="0"/>
              <a:t> Standard (AES)</a:t>
            </a:r>
            <a:r>
              <a:rPr lang="es-MX" dirty="0"/>
              <a:t>: estándar desde 2001, con claves de 128/192/256 bits. Su seguridad radica en rondas de sustitución y permutación; su implementación en protocolos como WPA2 puede tener vulnerabilidades (ej. ataque KRACK), pero AES en sí sigue siendo fuerte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982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B153A-38B0-B748-11D3-49938D6A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intercambios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FB7D46-10C5-981C-6D38-8060BC3AF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036" y="1561142"/>
            <a:ext cx="9157151" cy="4195481"/>
          </a:xfrm>
        </p:spPr>
        <p:txBody>
          <a:bodyPr/>
          <a:lstStyle/>
          <a:p>
            <a:r>
              <a:rPr lang="es-MX" b="1" dirty="0"/>
              <a:t>Intercambio de claves (</a:t>
            </a:r>
            <a:r>
              <a:rPr lang="es-MX" b="1" dirty="0" err="1"/>
              <a:t>Diffie</a:t>
            </a:r>
            <a:r>
              <a:rPr lang="es-MX" b="1" dirty="0"/>
              <a:t>‑Hellman)</a:t>
            </a:r>
          </a:p>
          <a:p>
            <a:r>
              <a:rPr lang="es-MX" dirty="0"/>
              <a:t>Permite que dos partes generen una clave compartida sin intercambiarla directamente.</a:t>
            </a:r>
          </a:p>
          <a:p>
            <a:r>
              <a:rPr lang="es-MX" dirty="0"/>
              <a:t>Basado en funciones unidireccionales (modular exponenciación). Ejemplo comparativo con mezcla de pintura: cada quien mezcla color secreto + público, intercambian mezclas, y vuelven a mezclar para obtener un color clave compartido 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Intercambio de claves de Diffie-Hellman - Wikipedia, la ...">
            <a:extLst>
              <a:ext uri="{FF2B5EF4-FFF2-40B4-BE49-F238E27FC236}">
                <a16:creationId xmlns:a16="http://schemas.microsoft.com/office/drawing/2014/main" id="{34F5C90B-48C2-5676-AD27-C8407BC32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83" y="3834474"/>
            <a:ext cx="4874614" cy="292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9D1B7-1FE4-ADED-8C75-583C19A1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Modos y criptografía </a:t>
            </a:r>
            <a:r>
              <a:rPr lang="es-MX" dirty="0" err="1"/>
              <a:t>asimetrica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D7C927-3B33-A88D-4549-E1907B57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b="1" dirty="0"/>
              <a:t>Criptografía asimétrica (</a:t>
            </a:r>
            <a:r>
              <a:rPr lang="es-MX" b="1" dirty="0" err="1"/>
              <a:t>Public</a:t>
            </a:r>
            <a:r>
              <a:rPr lang="es-MX" b="1" dirty="0"/>
              <a:t>-Key y RSA)</a:t>
            </a:r>
          </a:p>
          <a:p>
            <a:r>
              <a:rPr lang="es-MX" dirty="0"/>
              <a:t>Usa dos claves: pública (para cifrar) y privada (para descifrar).</a:t>
            </a:r>
          </a:p>
          <a:p>
            <a:r>
              <a:rPr lang="es-MX" dirty="0"/>
              <a:t>Ilustración del candado: quien quiera escribir usa la clave pública para cerrar; solo quien tiene la llave privada puede abrir.</a:t>
            </a:r>
          </a:p>
          <a:p>
            <a:r>
              <a:rPr lang="es-MX" dirty="0"/>
              <a:t>También se utiliza para </a:t>
            </a:r>
            <a:r>
              <a:rPr lang="es-MX" b="1" dirty="0"/>
              <a:t>firmas digitales</a:t>
            </a:r>
            <a:r>
              <a:rPr lang="es-MX" dirty="0"/>
              <a:t>, garantizando autenticidad.</a:t>
            </a:r>
          </a:p>
          <a:p>
            <a:r>
              <a:rPr lang="es-MX" b="1" dirty="0"/>
              <a:t>RSA</a:t>
            </a:r>
            <a:r>
              <a:rPr lang="es-MX" dirty="0"/>
              <a:t> (Rivest‑Shamir‑Adleman) es el esquema más común</a:t>
            </a:r>
          </a:p>
          <a:p>
            <a:endParaRPr lang="es-MX" b="1" dirty="0"/>
          </a:p>
          <a:p>
            <a:r>
              <a:rPr lang="es-MX" b="1" dirty="0"/>
              <a:t>Modo de operación en internet</a:t>
            </a:r>
          </a:p>
          <a:p>
            <a:r>
              <a:rPr lang="es-MX" dirty="0"/>
              <a:t>Validación del servidor mediante criptografía asimétrica.</a:t>
            </a:r>
          </a:p>
          <a:p>
            <a:r>
              <a:rPr lang="es-MX" dirty="0"/>
              <a:t>Intercambio de clave secreta con </a:t>
            </a:r>
            <a:r>
              <a:rPr lang="es-MX" dirty="0" err="1"/>
              <a:t>Diffie</a:t>
            </a:r>
            <a:r>
              <a:rPr lang="es-MX" dirty="0"/>
              <a:t>‑Hellman.</a:t>
            </a:r>
          </a:p>
          <a:p>
            <a:r>
              <a:rPr lang="es-MX" dirty="0"/>
              <a:t>Comunicación cifrada eficiente con AES.</a:t>
            </a:r>
          </a:p>
          <a:p>
            <a:r>
              <a:rPr lang="es-MX" dirty="0"/>
              <a:t>Esto protege tus datos al usar HTTPS, banca en línea, emails, etc.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315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9645A-7D15-487D-8B78-BF74ACC8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098" name="Picture 2" descr="Criptografía asimétrica. La criptografía de clave asimétrica es… | by  Gloriana M Murillo | Medium">
            <a:extLst>
              <a:ext uri="{FF2B5EF4-FFF2-40B4-BE49-F238E27FC236}">
                <a16:creationId xmlns:a16="http://schemas.microsoft.com/office/drawing/2014/main" id="{ED18846D-3442-5A86-EF35-742277F7C3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53" y="2209520"/>
            <a:ext cx="767776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lustración del Diffie-Hellman — Teoría de la Computación - Criptografía">
            <a:extLst>
              <a:ext uri="{FF2B5EF4-FFF2-40B4-BE49-F238E27FC236}">
                <a16:creationId xmlns:a16="http://schemas.microsoft.com/office/drawing/2014/main" id="{89327C16-3F68-2522-90F1-17DEB953C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531" y="2209521"/>
            <a:ext cx="3857469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630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400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Cryptography： Crash Course Computer Science #33 - CrashCourse</vt:lpstr>
      <vt:lpstr>Presentación de PowerPoint</vt:lpstr>
      <vt:lpstr>Metodos historicos</vt:lpstr>
      <vt:lpstr>Criptografia moderna</vt:lpstr>
      <vt:lpstr>intercambios</vt:lpstr>
      <vt:lpstr>Modos y criptografía asimetrica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CompuAula 03</dc:creator>
  <cp:lastModifiedBy>CompuAula 03</cp:lastModifiedBy>
  <cp:revision>1</cp:revision>
  <dcterms:created xsi:type="dcterms:W3CDTF">2025-06-18T21:25:06Z</dcterms:created>
  <dcterms:modified xsi:type="dcterms:W3CDTF">2025-06-18T21:34:13Z</dcterms:modified>
</cp:coreProperties>
</file>