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72135" y="2337613"/>
            <a:ext cx="6031608" cy="603160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14845" y="1188931"/>
            <a:ext cx="1991544" cy="199154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043659" y="4214522"/>
            <a:ext cx="3185721" cy="318572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13131" y="3841364"/>
            <a:ext cx="12177370" cy="130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b="true" sz="1138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Projeto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163679" y="7797695"/>
            <a:ext cx="884434" cy="88443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744482" y="150460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344946" y="6400189"/>
            <a:ext cx="884434" cy="88443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7067" y="3608432"/>
            <a:ext cx="3070135" cy="3070135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872898" y="5160413"/>
            <a:ext cx="12177370" cy="1302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Detran-like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0270589" y="8502571"/>
            <a:ext cx="8017411" cy="74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</a:pPr>
            <a:r>
              <a:rPr lang="en-US" sz="348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Projeto A3: Programação de Soluções Computacionais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9840" y="2149955"/>
            <a:ext cx="2999351" cy="299935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41695" y="3134939"/>
            <a:ext cx="12094993" cy="154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Por hoje é só,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89482" y="4931858"/>
            <a:ext cx="7360786" cy="1543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pessoal.</a:t>
            </a:r>
          </a:p>
        </p:txBody>
      </p:sp>
      <p:grpSp>
        <p:nvGrpSpPr>
          <p:cNvPr name="Group 7" id="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74314" y="9473025"/>
            <a:ext cx="354591" cy="241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016665"/>
            <a:ext cx="14152523" cy="6891819"/>
            <a:chOff x="0" y="0"/>
            <a:chExt cx="3727414" cy="1815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815129"/>
            </a:xfrm>
            <a:custGeom>
              <a:avLst/>
              <a:gdLst/>
              <a:ahLst/>
              <a:cxnLst/>
              <a:rect r="r" b="b" t="t" l="l"/>
              <a:pathLst>
                <a:path h="181512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78562" y="1456894"/>
            <a:ext cx="6573048" cy="7451590"/>
            <a:chOff x="0" y="0"/>
            <a:chExt cx="1018337" cy="11544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18337" cy="1154446"/>
            </a:xfrm>
            <a:custGeom>
              <a:avLst/>
              <a:gdLst/>
              <a:ahLst/>
              <a:cxnLst/>
              <a:rect r="r" b="b" t="t" l="l"/>
              <a:pathLst>
                <a:path h="1154446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54446"/>
                  </a:lnTo>
                  <a:lnTo>
                    <a:pt x="0" y="1154446"/>
                  </a:lnTo>
                  <a:close/>
                </a:path>
              </a:pathLst>
            </a:custGeom>
            <a:blipFill>
              <a:blip r:embed="rId2"/>
              <a:stretch>
                <a:fillRect l="0" t="-16198" r="0" b="-1619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366501" y="6709979"/>
            <a:ext cx="6573048" cy="2241939"/>
            <a:chOff x="0" y="0"/>
            <a:chExt cx="1731173" cy="5904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31173" cy="590470"/>
            </a:xfrm>
            <a:custGeom>
              <a:avLst/>
              <a:gdLst/>
              <a:ahLst/>
              <a:cxnLst/>
              <a:rect r="r" b="b" t="t" l="l"/>
              <a:pathLst>
                <a:path h="590470" w="1731173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true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5758233" y="2306583"/>
            <a:ext cx="1892038" cy="189203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7830949"/>
            <a:ext cx="2155070" cy="215507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939549" y="2212922"/>
            <a:ext cx="1256320" cy="125632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95013" y="3216395"/>
            <a:ext cx="5886282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Integrantes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56913" y="394577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 Projeto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36329" y="4859474"/>
            <a:ext cx="6862211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Erick Vinícius Ferreira da Silva / RA: 12925114010</a:t>
            </a:r>
          </a:p>
          <a:p>
            <a:pPr algn="ctr">
              <a:lnSpc>
                <a:spcPts val="2659"/>
              </a:lnSpc>
            </a:pPr>
          </a:p>
          <a:p>
            <a:pPr algn="ctr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Fabrício Jardim Zietlow / RA: 12925114421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Pedro Henrique Silva de Oliveira / RA: 12925115152</a:t>
            </a:r>
          </a:p>
          <a:p>
            <a:pPr algn="ctr">
              <a:lnSpc>
                <a:spcPts val="2659"/>
              </a:lnSpc>
            </a:pPr>
          </a:p>
          <a:p>
            <a:pPr algn="ctr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Adriano Junior de Oliveira / RA: 12925114205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49938" y="2009691"/>
            <a:ext cx="6573048" cy="6267619"/>
            <a:chOff x="0" y="0"/>
            <a:chExt cx="1018337" cy="9710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18337" cy="971018"/>
            </a:xfrm>
            <a:custGeom>
              <a:avLst/>
              <a:gdLst/>
              <a:ahLst/>
              <a:cxnLst/>
              <a:rect r="r" b="b" t="t" l="l"/>
              <a:pathLst>
                <a:path h="971018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l="0" t="-28704" r="0" b="-28704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5920447"/>
            <a:ext cx="8384711" cy="2735500"/>
            <a:chOff x="0" y="0"/>
            <a:chExt cx="2208319" cy="720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08319" cy="720461"/>
            </a:xfrm>
            <a:custGeom>
              <a:avLst/>
              <a:gdLst/>
              <a:ahLst/>
              <a:cxnLst/>
              <a:rect r="r" b="b" t="t" l="l"/>
              <a:pathLst>
                <a:path h="720461" w="2208319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029177" y="2339407"/>
            <a:ext cx="1256320" cy="125632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463406" y="2872563"/>
            <a:ext cx="7310908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40701" y="3597592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 Projeto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18806" y="4872345"/>
            <a:ext cx="6574791" cy="54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Desenvolver um sistema de gestão de veículos completo, inspirado nas funcionalidades do DETRAN.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18806" y="5649293"/>
            <a:ext cx="6574791" cy="54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Aplicar na prática os conceitos fundamentais do semestre: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18806" y="6601177"/>
            <a:ext cx="6574791" cy="27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Programação Orientada a Objetos (POO).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526317" y="5012481"/>
            <a:ext cx="262038" cy="26203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526317" y="5789428"/>
            <a:ext cx="262038" cy="26203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26317" y="7408628"/>
            <a:ext cx="262038" cy="26203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29600" y="2555251"/>
            <a:ext cx="2028716" cy="2080953"/>
            <a:chOff x="0" y="0"/>
            <a:chExt cx="534312" cy="54807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34312" cy="548070"/>
            </a:xfrm>
            <a:custGeom>
              <a:avLst/>
              <a:gdLst/>
              <a:ahLst/>
              <a:cxnLst/>
              <a:rect r="r" b="b" t="t" l="l"/>
              <a:pathLst>
                <a:path h="548070" w="534312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29360" y="5938378"/>
            <a:ext cx="2494991" cy="2717569"/>
            <a:chOff x="0" y="0"/>
            <a:chExt cx="1018337" cy="110918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18337" cy="1109183"/>
            </a:xfrm>
            <a:custGeom>
              <a:avLst/>
              <a:gdLst/>
              <a:ahLst/>
              <a:cxnLst/>
              <a:rect r="r" b="b" t="t" l="l"/>
              <a:pathLst>
                <a:path h="1109183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09183"/>
                  </a:lnTo>
                  <a:lnTo>
                    <a:pt x="0" y="1109183"/>
                  </a:lnTo>
                  <a:close/>
                </a:path>
              </a:pathLst>
            </a:custGeom>
            <a:blipFill>
              <a:blip r:embed="rId2"/>
              <a:stretch>
                <a:fillRect l="0" t="-18900" r="0" b="-1890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4971743" y="5938378"/>
            <a:ext cx="2494991" cy="2736677"/>
            <a:chOff x="0" y="0"/>
            <a:chExt cx="1018337" cy="111698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18337" cy="1116982"/>
            </a:xfrm>
            <a:custGeom>
              <a:avLst/>
              <a:gdLst/>
              <a:ahLst/>
              <a:cxnLst/>
              <a:rect r="r" b="b" t="t" l="l"/>
              <a:pathLst>
                <a:path h="1116982" w="1018337">
                  <a:moveTo>
                    <a:pt x="0" y="0"/>
                  </a:moveTo>
                  <a:lnTo>
                    <a:pt x="1018337" y="0"/>
                  </a:lnTo>
                  <a:lnTo>
                    <a:pt x="1018337" y="1116982"/>
                  </a:lnTo>
                  <a:lnTo>
                    <a:pt x="0" y="1116982"/>
                  </a:lnTo>
                  <a:close/>
                </a:path>
              </a:pathLst>
            </a:custGeom>
            <a:blipFill>
              <a:blip r:embed="rId2"/>
              <a:stretch>
                <a:fillRect l="0" t="-18419" r="0" b="-18419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68629" y="-318954"/>
            <a:ext cx="2249937" cy="224993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7128905" y="1279178"/>
            <a:ext cx="1256320" cy="1256320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526317" y="6565816"/>
            <a:ext cx="262038" cy="26203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0118806" y="7408628"/>
            <a:ext cx="6574791" cy="28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Persistência de dados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118806" y="7999083"/>
            <a:ext cx="6574791" cy="542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5"/>
              </a:lnSpc>
            </a:pPr>
            <a:r>
              <a:rPr lang="en-US" sz="1856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Boas práticas de desenvolvimento e organização de código.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9526317" y="8015271"/>
            <a:ext cx="262038" cy="262038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99498" y="2101839"/>
            <a:ext cx="14152523" cy="4691226"/>
            <a:chOff x="0" y="0"/>
            <a:chExt cx="3727414" cy="1235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7414" cy="1235549"/>
            </a:xfrm>
            <a:custGeom>
              <a:avLst/>
              <a:gdLst/>
              <a:ahLst/>
              <a:cxnLst/>
              <a:rect r="r" b="b" t="t" l="l"/>
              <a:pathLst>
                <a:path h="1235549" w="3727414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532456" y="2555415"/>
            <a:ext cx="1892038" cy="1892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0540" y="1693375"/>
            <a:ext cx="1256320" cy="125632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068803" y="3469418"/>
            <a:ext cx="978035" cy="97803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948603" y="6489537"/>
            <a:ext cx="1256320" cy="125632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422108" y="5233217"/>
            <a:ext cx="1256320" cy="125632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557820" y="3962531"/>
            <a:ext cx="6806598" cy="5481918"/>
          </a:xfrm>
          <a:custGeom>
            <a:avLst/>
            <a:gdLst/>
            <a:ahLst/>
            <a:cxnLst/>
            <a:rect r="r" b="b" t="t" l="l"/>
            <a:pathLst>
              <a:path h="5481918" w="6806598">
                <a:moveTo>
                  <a:pt x="0" y="0"/>
                </a:moveTo>
                <a:lnTo>
                  <a:pt x="6806598" y="0"/>
                </a:lnTo>
                <a:lnTo>
                  <a:pt x="6806598" y="5481919"/>
                </a:lnTo>
                <a:lnTo>
                  <a:pt x="0" y="5481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833341" y="2735854"/>
            <a:ext cx="13588767" cy="31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2"/>
              </a:lnSpc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Uma Aplicação Desktop Funcional e Intuitiva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774314" y="9473025"/>
            <a:ext cx="354591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79857" y="1335585"/>
            <a:ext cx="7310908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b="true" sz="6833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Nossa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828272" y="1960075"/>
            <a:ext cx="4145955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Solução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499498" y="3482132"/>
            <a:ext cx="11057318" cy="274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2"/>
              </a:lnSpc>
            </a:pPr>
            <a:r>
              <a:rPr lang="en-US" sz="214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Tecnologias:</a:t>
            </a:r>
          </a:p>
          <a:p>
            <a:pPr algn="l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 A base do nosso sistema.</a:t>
            </a:r>
          </a:p>
          <a:p>
            <a:pPr algn="l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 Swing: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Para construir uma interface gráfica simples e funcional.</a:t>
            </a:r>
          </a:p>
          <a:p>
            <a:pPr algn="l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MySQL: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Para guardar os dados de forma permanente e segura.</a:t>
            </a:r>
          </a:p>
          <a:p>
            <a:pPr algn="ctr">
              <a:lnSpc>
                <a:spcPts val="2442"/>
              </a:lnSpc>
            </a:pPr>
          </a:p>
          <a:p>
            <a:pPr algn="ctr">
              <a:lnSpc>
                <a:spcPts val="2442"/>
              </a:lnSpc>
            </a:pPr>
            <a:r>
              <a:rPr lang="en-US" sz="214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Interface Principal:</a:t>
            </a:r>
          </a:p>
          <a:p>
            <a:pPr algn="ctr" marL="925022" indent="-308341" lvl="2">
              <a:lnSpc>
                <a:spcPts val="2442"/>
              </a:lnSpc>
              <a:buFont typeface="Arial"/>
              <a:buChar char="⚬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Um menu centralizado com acesso a todas as funcionalidades, pensado para ser fácil de usar.</a:t>
            </a:r>
          </a:p>
          <a:p>
            <a:pPr algn="ctr">
              <a:lnSpc>
                <a:spcPts val="244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23420" y="5741165"/>
            <a:ext cx="7406570" cy="74065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67104" y="-2512338"/>
            <a:ext cx="5214383" cy="521438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5013" y="3216395"/>
            <a:ext cx="5303341" cy="76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Arquitetura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76418" y="3466172"/>
            <a:ext cx="1343260" cy="134326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56913" y="3945774"/>
            <a:ext cx="464812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do Código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24966" y="5535543"/>
            <a:ext cx="8310740" cy="396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Para manter o código limpo e fácil de dar manutenção, dividimos o projeto em pacotes com responsabilidades bem definidas: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main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A nossa interface gráfica, a "cara" do projeto.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Os "moldes" dos nossos dados (Veiculo, Proprietario, etc.).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dao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nosso "tradutor", que é o único que fala com a base de dados.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service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especialista que cuida das regras de negócio, como a conversão de placas.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util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Onde fica a nossa classe de conexão com a base de dados.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697372" y="5048224"/>
            <a:ext cx="262038" cy="26203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194073" y="5061068"/>
            <a:ext cx="6787324" cy="31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Um Projeto Organizado em Camadas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316715" y="1224047"/>
            <a:ext cx="5742639" cy="7648353"/>
          </a:xfrm>
          <a:custGeom>
            <a:avLst/>
            <a:gdLst/>
            <a:ahLst/>
            <a:cxnLst/>
            <a:rect r="r" b="b" t="t" l="l"/>
            <a:pathLst>
              <a:path h="7648353" w="5742639">
                <a:moveTo>
                  <a:pt x="0" y="0"/>
                </a:moveTo>
                <a:lnTo>
                  <a:pt x="5742639" y="0"/>
                </a:lnTo>
                <a:lnTo>
                  <a:pt x="5742639" y="7648354"/>
                </a:lnTo>
                <a:lnTo>
                  <a:pt x="0" y="7648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482312" y="1923434"/>
            <a:ext cx="3388835" cy="6249579"/>
            <a:chOff x="0" y="0"/>
            <a:chExt cx="1038094" cy="19144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38094" cy="1914419"/>
            </a:xfrm>
            <a:custGeom>
              <a:avLst/>
              <a:gdLst/>
              <a:ahLst/>
              <a:cxnLst/>
              <a:rect r="r" b="b" t="t" l="l"/>
              <a:pathLst>
                <a:path h="1914419" w="1038094">
                  <a:moveTo>
                    <a:pt x="0" y="0"/>
                  </a:moveTo>
                  <a:lnTo>
                    <a:pt x="1038094" y="0"/>
                  </a:lnTo>
                  <a:lnTo>
                    <a:pt x="1038094" y="1914419"/>
                  </a:lnTo>
                  <a:lnTo>
                    <a:pt x="0" y="1914419"/>
                  </a:lnTo>
                  <a:close/>
                </a:path>
              </a:pathLst>
            </a:custGeom>
            <a:blipFill>
              <a:blip r:embed="rId3"/>
              <a:stretch>
                <a:fillRect l="-8661" t="0" r="-8661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1623420" y="1477600"/>
            <a:ext cx="1343260" cy="134326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5013" y="3216395"/>
            <a:ext cx="7085947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Como os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56913" y="394577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se Conectam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6860" y="4978117"/>
            <a:ext cx="6659653" cy="335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nossa base de dados tem 3 tabelas principais: 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proprietarios, veiculos e transferencias.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Usamos chaves primárias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 para garantir que cada registro é único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CPF e Placa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relação entre um veículo e o seu dono é feita com uma chave estrangeira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FOREIGN KEY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), ligando a tabela veiculos à proprietarios.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377984" y="4289696"/>
            <a:ext cx="1122575" cy="924593"/>
          </a:xfrm>
          <a:custGeom>
            <a:avLst/>
            <a:gdLst/>
            <a:ahLst/>
            <a:cxnLst/>
            <a:rect r="r" b="b" t="t" l="l"/>
            <a:pathLst>
              <a:path h="924593" w="1122575">
                <a:moveTo>
                  <a:pt x="0" y="0"/>
                </a:moveTo>
                <a:lnTo>
                  <a:pt x="1122575" y="0"/>
                </a:lnTo>
                <a:lnTo>
                  <a:pt x="1122575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1618" y="3258194"/>
            <a:ext cx="8234116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Regras de Negócio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46982" y="3935244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na PlacaService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6860" y="4978117"/>
            <a:ext cx="7078874" cy="3969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Isolamento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Toda a lógica de placas está na classe PlacaService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tornar o código mais flexivel.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Geração de Placas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método gerarPlacaMercosul() cria automaticamente uma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laca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no padrão novo para cada veículo cadastrado.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Conversão Segura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O método converterParaMercosul() tem uma "guarda de segurança" (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.matches()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) que só converte placas se elas estiverem no formato antigo, evitando erros.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36831" y="2303914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1618" y="2051067"/>
            <a:ext cx="962871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Persistência de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2671" y="2861931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no SistemaDAO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3958" y="4299221"/>
            <a:ext cx="7078874" cy="4883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Segurança Primeiro: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Usamos PreparedStatement para proteger o sistema contra ataques de SQL Injection.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Transferência Atómica: 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 operação mais crítica, a transferência, é tratada como uma transação bancária.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conn.setAutoCommit(false);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“Não grave nada ainda.”</a:t>
            </a: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onn.commit();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"Deu tudo certo, pode gravar."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conn.rollback();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: "Deu erro, desfaz tudo!" Isto garante que a nossa base de dados nunca ficará com dados inconsistentes.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9802852" y="2628663"/>
            <a:ext cx="6136420" cy="6136420"/>
            <a:chOff x="0" y="0"/>
            <a:chExt cx="14840029" cy="148400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9963054" y="6873045"/>
            <a:ext cx="1892038" cy="18920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1737" y="3674458"/>
            <a:ext cx="2155070" cy="2155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5377984" y="4289696"/>
            <a:ext cx="1122575" cy="924593"/>
          </a:xfrm>
          <a:custGeom>
            <a:avLst/>
            <a:gdLst/>
            <a:ahLst/>
            <a:cxnLst/>
            <a:rect r="r" b="b" t="t" l="l"/>
            <a:pathLst>
              <a:path h="924593" w="1122575">
                <a:moveTo>
                  <a:pt x="0" y="0"/>
                </a:moveTo>
                <a:lnTo>
                  <a:pt x="1122575" y="0"/>
                </a:lnTo>
                <a:lnTo>
                  <a:pt x="1122575" y="924594"/>
                </a:lnTo>
                <a:lnTo>
                  <a:pt x="0" y="924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9476446" y="1521918"/>
            <a:ext cx="3185721" cy="318572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50268" y="9473025"/>
            <a:ext cx="724046" cy="24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 b="true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74314" y="9473025"/>
            <a:ext cx="484986" cy="241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9"/>
              </a:lnSpc>
            </a:pPr>
            <a:r>
              <a:rPr lang="en-US" sz="182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09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9444450"/>
            <a:ext cx="415258" cy="415258"/>
          </a:xfrm>
          <a:custGeom>
            <a:avLst/>
            <a:gdLst/>
            <a:ahLst/>
            <a:cxnLst/>
            <a:rect r="r" b="b" t="t" l="l"/>
            <a:pathLst>
              <a:path h="415258" w="415258">
                <a:moveTo>
                  <a:pt x="0" y="0"/>
                </a:moveTo>
                <a:lnTo>
                  <a:pt x="415258" y="0"/>
                </a:lnTo>
                <a:lnTo>
                  <a:pt x="415258" y="415258"/>
                </a:lnTo>
                <a:lnTo>
                  <a:pt x="0" y="4152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00109" y="3158049"/>
            <a:ext cx="2414254" cy="241425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77561" y="2051067"/>
            <a:ext cx="3673606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Desafios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26137" y="2905202"/>
            <a:ext cx="7310908" cy="7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6833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 Aprendizados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26137" y="4374701"/>
            <a:ext cx="7078874" cy="366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Maior Desafio: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Entender e implementar corretamente as transações atómicas no JDBC. Foi um passo crucial para garantir a integridade dos dados e o aspeto mais profissional do nosso backend.</a:t>
            </a:r>
          </a:p>
          <a:p>
            <a:pPr algn="l">
              <a:lnSpc>
                <a:spcPts val="2442"/>
              </a:lnSpc>
            </a:pPr>
          </a:p>
          <a:p>
            <a:pPr algn="l" marL="462511" indent="-231256" lvl="1">
              <a:lnSpc>
                <a:spcPts val="2442"/>
              </a:lnSpc>
              <a:buFont typeface="Arial"/>
              <a:buChar char="•"/>
            </a:pP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</a:t>
            </a:r>
            <a:r>
              <a:rPr lang="en-US" b="true" sz="214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ncipal Aprendizado:</a:t>
            </a:r>
            <a:r>
              <a:rPr lang="en-US" sz="214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A importância da separação de camadas. Manter a interface, as regras de negócio e o acesso a dados em sítios diferentes tornou o projeto muito mais fácil de desenvolver e depurar em equipe</a:t>
            </a:r>
          </a:p>
          <a:p>
            <a:pPr algn="l">
              <a:lnSpc>
                <a:spcPts val="2442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1556426" y="1028700"/>
            <a:ext cx="1892038" cy="189203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56426" y="6811738"/>
            <a:ext cx="3185721" cy="318572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DAGqicq4O_0</dc:identifier>
  <dcterms:modified xsi:type="dcterms:W3CDTF">2011-08-01T06:04:30Z</dcterms:modified>
  <cp:revision>1</cp:revision>
  <dc:title>Projeto</dc:title>
</cp:coreProperties>
</file>