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italic.fntdata"/><Relationship Id="rId10" Type="http://schemas.openxmlformats.org/officeDocument/2006/relationships/slide" Target="slides/slide6.xml"/><Relationship Id="rId32" Type="http://schemas.openxmlformats.org/officeDocument/2006/relationships/font" Target="fonts/Nuni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Nuni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rIns="91425" wrap="square" tIns="91425"/>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rIns="91425" wrap="square" tIns="91425"/>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rIns="91425" wrap="square"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rIns="91425" wrap="square" tIns="91425"/>
          <a:lstStyle>
            <a:lvl1pPr lvl="0">
              <a:lnSpc>
                <a:spcPct val="100000"/>
              </a:lnSpc>
              <a:spcBef>
                <a:spcPts val="0"/>
              </a:spcBef>
              <a:spcAft>
                <a:spcPts val="0"/>
              </a:spcAft>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rIns="91425" wrap="square" tIns="91425">
            <a:noAutofit/>
          </a:bodyPr>
          <a:lstStyle/>
          <a:p>
            <a:pPr lvl="0">
              <a:spcBef>
                <a:spcPts val="0"/>
              </a:spcBef>
              <a:buNone/>
            </a:pPr>
            <a:r>
              <a:rPr lang="en"/>
              <a:t>a statistical primer on gambling</a:t>
            </a:r>
          </a:p>
        </p:txBody>
      </p:sp>
      <p:sp>
        <p:nvSpPr>
          <p:cNvPr id="129" name="Shape 129"/>
          <p:cNvSpPr txBox="1"/>
          <p:nvPr>
            <p:ph idx="1" type="subTitle"/>
          </p:nvPr>
        </p:nvSpPr>
        <p:spPr>
          <a:xfrm>
            <a:off x="1858700" y="3413158"/>
            <a:ext cx="5361300" cy="522600"/>
          </a:xfrm>
          <a:prstGeom prst="rect">
            <a:avLst/>
          </a:prstGeom>
        </p:spPr>
        <p:txBody>
          <a:bodyPr anchorCtr="0" anchor="t" bIns="91425" lIns="91425" rIns="91425" wrap="square" tIns="91425">
            <a:noAutofit/>
          </a:bodyPr>
          <a:lstStyle/>
          <a:p>
            <a:pPr lvl="0">
              <a:spcBef>
                <a:spcPts val="0"/>
              </a:spcBef>
              <a:buNone/>
            </a:pPr>
            <a:r>
              <a:rPr lang="en"/>
              <a:t>eric kim + susa cx</a:t>
            </a:r>
          </a:p>
          <a:p>
            <a:pPr lvl="0">
              <a:spcBef>
                <a:spcPts val="0"/>
              </a:spcBef>
              <a:buNone/>
            </a:pPr>
            <a:r>
              <a:rPr lang="en"/>
              <a:t>11/7/17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A has (3,1)  B has (3,1)</a:t>
            </a:r>
          </a:p>
          <a:p>
            <a:pPr lvl="0" rtl="0">
              <a:spcBef>
                <a:spcPts val="0"/>
              </a:spcBef>
              <a:buNone/>
            </a:pPr>
            <a:r>
              <a:rPr lang="en"/>
              <a:t>A hits</a:t>
            </a:r>
          </a:p>
        </p:txBody>
      </p:sp>
      <p:sp>
        <p:nvSpPr>
          <p:cNvPr id="183" name="Shape 183"/>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if A hits, her expected payoff is .5(2x) -.5(x) = .5x &gt; 0 so she will prefer to hit rather than stay</a:t>
            </a:r>
          </a:p>
          <a:p>
            <a:pPr lvl="0">
              <a:spcBef>
                <a:spcPts val="0"/>
              </a:spcBef>
              <a:buNone/>
            </a:pPr>
            <a:r>
              <a:rPr lang="en" sz="1800"/>
              <a:t>suppose A hits and busts (drew a 3), B wins from staying (did nothing)</a:t>
            </a:r>
          </a:p>
          <a:p>
            <a:pPr lvl="0">
              <a:spcBef>
                <a:spcPts val="0"/>
              </a:spcBef>
              <a:buNone/>
            </a:pPr>
            <a:r>
              <a:rPr lang="en" sz="1800"/>
              <a:t>suppose A hits and does not bust (drew a 1), B loses from staying (did nothing)</a:t>
            </a:r>
          </a:p>
          <a:p>
            <a:pPr lvl="0" rtl="0">
              <a:spcBef>
                <a:spcPts val="0"/>
              </a:spcBef>
              <a:buNone/>
            </a:pPr>
            <a:r>
              <a:rPr lang="en" sz="1800"/>
              <a:t>in either case, B ends up just staying so the optimal moves are (hit, stay)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1.1) blackjack</a:t>
            </a:r>
          </a:p>
          <a:p>
            <a:pPr lvl="0">
              <a:spcBef>
                <a:spcPts val="0"/>
              </a:spcBef>
              <a:buNone/>
            </a:pPr>
            <a:r>
              <a:rPr lang="en" sz="1800"/>
              <a:t>see chapter 21 in `the doctrine of chance` by ethier</a:t>
            </a:r>
          </a:p>
        </p:txBody>
      </p:sp>
      <p:sp>
        <p:nvSpPr>
          <p:cNvPr id="189" name="Shape 189"/>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consider a relatively simplified version of blackjack as follows: n players and a dealer with a couple standard 52 card decks</a:t>
            </a:r>
          </a:p>
          <a:p>
            <a:pPr lvl="0">
              <a:spcBef>
                <a:spcPts val="0"/>
              </a:spcBef>
              <a:buNone/>
            </a:pPr>
            <a:r>
              <a:rPr lang="en" sz="1800"/>
              <a:t>everyone gets two cards face up and the dealer receives one card face up and one card face down. goal is to get close to 21 without busting. after everyone is done deciding to hit or stay, dealer hits until they bust or has 17 or higher</a:t>
            </a:r>
          </a:p>
          <a:p>
            <a:pPr lvl="0">
              <a:spcBef>
                <a:spcPts val="0"/>
              </a:spcBef>
              <a:buNone/>
            </a:pPr>
            <a:r>
              <a:rPr lang="en" sz="1800"/>
              <a:t>2,...,10 worth their face value, J, Q, K worth 10, A worth 1 or 11; payoff is 3:2</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s</a:t>
            </a:r>
            <a:r>
              <a:rPr lang="en"/>
              <a:t>olving blackjack</a:t>
            </a:r>
          </a:p>
        </p:txBody>
      </p:sp>
      <p:sp>
        <p:nvSpPr>
          <p:cNvPr id="195" name="Shape 19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we can approach via the tree method as in the last case of `six`, but we would run out of time before the end of the world</a:t>
            </a:r>
          </a:p>
          <a:p>
            <a:pPr lvl="0">
              <a:spcBef>
                <a:spcPts val="0"/>
              </a:spcBef>
              <a:buNone/>
            </a:pPr>
            <a:r>
              <a:rPr lang="en" sz="1800"/>
              <a:t>instead, we can cheat a little via counting cards: if we could tabulate what cards had been shown, we could give a reasonable guess of what’s left in the deck and decide to hit or stay more optimally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counting cards</a:t>
            </a:r>
          </a:p>
          <a:p>
            <a:pPr lvl="0" rtl="0">
              <a:spcBef>
                <a:spcPts val="0"/>
              </a:spcBef>
              <a:buNone/>
            </a:pPr>
            <a:r>
              <a:rPr lang="en" sz="1800"/>
              <a:t>see chapter 21.3 in `the doctrine of chance` by ethier</a:t>
            </a:r>
          </a:p>
        </p:txBody>
      </p:sp>
      <p:sp>
        <p:nvSpPr>
          <p:cNvPr id="201" name="Shape 201"/>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consider a very basic up-down model:</a:t>
            </a:r>
          </a:p>
          <a:p>
            <a:pPr lvl="0">
              <a:spcBef>
                <a:spcPts val="0"/>
              </a:spcBef>
              <a:buNone/>
            </a:pPr>
            <a:r>
              <a:rPr lang="en" sz="1800"/>
              <a:t>	initialize count = 0</a:t>
            </a:r>
          </a:p>
          <a:p>
            <a:pPr indent="457200" lvl="0">
              <a:spcBef>
                <a:spcPts val="0"/>
              </a:spcBef>
              <a:buNone/>
            </a:pPr>
            <a:r>
              <a:rPr lang="en" sz="1800"/>
              <a:t>	if low cards (2,3,4,5,6): count += 1</a:t>
            </a:r>
          </a:p>
          <a:p>
            <a:pPr lvl="0">
              <a:spcBef>
                <a:spcPts val="0"/>
              </a:spcBef>
              <a:buNone/>
            </a:pPr>
            <a:r>
              <a:rPr lang="en" sz="1800"/>
              <a:t>		if mid cards (7,8,9): count += 0</a:t>
            </a:r>
          </a:p>
          <a:p>
            <a:pPr lvl="0" rtl="0">
              <a:spcBef>
                <a:spcPts val="0"/>
              </a:spcBef>
              <a:buNone/>
            </a:pPr>
            <a:r>
              <a:rPr lang="en" sz="1800"/>
              <a:t>		if high cards (10,J,Q,K,A): count -= 1</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counting cards (intuition)</a:t>
            </a:r>
          </a:p>
        </p:txBody>
      </p:sp>
      <p:sp>
        <p:nvSpPr>
          <p:cNvPr id="207" name="Shape 207"/>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if the count is sufficiently high, the game favors the player: the player stays and the dealer must hit, but the deck has many high cards so the likelihood that the dealer busts is higher</a:t>
            </a:r>
          </a:p>
          <a:p>
            <a:pPr lvl="0" rtl="0">
              <a:spcBef>
                <a:spcPts val="0"/>
              </a:spcBef>
              <a:buNone/>
            </a:pPr>
            <a:r>
              <a:rPr lang="en" sz="1800"/>
              <a:t>if the count is sufficiently low, the game favors the dealer: the dealer can inch his way up to 21. in this case, the player should hit and try to get up to 21 which increasing the count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r</a:t>
            </a:r>
            <a:r>
              <a:rPr lang="en"/>
              <a:t>efinement of the up-down model</a:t>
            </a:r>
          </a:p>
        </p:txBody>
      </p:sp>
      <p:sp>
        <p:nvSpPr>
          <p:cNvPr id="213" name="Shape 213"/>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do the same thing but keep track of 5’s, 10’s, and A’s as well</a:t>
            </a:r>
          </a:p>
          <a:p>
            <a:pPr lvl="0" rtl="0">
              <a:spcBef>
                <a:spcPts val="0"/>
              </a:spcBef>
              <a:buNone/>
            </a:pPr>
            <a:r>
              <a:rPr lang="en" sz="1800"/>
              <a:t>(ideally, we just remember every card that had showed up)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2</a:t>
            </a:r>
            <a:r>
              <a:rPr lang="en"/>
              <a:t>) </a:t>
            </a:r>
            <a:r>
              <a:rPr lang="en"/>
              <a:t>von neumann poker</a:t>
            </a:r>
          </a:p>
        </p:txBody>
      </p:sp>
      <p:sp>
        <p:nvSpPr>
          <p:cNvPr id="219" name="Shape 219"/>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t</a:t>
            </a:r>
            <a:r>
              <a:rPr lang="en" sz="1800"/>
              <a:t>wo players, each player pays $1 and assume PI goes before PII</a:t>
            </a:r>
          </a:p>
          <a:p>
            <a:pPr lvl="0">
              <a:spcBef>
                <a:spcPts val="0"/>
              </a:spcBef>
              <a:buNone/>
            </a:pPr>
            <a:r>
              <a:rPr lang="en" sz="1800"/>
              <a:t>a</a:t>
            </a:r>
            <a:r>
              <a:rPr lang="en" sz="1800"/>
              <a:t>nd </a:t>
            </a:r>
            <a:r>
              <a:rPr lang="en" sz="1800"/>
              <a:t>w</a:t>
            </a:r>
            <a:r>
              <a:rPr lang="en" sz="1800"/>
              <a:t>e have a payoff tree as follows</a:t>
            </a:r>
          </a:p>
        </p:txBody>
      </p:sp>
      <p:pic>
        <p:nvPicPr>
          <p:cNvPr id="220" name="Shape 220"/>
          <p:cNvPicPr preferRelativeResize="0"/>
          <p:nvPr/>
        </p:nvPicPr>
        <p:blipFill>
          <a:blip r:embed="rId3">
            <a:alphaModFix/>
          </a:blip>
          <a:stretch>
            <a:fillRect/>
          </a:stretch>
        </p:blipFill>
        <p:spPr>
          <a:xfrm>
            <a:off x="3230250" y="2910000"/>
            <a:ext cx="2781125" cy="158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von neumann poker (cont)</a:t>
            </a:r>
          </a:p>
        </p:txBody>
      </p:sp>
      <p:sp>
        <p:nvSpPr>
          <p:cNvPr id="226" name="Shape 226"/>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suppose both players pick a number from an iid ~Uniform(0,1)</a:t>
            </a:r>
          </a:p>
          <a:p>
            <a:pPr lvl="0">
              <a:spcBef>
                <a:spcPts val="0"/>
              </a:spcBef>
              <a:buNone/>
            </a:pPr>
            <a:r>
              <a:rPr lang="en" sz="1800"/>
              <a:t>PI wins if x &gt; y and PII wins if x &lt; y (we don’t care about x=y since the prob is 0)</a:t>
            </a:r>
          </a:p>
          <a:p>
            <a:pPr lvl="0" rtl="0">
              <a:spcBef>
                <a:spcPts val="0"/>
              </a:spcBef>
              <a:buNone/>
            </a:pPr>
            <a:r>
              <a:rPr lang="en" sz="1800"/>
              <a:t>PI has optimal strategy see `Theory of Games and Economic Behavior` by von Neumann and Morgenstern (1944).</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von neumann poker (cont)</a:t>
            </a:r>
          </a:p>
        </p:txBody>
      </p:sp>
      <p:sp>
        <p:nvSpPr>
          <p:cNvPr id="232" name="Shape 232"/>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optimal strategy:</a:t>
            </a:r>
          </a:p>
          <a:p>
            <a:pPr lvl="0">
              <a:spcBef>
                <a:spcPts val="0"/>
              </a:spcBef>
              <a:buNone/>
            </a:pPr>
            <a:r>
              <a:rPr lang="en" sz="1800"/>
              <a:t>PI - bet if x &lt; a (hope PII folds) or x &gt; b (high enough value); check otherwise</a:t>
            </a:r>
          </a:p>
          <a:p>
            <a:pPr lvl="0">
              <a:spcBef>
                <a:spcPts val="0"/>
              </a:spcBef>
              <a:buNone/>
            </a:pPr>
            <a:r>
              <a:rPr lang="en" sz="1800"/>
              <a:t>PII - call if y &gt; c (high enough value) fold if y &lt; a (too low)</a:t>
            </a:r>
          </a:p>
          <a:p>
            <a:pPr lvl="0" rtl="0">
              <a:spcBef>
                <a:spcPts val="0"/>
              </a:spcBef>
              <a:buNone/>
            </a:pPr>
            <a:r>
              <a:t/>
            </a:r>
            <a:endParaRPr sz="1800"/>
          </a:p>
        </p:txBody>
      </p:sp>
      <p:pic>
        <p:nvPicPr>
          <p:cNvPr id="233" name="Shape 233"/>
          <p:cNvPicPr preferRelativeResize="0"/>
          <p:nvPr/>
        </p:nvPicPr>
        <p:blipFill>
          <a:blip r:embed="rId3">
            <a:alphaModFix/>
          </a:blip>
          <a:stretch>
            <a:fillRect/>
          </a:stretch>
        </p:blipFill>
        <p:spPr>
          <a:xfrm>
            <a:off x="2556512" y="3418050"/>
            <a:ext cx="4030975" cy="122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2.1) poker (texas hold em)</a:t>
            </a:r>
          </a:p>
          <a:p>
            <a:pPr lvl="0">
              <a:spcBef>
                <a:spcPts val="0"/>
              </a:spcBef>
              <a:buNone/>
            </a:pPr>
            <a:r>
              <a:rPr lang="en" sz="1800"/>
              <a:t>see chapter 22 in `the doctrine of chance` by ethier</a:t>
            </a:r>
          </a:p>
        </p:txBody>
      </p:sp>
      <p:sp>
        <p:nvSpPr>
          <p:cNvPr id="239" name="Shape 239"/>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lnSpc>
                <a:spcPct val="100000"/>
              </a:lnSpc>
              <a:spcBef>
                <a:spcPts val="0"/>
              </a:spcBef>
              <a:buNone/>
            </a:pPr>
            <a:r>
              <a:rPr lang="en" sz="1800"/>
              <a:t>e</a:t>
            </a:r>
            <a:r>
              <a:rPr lang="en" sz="1800"/>
              <a:t>ach player dealt two cards face down with a round of check, bet, or fold</a:t>
            </a:r>
          </a:p>
          <a:p>
            <a:pPr lvl="0">
              <a:lnSpc>
                <a:spcPct val="100000"/>
              </a:lnSpc>
              <a:spcBef>
                <a:spcPts val="0"/>
              </a:spcBef>
              <a:buNone/>
            </a:pPr>
            <a:r>
              <a:rPr lang="en" sz="1800"/>
              <a:t>	(can also have blinds or ante)</a:t>
            </a:r>
          </a:p>
          <a:p>
            <a:pPr lvl="0" rtl="0">
              <a:lnSpc>
                <a:spcPct val="100000"/>
              </a:lnSpc>
              <a:spcBef>
                <a:spcPts val="0"/>
              </a:spcBef>
              <a:buNone/>
            </a:pPr>
            <a:r>
              <a:rPr lang="en" sz="1800"/>
              <a:t>a</a:t>
            </a:r>
            <a:r>
              <a:rPr lang="en" sz="1800"/>
              <a:t>fter first round comes the flop: three cards laid out in the middle followed by another round of check, bet, or fold</a:t>
            </a:r>
          </a:p>
          <a:p>
            <a:pPr lvl="0" rtl="0">
              <a:lnSpc>
                <a:spcPct val="100000"/>
              </a:lnSpc>
              <a:spcBef>
                <a:spcPts val="0"/>
              </a:spcBef>
              <a:buNone/>
            </a:pPr>
            <a:r>
              <a:rPr lang="en" sz="1800"/>
              <a:t>t</a:t>
            </a:r>
            <a:r>
              <a:rPr lang="en" sz="1800"/>
              <a:t>hen the turn: one more card laid out followed by check, bet, or fold</a:t>
            </a:r>
          </a:p>
          <a:p>
            <a:pPr lvl="0">
              <a:lnSpc>
                <a:spcPct val="100000"/>
              </a:lnSpc>
              <a:spcBef>
                <a:spcPts val="0"/>
              </a:spcBef>
              <a:buNone/>
            </a:pPr>
            <a:r>
              <a:rPr lang="en" sz="1800"/>
              <a:t>t</a:t>
            </a:r>
            <a:r>
              <a:rPr lang="en" sz="1800"/>
              <a:t>hen the river: one last card laid out followed by check, bet, or fold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m</a:t>
            </a:r>
            <a:r>
              <a:rPr lang="en"/>
              <a:t>y goals today:</a:t>
            </a:r>
          </a:p>
        </p:txBody>
      </p:sp>
      <p:sp>
        <p:nvSpPr>
          <p:cNvPr id="135" name="Shape 13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t/>
            </a:r>
            <a:endParaRPr sz="2400"/>
          </a:p>
          <a:p>
            <a:pPr lvl="0">
              <a:spcBef>
                <a:spcPts val="0"/>
              </a:spcBef>
              <a:buNone/>
            </a:pPr>
            <a:r>
              <a:rPr lang="en" sz="2400"/>
              <a:t>speak minimally and have you guys play games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s</a:t>
            </a:r>
            <a:r>
              <a:rPr lang="en"/>
              <a:t>olving poker</a:t>
            </a:r>
          </a:p>
        </p:txBody>
      </p:sp>
      <p:sp>
        <p:nvSpPr>
          <p:cNvPr id="245" name="Shape 24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rtl="0">
              <a:lnSpc>
                <a:spcPct val="100000"/>
              </a:lnSpc>
              <a:spcBef>
                <a:spcPts val="0"/>
              </a:spcBef>
              <a:buNone/>
            </a:pPr>
            <a:r>
              <a:rPr lang="en" sz="1800"/>
              <a:t>idk</a:t>
            </a:r>
          </a:p>
          <a:p>
            <a:pPr lvl="0" rtl="0">
              <a:lnSpc>
                <a:spcPct val="100000"/>
              </a:lnSpc>
              <a:spcBef>
                <a:spcPts val="0"/>
              </a:spcBef>
              <a:buNone/>
            </a:pPr>
            <a:r>
              <a:rPr lang="en" sz="1800"/>
              <a:t>research area for [deep] reinforcement learning</a:t>
            </a:r>
          </a:p>
          <a:p>
            <a:pPr lvl="0" rtl="0">
              <a:lnSpc>
                <a:spcPct val="100000"/>
              </a:lnSpc>
              <a:spcBef>
                <a:spcPts val="0"/>
              </a:spcBef>
              <a:buNone/>
            </a:pPr>
            <a:r>
              <a:rPr lang="en" sz="1800"/>
              <a:t>	take CS 188 + 189 + 294-112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3) kelly systems (single wager)</a:t>
            </a:r>
          </a:p>
          <a:p>
            <a:pPr lvl="0">
              <a:spcBef>
                <a:spcPts val="0"/>
              </a:spcBef>
              <a:buNone/>
            </a:pPr>
            <a:r>
              <a:rPr lang="en" sz="1800"/>
              <a:t>see chapter 10 in `the doctrine of chance` by ethier</a:t>
            </a:r>
          </a:p>
        </p:txBody>
      </p:sp>
      <p:sp>
        <p:nvSpPr>
          <p:cNvPr id="251" name="Shape 251"/>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consider a game that is super fair. let X (a [-1,infinity) discrete RV) represent the gambler’s profit per unit bet (the gamber gets X=-1 aka losing his bet with positive probability).</a:t>
            </a:r>
          </a:p>
          <a:p>
            <a:pPr lvl="0">
              <a:spcBef>
                <a:spcPts val="0"/>
              </a:spcBef>
              <a:buNone/>
            </a:pPr>
            <a:r>
              <a:rPr lang="en" sz="1800"/>
              <a:t>let Xi represent the profit at coup and suppose the gamber bets Bi where Bi is a function of the previous profits (Bi = b(X1,...,Xi-1) and B1 = b1 a constant).</a:t>
            </a:r>
          </a:p>
          <a:p>
            <a:pPr lvl="0">
              <a:spcBef>
                <a:spcPts val="0"/>
              </a:spcBef>
              <a:buNone/>
            </a:pPr>
            <a:r>
              <a:rPr lang="en" sz="1800"/>
              <a:t>the fortune can be defined as Fn = F0 + (B1X1+...+BnXn) where F0 is the initial fortune.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h</a:t>
            </a:r>
            <a:r>
              <a:rPr lang="en"/>
              <a:t>orse race betting</a:t>
            </a:r>
          </a:p>
        </p:txBody>
      </p:sp>
      <p:sp>
        <p:nvSpPr>
          <p:cNvPr id="257" name="Shape 257"/>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lnSpc>
                <a:spcPct val="100000"/>
              </a:lnSpc>
              <a:spcBef>
                <a:spcPts val="0"/>
              </a:spcBef>
              <a:buNone/>
            </a:pPr>
            <a:r>
              <a:rPr lang="en" sz="1800"/>
              <a:t>suppose we choose to bet on a horse</a:t>
            </a:r>
          </a:p>
          <a:p>
            <a:pPr indent="457200" lvl="0" rtl="0">
              <a:lnSpc>
                <a:spcPct val="100000"/>
              </a:lnSpc>
              <a:spcBef>
                <a:spcPts val="0"/>
              </a:spcBef>
              <a:buNone/>
            </a:pPr>
            <a:r>
              <a:rPr lang="en" sz="1800"/>
              <a:t>if the horse wins, it pays a to 1												P(X = a) = p</a:t>
            </a:r>
          </a:p>
          <a:p>
            <a:pPr indent="457200" lvl="0" rtl="0">
              <a:lnSpc>
                <a:spcPct val="100000"/>
              </a:lnSpc>
              <a:spcBef>
                <a:spcPts val="0"/>
              </a:spcBef>
              <a:buNone/>
            </a:pPr>
            <a:r>
              <a:rPr lang="en" sz="1800"/>
              <a:t>if the horse ties with another winning horse, you get your dollar back				P(X = 0) = r</a:t>
            </a:r>
          </a:p>
          <a:p>
            <a:pPr indent="457200" lvl="0" rtl="0">
              <a:lnSpc>
                <a:spcPct val="100000"/>
              </a:lnSpc>
              <a:spcBef>
                <a:spcPts val="0"/>
              </a:spcBef>
              <a:buNone/>
            </a:pPr>
            <a:r>
              <a:rPr lang="en" sz="1800"/>
              <a:t>if the horse loses, you lose a dollar											P(X = -1) = q</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horse race betting</a:t>
            </a:r>
          </a:p>
        </p:txBody>
      </p:sp>
      <p:sp>
        <p:nvSpPr>
          <p:cNvPr id="263" name="Shape 263"/>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lang="en" sz="1800"/>
              <a:t>to determine the optimal betting proportion f, consider the expected log profit</a:t>
            </a:r>
          </a:p>
          <a:p>
            <a:pPr indent="0" lvl="0" marL="0" rtl="0">
              <a:lnSpc>
                <a:spcPct val="100000"/>
              </a:lnSpc>
              <a:spcBef>
                <a:spcPts val="0"/>
              </a:spcBef>
              <a:buNone/>
            </a:pPr>
            <a:r>
              <a:rPr lang="en" sz="1800"/>
              <a:t>	u(f) = E[log(1+fX)] = p*log(1 + af) + r*log(1 + 0f) + q*log(1 - f)							       = p*log(1 + af) + q*log(1-f)</a:t>
            </a:r>
          </a:p>
          <a:p>
            <a:pPr indent="0" lvl="0" marL="0" rtl="0">
              <a:lnSpc>
                <a:spcPct val="100000"/>
              </a:lnSpc>
              <a:spcBef>
                <a:spcPts val="0"/>
              </a:spcBef>
              <a:buNone/>
            </a:pPr>
            <a:r>
              <a:rPr lang="en" sz="1800"/>
              <a:t>take the derivative and set equal to 0 to solve</a:t>
            </a:r>
          </a:p>
          <a:p>
            <a:pPr indent="457200" lvl="0" marL="0" rtl="0">
              <a:lnSpc>
                <a:spcPct val="100000"/>
              </a:lnSpc>
              <a:spcBef>
                <a:spcPts val="0"/>
              </a:spcBef>
              <a:buNone/>
            </a:pPr>
            <a:r>
              <a:rPr lang="en" sz="1800"/>
              <a:t>f* = (ap-q)/(a(p+q)) = E[X|X </a:t>
            </a:r>
            <a:r>
              <a:rPr lang="en" sz="1200">
                <a:solidFill>
                  <a:srgbClr val="222222"/>
                </a:solidFill>
                <a:highlight>
                  <a:srgbClr val="FFFFFF"/>
                </a:highlight>
                <a:latin typeface="Arial"/>
                <a:ea typeface="Arial"/>
                <a:cs typeface="Arial"/>
                <a:sym typeface="Arial"/>
              </a:rPr>
              <a:t>≠ </a:t>
            </a:r>
            <a:r>
              <a:rPr lang="en" sz="1800"/>
              <a:t>0]/a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horse race betting</a:t>
            </a:r>
          </a:p>
        </p:txBody>
      </p:sp>
      <p:sp>
        <p:nvSpPr>
          <p:cNvPr id="269" name="Shape 269"/>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lang="en" sz="1800"/>
              <a:t>if we had data on how a horse performed in the past, we could estimate p and q from the proportions of their wins and losses and bet f* of our fortune on that horse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3.1) simultaneous wagers kelly systems</a:t>
            </a:r>
          </a:p>
        </p:txBody>
      </p:sp>
      <p:sp>
        <p:nvSpPr>
          <p:cNvPr id="275" name="Shape 27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what if we wanted to bet on more than one horse (hedging our bets)?</a:t>
            </a:r>
          </a:p>
          <a:p>
            <a:pPr indent="0" lvl="0" marL="0" rtl="0">
              <a:spcBef>
                <a:spcPts val="0"/>
              </a:spcBef>
              <a:buNone/>
            </a:pPr>
            <a:r>
              <a:rPr lang="en" sz="1800"/>
              <a:t>let I be the set of horses we bet on, w the withheld capital, and fj the proportion of our fortune we bet on horses. using a lot of math, the optimal allocation can be solved to be											(1) for withheld capital:			 	     (2) for full capital bet:</a:t>
            </a:r>
          </a:p>
        </p:txBody>
      </p:sp>
      <p:pic>
        <p:nvPicPr>
          <p:cNvPr id="276" name="Shape 276"/>
          <p:cNvPicPr preferRelativeResize="0"/>
          <p:nvPr/>
        </p:nvPicPr>
        <p:blipFill>
          <a:blip r:embed="rId3">
            <a:alphaModFix/>
          </a:blip>
          <a:stretch>
            <a:fillRect/>
          </a:stretch>
        </p:blipFill>
        <p:spPr>
          <a:xfrm>
            <a:off x="487325" y="3905375"/>
            <a:ext cx="4436251" cy="637050"/>
          </a:xfrm>
          <a:prstGeom prst="rect">
            <a:avLst/>
          </a:prstGeom>
          <a:noFill/>
          <a:ln>
            <a:noFill/>
          </a:ln>
        </p:spPr>
      </p:pic>
      <p:pic>
        <p:nvPicPr>
          <p:cNvPr id="277" name="Shape 277"/>
          <p:cNvPicPr preferRelativeResize="0"/>
          <p:nvPr/>
        </p:nvPicPr>
        <p:blipFill>
          <a:blip r:embed="rId4">
            <a:alphaModFix/>
          </a:blip>
          <a:stretch>
            <a:fillRect/>
          </a:stretch>
        </p:blipFill>
        <p:spPr>
          <a:xfrm>
            <a:off x="5400600" y="4080125"/>
            <a:ext cx="2055500" cy="287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t</a:t>
            </a:r>
            <a:r>
              <a:rPr lang="en"/>
              <a:t>hank you for coming!</a:t>
            </a:r>
          </a:p>
        </p:txBody>
      </p:sp>
      <p:sp>
        <p:nvSpPr>
          <p:cNvPr id="283" name="Shape 283"/>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n</a:t>
            </a:r>
            <a:r>
              <a:rPr lang="en" sz="1800"/>
              <a:t>ow we get to gamble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1) six</a:t>
            </a:r>
          </a:p>
        </p:txBody>
      </p:sp>
      <p:sp>
        <p:nvSpPr>
          <p:cNvPr id="141" name="Shape 141"/>
          <p:cNvSpPr txBox="1"/>
          <p:nvPr>
            <p:ph idx="1" type="body"/>
          </p:nvPr>
        </p:nvSpPr>
        <p:spPr>
          <a:xfrm>
            <a:off x="819150" y="1990725"/>
            <a:ext cx="7925700" cy="24480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Char char="-"/>
            </a:pPr>
            <a:r>
              <a:rPr lang="en" sz="1800"/>
              <a:t>c</a:t>
            </a:r>
            <a:r>
              <a:rPr lang="en" sz="1800"/>
              <a:t>onsider the game of `six` as a motivation for `blackjack`</a:t>
            </a:r>
          </a:p>
          <a:p>
            <a:pPr indent="-342900" lvl="1" marL="914400" rtl="0">
              <a:spcBef>
                <a:spcPts val="0"/>
              </a:spcBef>
              <a:spcAft>
                <a:spcPts val="0"/>
              </a:spcAft>
              <a:buSzPct val="100000"/>
              <a:buChar char="-"/>
            </a:pPr>
            <a:r>
              <a:rPr lang="en" sz="1800"/>
              <a:t>w</a:t>
            </a:r>
            <a:r>
              <a:rPr lang="en" sz="1800"/>
              <a:t>e have a deck with three 3’s and three 1’s</a:t>
            </a:r>
          </a:p>
          <a:p>
            <a:pPr indent="-342900" lvl="1" marL="914400" rtl="0">
              <a:spcBef>
                <a:spcPts val="0"/>
              </a:spcBef>
              <a:spcAft>
                <a:spcPts val="0"/>
              </a:spcAft>
              <a:buSzPct val="100000"/>
              <a:buChar char="-"/>
            </a:pPr>
            <a:r>
              <a:rPr lang="en" sz="1800"/>
              <a:t>t</a:t>
            </a:r>
            <a:r>
              <a:rPr lang="en" sz="1800"/>
              <a:t>wo players (A and B) both get two cards</a:t>
            </a:r>
          </a:p>
          <a:p>
            <a:pPr indent="-342900" lvl="1" marL="914400" rtl="0">
              <a:spcBef>
                <a:spcPts val="0"/>
              </a:spcBef>
              <a:spcAft>
                <a:spcPts val="0"/>
              </a:spcAft>
              <a:buSzPct val="100000"/>
              <a:buChar char="-"/>
            </a:pPr>
            <a:r>
              <a:rPr lang="en" sz="1800"/>
              <a:t>b</a:t>
            </a:r>
            <a:r>
              <a:rPr lang="en" sz="1800"/>
              <a:t>oth have the opportunity to “hit”</a:t>
            </a:r>
          </a:p>
          <a:p>
            <a:pPr indent="-342900" lvl="1" marL="914400" rtl="0">
              <a:spcBef>
                <a:spcPts val="0"/>
              </a:spcBef>
              <a:buSzPct val="100000"/>
              <a:buChar char="-"/>
            </a:pPr>
            <a:r>
              <a:rPr lang="en" sz="1800"/>
              <a:t>t</a:t>
            </a:r>
            <a:r>
              <a:rPr lang="en" sz="1800"/>
              <a:t>he winner is the player who gets the closest to six without going over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solving `six`</a:t>
            </a:r>
          </a:p>
        </p:txBody>
      </p:sp>
      <p:sp>
        <p:nvSpPr>
          <p:cNvPr id="147" name="Shape 147"/>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rtl="0">
              <a:spcBef>
                <a:spcPts val="0"/>
              </a:spcBef>
              <a:buNone/>
            </a:pPr>
            <a:r>
              <a:rPr lang="en" sz="1800"/>
              <a:t>there are only four cases to consider </a:t>
            </a:r>
          </a:p>
          <a:p>
            <a:pPr indent="-342900" lvl="0" marL="914400" rtl="0">
              <a:spcBef>
                <a:spcPts val="0"/>
              </a:spcBef>
              <a:spcAft>
                <a:spcPts val="0"/>
              </a:spcAft>
              <a:buSzPct val="100000"/>
              <a:buAutoNum type="arabicParenBoth"/>
            </a:pPr>
            <a:r>
              <a:rPr lang="en" sz="1800"/>
              <a:t>A has 6 (3,3)  B has 4 (3,1) or 2 (1,1)</a:t>
            </a:r>
          </a:p>
          <a:p>
            <a:pPr indent="-342900" lvl="0" marL="914400" rtl="0">
              <a:spcBef>
                <a:spcPts val="0"/>
              </a:spcBef>
              <a:spcAft>
                <a:spcPts val="0"/>
              </a:spcAft>
              <a:buSzPct val="100000"/>
              <a:buAutoNum type="arabicParenBoth"/>
            </a:pPr>
            <a:r>
              <a:rPr lang="en" sz="1800"/>
              <a:t>A has 4 (3,1)  B has 2 (1,1)</a:t>
            </a:r>
          </a:p>
          <a:p>
            <a:pPr indent="-342900" lvl="0" marL="914400" rtl="0">
              <a:spcBef>
                <a:spcPts val="0"/>
              </a:spcBef>
              <a:spcAft>
                <a:spcPts val="0"/>
              </a:spcAft>
              <a:buSzPct val="100000"/>
              <a:buAutoNum type="arabicParenBoth"/>
            </a:pPr>
            <a:r>
              <a:rPr lang="en" sz="1800"/>
              <a:t>A has 2 (1,1)  B has 4 (3,1)</a:t>
            </a:r>
          </a:p>
          <a:p>
            <a:pPr indent="-342900" lvl="0" marL="914400" rtl="0">
              <a:spcBef>
                <a:spcPts val="0"/>
              </a:spcBef>
              <a:buSzPct val="100000"/>
              <a:buAutoNum type="arabicParenBoth"/>
            </a:pPr>
            <a:r>
              <a:rPr lang="en" sz="1800"/>
              <a:t>A has 4 (3,1)  B has 4 (3,1)</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A has (3,3)  B has (3,1) or (1,1)</a:t>
            </a:r>
          </a:p>
        </p:txBody>
      </p:sp>
      <p:sp>
        <p:nvSpPr>
          <p:cNvPr id="153" name="Shape 153"/>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A should not hit, B can tie at best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A has (3,1)  B has (1,1)</a:t>
            </a:r>
          </a:p>
        </p:txBody>
      </p:sp>
      <p:sp>
        <p:nvSpPr>
          <p:cNvPr id="159" name="Shape 159"/>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there are only {3,3} left so A should not hit since she will bust</a:t>
            </a:r>
          </a:p>
          <a:p>
            <a:pPr lvl="0" rtl="0">
              <a:spcBef>
                <a:spcPts val="0"/>
              </a:spcBef>
              <a:buNone/>
            </a:pPr>
            <a:r>
              <a:rPr lang="en" sz="1800"/>
              <a:t>B should hit so he ends with 5 and wins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A has (1,1)  B has (3,1)</a:t>
            </a:r>
          </a:p>
        </p:txBody>
      </p:sp>
      <p:sp>
        <p:nvSpPr>
          <p:cNvPr id="165" name="Shape 16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rtl="0">
              <a:spcBef>
                <a:spcPts val="0"/>
              </a:spcBef>
              <a:buNone/>
            </a:pPr>
            <a:r>
              <a:rPr lang="en" sz="1800"/>
              <a:t>by symmetry, A should hit B should stay, A wins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A has (3,1)  B has (3,1)</a:t>
            </a:r>
          </a:p>
        </p:txBody>
      </p:sp>
      <p:sp>
        <p:nvSpPr>
          <p:cNvPr id="171" name="Shape 171"/>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rtl="0">
              <a:spcBef>
                <a:spcPts val="0"/>
              </a:spcBef>
              <a:buNone/>
            </a:pPr>
            <a:r>
              <a:rPr lang="en" sz="1800"/>
              <a:t>here, the remaining deck is {3,1} so we have some randomness to consider. let’s suppose that we have payoffs as follows: V(A wins) = 2x, V(B wins) = x, V(A loses) = -x, V(B loses) = -2x (so a bit unfair for B, but this replicates a casino setting where A would be the house)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A has (3,1)  B has (3,1)</a:t>
            </a:r>
          </a:p>
          <a:p>
            <a:pPr lvl="0" rtl="0">
              <a:spcBef>
                <a:spcPts val="0"/>
              </a:spcBef>
              <a:buNone/>
            </a:pPr>
            <a:r>
              <a:rPr lang="en"/>
              <a:t>A stays</a:t>
            </a:r>
          </a:p>
        </p:txBody>
      </p:sp>
      <p:sp>
        <p:nvSpPr>
          <p:cNvPr id="177" name="Shape 177"/>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if B stays, then tie</a:t>
            </a:r>
          </a:p>
          <a:p>
            <a:pPr lvl="0">
              <a:spcBef>
                <a:spcPts val="0"/>
              </a:spcBef>
              <a:buNone/>
            </a:pPr>
            <a:r>
              <a:rPr lang="en" sz="1800"/>
              <a:t>if B hits, payoff is .5(x) - .5(2x) = -.5x &lt; 0, so B wants to stay.</a:t>
            </a:r>
          </a:p>
          <a:p>
            <a:pPr lvl="0">
              <a:spcBef>
                <a:spcPts val="0"/>
              </a:spcBef>
              <a:buNone/>
            </a:pPr>
            <a:r>
              <a:t/>
            </a:r>
            <a:endParaRPr sz="1800"/>
          </a:p>
          <a:p>
            <a:pPr lvl="0" rtl="0">
              <a:spcBef>
                <a:spcPts val="0"/>
              </a:spcBef>
              <a:buNone/>
            </a:pPr>
            <a:r>
              <a:rPr lang="en" sz="1800"/>
              <a:t>hence if A stays, then B will stay and there will be a tie (no payout to either)</a:t>
            </a: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